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6858000" cx="9144000"/>
  <p:notesSz cx="6858000" cy="9144000"/>
  <p:embeddedFontLst>
    <p:embeddedFont>
      <p:font typeface="Questrial"/>
      <p:regular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3" roundtripDataSignature="AMtx7mj+Gtk6HE+l0A16rYLTFF+v784T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customschemas.google.com/relationships/presentationmetadata" Target="metadata"/><Relationship Id="rId72" Type="http://schemas.openxmlformats.org/officeDocument/2006/relationships/font" Target="fonts/Questrial-regular.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69"/>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Questrial"/>
              <a:buNone/>
              <a:defRPr sz="6000">
                <a:solidFill>
                  <a:schemeClr val="lt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9"/>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7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Questrial"/>
              <a:buNone/>
              <a:defRPr b="1" sz="36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Questrial"/>
                <a:ea typeface="Questrial"/>
                <a:cs typeface="Questrial"/>
                <a:sym typeface="Questrial"/>
              </a:defRPr>
            </a:lvl1pPr>
            <a:lvl2pPr indent="-381000" lvl="1" marL="914400" algn="l">
              <a:lnSpc>
                <a:spcPct val="90000"/>
              </a:lnSpc>
              <a:spcBef>
                <a:spcPts val="500"/>
              </a:spcBef>
              <a:spcAft>
                <a:spcPts val="0"/>
              </a:spcAft>
              <a:buClr>
                <a:schemeClr val="dk1"/>
              </a:buClr>
              <a:buSzPts val="2400"/>
              <a:buChar char="•"/>
              <a:defRPr>
                <a:latin typeface="Questrial"/>
                <a:ea typeface="Questrial"/>
                <a:cs typeface="Questrial"/>
                <a:sym typeface="Questrial"/>
              </a:defRPr>
            </a:lvl2pPr>
            <a:lvl3pPr indent="-355600" lvl="2" marL="1371600" algn="l">
              <a:lnSpc>
                <a:spcPct val="90000"/>
              </a:lnSpc>
              <a:spcBef>
                <a:spcPts val="500"/>
              </a:spcBef>
              <a:spcAft>
                <a:spcPts val="0"/>
              </a:spcAft>
              <a:buClr>
                <a:schemeClr val="dk1"/>
              </a:buClr>
              <a:buSzPts val="2000"/>
              <a:buChar char="•"/>
              <a:defRPr>
                <a:latin typeface="Questrial"/>
                <a:ea typeface="Questrial"/>
                <a:cs typeface="Questrial"/>
                <a:sym typeface="Questrial"/>
              </a:defRPr>
            </a:lvl3pPr>
            <a:lvl4pPr indent="-342900" lvl="3" marL="1828800" algn="l">
              <a:lnSpc>
                <a:spcPct val="90000"/>
              </a:lnSpc>
              <a:spcBef>
                <a:spcPts val="500"/>
              </a:spcBef>
              <a:spcAft>
                <a:spcPts val="0"/>
              </a:spcAft>
              <a:buClr>
                <a:schemeClr val="dk1"/>
              </a:buClr>
              <a:buSzPts val="1800"/>
              <a:buChar char="•"/>
              <a:defRPr>
                <a:latin typeface="Questrial"/>
                <a:ea typeface="Questrial"/>
                <a:cs typeface="Questrial"/>
                <a:sym typeface="Questrial"/>
              </a:defRPr>
            </a:lvl4pPr>
            <a:lvl5pPr indent="-342900" lvl="4" marL="2286000" algn="l">
              <a:lnSpc>
                <a:spcPct val="90000"/>
              </a:lnSpc>
              <a:spcBef>
                <a:spcPts val="500"/>
              </a:spcBef>
              <a:spcAft>
                <a:spcPts val="0"/>
              </a:spcAft>
              <a:buClr>
                <a:schemeClr val="dk1"/>
              </a:buClr>
              <a:buSzPts val="1800"/>
              <a:buChar char="•"/>
              <a:defRPr>
                <a:latin typeface="Questrial"/>
                <a:ea typeface="Questrial"/>
                <a:cs typeface="Questrial"/>
                <a:sym typeface="Quest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7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71"/>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estrial"/>
              <a:buNone/>
              <a:defRPr b="1" sz="60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1"/>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71"/>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72"/>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72"/>
          <p:cNvSpPr txBox="1"/>
          <p:nvPr>
            <p:ph idx="1" type="body"/>
          </p:nvPr>
        </p:nvSpPr>
        <p:spPr>
          <a:xfrm>
            <a:off x="6286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72"/>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72"/>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type="titleOnly">
  <p:cSld name="TITLE_ONLY">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73"/>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400"/>
              <a:buFont typeface="Questrial"/>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3"/>
          <p:cNvSpPr txBox="1"/>
          <p:nvPr>
            <p:ph idx="10" type="dt"/>
          </p:nvPr>
        </p:nvSpPr>
        <p:spPr>
          <a:xfrm>
            <a:off x="7397750" y="6121400"/>
            <a:ext cx="1117600" cy="27622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73"/>
          <p:cNvSpPr txBox="1"/>
          <p:nvPr>
            <p:ph idx="11" type="ftr"/>
          </p:nvPr>
        </p:nvSpPr>
        <p:spPr>
          <a:xfrm>
            <a:off x="4387850" y="6432550"/>
            <a:ext cx="30099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73"/>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7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7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4"/>
          <p:cNvSpPr txBox="1"/>
          <p:nvPr>
            <p:ph idx="12" type="sldNum"/>
          </p:nvPr>
        </p:nvSpPr>
        <p:spPr>
          <a:xfrm>
            <a:off x="8026400" y="6492874"/>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75"/>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5"/>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76"/>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Quest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8"/>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8"/>
          <p:cNvSpPr txBox="1"/>
          <p:nvPr>
            <p:ph idx="1" type="body"/>
          </p:nvPr>
        </p:nvSpPr>
        <p:spPr>
          <a:xfrm>
            <a:off x="628650" y="1625600"/>
            <a:ext cx="7886700" cy="44608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8"/>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libri"/>
                <a:ea typeface="Calibri"/>
                <a:cs typeface="Calibri"/>
                <a:sym typeface="Calibri"/>
              </a:defRPr>
            </a:lvl1pPr>
            <a:lvl2pPr indent="0" lvl="1" marL="0" marR="0" rtl="0" algn="r">
              <a:spcBef>
                <a:spcPts val="0"/>
              </a:spcBef>
              <a:buNone/>
              <a:defRPr b="0" i="0" sz="1200" u="none" cap="none" strike="noStrike">
                <a:solidFill>
                  <a:srgbClr val="595959"/>
                </a:solidFill>
                <a:latin typeface="Calibri"/>
                <a:ea typeface="Calibri"/>
                <a:cs typeface="Calibri"/>
                <a:sym typeface="Calibri"/>
              </a:defRPr>
            </a:lvl2pPr>
            <a:lvl3pPr indent="0" lvl="2" marL="0" marR="0" rtl="0" algn="r">
              <a:spcBef>
                <a:spcPts val="0"/>
              </a:spcBef>
              <a:buNone/>
              <a:defRPr b="0" i="0" sz="1200" u="none" cap="none" strike="noStrike">
                <a:solidFill>
                  <a:srgbClr val="595959"/>
                </a:solidFill>
                <a:latin typeface="Calibri"/>
                <a:ea typeface="Calibri"/>
                <a:cs typeface="Calibri"/>
                <a:sym typeface="Calibri"/>
              </a:defRPr>
            </a:lvl3pPr>
            <a:lvl4pPr indent="0" lvl="3" marL="0" marR="0" rtl="0" algn="r">
              <a:spcBef>
                <a:spcPts val="0"/>
              </a:spcBef>
              <a:buNone/>
              <a:defRPr b="0" i="0" sz="1200" u="none" cap="none" strike="noStrike">
                <a:solidFill>
                  <a:srgbClr val="595959"/>
                </a:solidFill>
                <a:latin typeface="Calibri"/>
                <a:ea typeface="Calibri"/>
                <a:cs typeface="Calibri"/>
                <a:sym typeface="Calibri"/>
              </a:defRPr>
            </a:lvl4pPr>
            <a:lvl5pPr indent="0" lvl="4" marL="0" marR="0" rtl="0" algn="r">
              <a:spcBef>
                <a:spcPts val="0"/>
              </a:spcBef>
              <a:buNone/>
              <a:defRPr b="0" i="0" sz="1200" u="none" cap="none" strike="noStrike">
                <a:solidFill>
                  <a:srgbClr val="595959"/>
                </a:solidFill>
                <a:latin typeface="Calibri"/>
                <a:ea typeface="Calibri"/>
                <a:cs typeface="Calibri"/>
                <a:sym typeface="Calibri"/>
              </a:defRPr>
            </a:lvl5pPr>
            <a:lvl6pPr indent="0" lvl="5" marL="0" marR="0" rtl="0" algn="r">
              <a:spcBef>
                <a:spcPts val="0"/>
              </a:spcBef>
              <a:buNone/>
              <a:defRPr b="0" i="0" sz="1200" u="none" cap="none" strike="noStrike">
                <a:solidFill>
                  <a:srgbClr val="595959"/>
                </a:solidFill>
                <a:latin typeface="Calibri"/>
                <a:ea typeface="Calibri"/>
                <a:cs typeface="Calibri"/>
                <a:sym typeface="Calibri"/>
              </a:defRPr>
            </a:lvl6pPr>
            <a:lvl7pPr indent="0" lvl="6" marL="0" marR="0" rtl="0" algn="r">
              <a:spcBef>
                <a:spcPts val="0"/>
              </a:spcBef>
              <a:buNone/>
              <a:defRPr b="0" i="0" sz="1200" u="none" cap="none" strike="noStrike">
                <a:solidFill>
                  <a:srgbClr val="595959"/>
                </a:solidFill>
                <a:latin typeface="Calibri"/>
                <a:ea typeface="Calibri"/>
                <a:cs typeface="Calibri"/>
                <a:sym typeface="Calibri"/>
              </a:defRPr>
            </a:lvl7pPr>
            <a:lvl8pPr indent="0" lvl="7" marL="0" marR="0" rtl="0" algn="r">
              <a:spcBef>
                <a:spcPts val="0"/>
              </a:spcBef>
              <a:buNone/>
              <a:defRPr b="0" i="0" sz="1200" u="none" cap="none" strike="noStrike">
                <a:solidFill>
                  <a:srgbClr val="595959"/>
                </a:solidFill>
                <a:latin typeface="Calibri"/>
                <a:ea typeface="Calibri"/>
                <a:cs typeface="Calibri"/>
                <a:sym typeface="Calibri"/>
              </a:defRPr>
            </a:lvl8pPr>
            <a:lvl9pPr indent="0" lvl="8" marL="0" marR="0" rtl="0" algn="r">
              <a:spcBef>
                <a:spcPts val="0"/>
              </a:spcBef>
              <a:buNone/>
              <a:defRPr b="0" i="0" sz="12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Questrial"/>
              <a:buNone/>
            </a:pPr>
            <a:r>
              <a:rPr lang="en-US"/>
              <a:t>Chương 6: </a:t>
            </a:r>
            <a:br>
              <a:rPr lang="en-US"/>
            </a:br>
            <a:r>
              <a:rPr lang="en-US"/>
              <a:t>Đệ quy và khử đệ quy</a:t>
            </a:r>
            <a:endParaRPr/>
          </a:p>
        </p:txBody>
      </p:sp>
      <p:sp>
        <p:nvSpPr>
          <p:cNvPr id="51" name="Google Shape;51;p1"/>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a:t>
            </a:r>
            <a:endParaRPr/>
          </a:p>
        </p:txBody>
      </p:sp>
      <p:sp>
        <p:nvSpPr>
          <p:cNvPr id="115" name="Google Shape;115;p10"/>
          <p:cNvSpPr txBox="1"/>
          <p:nvPr>
            <p:ph idx="1" type="body"/>
          </p:nvPr>
        </p:nvSpPr>
        <p:spPr>
          <a:xfrm>
            <a:off x="628650" y="1094509"/>
            <a:ext cx="8248064" cy="498244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numStudentsBehind</a:t>
            </a:r>
            <a:r>
              <a:rPr lang="en-US" sz="2000">
                <a:latin typeface="Courier New"/>
                <a:ea typeface="Courier New"/>
                <a:cs typeface="Courier New"/>
                <a:sym typeface="Courier New"/>
              </a:rPr>
              <a:t>(Student curr)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highlight>
                  <a:srgbClr val="C0C0C0"/>
                </a:highlight>
                <a:latin typeface="Courier New"/>
                <a:ea typeface="Courier New"/>
                <a:cs typeface="Courier New"/>
                <a:sym typeface="Courier New"/>
              </a:rPr>
              <a:t>    </a:t>
            </a:r>
            <a:r>
              <a:rPr b="1" lang="en-US" sz="2000">
                <a:solidFill>
                  <a:srgbClr val="008000"/>
                </a:solidFill>
                <a:highlight>
                  <a:srgbClr val="C0C0C0"/>
                </a:highlight>
                <a:latin typeface="Courier New"/>
                <a:ea typeface="Courier New"/>
                <a:cs typeface="Courier New"/>
                <a:sym typeface="Courier New"/>
              </a:rPr>
              <a:t>if</a:t>
            </a:r>
            <a:r>
              <a:rPr lang="en-US" sz="2000">
                <a:highlight>
                  <a:srgbClr val="C0C0C0"/>
                </a:highlight>
                <a:latin typeface="Courier New"/>
                <a:ea typeface="Courier New"/>
                <a:cs typeface="Courier New"/>
                <a:sym typeface="Courier New"/>
              </a:rPr>
              <a:t> (noOneBehind(curr)) { </a:t>
            </a:r>
            <a:endParaRPr sz="2000">
              <a:highlight>
                <a:srgbClr val="C0C0C0"/>
              </a:highlight>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highlight>
                  <a:srgbClr val="C0C0C0"/>
                </a:highlight>
                <a:latin typeface="Courier New"/>
                <a:ea typeface="Courier New"/>
                <a:cs typeface="Courier New"/>
                <a:sym typeface="Courier New"/>
              </a:rPr>
              <a:t>        </a:t>
            </a:r>
            <a:r>
              <a:rPr b="1" lang="en-US" sz="2000">
                <a:solidFill>
                  <a:srgbClr val="008000"/>
                </a:solidFill>
                <a:highlight>
                  <a:srgbClr val="C0C0C0"/>
                </a:highlight>
                <a:latin typeface="Courier New"/>
                <a:ea typeface="Courier New"/>
                <a:cs typeface="Courier New"/>
                <a:sym typeface="Courier New"/>
              </a:rPr>
              <a:t>return</a:t>
            </a:r>
            <a:r>
              <a:rPr lang="en-US" sz="2000">
                <a:highlight>
                  <a:srgbClr val="C0C0C0"/>
                </a:highlight>
                <a:latin typeface="Courier New"/>
                <a:ea typeface="Courier New"/>
                <a:cs typeface="Courier New"/>
                <a:sym typeface="Courier New"/>
              </a:rPr>
              <a:t> </a:t>
            </a:r>
            <a:r>
              <a:rPr lang="en-US" sz="2000">
                <a:solidFill>
                  <a:srgbClr val="666666"/>
                </a:solidFill>
                <a:highlight>
                  <a:srgbClr val="C0C0C0"/>
                </a:highlight>
                <a:latin typeface="Courier New"/>
                <a:ea typeface="Courier New"/>
                <a:cs typeface="Courier New"/>
                <a:sym typeface="Courier New"/>
              </a:rPr>
              <a:t>0</a:t>
            </a:r>
            <a:r>
              <a:rPr lang="en-US" sz="2000">
                <a:highlight>
                  <a:srgbClr val="C0C0C0"/>
                </a:highlight>
                <a:latin typeface="Courier New"/>
                <a:ea typeface="Courier New"/>
                <a:cs typeface="Courier New"/>
                <a:sym typeface="Courier New"/>
              </a:rPr>
              <a:t>; </a:t>
            </a:r>
            <a:endParaRPr sz="2000">
              <a:highlight>
                <a:srgbClr val="C0C0C0"/>
              </a:highlight>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Student personBehind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curr.getBehind();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numStudentsBehind(personBehind)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168275" rtl="0" algn="l">
              <a:lnSpc>
                <a:spcPct val="90000"/>
              </a:lnSpc>
              <a:spcBef>
                <a:spcPts val="1800"/>
              </a:spcBef>
              <a:spcAft>
                <a:spcPts val="0"/>
              </a:spcAft>
              <a:buClr>
                <a:schemeClr val="dk1"/>
              </a:buClr>
              <a:buSzPts val="2000"/>
              <a:buNone/>
            </a:pPr>
            <a:r>
              <a:t/>
            </a:r>
            <a:endParaRPr sz="2000"/>
          </a:p>
        </p:txBody>
      </p:sp>
      <p:sp>
        <p:nvSpPr>
          <p:cNvPr id="116" name="Google Shape;116;p1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10"/>
          <p:cNvSpPr txBox="1"/>
          <p:nvPr/>
        </p:nvSpPr>
        <p:spPr>
          <a:xfrm>
            <a:off x="5064368" y="1659987"/>
            <a:ext cx="32637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Trường hợp cơ bản (base case)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a:t>
            </a:r>
            <a:endParaRPr/>
          </a:p>
        </p:txBody>
      </p:sp>
      <p:sp>
        <p:nvSpPr>
          <p:cNvPr id="123" name="Google Shape;123;p11"/>
          <p:cNvSpPr txBox="1"/>
          <p:nvPr>
            <p:ph idx="1" type="body"/>
          </p:nvPr>
        </p:nvSpPr>
        <p:spPr>
          <a:xfrm>
            <a:off x="628650" y="1094509"/>
            <a:ext cx="8262132" cy="498244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numStudentsBehind</a:t>
            </a:r>
            <a:r>
              <a:rPr lang="en-US" sz="2000">
                <a:latin typeface="Courier New"/>
                <a:ea typeface="Courier New"/>
                <a:cs typeface="Courier New"/>
                <a:sym typeface="Courier New"/>
              </a:rPr>
              <a:t>(Student curr)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latin typeface="Courier New"/>
                <a:ea typeface="Courier New"/>
                <a:cs typeface="Courier New"/>
                <a:sym typeface="Courier New"/>
              </a:rPr>
              <a:t> (noOneBehind(curr))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lang="en-US" sz="2000">
                <a:highlight>
                  <a:srgbClr val="C0C0C0"/>
                </a:highlight>
                <a:latin typeface="Courier New"/>
                <a:ea typeface="Courier New"/>
                <a:cs typeface="Courier New"/>
                <a:sym typeface="Courier New"/>
              </a:rPr>
              <a:t>Student personBehind </a:t>
            </a:r>
            <a:r>
              <a:rPr lang="en-US" sz="2000">
                <a:solidFill>
                  <a:srgbClr val="666666"/>
                </a:solidFill>
                <a:highlight>
                  <a:srgbClr val="C0C0C0"/>
                </a:highlight>
                <a:latin typeface="Courier New"/>
                <a:ea typeface="Courier New"/>
                <a:cs typeface="Courier New"/>
                <a:sym typeface="Courier New"/>
              </a:rPr>
              <a:t>=</a:t>
            </a:r>
            <a:r>
              <a:rPr lang="en-US" sz="2000">
                <a:highlight>
                  <a:srgbClr val="C0C0C0"/>
                </a:highlight>
                <a:latin typeface="Courier New"/>
                <a:ea typeface="Courier New"/>
                <a:cs typeface="Courier New"/>
                <a:sym typeface="Courier New"/>
              </a:rPr>
              <a:t> curr.getBehind(); </a:t>
            </a:r>
            <a:endParaRPr sz="2000">
              <a:highlight>
                <a:srgbClr val="C0C0C0"/>
              </a:highlight>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highlight>
                  <a:srgbClr val="C0C0C0"/>
                </a:highlight>
                <a:latin typeface="Courier New"/>
                <a:ea typeface="Courier New"/>
                <a:cs typeface="Courier New"/>
                <a:sym typeface="Courier New"/>
              </a:rPr>
              <a:t>return</a:t>
            </a:r>
            <a:r>
              <a:rPr lang="en-US" sz="2000">
                <a:highlight>
                  <a:srgbClr val="C0C0C0"/>
                </a:highlight>
                <a:latin typeface="Courier New"/>
                <a:ea typeface="Courier New"/>
                <a:cs typeface="Courier New"/>
                <a:sym typeface="Courier New"/>
              </a:rPr>
              <a:t> numStudentsBehind(personBehind) </a:t>
            </a:r>
            <a:r>
              <a:rPr lang="en-US" sz="2000">
                <a:solidFill>
                  <a:srgbClr val="666666"/>
                </a:solidFill>
                <a:highlight>
                  <a:srgbClr val="C0C0C0"/>
                </a:highlight>
                <a:latin typeface="Courier New"/>
                <a:ea typeface="Courier New"/>
                <a:cs typeface="Courier New"/>
                <a:sym typeface="Courier New"/>
              </a:rPr>
              <a:t>+</a:t>
            </a:r>
            <a:r>
              <a:rPr lang="en-US" sz="2000">
                <a:highlight>
                  <a:srgbClr val="C0C0C0"/>
                </a:highlight>
                <a:latin typeface="Courier New"/>
                <a:ea typeface="Courier New"/>
                <a:cs typeface="Courier New"/>
                <a:sym typeface="Courier New"/>
              </a:rPr>
              <a:t> </a:t>
            </a:r>
            <a:r>
              <a:rPr lang="en-US" sz="2000">
                <a:solidFill>
                  <a:srgbClr val="666666"/>
                </a:solidFill>
                <a:highlight>
                  <a:srgbClr val="C0C0C0"/>
                </a:highlight>
                <a:latin typeface="Courier New"/>
                <a:ea typeface="Courier New"/>
                <a:cs typeface="Courier New"/>
                <a:sym typeface="Courier New"/>
              </a:rPr>
              <a:t>1;</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168275" rtl="0" algn="l">
              <a:lnSpc>
                <a:spcPct val="90000"/>
              </a:lnSpc>
              <a:spcBef>
                <a:spcPts val="1800"/>
              </a:spcBef>
              <a:spcAft>
                <a:spcPts val="0"/>
              </a:spcAft>
              <a:buClr>
                <a:schemeClr val="dk1"/>
              </a:buClr>
              <a:buSzPts val="2000"/>
              <a:buNone/>
            </a:pPr>
            <a:r>
              <a:t/>
            </a:r>
            <a:endParaRPr sz="2000"/>
          </a:p>
        </p:txBody>
      </p:sp>
      <p:sp>
        <p:nvSpPr>
          <p:cNvPr id="124" name="Google Shape;124;p1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11"/>
          <p:cNvSpPr txBox="1"/>
          <p:nvPr/>
        </p:nvSpPr>
        <p:spPr>
          <a:xfrm>
            <a:off x="3010486" y="3401064"/>
            <a:ext cx="4445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Trường hợp đệ quy (recursive case)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Ba điều kiện cần của giải thuật đệ quy</a:t>
            </a:r>
            <a:endParaRPr/>
          </a:p>
        </p:txBody>
      </p:sp>
      <p:sp>
        <p:nvSpPr>
          <p:cNvPr id="131" name="Google Shape;131;p1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Mọi dữ liệu vào hợp lệ (valid input) phải tương ứng với một trường hợp nào đó trong code</a:t>
            </a:r>
            <a:endParaRPr/>
          </a:p>
          <a:p>
            <a:pPr indent="-228600" lvl="0" marL="228600" rtl="0" algn="l">
              <a:lnSpc>
                <a:spcPct val="90000"/>
              </a:lnSpc>
              <a:spcBef>
                <a:spcPts val="1000"/>
              </a:spcBef>
              <a:spcAft>
                <a:spcPts val="0"/>
              </a:spcAft>
              <a:buClr>
                <a:schemeClr val="dk1"/>
              </a:buClr>
              <a:buSzPts val="2800"/>
              <a:buChar char="•"/>
            </a:pPr>
            <a:r>
              <a:rPr lang="en-US" sz="2800"/>
              <a:t>Phải có trường hợp cơ bản (base case) không thực hiện lời gọi đệ quy nào</a:t>
            </a:r>
            <a:endParaRPr sz="2800"/>
          </a:p>
          <a:p>
            <a:pPr indent="-228600" lvl="0" marL="228600" rtl="0" algn="l">
              <a:lnSpc>
                <a:spcPct val="90000"/>
              </a:lnSpc>
              <a:spcBef>
                <a:spcPts val="1000"/>
              </a:spcBef>
              <a:spcAft>
                <a:spcPts val="0"/>
              </a:spcAft>
              <a:buClr>
                <a:schemeClr val="dk1"/>
              </a:buClr>
              <a:buSzPts val="2800"/>
              <a:buChar char="•"/>
            </a:pPr>
            <a:r>
              <a:rPr lang="en-US" sz="2800"/>
              <a:t>Khi thực hiện lời gọi đệ quy, lời gọi này cần gọi tới trường hợp đơn giản hơn của vấn đề và dần hướng tới trường hợp cơ bản.</a:t>
            </a:r>
            <a:endParaRPr/>
          </a:p>
          <a:p>
            <a:pPr indent="-50800" lvl="0" marL="228600" rtl="0" algn="l">
              <a:lnSpc>
                <a:spcPct val="90000"/>
              </a:lnSpc>
              <a:spcBef>
                <a:spcPts val="1000"/>
              </a:spcBef>
              <a:spcAft>
                <a:spcPts val="0"/>
              </a:spcAft>
              <a:buClr>
                <a:schemeClr val="dk1"/>
              </a:buClr>
              <a:buSzPts val="2800"/>
              <a:buNone/>
            </a:pPr>
            <a:r>
              <a:t/>
            </a:r>
            <a:endParaRPr sz="2800"/>
          </a:p>
        </p:txBody>
      </p:sp>
      <p:sp>
        <p:nvSpPr>
          <p:cNvPr id="132" name="Google Shape;132;p1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Tính hàm mũ</a:t>
            </a:r>
            <a:endParaRPr/>
          </a:p>
        </p:txBody>
      </p:sp>
      <p:sp>
        <p:nvSpPr>
          <p:cNvPr id="138" name="Google Shape;138;p13"/>
          <p:cNvSpPr txBox="1"/>
          <p:nvPr>
            <p:ph idx="1" type="body"/>
          </p:nvPr>
        </p:nvSpPr>
        <p:spPr>
          <a:xfrm>
            <a:off x="628650" y="1094509"/>
            <a:ext cx="7886700" cy="527815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800"/>
              <a:t>Viết hàm đệ quy nhận một số x và số mũ n, trả về kết quả x</a:t>
            </a:r>
            <a:r>
              <a:rPr baseline="30000" lang="en-US" sz="2800"/>
              <a:t>n </a:t>
            </a:r>
            <a:endParaRPr/>
          </a:p>
          <a:p>
            <a:pPr indent="-64135" lvl="0" marL="228600" rtl="0" algn="l">
              <a:lnSpc>
                <a:spcPct val="90000"/>
              </a:lnSpc>
              <a:spcBef>
                <a:spcPts val="1000"/>
              </a:spcBef>
              <a:spcAft>
                <a:spcPts val="0"/>
              </a:spcAft>
              <a:buClr>
                <a:schemeClr val="dk1"/>
              </a:buClr>
              <a:buSzPct val="100000"/>
              <a:buNone/>
            </a:pPr>
            <a:r>
              <a:t/>
            </a:r>
            <a:endParaRPr baseline="30000" sz="2800"/>
          </a:p>
          <a:p>
            <a:pPr indent="-64135" lvl="0" marL="228600" rtl="0" algn="l">
              <a:lnSpc>
                <a:spcPct val="90000"/>
              </a:lnSpc>
              <a:spcBef>
                <a:spcPts val="1000"/>
              </a:spcBef>
              <a:spcAft>
                <a:spcPts val="0"/>
              </a:spcAft>
              <a:buClr>
                <a:schemeClr val="dk1"/>
              </a:buClr>
              <a:buSzPct val="100000"/>
              <a:buNone/>
            </a:pPr>
            <a:r>
              <a:t/>
            </a:r>
            <a:endParaRPr baseline="30000" sz="2800"/>
          </a:p>
          <a:p>
            <a:pPr indent="-64135" lvl="0" marL="228600" rtl="0" algn="l">
              <a:lnSpc>
                <a:spcPct val="90000"/>
              </a:lnSpc>
              <a:spcBef>
                <a:spcPts val="1000"/>
              </a:spcBef>
              <a:spcAft>
                <a:spcPts val="0"/>
              </a:spcAft>
              <a:buClr>
                <a:schemeClr val="dk1"/>
              </a:buClr>
              <a:buSzPct val="100000"/>
              <a:buNone/>
            </a:pPr>
            <a:r>
              <a:t/>
            </a:r>
            <a:endParaRPr baseline="30000" sz="2800"/>
          </a:p>
          <a:p>
            <a:pPr indent="0" lvl="0" marL="0" rtl="0" algn="l">
              <a:lnSpc>
                <a:spcPct val="90000"/>
              </a:lnSpc>
              <a:spcBef>
                <a:spcPts val="1000"/>
              </a:spcBef>
              <a:spcAft>
                <a:spcPts val="0"/>
              </a:spcAft>
              <a:buClr>
                <a:schemeClr val="dk1"/>
              </a:buClr>
              <a:buSzPct val="100000"/>
              <a:buNone/>
            </a:pPr>
            <a:r>
              <a:t/>
            </a:r>
            <a:endParaRPr baseline="30000" sz="2800"/>
          </a:p>
          <a:p>
            <a:pPr indent="0" lvl="0" marL="0" marR="0" rtl="0" algn="l">
              <a:lnSpc>
                <a:spcPct val="107000"/>
              </a:lnSpc>
              <a:spcBef>
                <a:spcPts val="0"/>
              </a:spcBef>
              <a:spcAft>
                <a:spcPts val="0"/>
              </a:spcAft>
              <a:buClr>
                <a:schemeClr val="dk1"/>
              </a:buClr>
              <a:buSzPct val="100000"/>
              <a:buNone/>
            </a:pPr>
            <a:r>
              <a:t/>
            </a:r>
            <a:endParaRPr sz="2800">
              <a:solidFill>
                <a:srgbClr val="B00040"/>
              </a:solidFill>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ct val="100000"/>
              <a:buNone/>
            </a:pPr>
            <a:r>
              <a:t/>
            </a:r>
            <a:endParaRPr>
              <a:solidFill>
                <a:srgbClr val="B00040"/>
              </a:solidFill>
              <a:latin typeface="Courier New"/>
              <a:ea typeface="Courier New"/>
              <a:cs typeface="Courier New"/>
              <a:sym typeface="Courier New"/>
            </a:endParaRPr>
          </a:p>
          <a:p>
            <a:pPr indent="0" lvl="0" marL="0" marR="0" rtl="0" algn="l">
              <a:lnSpc>
                <a:spcPct val="107000"/>
              </a:lnSpc>
              <a:spcBef>
                <a:spcPts val="0"/>
              </a:spcBef>
              <a:spcAft>
                <a:spcPts val="0"/>
              </a:spcAft>
              <a:buClr>
                <a:srgbClr val="B00040"/>
              </a:buClr>
              <a:buSzPct val="1000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power</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x,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exp){</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 (exp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 </a:t>
            </a:r>
            <a:r>
              <a:rPr b="1" lang="en-US">
                <a:solidFill>
                  <a:srgbClr val="008000"/>
                </a:solidFill>
                <a:latin typeface="Courier New"/>
                <a:ea typeface="Courier New"/>
                <a:cs typeface="Courier New"/>
                <a:sym typeface="Courier New"/>
              </a:rPr>
              <a:t>else</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x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power(x, exp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85714"/>
              <a:buNone/>
            </a:pPr>
            <a:r>
              <a:rPr lang="en-US">
                <a:latin typeface="Courier New"/>
                <a:ea typeface="Courier New"/>
                <a:cs typeface="Courier New"/>
                <a:sym typeface="Courier New"/>
              </a:rPr>
              <a:t>}</a:t>
            </a:r>
            <a:endParaRPr baseline="30000" sz="2800"/>
          </a:p>
        </p:txBody>
      </p:sp>
      <p:sp>
        <p:nvSpPr>
          <p:cNvPr id="139" name="Google Shape;139;p1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0" name="Google Shape;140;p13"/>
          <p:cNvPicPr preferRelativeResize="0"/>
          <p:nvPr/>
        </p:nvPicPr>
        <p:blipFill rotWithShape="1">
          <a:blip r:embed="rId3">
            <a:alphaModFix/>
          </a:blip>
          <a:srcRect b="0" l="0" r="0" t="0"/>
          <a:stretch/>
        </p:blipFill>
        <p:spPr>
          <a:xfrm>
            <a:off x="2779724" y="1882200"/>
            <a:ext cx="2806822" cy="11951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Tính hàm mũ</a:t>
            </a:r>
            <a:endParaRPr/>
          </a:p>
        </p:txBody>
      </p:sp>
      <p:sp>
        <p:nvSpPr>
          <p:cNvPr id="146" name="Google Shape;146;p1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Mỗi lời gọi trước sẽ đợi cho tới khi các lời gọi sau kết thúc và trả kết quả</a:t>
            </a:r>
            <a:endParaRPr sz="2800"/>
          </a:p>
          <a:p>
            <a:pPr indent="0" lvl="0" marL="0" rtl="0" algn="l">
              <a:lnSpc>
                <a:spcPct val="90000"/>
              </a:lnSpc>
              <a:spcBef>
                <a:spcPts val="1000"/>
              </a:spcBef>
              <a:spcAft>
                <a:spcPts val="0"/>
              </a:spcAft>
              <a:buClr>
                <a:schemeClr val="dk1"/>
              </a:buClr>
              <a:buSzPts val="2800"/>
              <a:buNone/>
            </a:pPr>
            <a:r>
              <a:rPr baseline="30000" lang="en-US" sz="2800">
                <a:latin typeface="Courier New"/>
                <a:ea typeface="Courier New"/>
                <a:cs typeface="Courier New"/>
                <a:sym typeface="Courier New"/>
              </a:rPr>
              <a:t>  cout &lt;&lt; power(5, 3) &lt;&lt; endl;</a:t>
            </a:r>
            <a:endParaRPr/>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0" lvl="0" marL="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sz="2800"/>
          </a:p>
          <a:p>
            <a:pPr indent="-50800" lvl="0" marL="228600" rtl="0" algn="l">
              <a:lnSpc>
                <a:spcPct val="90000"/>
              </a:lnSpc>
              <a:spcBef>
                <a:spcPts val="1000"/>
              </a:spcBef>
              <a:spcAft>
                <a:spcPts val="0"/>
              </a:spcAft>
              <a:buClr>
                <a:schemeClr val="dk1"/>
              </a:buClr>
              <a:buSzPts val="2800"/>
              <a:buNone/>
            </a:pPr>
            <a:r>
              <a:t/>
            </a:r>
            <a:endParaRPr baseline="30000" sz="2800"/>
          </a:p>
        </p:txBody>
      </p:sp>
      <p:sp>
        <p:nvSpPr>
          <p:cNvPr id="147" name="Google Shape;147;p1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8" name="Google Shape;148;p14"/>
          <p:cNvPicPr preferRelativeResize="0"/>
          <p:nvPr/>
        </p:nvPicPr>
        <p:blipFill rotWithShape="1">
          <a:blip r:embed="rId3">
            <a:alphaModFix/>
          </a:blip>
          <a:srcRect b="0" l="0" r="0" t="0"/>
          <a:stretch/>
        </p:blipFill>
        <p:spPr>
          <a:xfrm>
            <a:off x="676992" y="2379972"/>
            <a:ext cx="7790015" cy="38493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Tính hàm mũ</a:t>
            </a:r>
            <a:endParaRPr/>
          </a:p>
        </p:txBody>
      </p:sp>
      <p:sp>
        <p:nvSpPr>
          <p:cNvPr id="154" name="Google Shape;154;p1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Mỗi lời gọi trước sẽ đợi cho tới khi các lời gọi sau kết thúc và trả kết quả</a:t>
            </a:r>
            <a:endParaRPr sz="2800"/>
          </a:p>
          <a:p>
            <a:pPr indent="0" lvl="0" marL="0" rtl="0" algn="l">
              <a:lnSpc>
                <a:spcPct val="90000"/>
              </a:lnSpc>
              <a:spcBef>
                <a:spcPts val="1000"/>
              </a:spcBef>
              <a:spcAft>
                <a:spcPts val="0"/>
              </a:spcAft>
              <a:buClr>
                <a:schemeClr val="dk1"/>
              </a:buClr>
              <a:buSzPts val="2800"/>
              <a:buNone/>
            </a:pPr>
            <a:r>
              <a:rPr baseline="30000" lang="en-US" sz="2800">
                <a:latin typeface="Courier New"/>
                <a:ea typeface="Courier New"/>
                <a:cs typeface="Courier New"/>
                <a:sym typeface="Courier New"/>
              </a:rPr>
              <a:t>  cout &lt;&lt; power(5, 3) &lt;&lt; endl;</a:t>
            </a:r>
            <a:endParaRPr/>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0" lvl="0" marL="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sz="2800"/>
          </a:p>
          <a:p>
            <a:pPr indent="-50800" lvl="0" marL="228600" rtl="0" algn="l">
              <a:lnSpc>
                <a:spcPct val="90000"/>
              </a:lnSpc>
              <a:spcBef>
                <a:spcPts val="1000"/>
              </a:spcBef>
              <a:spcAft>
                <a:spcPts val="0"/>
              </a:spcAft>
              <a:buClr>
                <a:schemeClr val="dk1"/>
              </a:buClr>
              <a:buSzPts val="2800"/>
              <a:buNone/>
            </a:pPr>
            <a:r>
              <a:t/>
            </a:r>
            <a:endParaRPr baseline="30000" sz="2800"/>
          </a:p>
        </p:txBody>
      </p:sp>
      <p:sp>
        <p:nvSpPr>
          <p:cNvPr id="155" name="Google Shape;155;p1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15"/>
          <p:cNvPicPr preferRelativeResize="0"/>
          <p:nvPr/>
        </p:nvPicPr>
        <p:blipFill rotWithShape="1">
          <a:blip r:embed="rId3">
            <a:alphaModFix/>
          </a:blip>
          <a:srcRect b="0" l="0" r="0" t="0"/>
          <a:stretch/>
        </p:blipFill>
        <p:spPr>
          <a:xfrm>
            <a:off x="710473" y="2408940"/>
            <a:ext cx="7723054" cy="36680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Tính hàm mũ</a:t>
            </a:r>
            <a:endParaRPr/>
          </a:p>
        </p:txBody>
      </p:sp>
      <p:sp>
        <p:nvSpPr>
          <p:cNvPr id="162" name="Google Shape;162;p1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Mỗi lời gọi trước sẽ đợi cho tới khi các lời gọi sau kết thúc và trả kết quả</a:t>
            </a:r>
            <a:endParaRPr sz="2800"/>
          </a:p>
          <a:p>
            <a:pPr indent="0" lvl="0" marL="0" rtl="0" algn="l">
              <a:lnSpc>
                <a:spcPct val="90000"/>
              </a:lnSpc>
              <a:spcBef>
                <a:spcPts val="1000"/>
              </a:spcBef>
              <a:spcAft>
                <a:spcPts val="0"/>
              </a:spcAft>
              <a:buClr>
                <a:schemeClr val="dk1"/>
              </a:buClr>
              <a:buSzPts val="2800"/>
              <a:buNone/>
            </a:pPr>
            <a:r>
              <a:rPr baseline="30000" lang="en-US" sz="2800">
                <a:latin typeface="Courier New"/>
                <a:ea typeface="Courier New"/>
                <a:cs typeface="Courier New"/>
                <a:sym typeface="Courier New"/>
              </a:rPr>
              <a:t>  cout &lt;&lt; power(5, 3) &lt;&lt; endl;</a:t>
            </a:r>
            <a:endParaRPr/>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baseline="30000" sz="2800"/>
          </a:p>
          <a:p>
            <a:pPr indent="0" lvl="0" marL="0" rtl="0" algn="l">
              <a:lnSpc>
                <a:spcPct val="90000"/>
              </a:lnSpc>
              <a:spcBef>
                <a:spcPts val="1000"/>
              </a:spcBef>
              <a:spcAft>
                <a:spcPts val="0"/>
              </a:spcAft>
              <a:buClr>
                <a:schemeClr val="dk1"/>
              </a:buClr>
              <a:buSzPts val="2800"/>
              <a:buNone/>
            </a:pPr>
            <a:r>
              <a:t/>
            </a:r>
            <a:endParaRPr baseline="30000" sz="2800"/>
          </a:p>
          <a:p>
            <a:pPr indent="-50800" lvl="0" marL="228600" rtl="0" algn="l">
              <a:lnSpc>
                <a:spcPct val="90000"/>
              </a:lnSpc>
              <a:spcBef>
                <a:spcPts val="1000"/>
              </a:spcBef>
              <a:spcAft>
                <a:spcPts val="0"/>
              </a:spcAft>
              <a:buClr>
                <a:schemeClr val="dk1"/>
              </a:buClr>
              <a:buSzPts val="2800"/>
              <a:buNone/>
            </a:pPr>
            <a:r>
              <a:t/>
            </a:r>
            <a:endParaRPr sz="2800"/>
          </a:p>
          <a:p>
            <a:pPr indent="-50800" lvl="0" marL="228600" rtl="0" algn="l">
              <a:lnSpc>
                <a:spcPct val="90000"/>
              </a:lnSpc>
              <a:spcBef>
                <a:spcPts val="1000"/>
              </a:spcBef>
              <a:spcAft>
                <a:spcPts val="0"/>
              </a:spcAft>
              <a:buClr>
                <a:schemeClr val="dk1"/>
              </a:buClr>
              <a:buSzPts val="2800"/>
              <a:buNone/>
            </a:pPr>
            <a:r>
              <a:t/>
            </a:r>
            <a:endParaRPr baseline="30000" sz="2800"/>
          </a:p>
        </p:txBody>
      </p:sp>
      <p:sp>
        <p:nvSpPr>
          <p:cNvPr id="163" name="Google Shape;163;p1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4" name="Google Shape;164;p16"/>
          <p:cNvPicPr preferRelativeResize="0"/>
          <p:nvPr/>
        </p:nvPicPr>
        <p:blipFill rotWithShape="1">
          <a:blip r:embed="rId3">
            <a:alphaModFix/>
          </a:blip>
          <a:srcRect b="0" l="0" r="0" t="0"/>
          <a:stretch/>
        </p:blipFill>
        <p:spPr>
          <a:xfrm>
            <a:off x="609600" y="2400301"/>
            <a:ext cx="7924800" cy="367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Tính hàm mũ</a:t>
            </a:r>
            <a:endParaRPr/>
          </a:p>
        </p:txBody>
      </p:sp>
      <p:sp>
        <p:nvSpPr>
          <p:cNvPr id="170" name="Google Shape;170;p17"/>
          <p:cNvSpPr txBox="1"/>
          <p:nvPr>
            <p:ph idx="1" type="body"/>
          </p:nvPr>
        </p:nvSpPr>
        <p:spPr>
          <a:xfrm>
            <a:off x="628650" y="1094509"/>
            <a:ext cx="7886700" cy="5398366"/>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l">
              <a:lnSpc>
                <a:spcPct val="90000"/>
              </a:lnSpc>
              <a:spcBef>
                <a:spcPts val="0"/>
              </a:spcBef>
              <a:spcAft>
                <a:spcPts val="0"/>
              </a:spcAft>
              <a:buClr>
                <a:schemeClr val="dk1"/>
              </a:buClr>
              <a:buSzPct val="100000"/>
              <a:buChar char="•"/>
            </a:pPr>
            <a:r>
              <a:rPr lang="en-US" sz="2800"/>
              <a:t>Mỗi lời gọi trước sẽ đợi cho tới khi các lời gọi sau kết thúc và trả kết quả</a:t>
            </a:r>
            <a:endParaRPr sz="2800"/>
          </a:p>
          <a:p>
            <a:pPr indent="0" lvl="0" marL="0" rtl="0" algn="l">
              <a:lnSpc>
                <a:spcPct val="90000"/>
              </a:lnSpc>
              <a:spcBef>
                <a:spcPts val="1000"/>
              </a:spcBef>
              <a:spcAft>
                <a:spcPts val="0"/>
              </a:spcAft>
              <a:buClr>
                <a:schemeClr val="dk1"/>
              </a:buClr>
              <a:buSzPct val="80952"/>
              <a:buNone/>
            </a:pPr>
            <a:r>
              <a:rPr baseline="30000" lang="en-US" sz="4323">
                <a:latin typeface="Courier New"/>
                <a:ea typeface="Courier New"/>
                <a:cs typeface="Courier New"/>
                <a:sym typeface="Courier New"/>
              </a:rPr>
              <a:t>  cout &lt;&lt; power(5, 3) &lt;&lt; endl;</a:t>
            </a:r>
            <a:endParaRPr sz="3223"/>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baseline="30000" sz="2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sz="2800"/>
          </a:p>
          <a:p>
            <a:pPr indent="0" lvl="0" marL="0" rtl="0" algn="l">
              <a:lnSpc>
                <a:spcPct val="90000"/>
              </a:lnSpc>
              <a:spcBef>
                <a:spcPts val="1000"/>
              </a:spcBef>
              <a:spcAft>
                <a:spcPts val="0"/>
              </a:spcAft>
              <a:buClr>
                <a:schemeClr val="dk1"/>
              </a:buClr>
              <a:buSzPct val="100000"/>
              <a:buNone/>
            </a:pPr>
            <a:r>
              <a:rPr lang="en-US" sz="2800"/>
              <a:t>Đây là lời gọi hàm ban đầu, trả về kết quả 125, tức là 5</a:t>
            </a:r>
            <a:r>
              <a:rPr baseline="30000" lang="en-US" sz="2800"/>
              <a:t>3</a:t>
            </a:r>
            <a:endParaRPr baseline="30000" sz="2800"/>
          </a:p>
        </p:txBody>
      </p:sp>
      <p:sp>
        <p:nvSpPr>
          <p:cNvPr id="171" name="Google Shape;171;p1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2" name="Google Shape;172;p17"/>
          <p:cNvPicPr preferRelativeResize="0"/>
          <p:nvPr/>
        </p:nvPicPr>
        <p:blipFill rotWithShape="1">
          <a:blip r:embed="rId3">
            <a:alphaModFix/>
          </a:blip>
          <a:srcRect b="0" l="0" r="0" t="0"/>
          <a:stretch/>
        </p:blipFill>
        <p:spPr>
          <a:xfrm>
            <a:off x="823912" y="2295805"/>
            <a:ext cx="7496175"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Tính hàm mũ nhanh hơn</a:t>
            </a:r>
            <a:endParaRPr/>
          </a:p>
        </p:txBody>
      </p:sp>
      <p:sp>
        <p:nvSpPr>
          <p:cNvPr id="178" name="Google Shape;178;p18"/>
          <p:cNvSpPr txBox="1"/>
          <p:nvPr>
            <p:ph idx="1" type="body"/>
          </p:nvPr>
        </p:nvSpPr>
        <p:spPr>
          <a:xfrm>
            <a:off x="628650" y="1094509"/>
            <a:ext cx="7886700" cy="5398366"/>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7000"/>
              </a:lnSpc>
              <a:spcBef>
                <a:spcPts val="0"/>
              </a:spcBef>
              <a:spcAft>
                <a:spcPts val="0"/>
              </a:spcAft>
              <a:buClr>
                <a:srgbClr val="B00040"/>
              </a:buClr>
              <a:buSzPct val="1000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power</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x,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exp)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(exp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i="1" lang="en-US">
                <a:solidFill>
                  <a:srgbClr val="408080"/>
                </a:solidFill>
                <a:latin typeface="Courier New"/>
                <a:ea typeface="Courier New"/>
                <a:cs typeface="Courier New"/>
                <a:sym typeface="Courier New"/>
              </a:rPr>
              <a:t>// base case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 </a:t>
            </a:r>
            <a:r>
              <a:rPr b="1" lang="en-US">
                <a:solidFill>
                  <a:srgbClr val="008000"/>
                </a:solidFill>
                <a:latin typeface="Courier New"/>
                <a:ea typeface="Courier New"/>
                <a:cs typeface="Courier New"/>
                <a:sym typeface="Courier New"/>
              </a:rPr>
              <a:t>else</a:t>
            </a: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 (exp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2</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i="1" lang="en-US">
                <a:solidFill>
                  <a:srgbClr val="408080"/>
                </a:solidFill>
                <a:latin typeface="Courier New"/>
                <a:ea typeface="Courier New"/>
                <a:cs typeface="Courier New"/>
                <a:sym typeface="Courier New"/>
              </a:rPr>
              <a:t>// if exp is odd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x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power(x, exp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 </a:t>
            </a:r>
            <a:r>
              <a:rPr b="1" lang="en-US">
                <a:solidFill>
                  <a:srgbClr val="008000"/>
                </a:solidFill>
                <a:latin typeface="Courier New"/>
                <a:ea typeface="Courier New"/>
                <a:cs typeface="Courier New"/>
                <a:sym typeface="Courier New"/>
              </a:rPr>
              <a:t>else</a:t>
            </a: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i="1" lang="en-US">
                <a:solidFill>
                  <a:srgbClr val="408080"/>
                </a:solidFill>
                <a:latin typeface="Courier New"/>
                <a:ea typeface="Courier New"/>
                <a:cs typeface="Courier New"/>
                <a:sym typeface="Courier New"/>
              </a:rPr>
              <a:t>// else, if exp is even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y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power(x, exp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2</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y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y;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aseline="30000" sz="2800"/>
          </a:p>
        </p:txBody>
      </p:sp>
      <p:sp>
        <p:nvSpPr>
          <p:cNvPr id="179" name="Google Shape;179;p1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8"/>
          <p:cNvSpPr txBox="1"/>
          <p:nvPr/>
        </p:nvSpPr>
        <p:spPr>
          <a:xfrm>
            <a:off x="4572000" y="5636882"/>
            <a:ext cx="37078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00000"/>
                </a:solidFill>
                <a:latin typeface="Questrial"/>
                <a:ea typeface="Questrial"/>
                <a:cs typeface="Questrial"/>
                <a:sym typeface="Questrial"/>
              </a:rPr>
              <a:t>Độ phức tạp: O(logn)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trace hàm đệ quy</a:t>
            </a:r>
            <a:endParaRPr/>
          </a:p>
        </p:txBody>
      </p:sp>
      <p:sp>
        <p:nvSpPr>
          <p:cNvPr id="186" name="Google Shape;186;p19"/>
          <p:cNvSpPr txBox="1"/>
          <p:nvPr>
            <p:ph idx="1" type="body"/>
          </p:nvPr>
        </p:nvSpPr>
        <p:spPr>
          <a:xfrm>
            <a:off x="628650" y="1094509"/>
            <a:ext cx="7886700" cy="53983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 </a:t>
            </a:r>
            <a:r>
              <a:rPr lang="en-US">
                <a:solidFill>
                  <a:srgbClr val="0000FF"/>
                </a:solidFill>
                <a:latin typeface="Courier New"/>
                <a:ea typeface="Courier New"/>
                <a:cs typeface="Courier New"/>
                <a:sym typeface="Courier New"/>
              </a:rPr>
              <a:t>mystery(</a:t>
            </a:r>
            <a:r>
              <a:rPr lang="en-US">
                <a:solidFill>
                  <a:srgbClr val="B00040"/>
                </a:solidFill>
                <a:latin typeface="Courier New"/>
                <a:ea typeface="Courier New"/>
                <a:cs typeface="Courier New"/>
                <a:sym typeface="Courier New"/>
              </a:rPr>
              <a:t>int n)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 (n </a:t>
            </a:r>
            <a:r>
              <a:rPr b="1" lang="en-US">
                <a:solidFill>
                  <a:srgbClr val="666666"/>
                </a:solidFill>
                <a:latin typeface="Courier New"/>
                <a:ea typeface="Courier New"/>
                <a:cs typeface="Courier New"/>
                <a:sym typeface="Courier New"/>
              </a:rPr>
              <a:t>&lt; 10)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 n;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 </a:t>
            </a:r>
            <a:r>
              <a:rPr b="1" lang="en-US">
                <a:solidFill>
                  <a:srgbClr val="008000"/>
                </a:solidFill>
                <a:latin typeface="Courier New"/>
                <a:ea typeface="Courier New"/>
                <a:cs typeface="Courier New"/>
                <a:sym typeface="Courier New"/>
              </a:rPr>
              <a:t>else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 a </a:t>
            </a:r>
            <a:r>
              <a:rPr lang="en-US">
                <a:solidFill>
                  <a:srgbClr val="666666"/>
                </a:solidFill>
                <a:latin typeface="Courier New"/>
                <a:ea typeface="Courier New"/>
                <a:cs typeface="Courier New"/>
                <a:sym typeface="Courier New"/>
              </a:rPr>
              <a:t>= n/10;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 b </a:t>
            </a:r>
            <a:r>
              <a:rPr lang="en-US">
                <a:solidFill>
                  <a:srgbClr val="666666"/>
                </a:solidFill>
                <a:latin typeface="Courier New"/>
                <a:ea typeface="Courier New"/>
                <a:cs typeface="Courier New"/>
                <a:sym typeface="Courier New"/>
              </a:rPr>
              <a:t>= n % 10;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 mystery(a </a:t>
            </a:r>
            <a:r>
              <a:rPr b="1" lang="en-US">
                <a:solidFill>
                  <a:srgbClr val="666666"/>
                </a:solidFill>
                <a:latin typeface="Courier New"/>
                <a:ea typeface="Courier New"/>
                <a:cs typeface="Courier New"/>
                <a:sym typeface="Courier New"/>
              </a:rPr>
              <a:t>+ b);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3200"/>
              <a:buNone/>
            </a:pPr>
            <a:r>
              <a:rPr lang="en-US" sz="3200"/>
              <a:t>Hỏi kết quả của mystery(648)?</a:t>
            </a:r>
            <a:endParaRPr/>
          </a:p>
        </p:txBody>
      </p:sp>
      <p:sp>
        <p:nvSpPr>
          <p:cNvPr id="187" name="Google Shape;187;p1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Nội dung</a:t>
            </a:r>
            <a:endParaRPr/>
          </a:p>
        </p:txBody>
      </p:sp>
      <p:sp>
        <p:nvSpPr>
          <p:cNvPr id="57" name="Google Shape;57;p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en-US" sz="2800"/>
              <a:t>Nhắc lại khái niệm đệ quy</a:t>
            </a:r>
            <a:endParaRPr sz="2800"/>
          </a:p>
          <a:p>
            <a:pPr indent="-514350" lvl="0" marL="514350" rtl="0" algn="l">
              <a:lnSpc>
                <a:spcPct val="90000"/>
              </a:lnSpc>
              <a:spcBef>
                <a:spcPts val="1000"/>
              </a:spcBef>
              <a:spcAft>
                <a:spcPts val="0"/>
              </a:spcAft>
              <a:buClr>
                <a:schemeClr val="dk1"/>
              </a:buClr>
              <a:buSzPts val="2800"/>
              <a:buAutoNum type="arabicPeriod"/>
            </a:pPr>
            <a:r>
              <a:rPr lang="en-US" sz="2800"/>
              <a:t>Phân loại đệ quy</a:t>
            </a:r>
            <a:endParaRPr sz="2800"/>
          </a:p>
          <a:p>
            <a:pPr indent="-514350" lvl="0" marL="514350" rtl="0" algn="l">
              <a:lnSpc>
                <a:spcPct val="90000"/>
              </a:lnSpc>
              <a:spcBef>
                <a:spcPts val="1000"/>
              </a:spcBef>
              <a:spcAft>
                <a:spcPts val="0"/>
              </a:spcAft>
              <a:buClr>
                <a:schemeClr val="dk1"/>
              </a:buClr>
              <a:buSzPts val="2800"/>
              <a:buAutoNum type="arabicPeriod"/>
            </a:pPr>
            <a:r>
              <a:rPr lang="en-US" sz="2800"/>
              <a:t>Đệ quy có nhớ và đệ quy quay lui</a:t>
            </a:r>
            <a:endParaRPr sz="2800"/>
          </a:p>
          <a:p>
            <a:pPr indent="-514350" lvl="0" marL="514350" rtl="0" algn="l">
              <a:lnSpc>
                <a:spcPct val="90000"/>
              </a:lnSpc>
              <a:spcBef>
                <a:spcPts val="1000"/>
              </a:spcBef>
              <a:spcAft>
                <a:spcPts val="0"/>
              </a:spcAft>
              <a:buClr>
                <a:schemeClr val="dk1"/>
              </a:buClr>
              <a:buSzPts val="2800"/>
              <a:buAutoNum type="arabicPeriod"/>
            </a:pPr>
            <a:r>
              <a:rPr lang="en-US" sz="2800"/>
              <a:t>Khử đệ quy</a:t>
            </a:r>
            <a:endParaRPr sz="2800"/>
          </a:p>
        </p:txBody>
      </p:sp>
      <p:sp>
        <p:nvSpPr>
          <p:cNvPr id="58" name="Google Shape;58;p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trace hàm đệ quy</a:t>
            </a:r>
            <a:endParaRPr/>
          </a:p>
        </p:txBody>
      </p:sp>
      <p:sp>
        <p:nvSpPr>
          <p:cNvPr id="193" name="Google Shape;193;p20"/>
          <p:cNvSpPr txBox="1"/>
          <p:nvPr>
            <p:ph idx="1" type="body"/>
          </p:nvPr>
        </p:nvSpPr>
        <p:spPr>
          <a:xfrm>
            <a:off x="628650" y="1094509"/>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mystery</a:t>
            </a:r>
            <a:r>
              <a:rPr lang="en-US" sz="2000">
                <a:solidFill>
                  <a:schemeClr val="dk1"/>
                </a:solidFill>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 { </a:t>
            </a:r>
            <a:r>
              <a:rPr i="1" lang="en-US" sz="2000">
                <a:solidFill>
                  <a:srgbClr val="408080"/>
                </a:solidFill>
                <a:latin typeface="Courier New"/>
                <a:ea typeface="Courier New"/>
                <a:cs typeface="Courier New"/>
                <a:sym typeface="Courier New"/>
              </a:rPr>
              <a:t>// n = 648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&lt;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n;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a = 64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b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b = 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mystery(a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b); </a:t>
            </a:r>
            <a:r>
              <a:rPr i="1" lang="en-US" sz="2000">
                <a:solidFill>
                  <a:srgbClr val="408080"/>
                </a:solidFill>
                <a:latin typeface="Courier New"/>
                <a:ea typeface="Courier New"/>
                <a:cs typeface="Courier New"/>
                <a:sym typeface="Courier New"/>
              </a:rPr>
              <a:t>// mystery(72);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endParaRPr sz="2000">
              <a:latin typeface="Calibri"/>
              <a:ea typeface="Calibri"/>
              <a:cs typeface="Calibri"/>
              <a:sym typeface="Calibri"/>
            </a:endParaRPr>
          </a:p>
        </p:txBody>
      </p:sp>
      <p:sp>
        <p:nvSpPr>
          <p:cNvPr id="194" name="Google Shape;194;p2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trace hàm đệ quy</a:t>
            </a:r>
            <a:endParaRPr/>
          </a:p>
        </p:txBody>
      </p:sp>
      <p:sp>
        <p:nvSpPr>
          <p:cNvPr id="200" name="Google Shape;200;p21"/>
          <p:cNvSpPr txBox="1"/>
          <p:nvPr>
            <p:ph idx="1" type="body"/>
          </p:nvPr>
        </p:nvSpPr>
        <p:spPr>
          <a:xfrm>
            <a:off x="628650" y="1094509"/>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mystery</a:t>
            </a:r>
            <a:r>
              <a:rPr lang="en-US" sz="2000">
                <a:solidFill>
                  <a:schemeClr val="dk1"/>
                </a:solidFill>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 { </a:t>
            </a:r>
            <a:r>
              <a:rPr i="1" lang="en-US" sz="2000">
                <a:solidFill>
                  <a:srgbClr val="408080"/>
                </a:solidFill>
                <a:latin typeface="Courier New"/>
                <a:ea typeface="Courier New"/>
                <a:cs typeface="Courier New"/>
                <a:sym typeface="Courier New"/>
              </a:rPr>
              <a:t>// n = 648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&lt;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n;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a = 64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b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b = 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mystery(a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b); </a:t>
            </a:r>
            <a:r>
              <a:rPr i="1" lang="en-US" sz="2000">
                <a:solidFill>
                  <a:srgbClr val="408080"/>
                </a:solidFill>
                <a:latin typeface="Courier New"/>
                <a:ea typeface="Courier New"/>
                <a:cs typeface="Courier New"/>
                <a:sym typeface="Courier New"/>
              </a:rPr>
              <a:t>// mystery(72);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endParaRPr sz="2000">
              <a:latin typeface="Calibri"/>
              <a:ea typeface="Calibri"/>
              <a:cs typeface="Calibri"/>
              <a:sym typeface="Calibri"/>
            </a:endParaRPr>
          </a:p>
        </p:txBody>
      </p:sp>
      <p:sp>
        <p:nvSpPr>
          <p:cNvPr id="201" name="Google Shape;201;p2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21"/>
          <p:cNvSpPr txBox="1"/>
          <p:nvPr/>
        </p:nvSpPr>
        <p:spPr>
          <a:xfrm>
            <a:off x="921327" y="1415721"/>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85000" lnSpcReduction="10000"/>
          </a:bodyPr>
          <a:lstStyle/>
          <a:p>
            <a:pPr indent="0" lvl="0" marL="0" marR="0" rtl="0" algn="l">
              <a:lnSpc>
                <a:spcPct val="107000"/>
              </a:lnSpc>
              <a:spcBef>
                <a:spcPts val="0"/>
              </a:spcBef>
              <a:spcAft>
                <a:spcPts val="0"/>
              </a:spcAft>
              <a:buClr>
                <a:srgbClr val="B00040"/>
              </a:buClr>
              <a:buSzPct val="100000"/>
              <a:buFont typeface="Arial"/>
              <a:buNone/>
            </a:pP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a:t>
            </a:r>
            <a:r>
              <a:rPr lang="en-US" sz="2400">
                <a:solidFill>
                  <a:srgbClr val="0000FF"/>
                </a:solidFill>
                <a:latin typeface="Courier New"/>
                <a:ea typeface="Courier New"/>
                <a:cs typeface="Courier New"/>
                <a:sym typeface="Courier New"/>
              </a:rPr>
              <a:t>mystery</a:t>
            </a:r>
            <a:r>
              <a:rPr lang="en-US" sz="2400">
                <a:solidFill>
                  <a:schemeClr val="dk1"/>
                </a:solidFill>
                <a:latin typeface="Courier New"/>
                <a:ea typeface="Courier New"/>
                <a:cs typeface="Courier New"/>
                <a:sym typeface="Courier New"/>
              </a:rPr>
              <a:t>(</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n) { </a:t>
            </a:r>
            <a:r>
              <a:rPr i="1" lang="en-US" sz="2400">
                <a:solidFill>
                  <a:srgbClr val="408080"/>
                </a:solidFill>
                <a:latin typeface="Courier New"/>
                <a:ea typeface="Courier New"/>
                <a:cs typeface="Courier New"/>
                <a:sym typeface="Courier New"/>
              </a:rPr>
              <a:t>// n = 72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if</a:t>
            </a:r>
            <a:r>
              <a:rPr lang="en-US" sz="2400">
                <a:solidFill>
                  <a:schemeClr val="dk1"/>
                </a:solidFill>
                <a:latin typeface="Courier New"/>
                <a:ea typeface="Courier New"/>
                <a:cs typeface="Courier New"/>
                <a:sym typeface="Courier New"/>
              </a:rPr>
              <a:t> (n </a:t>
            </a:r>
            <a:r>
              <a:rPr lang="en-US" sz="2400">
                <a:solidFill>
                  <a:srgbClr val="666666"/>
                </a:solidFill>
                <a:latin typeface="Courier New"/>
                <a:ea typeface="Courier New"/>
                <a:cs typeface="Courier New"/>
                <a:sym typeface="Courier New"/>
              </a:rPr>
              <a:t>&lt;</a:t>
            </a:r>
            <a:r>
              <a:rPr lang="en-US" sz="2400">
                <a:solidFill>
                  <a:schemeClr val="dk1"/>
                </a:solidFill>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solidFill>
                  <a:schemeClr val="dk1"/>
                </a:solidFill>
                <a:latin typeface="Courier New"/>
                <a:ea typeface="Courier New"/>
                <a:cs typeface="Courier New"/>
                <a:sym typeface="Courier New"/>
              </a:rPr>
              <a:t> n;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r>
              <a:rPr b="1" lang="en-US" sz="2400">
                <a:solidFill>
                  <a:srgbClr val="008000"/>
                </a:solidFill>
                <a:latin typeface="Courier New"/>
                <a:ea typeface="Courier New"/>
                <a:cs typeface="Courier New"/>
                <a:sym typeface="Courier New"/>
              </a:rPr>
              <a:t>else</a:t>
            </a: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a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n</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a:t>
            </a:r>
            <a:r>
              <a:rPr i="1" lang="en-US" sz="2400">
                <a:solidFill>
                  <a:srgbClr val="408080"/>
                </a:solidFill>
                <a:latin typeface="Courier New"/>
                <a:ea typeface="Courier New"/>
                <a:cs typeface="Courier New"/>
                <a:sym typeface="Courier New"/>
              </a:rPr>
              <a:t>// a = 7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b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n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a:t>
            </a:r>
            <a:r>
              <a:rPr i="1" lang="en-US" sz="2400">
                <a:solidFill>
                  <a:srgbClr val="408080"/>
                </a:solidFill>
                <a:latin typeface="Courier New"/>
                <a:ea typeface="Courier New"/>
                <a:cs typeface="Courier New"/>
                <a:sym typeface="Courier New"/>
              </a:rPr>
              <a:t>// b = 2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solidFill>
                  <a:schemeClr val="dk1"/>
                </a:solidFill>
                <a:latin typeface="Courier New"/>
                <a:ea typeface="Courier New"/>
                <a:cs typeface="Courier New"/>
                <a:sym typeface="Courier New"/>
              </a:rPr>
              <a:t> mystery(a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b); </a:t>
            </a:r>
            <a:r>
              <a:rPr i="1" lang="en-US" sz="2400">
                <a:solidFill>
                  <a:srgbClr val="408080"/>
                </a:solidFill>
                <a:latin typeface="Courier New"/>
                <a:ea typeface="Courier New"/>
                <a:cs typeface="Courier New"/>
                <a:sym typeface="Courier New"/>
              </a:rPr>
              <a:t>// mystery(9);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trace hàm đệ quy</a:t>
            </a:r>
            <a:endParaRPr/>
          </a:p>
        </p:txBody>
      </p:sp>
      <p:sp>
        <p:nvSpPr>
          <p:cNvPr id="208" name="Google Shape;208;p22"/>
          <p:cNvSpPr txBox="1"/>
          <p:nvPr>
            <p:ph idx="1" type="body"/>
          </p:nvPr>
        </p:nvSpPr>
        <p:spPr>
          <a:xfrm>
            <a:off x="628650" y="1094509"/>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mystery</a:t>
            </a:r>
            <a:r>
              <a:rPr lang="en-US" sz="2000">
                <a:solidFill>
                  <a:schemeClr val="dk1"/>
                </a:solidFill>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 { </a:t>
            </a:r>
            <a:r>
              <a:rPr i="1" lang="en-US" sz="2000">
                <a:solidFill>
                  <a:srgbClr val="408080"/>
                </a:solidFill>
                <a:latin typeface="Courier New"/>
                <a:ea typeface="Courier New"/>
                <a:cs typeface="Courier New"/>
                <a:sym typeface="Courier New"/>
              </a:rPr>
              <a:t>// n = 648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&lt;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n;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a = 64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b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b = 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mystery(a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b); </a:t>
            </a:r>
            <a:r>
              <a:rPr i="1" lang="en-US" sz="2000">
                <a:solidFill>
                  <a:srgbClr val="408080"/>
                </a:solidFill>
                <a:latin typeface="Courier New"/>
                <a:ea typeface="Courier New"/>
                <a:cs typeface="Courier New"/>
                <a:sym typeface="Courier New"/>
              </a:rPr>
              <a:t>// mystery(72);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endParaRPr sz="2000">
              <a:latin typeface="Calibri"/>
              <a:ea typeface="Calibri"/>
              <a:cs typeface="Calibri"/>
              <a:sym typeface="Calibri"/>
            </a:endParaRPr>
          </a:p>
        </p:txBody>
      </p:sp>
      <p:sp>
        <p:nvSpPr>
          <p:cNvPr id="209" name="Google Shape;209;p2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22"/>
          <p:cNvSpPr txBox="1"/>
          <p:nvPr/>
        </p:nvSpPr>
        <p:spPr>
          <a:xfrm>
            <a:off x="921327" y="1415721"/>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85000" lnSpcReduction="10000"/>
          </a:bodyPr>
          <a:lstStyle/>
          <a:p>
            <a:pPr indent="0" lvl="0" marL="0" marR="0" rtl="0" algn="l">
              <a:lnSpc>
                <a:spcPct val="107000"/>
              </a:lnSpc>
              <a:spcBef>
                <a:spcPts val="0"/>
              </a:spcBef>
              <a:spcAft>
                <a:spcPts val="0"/>
              </a:spcAft>
              <a:buClr>
                <a:srgbClr val="B00040"/>
              </a:buClr>
              <a:buSzPct val="100000"/>
              <a:buFont typeface="Arial"/>
              <a:buNone/>
            </a:pP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a:t>
            </a:r>
            <a:r>
              <a:rPr lang="en-US" sz="2400">
                <a:solidFill>
                  <a:srgbClr val="0000FF"/>
                </a:solidFill>
                <a:latin typeface="Courier New"/>
                <a:ea typeface="Courier New"/>
                <a:cs typeface="Courier New"/>
                <a:sym typeface="Courier New"/>
              </a:rPr>
              <a:t>mystery</a:t>
            </a:r>
            <a:r>
              <a:rPr lang="en-US" sz="2400">
                <a:solidFill>
                  <a:schemeClr val="dk1"/>
                </a:solidFill>
                <a:latin typeface="Courier New"/>
                <a:ea typeface="Courier New"/>
                <a:cs typeface="Courier New"/>
                <a:sym typeface="Courier New"/>
              </a:rPr>
              <a:t>(</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n) { </a:t>
            </a:r>
            <a:r>
              <a:rPr i="1" lang="en-US" sz="2400">
                <a:solidFill>
                  <a:srgbClr val="408080"/>
                </a:solidFill>
                <a:latin typeface="Courier New"/>
                <a:ea typeface="Courier New"/>
                <a:cs typeface="Courier New"/>
                <a:sym typeface="Courier New"/>
              </a:rPr>
              <a:t>// n = 72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if</a:t>
            </a:r>
            <a:r>
              <a:rPr lang="en-US" sz="2400">
                <a:solidFill>
                  <a:schemeClr val="dk1"/>
                </a:solidFill>
                <a:latin typeface="Courier New"/>
                <a:ea typeface="Courier New"/>
                <a:cs typeface="Courier New"/>
                <a:sym typeface="Courier New"/>
              </a:rPr>
              <a:t> (n </a:t>
            </a:r>
            <a:r>
              <a:rPr lang="en-US" sz="2400">
                <a:solidFill>
                  <a:srgbClr val="666666"/>
                </a:solidFill>
                <a:latin typeface="Courier New"/>
                <a:ea typeface="Courier New"/>
                <a:cs typeface="Courier New"/>
                <a:sym typeface="Courier New"/>
              </a:rPr>
              <a:t>&lt;</a:t>
            </a:r>
            <a:r>
              <a:rPr lang="en-US" sz="2400">
                <a:solidFill>
                  <a:schemeClr val="dk1"/>
                </a:solidFill>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solidFill>
                  <a:schemeClr val="dk1"/>
                </a:solidFill>
                <a:latin typeface="Courier New"/>
                <a:ea typeface="Courier New"/>
                <a:cs typeface="Courier New"/>
                <a:sym typeface="Courier New"/>
              </a:rPr>
              <a:t> n;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r>
              <a:rPr b="1" lang="en-US" sz="2400">
                <a:solidFill>
                  <a:srgbClr val="008000"/>
                </a:solidFill>
                <a:latin typeface="Courier New"/>
                <a:ea typeface="Courier New"/>
                <a:cs typeface="Courier New"/>
                <a:sym typeface="Courier New"/>
              </a:rPr>
              <a:t>else</a:t>
            </a: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a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n</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a:t>
            </a:r>
            <a:r>
              <a:rPr i="1" lang="en-US" sz="2400">
                <a:solidFill>
                  <a:srgbClr val="408080"/>
                </a:solidFill>
                <a:latin typeface="Courier New"/>
                <a:ea typeface="Courier New"/>
                <a:cs typeface="Courier New"/>
                <a:sym typeface="Courier New"/>
              </a:rPr>
              <a:t>// a = 7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b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n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a:t>
            </a:r>
            <a:r>
              <a:rPr i="1" lang="en-US" sz="2400">
                <a:solidFill>
                  <a:srgbClr val="408080"/>
                </a:solidFill>
                <a:latin typeface="Courier New"/>
                <a:ea typeface="Courier New"/>
                <a:cs typeface="Courier New"/>
                <a:sym typeface="Courier New"/>
              </a:rPr>
              <a:t>// b = 2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solidFill>
                  <a:schemeClr val="dk1"/>
                </a:solidFill>
                <a:latin typeface="Courier New"/>
                <a:ea typeface="Courier New"/>
                <a:cs typeface="Courier New"/>
                <a:sym typeface="Courier New"/>
              </a:rPr>
              <a:t> mystery(a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b); </a:t>
            </a:r>
            <a:r>
              <a:rPr i="1" lang="en-US" sz="2400">
                <a:solidFill>
                  <a:srgbClr val="408080"/>
                </a:solidFill>
                <a:latin typeface="Courier New"/>
                <a:ea typeface="Courier New"/>
                <a:cs typeface="Courier New"/>
                <a:sym typeface="Courier New"/>
              </a:rPr>
              <a:t>// mystery(9);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endParaRPr sz="2400">
              <a:solidFill>
                <a:schemeClr val="dk1"/>
              </a:solidFill>
              <a:latin typeface="Calibri"/>
              <a:ea typeface="Calibri"/>
              <a:cs typeface="Calibri"/>
              <a:sym typeface="Calibri"/>
            </a:endParaRPr>
          </a:p>
        </p:txBody>
      </p:sp>
      <p:sp>
        <p:nvSpPr>
          <p:cNvPr id="211" name="Google Shape;211;p22"/>
          <p:cNvSpPr txBox="1"/>
          <p:nvPr/>
        </p:nvSpPr>
        <p:spPr>
          <a:xfrm>
            <a:off x="1200150" y="1718176"/>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rgbClr val="B00040"/>
              </a:buClr>
              <a:buSzPct val="100000"/>
              <a:buFont typeface="Arial"/>
              <a:buNone/>
            </a:pPr>
            <a:r>
              <a:rPr lang="en-US" sz="2400">
                <a:solidFill>
                  <a:srgbClr val="B00040"/>
                </a:solidFill>
                <a:latin typeface="Courier New"/>
                <a:ea typeface="Courier New"/>
                <a:cs typeface="Courier New"/>
                <a:sym typeface="Courier New"/>
              </a:rPr>
              <a:t>int </a:t>
            </a:r>
            <a:r>
              <a:rPr lang="en-US" sz="2400">
                <a:solidFill>
                  <a:srgbClr val="0000FF"/>
                </a:solidFill>
                <a:latin typeface="Courier New"/>
                <a:ea typeface="Courier New"/>
                <a:cs typeface="Courier New"/>
                <a:sym typeface="Courier New"/>
              </a:rPr>
              <a:t>mystery(</a:t>
            </a:r>
            <a:r>
              <a:rPr lang="en-US" sz="2400">
                <a:solidFill>
                  <a:srgbClr val="B00040"/>
                </a:solidFill>
                <a:latin typeface="Courier New"/>
                <a:ea typeface="Courier New"/>
                <a:cs typeface="Courier New"/>
                <a:sym typeface="Courier New"/>
              </a:rPr>
              <a:t>int n) { </a:t>
            </a:r>
            <a:r>
              <a:rPr i="1" lang="en-US" sz="2400">
                <a:solidFill>
                  <a:srgbClr val="408080"/>
                </a:solidFill>
                <a:latin typeface="Courier New"/>
                <a:ea typeface="Courier New"/>
                <a:cs typeface="Courier New"/>
                <a:sym typeface="Courier New"/>
              </a:rPr>
              <a:t>// n = 9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if (n </a:t>
            </a:r>
            <a:r>
              <a:rPr b="1" lang="en-US" sz="2400">
                <a:solidFill>
                  <a:srgbClr val="666666"/>
                </a:solidFill>
                <a:latin typeface="Courier New"/>
                <a:ea typeface="Courier New"/>
                <a:cs typeface="Courier New"/>
                <a:sym typeface="Courier New"/>
              </a:rPr>
              <a:t>&lt; 10) {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 n; </a:t>
            </a:r>
            <a:r>
              <a:rPr b="1" i="1" lang="en-US" sz="2400">
                <a:solidFill>
                  <a:srgbClr val="408080"/>
                </a:solidFill>
                <a:latin typeface="Courier New"/>
                <a:ea typeface="Courier New"/>
                <a:cs typeface="Courier New"/>
                <a:sym typeface="Courier New"/>
              </a:rPr>
              <a:t>// return 9;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r>
              <a:rPr b="1" lang="en-US" sz="2400">
                <a:solidFill>
                  <a:srgbClr val="008000"/>
                </a:solidFill>
                <a:latin typeface="Courier New"/>
                <a:ea typeface="Courier New"/>
                <a:cs typeface="Courier New"/>
                <a:sym typeface="Courier New"/>
              </a:rPr>
              <a:t>else {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 a </a:t>
            </a:r>
            <a:r>
              <a:rPr lang="en-US" sz="2400">
                <a:solidFill>
                  <a:srgbClr val="666666"/>
                </a:solidFill>
                <a:latin typeface="Courier New"/>
                <a:ea typeface="Courier New"/>
                <a:cs typeface="Courier New"/>
                <a:sym typeface="Courier New"/>
              </a:rPr>
              <a:t>= n/10;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 b </a:t>
            </a:r>
            <a:r>
              <a:rPr lang="en-US" sz="2400">
                <a:solidFill>
                  <a:srgbClr val="666666"/>
                </a:solidFill>
                <a:latin typeface="Courier New"/>
                <a:ea typeface="Courier New"/>
                <a:cs typeface="Courier New"/>
                <a:sym typeface="Courier New"/>
              </a:rPr>
              <a:t>= n % 10;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 mystery(a </a:t>
            </a:r>
            <a:r>
              <a:rPr b="1" lang="en-US" sz="2400">
                <a:solidFill>
                  <a:srgbClr val="666666"/>
                </a:solidFill>
                <a:latin typeface="Courier New"/>
                <a:ea typeface="Courier New"/>
                <a:cs typeface="Courier New"/>
                <a:sym typeface="Courier New"/>
              </a:rPr>
              <a:t>+ b);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endParaRPr/>
          </a:p>
          <a:p>
            <a:pPr indent="0" lvl="0" marL="0" marR="0" rtl="0" algn="l">
              <a:lnSpc>
                <a:spcPct val="90000"/>
              </a:lnSpc>
              <a:spcBef>
                <a:spcPts val="100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trace hàm đệ quy</a:t>
            </a:r>
            <a:endParaRPr/>
          </a:p>
        </p:txBody>
      </p:sp>
      <p:sp>
        <p:nvSpPr>
          <p:cNvPr id="217" name="Google Shape;217;p23"/>
          <p:cNvSpPr txBox="1"/>
          <p:nvPr>
            <p:ph idx="1" type="body"/>
          </p:nvPr>
        </p:nvSpPr>
        <p:spPr>
          <a:xfrm>
            <a:off x="628650" y="1094509"/>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mystery</a:t>
            </a:r>
            <a:r>
              <a:rPr lang="en-US" sz="2000">
                <a:solidFill>
                  <a:schemeClr val="dk1"/>
                </a:solidFill>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 { </a:t>
            </a:r>
            <a:r>
              <a:rPr i="1" lang="en-US" sz="2000">
                <a:solidFill>
                  <a:srgbClr val="408080"/>
                </a:solidFill>
                <a:latin typeface="Courier New"/>
                <a:ea typeface="Courier New"/>
                <a:cs typeface="Courier New"/>
                <a:sym typeface="Courier New"/>
              </a:rPr>
              <a:t>// n = 648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&lt;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n;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a = 64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b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b = 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mystery(a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b); </a:t>
            </a:r>
            <a:r>
              <a:rPr i="1" lang="en-US" sz="2000">
                <a:solidFill>
                  <a:srgbClr val="408080"/>
                </a:solidFill>
                <a:latin typeface="Courier New"/>
                <a:ea typeface="Courier New"/>
                <a:cs typeface="Courier New"/>
                <a:sym typeface="Courier New"/>
              </a:rPr>
              <a:t>// mystery(72);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endParaRPr sz="2000">
              <a:latin typeface="Calibri"/>
              <a:ea typeface="Calibri"/>
              <a:cs typeface="Calibri"/>
              <a:sym typeface="Calibri"/>
            </a:endParaRPr>
          </a:p>
        </p:txBody>
      </p:sp>
      <p:sp>
        <p:nvSpPr>
          <p:cNvPr id="218" name="Google Shape;218;p2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3"/>
          <p:cNvSpPr txBox="1"/>
          <p:nvPr/>
        </p:nvSpPr>
        <p:spPr>
          <a:xfrm>
            <a:off x="921327" y="1415721"/>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85000" lnSpcReduction="10000"/>
          </a:bodyPr>
          <a:lstStyle/>
          <a:p>
            <a:pPr indent="0" lvl="0" marL="0" marR="0" rtl="0" algn="l">
              <a:lnSpc>
                <a:spcPct val="107000"/>
              </a:lnSpc>
              <a:spcBef>
                <a:spcPts val="0"/>
              </a:spcBef>
              <a:spcAft>
                <a:spcPts val="0"/>
              </a:spcAft>
              <a:buClr>
                <a:srgbClr val="B00040"/>
              </a:buClr>
              <a:buSzPct val="100000"/>
              <a:buFont typeface="Arial"/>
              <a:buNone/>
            </a:pP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a:t>
            </a:r>
            <a:r>
              <a:rPr lang="en-US" sz="2400">
                <a:solidFill>
                  <a:srgbClr val="0000FF"/>
                </a:solidFill>
                <a:latin typeface="Courier New"/>
                <a:ea typeface="Courier New"/>
                <a:cs typeface="Courier New"/>
                <a:sym typeface="Courier New"/>
              </a:rPr>
              <a:t>mystery</a:t>
            </a:r>
            <a:r>
              <a:rPr lang="en-US" sz="2400">
                <a:solidFill>
                  <a:schemeClr val="dk1"/>
                </a:solidFill>
                <a:latin typeface="Courier New"/>
                <a:ea typeface="Courier New"/>
                <a:cs typeface="Courier New"/>
                <a:sym typeface="Courier New"/>
              </a:rPr>
              <a:t>(</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n) { </a:t>
            </a:r>
            <a:r>
              <a:rPr i="1" lang="en-US" sz="2400">
                <a:solidFill>
                  <a:srgbClr val="408080"/>
                </a:solidFill>
                <a:latin typeface="Courier New"/>
                <a:ea typeface="Courier New"/>
                <a:cs typeface="Courier New"/>
                <a:sym typeface="Courier New"/>
              </a:rPr>
              <a:t>// n = 72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if</a:t>
            </a:r>
            <a:r>
              <a:rPr lang="en-US" sz="2400">
                <a:solidFill>
                  <a:schemeClr val="dk1"/>
                </a:solidFill>
                <a:latin typeface="Courier New"/>
                <a:ea typeface="Courier New"/>
                <a:cs typeface="Courier New"/>
                <a:sym typeface="Courier New"/>
              </a:rPr>
              <a:t> (n </a:t>
            </a:r>
            <a:r>
              <a:rPr lang="en-US" sz="2400">
                <a:solidFill>
                  <a:srgbClr val="666666"/>
                </a:solidFill>
                <a:latin typeface="Courier New"/>
                <a:ea typeface="Courier New"/>
                <a:cs typeface="Courier New"/>
                <a:sym typeface="Courier New"/>
              </a:rPr>
              <a:t>&lt;</a:t>
            </a:r>
            <a:r>
              <a:rPr lang="en-US" sz="2400">
                <a:solidFill>
                  <a:schemeClr val="dk1"/>
                </a:solidFill>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solidFill>
                  <a:schemeClr val="dk1"/>
                </a:solidFill>
                <a:latin typeface="Courier New"/>
                <a:ea typeface="Courier New"/>
                <a:cs typeface="Courier New"/>
                <a:sym typeface="Courier New"/>
              </a:rPr>
              <a:t> n;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r>
              <a:rPr b="1" lang="en-US" sz="2400">
                <a:solidFill>
                  <a:srgbClr val="008000"/>
                </a:solidFill>
                <a:latin typeface="Courier New"/>
                <a:ea typeface="Courier New"/>
                <a:cs typeface="Courier New"/>
                <a:sym typeface="Courier New"/>
              </a:rPr>
              <a:t>else</a:t>
            </a: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a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n</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a:t>
            </a:r>
            <a:r>
              <a:rPr i="1" lang="en-US" sz="2400">
                <a:solidFill>
                  <a:srgbClr val="408080"/>
                </a:solidFill>
                <a:latin typeface="Courier New"/>
                <a:ea typeface="Courier New"/>
                <a:cs typeface="Courier New"/>
                <a:sym typeface="Courier New"/>
              </a:rPr>
              <a:t>// a = 7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lang="en-US" sz="2400">
                <a:solidFill>
                  <a:srgbClr val="B00040"/>
                </a:solidFill>
                <a:latin typeface="Courier New"/>
                <a:ea typeface="Courier New"/>
                <a:cs typeface="Courier New"/>
                <a:sym typeface="Courier New"/>
              </a:rPr>
              <a:t>int</a:t>
            </a:r>
            <a:r>
              <a:rPr lang="en-US" sz="2400">
                <a:solidFill>
                  <a:schemeClr val="dk1"/>
                </a:solidFill>
                <a:latin typeface="Courier New"/>
                <a:ea typeface="Courier New"/>
                <a:cs typeface="Courier New"/>
                <a:sym typeface="Courier New"/>
              </a:rPr>
              <a:t> b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n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10</a:t>
            </a:r>
            <a:r>
              <a:rPr lang="en-US" sz="2400">
                <a:solidFill>
                  <a:schemeClr val="dk1"/>
                </a:solidFill>
                <a:latin typeface="Courier New"/>
                <a:ea typeface="Courier New"/>
                <a:cs typeface="Courier New"/>
                <a:sym typeface="Courier New"/>
              </a:rPr>
              <a:t>; </a:t>
            </a:r>
            <a:r>
              <a:rPr i="1" lang="en-US" sz="2400">
                <a:solidFill>
                  <a:srgbClr val="408080"/>
                </a:solidFill>
                <a:latin typeface="Courier New"/>
                <a:ea typeface="Courier New"/>
                <a:cs typeface="Courier New"/>
                <a:sym typeface="Courier New"/>
              </a:rPr>
              <a:t>// b = 2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solidFill>
                  <a:schemeClr val="dk1"/>
                </a:solidFill>
                <a:latin typeface="Courier New"/>
                <a:ea typeface="Courier New"/>
                <a:cs typeface="Courier New"/>
                <a:sym typeface="Courier New"/>
              </a:rPr>
              <a:t> mystery(a </a:t>
            </a:r>
            <a:r>
              <a:rPr lang="en-US" sz="2400">
                <a:solidFill>
                  <a:srgbClr val="666666"/>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b); </a:t>
            </a:r>
            <a:r>
              <a:rPr i="1" lang="en-US" sz="2400">
                <a:solidFill>
                  <a:srgbClr val="408080"/>
                </a:solidFill>
                <a:latin typeface="Courier New"/>
                <a:ea typeface="Courier New"/>
                <a:cs typeface="Courier New"/>
                <a:sym typeface="Courier New"/>
              </a:rPr>
              <a:t>// mystery(9);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 </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None/>
            </a:pPr>
            <a:r>
              <a:rPr lang="en-US" sz="2400">
                <a:solidFill>
                  <a:schemeClr val="dk1"/>
                </a:solidFill>
                <a:latin typeface="Courier New"/>
                <a:ea typeface="Courier New"/>
                <a:cs typeface="Courier New"/>
                <a:sym typeface="Courier New"/>
              </a:rPr>
              <a:t> </a:t>
            </a:r>
            <a:endParaRPr sz="2400">
              <a:solidFill>
                <a:schemeClr val="dk1"/>
              </a:solidFill>
              <a:latin typeface="Calibri"/>
              <a:ea typeface="Calibri"/>
              <a:cs typeface="Calibri"/>
              <a:sym typeface="Calibri"/>
            </a:endParaRPr>
          </a:p>
        </p:txBody>
      </p:sp>
      <p:sp>
        <p:nvSpPr>
          <p:cNvPr id="220" name="Google Shape;220;p23"/>
          <p:cNvSpPr txBox="1"/>
          <p:nvPr/>
        </p:nvSpPr>
        <p:spPr>
          <a:xfrm>
            <a:off x="3622537" y="3638287"/>
            <a:ext cx="16106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2800"/>
              <a:buFont typeface="Questrial"/>
              <a:buNone/>
            </a:pPr>
            <a:r>
              <a:rPr b="1" lang="en-US" sz="2800">
                <a:solidFill>
                  <a:srgbClr val="C00000"/>
                </a:solidFill>
                <a:latin typeface="Questrial"/>
                <a:ea typeface="Questrial"/>
                <a:cs typeface="Questrial"/>
                <a:sym typeface="Questrial"/>
              </a:rPr>
              <a:t>return 9;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trace hàm đệ quy</a:t>
            </a:r>
            <a:endParaRPr/>
          </a:p>
        </p:txBody>
      </p:sp>
      <p:sp>
        <p:nvSpPr>
          <p:cNvPr id="226" name="Google Shape;226;p24"/>
          <p:cNvSpPr txBox="1"/>
          <p:nvPr>
            <p:ph idx="1" type="body"/>
          </p:nvPr>
        </p:nvSpPr>
        <p:spPr>
          <a:xfrm>
            <a:off x="628650" y="1094509"/>
            <a:ext cx="7301345" cy="316800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mystery</a:t>
            </a:r>
            <a:r>
              <a:rPr lang="en-US" sz="2000">
                <a:solidFill>
                  <a:schemeClr val="dk1"/>
                </a:solidFill>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 { </a:t>
            </a:r>
            <a:r>
              <a:rPr i="1" lang="en-US" sz="2000">
                <a:solidFill>
                  <a:srgbClr val="408080"/>
                </a:solidFill>
                <a:latin typeface="Courier New"/>
                <a:ea typeface="Courier New"/>
                <a:cs typeface="Courier New"/>
                <a:sym typeface="Courier New"/>
              </a:rPr>
              <a:t>// n = 648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&lt;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n;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a = 64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b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10</a:t>
            </a:r>
            <a:r>
              <a:rPr lang="en-US" sz="2000">
                <a:solidFill>
                  <a:schemeClr val="dk1"/>
                </a:solidFill>
                <a:latin typeface="Courier New"/>
                <a:ea typeface="Courier New"/>
                <a:cs typeface="Courier New"/>
                <a:sym typeface="Courier New"/>
              </a:rPr>
              <a:t>; </a:t>
            </a:r>
            <a:r>
              <a:rPr i="1" lang="en-US" sz="2000">
                <a:solidFill>
                  <a:srgbClr val="408080"/>
                </a:solidFill>
                <a:latin typeface="Courier New"/>
                <a:ea typeface="Courier New"/>
                <a:cs typeface="Courier New"/>
                <a:sym typeface="Courier New"/>
              </a:rPr>
              <a:t>// b = 8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solidFill>
                  <a:schemeClr val="dk1"/>
                </a:solidFill>
                <a:latin typeface="Courier New"/>
                <a:ea typeface="Courier New"/>
                <a:cs typeface="Courier New"/>
                <a:sym typeface="Courier New"/>
              </a:rPr>
              <a:t> mystery(a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b); </a:t>
            </a:r>
            <a:r>
              <a:rPr i="1" lang="en-US" sz="2000">
                <a:solidFill>
                  <a:srgbClr val="408080"/>
                </a:solidFill>
                <a:latin typeface="Courier New"/>
                <a:ea typeface="Courier New"/>
                <a:cs typeface="Courier New"/>
                <a:sym typeface="Courier New"/>
              </a:rPr>
              <a:t>// mystery(72);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solidFill>
                  <a:schemeClr val="dk1"/>
                </a:solidFill>
                <a:latin typeface="Courier New"/>
                <a:ea typeface="Courier New"/>
                <a:cs typeface="Courier New"/>
                <a:sym typeface="Courier New"/>
              </a:rPr>
              <a:t>} </a:t>
            </a:r>
            <a:endParaRPr sz="2000">
              <a:latin typeface="Calibri"/>
              <a:ea typeface="Calibri"/>
              <a:cs typeface="Calibri"/>
              <a:sym typeface="Calibri"/>
            </a:endParaRPr>
          </a:p>
        </p:txBody>
      </p:sp>
      <p:sp>
        <p:nvSpPr>
          <p:cNvPr id="227" name="Google Shape;227;p2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4"/>
          <p:cNvSpPr txBox="1"/>
          <p:nvPr/>
        </p:nvSpPr>
        <p:spPr>
          <a:xfrm>
            <a:off x="3256777" y="3429000"/>
            <a:ext cx="16106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2800"/>
              <a:buFont typeface="Questrial"/>
              <a:buNone/>
            </a:pPr>
            <a:r>
              <a:rPr b="1" lang="en-US" sz="2800">
                <a:solidFill>
                  <a:srgbClr val="C00000"/>
                </a:solidFill>
                <a:latin typeface="Questrial"/>
                <a:ea typeface="Questrial"/>
                <a:cs typeface="Questrial"/>
                <a:sym typeface="Questrial"/>
              </a:rPr>
              <a:t>return 9;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68812" y="2076449"/>
            <a:ext cx="8778240" cy="1666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Phân loại đệ quy</a:t>
            </a:r>
            <a:endParaRPr sz="4000">
              <a:latin typeface="Arial"/>
              <a:ea typeface="Arial"/>
              <a:cs typeface="Arial"/>
              <a:sym typeface="Arial"/>
            </a:endParaRPr>
          </a:p>
        </p:txBody>
      </p:sp>
      <p:sp>
        <p:nvSpPr>
          <p:cNvPr id="234" name="Google Shape;234;p25"/>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Phân loại đệ quy</a:t>
            </a:r>
            <a:endParaRPr/>
          </a:p>
        </p:txBody>
      </p:sp>
      <p:sp>
        <p:nvSpPr>
          <p:cNvPr id="240" name="Google Shape;240;p2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00000"/>
              </a:buClr>
              <a:buSzPts val="2400"/>
              <a:buChar char="•"/>
            </a:pPr>
            <a:r>
              <a:rPr lang="en-US">
                <a:solidFill>
                  <a:srgbClr val="C00000"/>
                </a:solidFill>
              </a:rPr>
              <a:t>Đệ quy trực tiếp</a:t>
            </a:r>
            <a:endParaRPr>
              <a:solidFill>
                <a:srgbClr val="C00000"/>
              </a:solidFill>
            </a:endParaRPr>
          </a:p>
          <a:p>
            <a:pPr indent="-228600" lvl="1" marL="685800" rtl="0" algn="l">
              <a:lnSpc>
                <a:spcPct val="90000"/>
              </a:lnSpc>
              <a:spcBef>
                <a:spcPts val="500"/>
              </a:spcBef>
              <a:spcAft>
                <a:spcPts val="0"/>
              </a:spcAft>
              <a:buClr>
                <a:schemeClr val="dk1"/>
              </a:buClr>
              <a:buSzPts val="2400"/>
              <a:buChar char="•"/>
            </a:pPr>
            <a:r>
              <a:rPr lang="en-US"/>
              <a:t>Đệ quy tuyến tính</a:t>
            </a:r>
            <a:endParaRPr/>
          </a:p>
          <a:p>
            <a:pPr indent="-228600" lvl="1" marL="685800" rtl="0" algn="l">
              <a:lnSpc>
                <a:spcPct val="90000"/>
              </a:lnSpc>
              <a:spcBef>
                <a:spcPts val="500"/>
              </a:spcBef>
              <a:spcAft>
                <a:spcPts val="0"/>
              </a:spcAft>
              <a:buClr>
                <a:schemeClr val="dk1"/>
              </a:buClr>
              <a:buSzPts val="2400"/>
              <a:buChar char="•"/>
            </a:pPr>
            <a:r>
              <a:rPr lang="en-US"/>
              <a:t>Đê qui nhị phân</a:t>
            </a:r>
            <a:endParaRPr/>
          </a:p>
          <a:p>
            <a:pPr indent="-228600" lvl="1" marL="685800" rtl="0" algn="l">
              <a:lnSpc>
                <a:spcPct val="90000"/>
              </a:lnSpc>
              <a:spcBef>
                <a:spcPts val="500"/>
              </a:spcBef>
              <a:spcAft>
                <a:spcPts val="0"/>
              </a:spcAft>
              <a:buClr>
                <a:schemeClr val="dk1"/>
              </a:buClr>
              <a:buSzPts val="2400"/>
              <a:buChar char="•"/>
            </a:pPr>
            <a:r>
              <a:rPr lang="en-US"/>
              <a:t>Đệ quy phi tuyến</a:t>
            </a:r>
            <a:endParaRPr/>
          </a:p>
          <a:p>
            <a:pPr indent="-228600" lvl="0" marL="228600" rtl="0" algn="l">
              <a:lnSpc>
                <a:spcPct val="90000"/>
              </a:lnSpc>
              <a:spcBef>
                <a:spcPts val="1000"/>
              </a:spcBef>
              <a:spcAft>
                <a:spcPts val="0"/>
              </a:spcAft>
              <a:buClr>
                <a:srgbClr val="C00000"/>
              </a:buClr>
              <a:buSzPts val="2400"/>
              <a:buChar char="•"/>
            </a:pPr>
            <a:r>
              <a:rPr lang="en-US">
                <a:solidFill>
                  <a:srgbClr val="C00000"/>
                </a:solidFill>
              </a:rPr>
              <a:t>Đệ quy gián tiếp</a:t>
            </a:r>
            <a:endParaRPr>
              <a:solidFill>
                <a:srgbClr val="C00000"/>
              </a:solidFill>
            </a:endParaRPr>
          </a:p>
          <a:p>
            <a:pPr indent="-228600" lvl="1" marL="685800" rtl="0" algn="l">
              <a:lnSpc>
                <a:spcPct val="90000"/>
              </a:lnSpc>
              <a:spcBef>
                <a:spcPts val="500"/>
              </a:spcBef>
              <a:spcAft>
                <a:spcPts val="0"/>
              </a:spcAft>
              <a:buClr>
                <a:schemeClr val="dk1"/>
              </a:buClr>
              <a:buSzPts val="2400"/>
              <a:buChar char="•"/>
            </a:pPr>
            <a:r>
              <a:rPr lang="en-US"/>
              <a:t>Đệ quy hỗ tương</a:t>
            </a:r>
            <a:endParaRPr/>
          </a:p>
          <a:p>
            <a:pPr indent="-76200" lvl="0" marL="228600" rtl="0" algn="l">
              <a:lnSpc>
                <a:spcPct val="90000"/>
              </a:lnSpc>
              <a:spcBef>
                <a:spcPts val="1000"/>
              </a:spcBef>
              <a:spcAft>
                <a:spcPts val="0"/>
              </a:spcAft>
              <a:buClr>
                <a:schemeClr val="dk1"/>
              </a:buClr>
              <a:buSzPts val="2400"/>
              <a:buNone/>
            </a:pPr>
            <a:r>
              <a:t/>
            </a:r>
            <a:endParaRPr/>
          </a:p>
        </p:txBody>
      </p:sp>
      <p:sp>
        <p:nvSpPr>
          <p:cNvPr id="241" name="Google Shape;241;p2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tuyến tính</a:t>
            </a:r>
            <a:endParaRPr/>
          </a:p>
        </p:txBody>
      </p:sp>
      <p:sp>
        <p:nvSpPr>
          <p:cNvPr id="247" name="Google Shape;247;p2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Là đệ quy có dạng</a:t>
            </a:r>
            <a:endParaRPr/>
          </a:p>
          <a:p>
            <a:pPr indent="-87629" lvl="0" marL="228600" rtl="0" algn="l">
              <a:lnSpc>
                <a:spcPct val="90000"/>
              </a:lnSpc>
              <a:spcBef>
                <a:spcPts val="1000"/>
              </a:spcBef>
              <a:spcAft>
                <a:spcPts val="0"/>
              </a:spcAft>
              <a:buClr>
                <a:schemeClr val="dk1"/>
              </a:buClr>
              <a:buSzPct val="100000"/>
              <a:buNone/>
            </a:pPr>
            <a:r>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P( ) {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If (B) thực hiện S;</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else { thực hiện S* ; gọi P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ct val="100000"/>
              <a:buNone/>
            </a:pPr>
            <a:r>
              <a:rPr lang="en-US"/>
              <a:t>với </a:t>
            </a:r>
            <a:r>
              <a:rPr lang="en-US">
                <a:latin typeface="Courier New"/>
                <a:ea typeface="Courier New"/>
                <a:cs typeface="Courier New"/>
                <a:sym typeface="Courier New"/>
              </a:rPr>
              <a:t>S , S* </a:t>
            </a:r>
            <a:r>
              <a:rPr lang="en-US"/>
              <a:t>là các thao tác không đệ quy.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Ví dụ tính giai thừa</a:t>
            </a:r>
            <a:endParaRPr/>
          </a:p>
          <a:p>
            <a:pPr indent="-87629" lvl="0" marL="228600" rtl="0" algn="l">
              <a:lnSpc>
                <a:spcPct val="90000"/>
              </a:lnSpc>
              <a:spcBef>
                <a:spcPts val="1000"/>
              </a:spcBef>
              <a:spcAft>
                <a:spcPts val="0"/>
              </a:spcAft>
              <a:buClr>
                <a:schemeClr val="dk1"/>
              </a:buClr>
              <a:buSzPct val="100000"/>
              <a:buNone/>
            </a:pPr>
            <a:r>
              <a:t/>
            </a:r>
            <a:endParaRPr/>
          </a:p>
          <a:p>
            <a:pPr indent="0" lvl="0" marL="0" marR="0" rtl="0" algn="l">
              <a:lnSpc>
                <a:spcPct val="107000"/>
              </a:lnSpc>
              <a:spcBef>
                <a:spcPts val="0"/>
              </a:spcBef>
              <a:spcAft>
                <a:spcPts val="0"/>
              </a:spcAft>
              <a:buClr>
                <a:srgbClr val="B00040"/>
              </a:buClr>
              <a:buSzPct val="1000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fact</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n)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 (n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else</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fact(n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248" name="Google Shape;248;p2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7"/>
          <p:cNvSpPr txBox="1"/>
          <p:nvPr/>
        </p:nvSpPr>
        <p:spPr>
          <a:xfrm>
            <a:off x="5135805" y="161340"/>
            <a:ext cx="3951923" cy="2308324"/>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KieuDuLieu TenHam(Thamso){</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if(Dieu Kien Dung){</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return Gia tri tra ve;</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TenHam(Thamso)</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tuyến tính: Palindrome</a:t>
            </a:r>
            <a:endParaRPr/>
          </a:p>
        </p:txBody>
      </p:sp>
      <p:sp>
        <p:nvSpPr>
          <p:cNvPr id="255" name="Google Shape;255;p2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Viết hàm đệ quy isPalindrome nhận một xâu string và trả về true nếu xâu đó đọc ngược hay đọc xuôi đều như nhau</a:t>
            </a:r>
            <a:endParaRPr/>
          </a:p>
          <a:p>
            <a:pPr indent="0" lvl="0" marL="0" rtl="0" algn="l">
              <a:lnSpc>
                <a:spcPct val="90000"/>
              </a:lnSpc>
              <a:spcBef>
                <a:spcPts val="1000"/>
              </a:spcBef>
              <a:spcAft>
                <a:spcPts val="0"/>
              </a:spcAft>
              <a:buClr>
                <a:schemeClr val="dk1"/>
              </a:buClr>
              <a:buSzPts val="2400"/>
              <a:buNone/>
            </a:pPr>
            <a:r>
              <a:rPr lang="en-US"/>
              <a:t>isPalindrome("madam") → true</a:t>
            </a:r>
            <a:endParaRPr/>
          </a:p>
          <a:p>
            <a:pPr indent="0" lvl="0" marL="0" rtl="0" algn="l">
              <a:lnSpc>
                <a:spcPct val="90000"/>
              </a:lnSpc>
              <a:spcBef>
                <a:spcPts val="1000"/>
              </a:spcBef>
              <a:spcAft>
                <a:spcPts val="0"/>
              </a:spcAft>
              <a:buClr>
                <a:schemeClr val="dk1"/>
              </a:buClr>
              <a:buSzPts val="2400"/>
              <a:buNone/>
            </a:pPr>
            <a:r>
              <a:rPr lang="en-US"/>
              <a:t>isPalindrome("racecar") → true</a:t>
            </a:r>
            <a:endParaRPr/>
          </a:p>
          <a:p>
            <a:pPr indent="0" lvl="0" marL="0" rtl="0" algn="l">
              <a:lnSpc>
                <a:spcPct val="90000"/>
              </a:lnSpc>
              <a:spcBef>
                <a:spcPts val="1000"/>
              </a:spcBef>
              <a:spcAft>
                <a:spcPts val="0"/>
              </a:spcAft>
              <a:buClr>
                <a:schemeClr val="dk1"/>
              </a:buClr>
              <a:buSzPts val="2400"/>
              <a:buNone/>
            </a:pPr>
            <a:r>
              <a:rPr lang="en-US"/>
              <a:t>isPalindrome("step on no pets") → true</a:t>
            </a:r>
            <a:endParaRPr/>
          </a:p>
          <a:p>
            <a:pPr indent="0" lvl="0" marL="0" rtl="0" algn="l">
              <a:lnSpc>
                <a:spcPct val="90000"/>
              </a:lnSpc>
              <a:spcBef>
                <a:spcPts val="1000"/>
              </a:spcBef>
              <a:spcAft>
                <a:spcPts val="0"/>
              </a:spcAft>
              <a:buClr>
                <a:schemeClr val="dk1"/>
              </a:buClr>
              <a:buSzPts val="2400"/>
              <a:buNone/>
            </a:pPr>
            <a:r>
              <a:rPr lang="en-US"/>
              <a:t>isPalindrome("Java") → false</a:t>
            </a:r>
            <a:endParaRPr/>
          </a:p>
          <a:p>
            <a:pPr indent="0" lvl="0" marL="0" rtl="0" algn="l">
              <a:lnSpc>
                <a:spcPct val="90000"/>
              </a:lnSpc>
              <a:spcBef>
                <a:spcPts val="1000"/>
              </a:spcBef>
              <a:spcAft>
                <a:spcPts val="0"/>
              </a:spcAft>
              <a:buClr>
                <a:schemeClr val="dk1"/>
              </a:buClr>
              <a:buSzPts val="2400"/>
              <a:buNone/>
            </a:pPr>
            <a:r>
              <a:rPr lang="en-US"/>
              <a:t>isPalindrome("byebye") → false</a:t>
            </a:r>
            <a:endParaRPr/>
          </a:p>
        </p:txBody>
      </p:sp>
      <p:sp>
        <p:nvSpPr>
          <p:cNvPr id="256" name="Google Shape;256;p2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tuyến tính: Palindrome</a:t>
            </a:r>
            <a:endParaRPr/>
          </a:p>
        </p:txBody>
      </p:sp>
      <p:sp>
        <p:nvSpPr>
          <p:cNvPr id="262" name="Google Shape;262;p29"/>
          <p:cNvSpPr txBox="1"/>
          <p:nvPr>
            <p:ph idx="1" type="body"/>
          </p:nvPr>
        </p:nvSpPr>
        <p:spPr>
          <a:xfrm>
            <a:off x="628649" y="1094509"/>
            <a:ext cx="8191793" cy="498244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408080"/>
              </a:buClr>
              <a:buSzPts val="2000"/>
              <a:buNone/>
            </a:pPr>
            <a:r>
              <a:rPr i="1" lang="en-US" sz="2000">
                <a:solidFill>
                  <a:srgbClr val="408080"/>
                </a:solidFill>
                <a:latin typeface="Courier New"/>
                <a:ea typeface="Courier New"/>
                <a:cs typeface="Courier New"/>
                <a:sym typeface="Courier New"/>
              </a:rPr>
              <a:t>// Trivially true for empty or 1-letter strings. </a:t>
            </a:r>
            <a:endParaRPr sz="20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bool</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isPalindrome</a:t>
            </a:r>
            <a:r>
              <a:rPr lang="en-US" sz="2000">
                <a:latin typeface="Courier New"/>
                <a:ea typeface="Courier New"/>
                <a:cs typeface="Courier New"/>
                <a:sym typeface="Courier New"/>
              </a:rPr>
              <a:t>(</a:t>
            </a:r>
            <a:r>
              <a:rPr b="1" lang="en-US" sz="2000">
                <a:solidFill>
                  <a:srgbClr val="008000"/>
                </a:solidFill>
                <a:latin typeface="Courier New"/>
                <a:ea typeface="Courier New"/>
                <a:cs typeface="Courier New"/>
                <a:sym typeface="Courier New"/>
              </a:rPr>
              <a:t>const</a:t>
            </a:r>
            <a:r>
              <a:rPr lang="en-US" sz="2000">
                <a:latin typeface="Courier New"/>
                <a:ea typeface="Courier New"/>
                <a:cs typeface="Courier New"/>
                <a:sym typeface="Courier New"/>
              </a:rPr>
              <a:t> string</a:t>
            </a:r>
            <a:r>
              <a:rPr lang="en-US" sz="2000">
                <a:solidFill>
                  <a:srgbClr val="666666"/>
                </a:solidFill>
                <a:latin typeface="Courier New"/>
                <a:ea typeface="Courier New"/>
                <a:cs typeface="Courier New"/>
                <a:sym typeface="Courier New"/>
              </a:rPr>
              <a:t>&amp;</a:t>
            </a:r>
            <a:r>
              <a:rPr lang="en-US" sz="2000">
                <a:latin typeface="Courier New"/>
                <a:ea typeface="Courier New"/>
                <a:cs typeface="Courier New"/>
                <a:sym typeface="Courier New"/>
              </a:rPr>
              <a:t> s)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latin typeface="Courier New"/>
                <a:ea typeface="Courier New"/>
                <a:cs typeface="Courier New"/>
                <a:sym typeface="Courier New"/>
              </a:rPr>
              <a:t> (s.length() </a:t>
            </a:r>
            <a:r>
              <a:rPr lang="en-US" sz="2000">
                <a:solidFill>
                  <a:srgbClr val="666666"/>
                </a:solidFill>
                <a:latin typeface="Courier New"/>
                <a:ea typeface="Courier New"/>
                <a:cs typeface="Courier New"/>
                <a:sym typeface="Courier New"/>
              </a:rPr>
              <a:t>&lt;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2</a:t>
            </a:r>
            <a:r>
              <a:rPr lang="en-US" sz="2000">
                <a:latin typeface="Courier New"/>
                <a:ea typeface="Courier New"/>
                <a:cs typeface="Courier New"/>
                <a:sym typeface="Courier New"/>
              </a:rPr>
              <a:t>) { </a:t>
            </a:r>
            <a:r>
              <a:rPr i="1" lang="en-US" sz="2000">
                <a:solidFill>
                  <a:srgbClr val="408080"/>
                </a:solidFill>
                <a:latin typeface="Courier New"/>
                <a:ea typeface="Courier New"/>
                <a:cs typeface="Courier New"/>
                <a:sym typeface="Courier New"/>
              </a:rPr>
              <a:t>// base case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true</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latin typeface="Courier New"/>
                <a:ea typeface="Courier New"/>
                <a:cs typeface="Courier New"/>
                <a:sym typeface="Courier New"/>
              </a:rPr>
              <a:t> { </a:t>
            </a:r>
            <a:r>
              <a:rPr i="1" lang="en-US" sz="2000">
                <a:solidFill>
                  <a:srgbClr val="408080"/>
                </a:solidFill>
                <a:latin typeface="Courier New"/>
                <a:ea typeface="Courier New"/>
                <a:cs typeface="Courier New"/>
                <a:sym typeface="Courier New"/>
              </a:rPr>
              <a:t>// recursive case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latin typeface="Courier New"/>
                <a:ea typeface="Courier New"/>
                <a:cs typeface="Courier New"/>
                <a:sym typeface="Courier New"/>
              </a:rPr>
              <a:t> (s[</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s[s.length()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a:t>
            </a: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false</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string middle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s.substr(</a:t>
            </a:r>
            <a:r>
              <a:rPr lang="en-US" sz="2000">
                <a:solidFill>
                  <a:srgbClr val="666666"/>
                </a:solidFill>
                <a:latin typeface="Courier New"/>
                <a:ea typeface="Courier New"/>
                <a:cs typeface="Courier New"/>
                <a:sym typeface="Courier New"/>
              </a:rPr>
              <a:t>1</a:t>
            </a:r>
            <a:r>
              <a:rPr lang="en-US" sz="2000">
                <a:latin typeface="Courier New"/>
                <a:ea typeface="Courier New"/>
                <a:cs typeface="Courier New"/>
                <a:sym typeface="Courier New"/>
              </a:rPr>
              <a:t>, s.length()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2</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isPalindrome(middle);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sz="2800"/>
          </a:p>
        </p:txBody>
      </p:sp>
      <p:sp>
        <p:nvSpPr>
          <p:cNvPr id="263" name="Google Shape;263;p2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168812" y="2076449"/>
            <a:ext cx="8778240" cy="1666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Nhắc lại khái niệm đệ quy</a:t>
            </a:r>
            <a:endParaRPr sz="4000">
              <a:latin typeface="Arial"/>
              <a:ea typeface="Arial"/>
              <a:cs typeface="Arial"/>
              <a:sym typeface="Arial"/>
            </a:endParaRPr>
          </a:p>
        </p:txBody>
      </p:sp>
      <p:sp>
        <p:nvSpPr>
          <p:cNvPr id="64" name="Google Shape;64;p3"/>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nhị phân</a:t>
            </a:r>
            <a:endParaRPr/>
          </a:p>
        </p:txBody>
      </p:sp>
      <p:sp>
        <p:nvSpPr>
          <p:cNvPr id="269" name="Google Shape;269;p3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Là đệ quy có dạng</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P ( ) {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If (B) thực hiện S;</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else {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thực hiện S*;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gọi P ; gọi P;</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ct val="100000"/>
              <a:buNone/>
            </a:pPr>
            <a:r>
              <a:rPr lang="en-US"/>
              <a:t>với  </a:t>
            </a:r>
            <a:r>
              <a:rPr lang="en-US">
                <a:latin typeface="Courier New"/>
                <a:ea typeface="Courier New"/>
                <a:cs typeface="Courier New"/>
                <a:sym typeface="Courier New"/>
              </a:rPr>
              <a:t>S, S* </a:t>
            </a:r>
            <a:r>
              <a:rPr lang="en-US"/>
              <a:t>là các thao tác không đệ quy.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Ví dụ tính số fibonacci</a:t>
            </a:r>
            <a:endParaRPr/>
          </a:p>
          <a:p>
            <a:pPr indent="-99060" lvl="0" marL="228600" rtl="0" algn="l">
              <a:lnSpc>
                <a:spcPct val="90000"/>
              </a:lnSpc>
              <a:spcBef>
                <a:spcPts val="1000"/>
              </a:spcBef>
              <a:spcAft>
                <a:spcPts val="0"/>
              </a:spcAft>
              <a:buClr>
                <a:schemeClr val="dk1"/>
              </a:buClr>
              <a:buSzPct val="100000"/>
              <a:buNone/>
            </a:pPr>
            <a:r>
              <a:t/>
            </a:r>
            <a:endParaRPr/>
          </a:p>
          <a:p>
            <a:pPr indent="0" lvl="0" marL="0" marR="0" rtl="0" algn="l">
              <a:lnSpc>
                <a:spcPct val="107000"/>
              </a:lnSpc>
              <a:spcBef>
                <a:spcPts val="0"/>
              </a:spcBef>
              <a:spcAft>
                <a:spcPts val="0"/>
              </a:spcAft>
              <a:buClr>
                <a:srgbClr val="B00040"/>
              </a:buClr>
              <a:buSzPct val="100000"/>
              <a:buNone/>
            </a:pPr>
            <a:r>
              <a:rPr lang="en-US" sz="2200">
                <a:solidFill>
                  <a:srgbClr val="B00040"/>
                </a:solidFill>
                <a:latin typeface="Courier New"/>
                <a:ea typeface="Courier New"/>
                <a:cs typeface="Courier New"/>
                <a:sym typeface="Courier New"/>
              </a:rPr>
              <a:t>int</a:t>
            </a:r>
            <a:r>
              <a:rPr lang="en-US" sz="2200">
                <a:latin typeface="Courier New"/>
                <a:ea typeface="Courier New"/>
                <a:cs typeface="Courier New"/>
                <a:sym typeface="Courier New"/>
              </a:rPr>
              <a:t> </a:t>
            </a:r>
            <a:r>
              <a:rPr lang="en-US" sz="2200">
                <a:solidFill>
                  <a:srgbClr val="0000FF"/>
                </a:solidFill>
                <a:latin typeface="Courier New"/>
                <a:ea typeface="Courier New"/>
                <a:cs typeface="Courier New"/>
                <a:sym typeface="Courier New"/>
              </a:rPr>
              <a:t>fibo</a:t>
            </a:r>
            <a:r>
              <a:rPr lang="en-US" sz="2200">
                <a:latin typeface="Courier New"/>
                <a:ea typeface="Courier New"/>
                <a:cs typeface="Courier New"/>
                <a:sym typeface="Courier New"/>
              </a:rPr>
              <a:t>(</a:t>
            </a:r>
            <a:r>
              <a:rPr lang="en-US" sz="2200">
                <a:solidFill>
                  <a:srgbClr val="B00040"/>
                </a:solidFill>
                <a:latin typeface="Courier New"/>
                <a:ea typeface="Courier New"/>
                <a:cs typeface="Courier New"/>
                <a:sym typeface="Courier New"/>
              </a:rPr>
              <a:t>int</a:t>
            </a:r>
            <a:r>
              <a:rPr lang="en-US" sz="2200">
                <a:latin typeface="Courier New"/>
                <a:ea typeface="Courier New"/>
                <a:cs typeface="Courier New"/>
                <a:sym typeface="Courier New"/>
              </a:rPr>
              <a:t> n) {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if</a:t>
            </a:r>
            <a:r>
              <a:rPr lang="en-US" sz="2200">
                <a:latin typeface="Courier New"/>
                <a:ea typeface="Courier New"/>
                <a:cs typeface="Courier New"/>
                <a:sym typeface="Courier New"/>
              </a:rPr>
              <a:t> (n </a:t>
            </a:r>
            <a:r>
              <a:rPr lang="en-US" sz="2200">
                <a:solidFill>
                  <a:srgbClr val="666666"/>
                </a:solidFill>
                <a:latin typeface="Courier New"/>
                <a:ea typeface="Courier New"/>
                <a:cs typeface="Courier New"/>
                <a:sym typeface="Courier New"/>
              </a:rPr>
              <a:t>&lt;</a:t>
            </a: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2</a:t>
            </a: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return</a:t>
            </a: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1</a:t>
            </a:r>
            <a:r>
              <a:rPr lang="en-US" sz="2200">
                <a:latin typeface="Courier New"/>
                <a:ea typeface="Courier New"/>
                <a:cs typeface="Courier New"/>
                <a:sym typeface="Courier New"/>
              </a:rPr>
              <a:t>;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else</a:t>
            </a: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return</a:t>
            </a:r>
            <a:r>
              <a:rPr lang="en-US" sz="2200">
                <a:latin typeface="Courier New"/>
                <a:ea typeface="Courier New"/>
                <a:cs typeface="Courier New"/>
                <a:sym typeface="Courier New"/>
              </a:rPr>
              <a:t> (fibo(n </a:t>
            </a:r>
            <a:r>
              <a:rPr lang="en-US" sz="2200">
                <a:solidFill>
                  <a:srgbClr val="666666"/>
                </a:solidFill>
                <a:latin typeface="Courier New"/>
                <a:ea typeface="Courier New"/>
                <a:cs typeface="Courier New"/>
                <a:sym typeface="Courier New"/>
              </a:rPr>
              <a:t>-1</a:t>
            </a: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a:t>
            </a:r>
            <a:r>
              <a:rPr lang="en-US" sz="2200">
                <a:latin typeface="Courier New"/>
                <a:ea typeface="Courier New"/>
                <a:cs typeface="Courier New"/>
                <a:sym typeface="Courier New"/>
              </a:rPr>
              <a:t> fibo(n </a:t>
            </a:r>
            <a:r>
              <a:rPr lang="en-US" sz="2200">
                <a:solidFill>
                  <a:srgbClr val="666666"/>
                </a:solidFill>
                <a:latin typeface="Courier New"/>
                <a:ea typeface="Courier New"/>
                <a:cs typeface="Courier New"/>
                <a:sym typeface="Courier New"/>
              </a:rPr>
              <a:t>-2</a:t>
            </a:r>
            <a:r>
              <a:rPr lang="en-US" sz="2200">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endParaRPr sz="2200">
              <a:latin typeface="Calibri"/>
              <a:ea typeface="Calibri"/>
              <a:cs typeface="Calibri"/>
              <a:sym typeface="Calibri"/>
            </a:endParaRPr>
          </a:p>
          <a:p>
            <a:pPr indent="0" lvl="0" marL="0" rtl="0" algn="l">
              <a:lnSpc>
                <a:spcPct val="90000"/>
              </a:lnSpc>
              <a:spcBef>
                <a:spcPts val="18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270" name="Google Shape;270;p3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30"/>
          <p:cNvSpPr txBox="1"/>
          <p:nvPr/>
        </p:nvSpPr>
        <p:spPr>
          <a:xfrm>
            <a:off x="5135805" y="161340"/>
            <a:ext cx="3951923" cy="280076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KieuDuLieu TenHam(Thamso){</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if(Dieu Kien Dung){</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return Gia tri tra ve;</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TenHam(Thamso);</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TenHam(Thamso);</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nhị phân: Tháp Hà Nội</a:t>
            </a:r>
            <a:endParaRPr/>
          </a:p>
        </p:txBody>
      </p:sp>
      <p:sp>
        <p:nvSpPr>
          <p:cNvPr id="277" name="Google Shape;277;p3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Có 3 cọc A, B, C. Trên cọc A có một chồng gồm n cái đĩa đường kính giảm dần từ dưới lên trên. Cần phải chuyển chồng đĩa từ cọc A sang cọc C tuân thủ qui tắc: mỗi lần chỉ chuyển 1 đĩa và chỉ được xếp đĩa có đường kính nhỏ hơn lên trên đĩa có đường kính lớn hơn. Trong quá trình chuyển được phép dùng cọc B làm cọc trung gian. </a:t>
            </a:r>
            <a:endParaRPr/>
          </a:p>
          <a:p>
            <a:pPr indent="-228600" lvl="0" marL="228600" rtl="0" algn="l">
              <a:lnSpc>
                <a:spcPct val="90000"/>
              </a:lnSpc>
              <a:spcBef>
                <a:spcPts val="1000"/>
              </a:spcBef>
              <a:spcAft>
                <a:spcPts val="0"/>
              </a:spcAft>
              <a:buClr>
                <a:schemeClr val="dk1"/>
              </a:buClr>
              <a:buSzPts val="2400"/>
              <a:buChar char="•"/>
            </a:pPr>
            <a:r>
              <a:rPr lang="en-US"/>
              <a:t>Bài toán đặt ra là: Hãy viết chương trình để hoàn thành nhiệm vụ đặt ra trong trò chơi tháp Hà nội với số lần di chuyển đĩa ít nhất cần thực hiện.</a:t>
            </a:r>
            <a:endParaRPr/>
          </a:p>
        </p:txBody>
      </p:sp>
      <p:sp>
        <p:nvSpPr>
          <p:cNvPr id="278" name="Google Shape;278;p3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nhị phân: Tháp Hà Nội</a:t>
            </a:r>
            <a:endParaRPr/>
          </a:p>
        </p:txBody>
      </p:sp>
      <p:sp>
        <p:nvSpPr>
          <p:cNvPr id="284" name="Google Shape;284;p3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3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pic>
        <p:nvPicPr>
          <p:cNvPr id="286" name="Google Shape;286;p32"/>
          <p:cNvPicPr preferRelativeResize="0"/>
          <p:nvPr/>
        </p:nvPicPr>
        <p:blipFill rotWithShape="1">
          <a:blip r:embed="rId3">
            <a:alphaModFix/>
          </a:blip>
          <a:srcRect b="0" l="0" r="0" t="0"/>
          <a:stretch/>
        </p:blipFill>
        <p:spPr>
          <a:xfrm>
            <a:off x="752475" y="1242580"/>
            <a:ext cx="7639050" cy="4686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nhị phân: Tháp Hà Nội</a:t>
            </a:r>
            <a:endParaRPr/>
          </a:p>
        </p:txBody>
      </p:sp>
      <p:sp>
        <p:nvSpPr>
          <p:cNvPr id="292" name="Google Shape;292;p3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3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Không được xếp đĩa có đường kính lớn hơn lên trên đĩa có đường kính nhỏ hơn</a:t>
            </a:r>
            <a:endParaRPr/>
          </a:p>
        </p:txBody>
      </p:sp>
      <p:pic>
        <p:nvPicPr>
          <p:cNvPr id="294" name="Google Shape;294;p33"/>
          <p:cNvPicPr preferRelativeResize="0"/>
          <p:nvPr/>
        </p:nvPicPr>
        <p:blipFill rotWithShape="1">
          <a:blip r:embed="rId3">
            <a:alphaModFix/>
          </a:blip>
          <a:srcRect b="0" l="0" r="0" t="0"/>
          <a:stretch/>
        </p:blipFill>
        <p:spPr>
          <a:xfrm>
            <a:off x="628650" y="2052858"/>
            <a:ext cx="7829714" cy="35320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nhị phân: Tháp Hà Nội</a:t>
            </a:r>
            <a:endParaRPr/>
          </a:p>
        </p:txBody>
      </p:sp>
      <p:sp>
        <p:nvSpPr>
          <p:cNvPr id="300" name="Google Shape;300;p3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3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Bước 1: Chuyển n – 1 đĩa từ cọc A sang cọc B dùng cọc C làm trung gian</a:t>
            </a:r>
            <a:endParaRPr/>
          </a:p>
        </p:txBody>
      </p:sp>
      <p:pic>
        <p:nvPicPr>
          <p:cNvPr id="302" name="Google Shape;302;p34"/>
          <p:cNvPicPr preferRelativeResize="0"/>
          <p:nvPr/>
        </p:nvPicPr>
        <p:blipFill rotWithShape="1">
          <a:blip r:embed="rId3">
            <a:alphaModFix/>
          </a:blip>
          <a:srcRect b="0" l="0" r="0" t="0"/>
          <a:stretch/>
        </p:blipFill>
        <p:spPr>
          <a:xfrm>
            <a:off x="1174699" y="3179298"/>
            <a:ext cx="6794602" cy="305005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nhị phân: Tháp Hà Nội</a:t>
            </a:r>
            <a:endParaRPr/>
          </a:p>
        </p:txBody>
      </p:sp>
      <p:sp>
        <p:nvSpPr>
          <p:cNvPr id="308" name="Google Shape;308;p3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3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Bước 1: Chuyển n – 1 đĩa từ cọc A sang cọc B dùng cọc C làm trung gian</a:t>
            </a:r>
            <a:endParaRPr/>
          </a:p>
          <a:p>
            <a:pPr indent="-228600" lvl="0" marL="228600" rtl="0" algn="l">
              <a:lnSpc>
                <a:spcPct val="90000"/>
              </a:lnSpc>
              <a:spcBef>
                <a:spcPts val="1000"/>
              </a:spcBef>
              <a:spcAft>
                <a:spcPts val="0"/>
              </a:spcAft>
              <a:buClr>
                <a:schemeClr val="dk1"/>
              </a:buClr>
              <a:buSzPts val="2400"/>
              <a:buChar char="•"/>
            </a:pPr>
            <a:r>
              <a:rPr lang="en-US"/>
              <a:t>Bước 2: Chuyển đĩa to nhất từ cọc A sang cọc C</a:t>
            </a:r>
            <a:endParaRPr/>
          </a:p>
        </p:txBody>
      </p:sp>
      <p:pic>
        <p:nvPicPr>
          <p:cNvPr id="310" name="Google Shape;310;p35"/>
          <p:cNvPicPr preferRelativeResize="0"/>
          <p:nvPr/>
        </p:nvPicPr>
        <p:blipFill rotWithShape="1">
          <a:blip r:embed="rId3">
            <a:alphaModFix/>
          </a:blip>
          <a:srcRect b="0" l="0" r="0" t="0"/>
          <a:stretch/>
        </p:blipFill>
        <p:spPr>
          <a:xfrm>
            <a:off x="1297829" y="3193366"/>
            <a:ext cx="6548342" cy="303598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nhị phân: Tháp Hà Nội</a:t>
            </a:r>
            <a:endParaRPr/>
          </a:p>
        </p:txBody>
      </p:sp>
      <p:sp>
        <p:nvSpPr>
          <p:cNvPr id="316" name="Google Shape;316;p3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3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Bước 1: Chuyển n – 1 đĩa từ cọc A sang cọc B dùng cọc C làm trung gian</a:t>
            </a:r>
            <a:endParaRPr/>
          </a:p>
          <a:p>
            <a:pPr indent="-228600" lvl="0" marL="228600" rtl="0" algn="l">
              <a:lnSpc>
                <a:spcPct val="90000"/>
              </a:lnSpc>
              <a:spcBef>
                <a:spcPts val="1000"/>
              </a:spcBef>
              <a:spcAft>
                <a:spcPts val="0"/>
              </a:spcAft>
              <a:buClr>
                <a:schemeClr val="dk1"/>
              </a:buClr>
              <a:buSzPts val="2400"/>
              <a:buChar char="•"/>
            </a:pPr>
            <a:r>
              <a:rPr lang="en-US"/>
              <a:t>Bước 2: Chuyển đĩa to nhất từ cọc A sang cọc C</a:t>
            </a:r>
            <a:endParaRPr/>
          </a:p>
          <a:p>
            <a:pPr indent="-228600" lvl="0" marL="228600" rtl="0" algn="l">
              <a:lnSpc>
                <a:spcPct val="90000"/>
              </a:lnSpc>
              <a:spcBef>
                <a:spcPts val="1000"/>
              </a:spcBef>
              <a:spcAft>
                <a:spcPts val="0"/>
              </a:spcAft>
              <a:buClr>
                <a:schemeClr val="dk1"/>
              </a:buClr>
              <a:buSzPts val="2400"/>
              <a:buChar char="•"/>
            </a:pPr>
            <a:r>
              <a:rPr lang="en-US"/>
              <a:t>Bước 3: Chuyển n – 1 đĩa từ cọc B sang cọc C dùng cọc A làm trung gian</a:t>
            </a:r>
            <a:endParaRPr/>
          </a:p>
          <a:p>
            <a:pPr indent="-76200" lvl="0" marL="228600" rtl="0" algn="l">
              <a:lnSpc>
                <a:spcPct val="90000"/>
              </a:lnSpc>
              <a:spcBef>
                <a:spcPts val="1000"/>
              </a:spcBef>
              <a:spcAft>
                <a:spcPts val="0"/>
              </a:spcAft>
              <a:buClr>
                <a:schemeClr val="dk1"/>
              </a:buClr>
              <a:buSzPts val="2400"/>
              <a:buNone/>
            </a:pPr>
            <a:r>
              <a:t/>
            </a:r>
            <a:endParaRPr/>
          </a:p>
        </p:txBody>
      </p:sp>
      <p:pic>
        <p:nvPicPr>
          <p:cNvPr id="318" name="Google Shape;318;p36"/>
          <p:cNvPicPr preferRelativeResize="0"/>
          <p:nvPr/>
        </p:nvPicPr>
        <p:blipFill rotWithShape="1">
          <a:blip r:embed="rId3">
            <a:alphaModFix/>
          </a:blip>
          <a:srcRect b="0" l="0" r="0" t="0"/>
          <a:stretch/>
        </p:blipFill>
        <p:spPr>
          <a:xfrm>
            <a:off x="1175934" y="3165231"/>
            <a:ext cx="6792132" cy="30641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đệ quy nhị phân: Tháp Hà Nội</a:t>
            </a:r>
            <a:endParaRPr/>
          </a:p>
        </p:txBody>
      </p:sp>
      <p:sp>
        <p:nvSpPr>
          <p:cNvPr id="324" name="Google Shape;324;p3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37"/>
          <p:cNvSpPr txBox="1"/>
          <p:nvPr>
            <p:ph idx="1" type="body"/>
          </p:nvPr>
        </p:nvSpPr>
        <p:spPr>
          <a:xfrm>
            <a:off x="628650" y="1094509"/>
            <a:ext cx="8262132" cy="498244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void</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THN</a:t>
            </a:r>
            <a:r>
              <a:rPr lang="en-US" sz="2000">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n, </a:t>
            </a:r>
            <a:r>
              <a:rPr lang="en-US" sz="2000">
                <a:solidFill>
                  <a:srgbClr val="B00040"/>
                </a:solidFill>
                <a:latin typeface="Courier New"/>
                <a:ea typeface="Courier New"/>
                <a:cs typeface="Courier New"/>
                <a:sym typeface="Courier New"/>
              </a:rPr>
              <a:t>char</a:t>
            </a:r>
            <a:r>
              <a:rPr lang="en-US" sz="2000">
                <a:latin typeface="Courier New"/>
                <a:ea typeface="Courier New"/>
                <a:cs typeface="Courier New"/>
                <a:sym typeface="Courier New"/>
              </a:rPr>
              <a:t> from, </a:t>
            </a:r>
            <a:r>
              <a:rPr lang="en-US" sz="2000">
                <a:solidFill>
                  <a:srgbClr val="B00040"/>
                </a:solidFill>
                <a:latin typeface="Courier New"/>
                <a:ea typeface="Courier New"/>
                <a:cs typeface="Courier New"/>
                <a:sym typeface="Courier New"/>
              </a:rPr>
              <a:t>char</a:t>
            </a:r>
            <a:r>
              <a:rPr lang="en-US" sz="2000">
                <a:latin typeface="Courier New"/>
                <a:ea typeface="Courier New"/>
                <a:cs typeface="Courier New"/>
                <a:sym typeface="Courier New"/>
              </a:rPr>
              <a:t> to, </a:t>
            </a:r>
            <a:r>
              <a:rPr lang="en-US" sz="2000">
                <a:solidFill>
                  <a:srgbClr val="B00040"/>
                </a:solidFill>
                <a:latin typeface="Courier New"/>
                <a:ea typeface="Courier New"/>
                <a:cs typeface="Courier New"/>
                <a:sym typeface="Courier New"/>
              </a:rPr>
              <a:t>char</a:t>
            </a:r>
            <a:r>
              <a:rPr lang="en-US" sz="2000">
                <a:latin typeface="Courier New"/>
                <a:ea typeface="Courier New"/>
                <a:cs typeface="Courier New"/>
                <a:sym typeface="Courier New"/>
              </a:rPr>
              <a:t> temp){</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&gt; 0</a:t>
            </a:r>
            <a:r>
              <a:rPr lang="en-US" sz="2000">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THN(n </a:t>
            </a:r>
            <a:r>
              <a:rPr lang="en-US" sz="2000">
                <a:solidFill>
                  <a:srgbClr val="000000"/>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a:t>
            </a:r>
            <a:r>
              <a:rPr lang="en-US" sz="2000">
                <a:latin typeface="Courier New"/>
                <a:ea typeface="Courier New"/>
                <a:cs typeface="Courier New"/>
                <a:sym typeface="Courier New"/>
              </a:rPr>
              <a:t>, from, temp, to);</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move(from, to);</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THN(n </a:t>
            </a:r>
            <a:r>
              <a:rPr lang="en-US" sz="2000">
                <a:solidFill>
                  <a:srgbClr val="000000"/>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a:t>
            </a:r>
            <a:r>
              <a:rPr lang="en-US" sz="2000">
                <a:latin typeface="Courier New"/>
                <a:ea typeface="Courier New"/>
                <a:cs typeface="Courier New"/>
                <a:sym typeface="Courier New"/>
              </a:rPr>
              <a:t>, temp, to, from);</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rtl="0" algn="l">
              <a:lnSpc>
                <a:spcPct val="90000"/>
              </a:lnSpc>
              <a:spcBef>
                <a:spcPts val="1800"/>
              </a:spcBef>
              <a:spcAft>
                <a:spcPts val="0"/>
              </a:spcAft>
              <a:buClr>
                <a:schemeClr val="dk1"/>
              </a:buClr>
              <a:buSzPts val="2800"/>
              <a:buNone/>
            </a:pPr>
            <a:r>
              <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phi tuyến</a:t>
            </a:r>
            <a:endParaRPr/>
          </a:p>
        </p:txBody>
      </p:sp>
      <p:sp>
        <p:nvSpPr>
          <p:cNvPr id="331" name="Google Shape;331;p38"/>
          <p:cNvSpPr txBox="1"/>
          <p:nvPr>
            <p:ph idx="1" type="body"/>
          </p:nvPr>
        </p:nvSpPr>
        <p:spPr>
          <a:xfrm>
            <a:off x="552816" y="3210820"/>
            <a:ext cx="8295761" cy="313680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Là đệ quy mà lời gọi đệ quy được thực hiện bên trong vòng lặp</a:t>
            </a:r>
            <a:endParaRPr>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P ( )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for (&lt;giá tri đầu&gt; to &lt;giátrịcuối&gt;)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thực hiện S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if (điều kiện dừng) then thực hiện S*;</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else gọi P;</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 </a:t>
            </a:r>
            <a:endParaRPr/>
          </a:p>
          <a:p>
            <a:pPr indent="0" lvl="1" marL="4572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ct val="100000"/>
              <a:buNone/>
            </a:pPr>
            <a:r>
              <a:rPr lang="en-US"/>
              <a:t>với  </a:t>
            </a:r>
            <a:r>
              <a:rPr lang="en-US">
                <a:latin typeface="Courier New"/>
                <a:ea typeface="Courier New"/>
                <a:cs typeface="Courier New"/>
                <a:sym typeface="Courier New"/>
              </a:rPr>
              <a:t>S, S* </a:t>
            </a:r>
            <a:r>
              <a:rPr lang="en-US"/>
              <a:t>là các thao tác không đệ quy.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332" name="Google Shape;332;p3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38"/>
          <p:cNvSpPr txBox="1"/>
          <p:nvPr/>
        </p:nvSpPr>
        <p:spPr>
          <a:xfrm>
            <a:off x="5120640" y="146050"/>
            <a:ext cx="3951923" cy="291951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KieuDuLieu TenHam(Thamso){</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r>
              <a:rPr b="1" lang="en-US" sz="1400">
                <a:solidFill>
                  <a:schemeClr val="lt1"/>
                </a:solidFill>
                <a:latin typeface="Courier New"/>
                <a:ea typeface="Courier New"/>
                <a:cs typeface="Courier New"/>
                <a:sym typeface="Courier New"/>
              </a:rPr>
              <a:t>if</a:t>
            </a:r>
            <a:r>
              <a:rPr lang="en-US" sz="1400">
                <a:solidFill>
                  <a:schemeClr val="lt1"/>
                </a:solidFill>
                <a:latin typeface="Courier New"/>
                <a:ea typeface="Courier New"/>
                <a:cs typeface="Courier New"/>
                <a:sym typeface="Courier New"/>
              </a:rPr>
              <a:t>(Dieu Kien Dung)</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r>
              <a:rPr b="1" lang="en-US" sz="1400">
                <a:solidFill>
                  <a:schemeClr val="lt1"/>
                </a:solidFill>
                <a:latin typeface="Courier New"/>
                <a:ea typeface="Courier New"/>
                <a:cs typeface="Courier New"/>
                <a:sym typeface="Courier New"/>
              </a:rPr>
              <a:t>return</a:t>
            </a:r>
            <a:r>
              <a:rPr lang="en-US" sz="1400">
                <a:solidFill>
                  <a:schemeClr val="lt1"/>
                </a:solidFill>
                <a:latin typeface="Courier New"/>
                <a:ea typeface="Courier New"/>
                <a:cs typeface="Courier New"/>
                <a:sym typeface="Courier New"/>
              </a:rPr>
              <a:t> Gia tri tra ve;</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vonglap(dieu kien lap){</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...TenHam(Thamso)...;</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    </a:t>
            </a:r>
            <a:r>
              <a:rPr b="1" lang="en-US" sz="1400">
                <a:solidFill>
                  <a:schemeClr val="lt1"/>
                </a:solidFill>
                <a:latin typeface="Courier New"/>
                <a:ea typeface="Courier New"/>
                <a:cs typeface="Courier New"/>
                <a:sym typeface="Courier New"/>
              </a:rPr>
              <a:t>return</a:t>
            </a:r>
            <a:r>
              <a:rPr lang="en-US" sz="1400">
                <a:solidFill>
                  <a:schemeClr val="lt1"/>
                </a:solidFill>
                <a:latin typeface="Courier New"/>
                <a:ea typeface="Courier New"/>
                <a:cs typeface="Courier New"/>
                <a:sym typeface="Courier New"/>
              </a:rPr>
              <a:t> Gia tri tra ve;</a:t>
            </a:r>
            <a:endParaRPr sz="14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chemeClr val="lt1"/>
                </a:solidFill>
                <a:latin typeface="Courier New"/>
                <a:ea typeface="Courier New"/>
                <a:cs typeface="Courier New"/>
                <a:sym typeface="Courier New"/>
              </a:rPr>
              <a:t>}</a:t>
            </a:r>
            <a:r>
              <a:rPr lang="en-US" sz="1800">
                <a:solidFill>
                  <a:schemeClr val="lt1"/>
                </a:solidFill>
                <a:latin typeface="Courier New"/>
                <a:ea typeface="Courier New"/>
                <a:cs typeface="Courier New"/>
                <a:sym typeface="Courier New"/>
              </a:rPr>
              <a:t> </a:t>
            </a:r>
            <a:endParaRPr sz="18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phi tuyến</a:t>
            </a:r>
            <a:endParaRPr/>
          </a:p>
        </p:txBody>
      </p:sp>
      <p:sp>
        <p:nvSpPr>
          <p:cNvPr id="339" name="Google Shape;339;p39"/>
          <p:cNvSpPr txBox="1"/>
          <p:nvPr>
            <p:ph idx="1" type="body"/>
          </p:nvPr>
        </p:nvSpPr>
        <p:spPr>
          <a:xfrm>
            <a:off x="628650" y="1093788"/>
            <a:ext cx="8121456" cy="4983162"/>
          </a:xfrm>
          <a:prstGeom prst="rect">
            <a:avLst/>
          </a:prstGeom>
          <a:blipFill rotWithShape="1">
            <a:blip r:embed="rId3">
              <a:alphaModFix/>
            </a:blip>
            <a:stretch>
              <a:fillRect b="-1097" l="-975" r="-674" t="-171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a:t> </a:t>
            </a:r>
            <a:endParaRPr/>
          </a:p>
        </p:txBody>
      </p:sp>
      <p:sp>
        <p:nvSpPr>
          <p:cNvPr id="340" name="Google Shape;340;p3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628650" y="155575"/>
            <a:ext cx="7886700" cy="828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a:t>Khái niệm đệ quy</a:t>
            </a:r>
            <a:endParaRPr/>
          </a:p>
        </p:txBody>
      </p:sp>
      <p:sp>
        <p:nvSpPr>
          <p:cNvPr id="70" name="Google Shape;70;p4"/>
          <p:cNvSpPr txBox="1"/>
          <p:nvPr>
            <p:ph idx="1" type="body"/>
          </p:nvPr>
        </p:nvSpPr>
        <p:spPr>
          <a:xfrm>
            <a:off x="691303" y="1004169"/>
            <a:ext cx="3219600" cy="48498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lang="en-US" sz="2800"/>
              <a:t>Là một kỹ thuật giải quyết vấn đề trong đó các vấn đề được giải quyết bằng cách chia nhỏ chúng thành </a:t>
            </a:r>
            <a:r>
              <a:rPr lang="en-US" sz="2800">
                <a:solidFill>
                  <a:schemeClr val="accent1"/>
                </a:solidFill>
              </a:rPr>
              <a:t>các vấn đề nhỏ</a:t>
            </a:r>
            <a:r>
              <a:rPr lang="en-US" sz="2800"/>
              <a:t> </a:t>
            </a:r>
            <a:r>
              <a:rPr lang="en-US" sz="2800">
                <a:solidFill>
                  <a:srgbClr val="FF0000"/>
                </a:solidFill>
              </a:rPr>
              <a:t>hơn có cùng dạng</a:t>
            </a:r>
            <a:r>
              <a:rPr lang="en-US" sz="2800"/>
              <a:t>.</a:t>
            </a:r>
            <a:endParaRPr/>
          </a:p>
          <a:p>
            <a:pPr indent="0" lvl="0" marL="0" rtl="0" algn="just">
              <a:lnSpc>
                <a:spcPct val="90000"/>
              </a:lnSpc>
              <a:spcBef>
                <a:spcPts val="600"/>
              </a:spcBef>
              <a:spcAft>
                <a:spcPts val="0"/>
              </a:spcAft>
              <a:buClr>
                <a:schemeClr val="dk1"/>
              </a:buClr>
              <a:buSzPct val="100000"/>
              <a:buNone/>
            </a:pPr>
            <a:r>
              <a:t/>
            </a:r>
            <a:endParaRPr/>
          </a:p>
          <a:p>
            <a:pPr indent="0" lvl="0" marL="0" rtl="0" algn="just">
              <a:lnSpc>
                <a:spcPct val="90000"/>
              </a:lnSpc>
              <a:spcBef>
                <a:spcPts val="600"/>
              </a:spcBef>
              <a:spcAft>
                <a:spcPts val="0"/>
              </a:spcAft>
              <a:buClr>
                <a:schemeClr val="dk1"/>
              </a:buClr>
              <a:buSzPct val="100000"/>
              <a:buNone/>
            </a:pPr>
            <a:r>
              <a:rPr lang="en-US" sz="2800"/>
              <a:t>“A problem solving technique in which problems are solved by reducing them into </a:t>
            </a:r>
            <a:r>
              <a:rPr lang="en-US" sz="2800">
                <a:solidFill>
                  <a:schemeClr val="accent1"/>
                </a:solidFill>
              </a:rPr>
              <a:t>smaller problems </a:t>
            </a:r>
            <a:r>
              <a:rPr lang="en-US" sz="2800">
                <a:solidFill>
                  <a:srgbClr val="FF0000"/>
                </a:solidFill>
              </a:rPr>
              <a:t>of the same form</a:t>
            </a:r>
            <a:r>
              <a:rPr lang="en-US" sz="2800"/>
              <a:t>.”</a:t>
            </a:r>
            <a:endParaRPr/>
          </a:p>
          <a:p>
            <a:pPr indent="0" lvl="0" marL="0" rtl="0" algn="just">
              <a:lnSpc>
                <a:spcPct val="90000"/>
              </a:lnSpc>
              <a:spcBef>
                <a:spcPts val="600"/>
              </a:spcBef>
              <a:spcAft>
                <a:spcPts val="0"/>
              </a:spcAft>
              <a:buClr>
                <a:schemeClr val="dk1"/>
              </a:buClr>
              <a:buSzPct val="100000"/>
              <a:buNone/>
            </a:pPr>
            <a:r>
              <a:t/>
            </a:r>
            <a:endParaRPr sz="2800"/>
          </a:p>
        </p:txBody>
      </p:sp>
      <p:sp>
        <p:nvSpPr>
          <p:cNvPr id="71" name="Google Shape;71;p4"/>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fontScale="92500" lnSpcReduction="10000"/>
          </a:bodyPr>
          <a:lstStyle/>
          <a:p>
            <a:pPr indent="-64135" lvl="0" marL="228600" rtl="0" algn="l">
              <a:lnSpc>
                <a:spcPct val="90000"/>
              </a:lnSpc>
              <a:spcBef>
                <a:spcPts val="0"/>
              </a:spcBef>
              <a:spcAft>
                <a:spcPts val="0"/>
              </a:spcAft>
              <a:buClr>
                <a:schemeClr val="dk1"/>
              </a:buClr>
              <a:buSzPct val="100000"/>
              <a:buNone/>
            </a:pPr>
            <a:r>
              <a:t/>
            </a:r>
            <a:endParaRPr/>
          </a:p>
        </p:txBody>
      </p:sp>
      <p:sp>
        <p:nvSpPr>
          <p:cNvPr id="72" name="Google Shape;72;p4"/>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3" name="Google Shape;73;p4"/>
          <p:cNvPicPr preferRelativeResize="0"/>
          <p:nvPr/>
        </p:nvPicPr>
        <p:blipFill rotWithShape="1">
          <a:blip r:embed="rId3">
            <a:alphaModFix/>
          </a:blip>
          <a:srcRect b="0" l="0" r="0" t="0"/>
          <a:stretch/>
        </p:blipFill>
        <p:spPr>
          <a:xfrm>
            <a:off x="4020908" y="1371466"/>
            <a:ext cx="5102684" cy="411506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tương hỗ</a:t>
            </a:r>
            <a:endParaRPr/>
          </a:p>
        </p:txBody>
      </p:sp>
      <p:sp>
        <p:nvSpPr>
          <p:cNvPr id="346" name="Google Shape;346;p40"/>
          <p:cNvSpPr txBox="1"/>
          <p:nvPr>
            <p:ph idx="1" type="body"/>
          </p:nvPr>
        </p:nvSpPr>
        <p:spPr>
          <a:xfrm>
            <a:off x="552817" y="941388"/>
            <a:ext cx="3301731" cy="54062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Là một loại đệ quy gián tiếp</a:t>
            </a:r>
            <a:endParaRPr sz="2800"/>
          </a:p>
          <a:p>
            <a:pPr indent="-228600" lvl="0" marL="228600" rtl="0" algn="l">
              <a:lnSpc>
                <a:spcPct val="90000"/>
              </a:lnSpc>
              <a:spcBef>
                <a:spcPts val="1000"/>
              </a:spcBef>
              <a:spcAft>
                <a:spcPts val="0"/>
              </a:spcAft>
              <a:buClr>
                <a:schemeClr val="dk1"/>
              </a:buClr>
              <a:buSzPts val="2800"/>
              <a:buChar char="•"/>
            </a:pPr>
            <a:r>
              <a:rPr lang="en-US" sz="2800"/>
              <a:t>Trong đệ quy tương hỗ có 2 hàm, và trong thân của hàm này có lời gọi của hàm kia, điều kiện dừng và giá trị trả về của cả hai hàm có thể giống nhau hoặc khác nhau</a:t>
            </a:r>
            <a:endParaRPr sz="2800"/>
          </a:p>
        </p:txBody>
      </p:sp>
      <p:sp>
        <p:nvSpPr>
          <p:cNvPr id="347" name="Google Shape;347;p4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40"/>
          <p:cNvSpPr txBox="1"/>
          <p:nvPr/>
        </p:nvSpPr>
        <p:spPr>
          <a:xfrm>
            <a:off x="4149969" y="940241"/>
            <a:ext cx="4599037" cy="5093959"/>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KieuDuLieu TenHamX(Thamso){</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if(Dieu Kien Dung)	{</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return Gia tri tra ve;</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return TenHamX(Thamso) &lt;Lien ket hai ham&gt; TenHamY(Thamso);</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a:t>
            </a:r>
            <a:endParaRPr/>
          </a:p>
          <a:p>
            <a:pPr indent="0" lvl="0" marL="0" marR="0" rtl="0" algn="l">
              <a:lnSpc>
                <a:spcPct val="107000"/>
              </a:lnSpc>
              <a:spcBef>
                <a:spcPts val="0"/>
              </a:spcBef>
              <a:spcAft>
                <a:spcPts val="0"/>
              </a:spcAft>
              <a:buNone/>
            </a:pPr>
            <a:r>
              <a:t/>
            </a:r>
            <a:endParaRPr sz="1600">
              <a:solidFill>
                <a:schemeClr val="lt1"/>
              </a:solidFill>
              <a:latin typeface="Courier New"/>
              <a:ea typeface="Courier New"/>
              <a:cs typeface="Courier New"/>
              <a:sym typeface="Courier New"/>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KieuDuLieu TenHamY(Thamso){</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if(Dieu Kien Dung){</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return Gia tri tra ve;</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	return TenHamY(Thamso)&lt;Lien ket hai ham&gt; TenHamX(Thamso);</a:t>
            </a:r>
            <a:endParaRPr/>
          </a:p>
          <a:p>
            <a:pPr indent="0" lvl="0" marL="0" marR="0" rtl="0" algn="l">
              <a:lnSpc>
                <a:spcPct val="107000"/>
              </a:lnSpc>
              <a:spcBef>
                <a:spcPts val="0"/>
              </a:spcBef>
              <a:spcAft>
                <a:spcPts val="0"/>
              </a:spcAft>
              <a:buNone/>
            </a:pPr>
            <a:r>
              <a:rPr lang="en-US" sz="1600">
                <a:solidFill>
                  <a:schemeClr val="lt1"/>
                </a:solidFill>
                <a:latin typeface="Courier New"/>
                <a:ea typeface="Courier New"/>
                <a:cs typeface="Courier New"/>
                <a:sym typeface="Courier New"/>
              </a:rPr>
              <a:t>}</a:t>
            </a:r>
            <a:endParaRPr sz="20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tương hỗ</a:t>
            </a:r>
            <a:endParaRPr/>
          </a:p>
        </p:txBody>
      </p:sp>
      <p:sp>
        <p:nvSpPr>
          <p:cNvPr id="354" name="Google Shape;354;p41"/>
          <p:cNvSpPr txBox="1"/>
          <p:nvPr>
            <p:ph idx="1" type="body"/>
          </p:nvPr>
        </p:nvSpPr>
        <p:spPr>
          <a:xfrm>
            <a:off x="628650" y="1093787"/>
            <a:ext cx="7886700" cy="539908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sz="2800"/>
              <a:t>Ví dụ:</a:t>
            </a:r>
            <a:endParaRPr/>
          </a:p>
          <a:p>
            <a:pPr indent="0" lvl="0" marL="0" rtl="0" algn="l">
              <a:lnSpc>
                <a:spcPct val="90000"/>
              </a:lnSpc>
              <a:spcBef>
                <a:spcPts val="1000"/>
              </a:spcBef>
              <a:spcAft>
                <a:spcPts val="0"/>
              </a:spcAft>
              <a:buClr>
                <a:schemeClr val="dk1"/>
              </a:buClr>
              <a:buSzPct val="100000"/>
              <a:buNone/>
            </a:pPr>
            <a:r>
              <a:rPr lang="en-US"/>
              <a:t>X(n) = 1, 2, 3, 5, 11, 41...</a:t>
            </a:r>
            <a:endParaRPr/>
          </a:p>
          <a:p>
            <a:pPr indent="0" lvl="0" marL="0" rtl="0" algn="l">
              <a:lnSpc>
                <a:spcPct val="90000"/>
              </a:lnSpc>
              <a:spcBef>
                <a:spcPts val="1000"/>
              </a:spcBef>
              <a:spcAft>
                <a:spcPts val="0"/>
              </a:spcAft>
              <a:buClr>
                <a:schemeClr val="dk1"/>
              </a:buClr>
              <a:buSzPct val="100000"/>
              <a:buNone/>
            </a:pPr>
            <a:r>
              <a:rPr lang="en-US"/>
              <a:t>Y(n) = 1, 1, 2, 6, 30, 330…</a:t>
            </a:r>
            <a:endParaRPr/>
          </a:p>
          <a:p>
            <a:pPr indent="0" lvl="0" marL="0" rtl="0" algn="l">
              <a:lnSpc>
                <a:spcPct val="90000"/>
              </a:lnSpc>
              <a:spcBef>
                <a:spcPts val="1000"/>
              </a:spcBef>
              <a:spcAft>
                <a:spcPts val="0"/>
              </a:spcAft>
              <a:buClr>
                <a:schemeClr val="dk1"/>
              </a:buClr>
              <a:buSzPct val="100000"/>
              <a:buNone/>
            </a:pPr>
            <a:r>
              <a:t/>
            </a:r>
            <a:endParaRPr/>
          </a:p>
          <a:p>
            <a:pPr indent="0" lvl="0" marL="0" marR="0" rtl="0" algn="l">
              <a:lnSpc>
                <a:spcPct val="107000"/>
              </a:lnSpc>
              <a:spcBef>
                <a:spcPts val="0"/>
              </a:spcBef>
              <a:spcAft>
                <a:spcPts val="0"/>
              </a:spcAft>
              <a:buClr>
                <a:srgbClr val="B00040"/>
              </a:buClr>
              <a:buSzPct val="100000"/>
              <a:buNone/>
            </a:pPr>
            <a:r>
              <a:rPr lang="en-US" sz="1900">
                <a:solidFill>
                  <a:srgbClr val="B00040"/>
                </a:solidFill>
                <a:latin typeface="Courier New"/>
                <a:ea typeface="Courier New"/>
                <a:cs typeface="Courier New"/>
                <a:sym typeface="Courier New"/>
              </a:rPr>
              <a:t>void</a:t>
            </a:r>
            <a:r>
              <a:rPr lang="en-US" sz="1900">
                <a:latin typeface="Courier New"/>
                <a:ea typeface="Courier New"/>
                <a:cs typeface="Courier New"/>
                <a:sym typeface="Courier New"/>
              </a:rPr>
              <a:t> </a:t>
            </a:r>
            <a:r>
              <a:rPr lang="en-US" sz="1900">
                <a:solidFill>
                  <a:srgbClr val="0000FF"/>
                </a:solidFill>
                <a:latin typeface="Courier New"/>
                <a:ea typeface="Courier New"/>
                <a:cs typeface="Courier New"/>
                <a:sym typeface="Courier New"/>
              </a:rPr>
              <a:t>main</a:t>
            </a:r>
            <a:r>
              <a:rPr lang="en-US" sz="1900">
                <a:latin typeface="Courier New"/>
                <a:ea typeface="Courier New"/>
                <a:cs typeface="Courier New"/>
                <a:sym typeface="Courier New"/>
              </a:rPr>
              <a:t>() {</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a:t>
            </a:r>
            <a:r>
              <a:rPr lang="en-US" sz="1900">
                <a:solidFill>
                  <a:srgbClr val="B00040"/>
                </a:solidFill>
                <a:latin typeface="Courier New"/>
                <a:ea typeface="Courier New"/>
                <a:cs typeface="Courier New"/>
                <a:sym typeface="Courier New"/>
              </a:rPr>
              <a:t>int</a:t>
            </a:r>
            <a:r>
              <a:rPr lang="en-US" sz="1900">
                <a:latin typeface="Courier New"/>
                <a:ea typeface="Courier New"/>
                <a:cs typeface="Courier New"/>
                <a:sym typeface="Courier New"/>
              </a:rPr>
              <a:t> n;</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printf(</a:t>
            </a:r>
            <a:r>
              <a:rPr lang="en-US" sz="1900">
                <a:solidFill>
                  <a:srgbClr val="BA2121"/>
                </a:solidFill>
                <a:latin typeface="Courier New"/>
                <a:ea typeface="Courier New"/>
                <a:cs typeface="Courier New"/>
                <a:sym typeface="Courier New"/>
              </a:rPr>
              <a:t>"</a:t>
            </a:r>
            <a:r>
              <a:rPr b="1" lang="en-US" sz="1900">
                <a:solidFill>
                  <a:srgbClr val="BB6622"/>
                </a:solidFill>
                <a:latin typeface="Courier New"/>
                <a:ea typeface="Courier New"/>
                <a:cs typeface="Courier New"/>
                <a:sym typeface="Courier New"/>
              </a:rPr>
              <a:t>\n</a:t>
            </a:r>
            <a:r>
              <a:rPr lang="en-US" sz="1900">
                <a:solidFill>
                  <a:srgbClr val="BA2121"/>
                </a:solidFill>
                <a:latin typeface="Courier New"/>
                <a:ea typeface="Courier New"/>
                <a:cs typeface="Courier New"/>
                <a:sym typeface="Courier New"/>
              </a:rPr>
              <a:t> Nhap n = "</a:t>
            </a:r>
            <a:r>
              <a:rPr lang="en-US" sz="1900">
                <a:latin typeface="Courier New"/>
                <a:ea typeface="Courier New"/>
                <a:cs typeface="Courier New"/>
                <a:sym typeface="Courier New"/>
              </a:rPr>
              <a:t>);</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scanf(</a:t>
            </a:r>
            <a:r>
              <a:rPr lang="en-US" sz="1900">
                <a:solidFill>
                  <a:srgbClr val="BA2121"/>
                </a:solidFill>
                <a:latin typeface="Courier New"/>
                <a:ea typeface="Courier New"/>
                <a:cs typeface="Courier New"/>
                <a:sym typeface="Courier New"/>
              </a:rPr>
              <a:t>"%d"</a:t>
            </a:r>
            <a:r>
              <a:rPr lang="en-US" sz="1900">
                <a:latin typeface="Courier New"/>
                <a:ea typeface="Courier New"/>
                <a:cs typeface="Courier New"/>
                <a:sym typeface="Courier New"/>
              </a:rPr>
              <a:t>,</a:t>
            </a:r>
            <a:r>
              <a:rPr lang="en-US" sz="1900">
                <a:solidFill>
                  <a:srgbClr val="666666"/>
                </a:solidFill>
                <a:latin typeface="Courier New"/>
                <a:ea typeface="Courier New"/>
                <a:cs typeface="Courier New"/>
                <a:sym typeface="Courier New"/>
              </a:rPr>
              <a:t>&amp;</a:t>
            </a:r>
            <a:r>
              <a:rPr lang="en-US" sz="1900">
                <a:latin typeface="Courier New"/>
                <a:ea typeface="Courier New"/>
                <a:cs typeface="Courier New"/>
                <a:sym typeface="Courier New"/>
              </a:rPr>
              <a:t>n);</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printf( </a:t>
            </a:r>
            <a:r>
              <a:rPr lang="en-US" sz="1900">
                <a:solidFill>
                  <a:srgbClr val="BA2121"/>
                </a:solidFill>
                <a:latin typeface="Courier New"/>
                <a:ea typeface="Courier New"/>
                <a:cs typeface="Courier New"/>
                <a:sym typeface="Courier New"/>
              </a:rPr>
              <a:t>"</a:t>
            </a:r>
            <a:r>
              <a:rPr b="1" lang="en-US" sz="1900">
                <a:solidFill>
                  <a:srgbClr val="BB6622"/>
                </a:solidFill>
                <a:latin typeface="Courier New"/>
                <a:ea typeface="Courier New"/>
                <a:cs typeface="Courier New"/>
                <a:sym typeface="Courier New"/>
              </a:rPr>
              <a:t>\n</a:t>
            </a:r>
            <a:r>
              <a:rPr lang="en-US" sz="1900">
                <a:solidFill>
                  <a:srgbClr val="BA2121"/>
                </a:solidFill>
                <a:latin typeface="Courier New"/>
                <a:ea typeface="Courier New"/>
                <a:cs typeface="Courier New"/>
                <a:sym typeface="Courier New"/>
              </a:rPr>
              <a:t>  X = %d "</a:t>
            </a:r>
            <a:r>
              <a:rPr lang="en-US" sz="1900">
                <a:latin typeface="Courier New"/>
                <a:ea typeface="Courier New"/>
                <a:cs typeface="Courier New"/>
                <a:sym typeface="Courier New"/>
              </a:rPr>
              <a:t> ,X(n));</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printf( </a:t>
            </a:r>
            <a:r>
              <a:rPr lang="en-US" sz="1900">
                <a:solidFill>
                  <a:srgbClr val="BA2121"/>
                </a:solidFill>
                <a:latin typeface="Courier New"/>
                <a:ea typeface="Courier New"/>
                <a:cs typeface="Courier New"/>
                <a:sym typeface="Courier New"/>
              </a:rPr>
              <a:t>"</a:t>
            </a:r>
            <a:r>
              <a:rPr b="1" lang="en-US" sz="1900">
                <a:solidFill>
                  <a:srgbClr val="BB6622"/>
                </a:solidFill>
                <a:latin typeface="Courier New"/>
                <a:ea typeface="Courier New"/>
                <a:cs typeface="Courier New"/>
                <a:sym typeface="Courier New"/>
              </a:rPr>
              <a:t>\n</a:t>
            </a:r>
            <a:r>
              <a:rPr lang="en-US" sz="1900">
                <a:solidFill>
                  <a:srgbClr val="BA2121"/>
                </a:solidFill>
                <a:latin typeface="Courier New"/>
                <a:ea typeface="Courier New"/>
                <a:cs typeface="Courier New"/>
                <a:sym typeface="Courier New"/>
              </a:rPr>
              <a:t> Y = %d "</a:t>
            </a:r>
            <a:r>
              <a:rPr lang="en-US" sz="1900">
                <a:latin typeface="Courier New"/>
                <a:ea typeface="Courier New"/>
                <a:cs typeface="Courier New"/>
                <a:sym typeface="Courier New"/>
              </a:rPr>
              <a:t> , Y(n));</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a:t>
            </a:r>
            <a:endParaRPr sz="19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900">
                <a:solidFill>
                  <a:srgbClr val="B00040"/>
                </a:solidFill>
                <a:latin typeface="Courier New"/>
                <a:ea typeface="Courier New"/>
                <a:cs typeface="Courier New"/>
                <a:sym typeface="Courier New"/>
              </a:rPr>
              <a:t>long</a:t>
            </a:r>
            <a:r>
              <a:rPr lang="en-US" sz="1900">
                <a:latin typeface="Courier New"/>
                <a:ea typeface="Courier New"/>
                <a:cs typeface="Courier New"/>
                <a:sym typeface="Courier New"/>
              </a:rPr>
              <a:t> </a:t>
            </a:r>
            <a:r>
              <a:rPr lang="en-US" sz="1900">
                <a:solidFill>
                  <a:srgbClr val="0000FF"/>
                </a:solidFill>
                <a:latin typeface="Courier New"/>
                <a:ea typeface="Courier New"/>
                <a:cs typeface="Courier New"/>
                <a:sym typeface="Courier New"/>
              </a:rPr>
              <a:t>Y</a:t>
            </a:r>
            <a:r>
              <a:rPr lang="en-US" sz="1900">
                <a:latin typeface="Courier New"/>
                <a:ea typeface="Courier New"/>
                <a:cs typeface="Courier New"/>
                <a:sym typeface="Courier New"/>
              </a:rPr>
              <a:t>(</a:t>
            </a:r>
            <a:r>
              <a:rPr lang="en-US" sz="1900">
                <a:solidFill>
                  <a:srgbClr val="B00040"/>
                </a:solidFill>
                <a:latin typeface="Courier New"/>
                <a:ea typeface="Courier New"/>
                <a:cs typeface="Courier New"/>
                <a:sym typeface="Courier New"/>
              </a:rPr>
              <a:t>int</a:t>
            </a:r>
            <a:r>
              <a:rPr lang="en-US" sz="1900">
                <a:latin typeface="Courier New"/>
                <a:ea typeface="Courier New"/>
                <a:cs typeface="Courier New"/>
                <a:sym typeface="Courier New"/>
              </a:rPr>
              <a:t> n); </a:t>
            </a:r>
            <a:r>
              <a:rPr i="1" lang="en-US" sz="1900">
                <a:solidFill>
                  <a:srgbClr val="408080"/>
                </a:solidFill>
                <a:latin typeface="Courier New"/>
                <a:ea typeface="Courier New"/>
                <a:cs typeface="Courier New"/>
                <a:sym typeface="Courier New"/>
              </a:rPr>
              <a:t>//prototype cua ham y</a:t>
            </a:r>
            <a:endParaRPr sz="19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900">
                <a:solidFill>
                  <a:srgbClr val="B00040"/>
                </a:solidFill>
                <a:latin typeface="Courier New"/>
                <a:ea typeface="Courier New"/>
                <a:cs typeface="Courier New"/>
                <a:sym typeface="Courier New"/>
              </a:rPr>
              <a:t>long</a:t>
            </a:r>
            <a:r>
              <a:rPr lang="en-US" sz="1900">
                <a:latin typeface="Courier New"/>
                <a:ea typeface="Courier New"/>
                <a:cs typeface="Courier New"/>
                <a:sym typeface="Courier New"/>
              </a:rPr>
              <a:t> </a:t>
            </a:r>
            <a:r>
              <a:rPr lang="en-US" sz="1900">
                <a:solidFill>
                  <a:srgbClr val="0000FF"/>
                </a:solidFill>
                <a:latin typeface="Courier New"/>
                <a:ea typeface="Courier New"/>
                <a:cs typeface="Courier New"/>
                <a:sym typeface="Courier New"/>
              </a:rPr>
              <a:t>X</a:t>
            </a:r>
            <a:r>
              <a:rPr lang="en-US" sz="1900">
                <a:latin typeface="Courier New"/>
                <a:ea typeface="Courier New"/>
                <a:cs typeface="Courier New"/>
                <a:sym typeface="Courier New"/>
              </a:rPr>
              <a:t>(</a:t>
            </a:r>
            <a:r>
              <a:rPr lang="en-US" sz="1900">
                <a:solidFill>
                  <a:srgbClr val="B00040"/>
                </a:solidFill>
                <a:latin typeface="Courier New"/>
                <a:ea typeface="Courier New"/>
                <a:cs typeface="Courier New"/>
                <a:sym typeface="Courier New"/>
              </a:rPr>
              <a:t>int</a:t>
            </a:r>
            <a:r>
              <a:rPr lang="en-US" sz="1900">
                <a:latin typeface="Courier New"/>
                <a:ea typeface="Courier New"/>
                <a:cs typeface="Courier New"/>
                <a:sym typeface="Courier New"/>
              </a:rPr>
              <a:t> n) {</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if</a:t>
            </a:r>
            <a:r>
              <a:rPr lang="en-US" sz="1900">
                <a:latin typeface="Courier New"/>
                <a:ea typeface="Courier New"/>
                <a:cs typeface="Courier New"/>
                <a:sym typeface="Courier New"/>
              </a:rPr>
              <a:t>(n </a:t>
            </a:r>
            <a:r>
              <a:rPr lang="en-US" sz="1900">
                <a:solidFill>
                  <a:srgbClr val="666666"/>
                </a:solidFill>
                <a:latin typeface="Courier New"/>
                <a:ea typeface="Courier New"/>
                <a:cs typeface="Courier New"/>
                <a:sym typeface="Courier New"/>
              </a:rPr>
              <a:t>==</a:t>
            </a:r>
            <a:r>
              <a:rPr lang="en-US" sz="1900">
                <a:latin typeface="Courier New"/>
                <a:ea typeface="Courier New"/>
                <a:cs typeface="Courier New"/>
                <a:sym typeface="Courier New"/>
              </a:rPr>
              <a:t> </a:t>
            </a:r>
            <a:r>
              <a:rPr lang="en-US" sz="1900">
                <a:solidFill>
                  <a:srgbClr val="666666"/>
                </a:solidFill>
                <a:latin typeface="Courier New"/>
                <a:ea typeface="Courier New"/>
                <a:cs typeface="Courier New"/>
                <a:sym typeface="Courier New"/>
              </a:rPr>
              <a:t>0</a:t>
            </a: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return</a:t>
            </a:r>
            <a:r>
              <a:rPr lang="en-US" sz="1900">
                <a:latin typeface="Courier New"/>
                <a:ea typeface="Courier New"/>
                <a:cs typeface="Courier New"/>
                <a:sym typeface="Courier New"/>
              </a:rPr>
              <a:t> </a:t>
            </a:r>
            <a:r>
              <a:rPr lang="en-US" sz="1900">
                <a:solidFill>
                  <a:srgbClr val="666666"/>
                </a:solidFill>
                <a:latin typeface="Courier New"/>
                <a:ea typeface="Courier New"/>
                <a:cs typeface="Courier New"/>
                <a:sym typeface="Courier New"/>
              </a:rPr>
              <a:t>1</a:t>
            </a:r>
            <a:r>
              <a:rPr lang="en-US" sz="1900">
                <a:latin typeface="Courier New"/>
                <a:ea typeface="Courier New"/>
                <a:cs typeface="Courier New"/>
                <a:sym typeface="Courier New"/>
              </a:rPr>
              <a:t>;</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else</a:t>
            </a: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return</a:t>
            </a:r>
            <a:r>
              <a:rPr lang="en-US" sz="1900">
                <a:latin typeface="Courier New"/>
                <a:ea typeface="Courier New"/>
                <a:cs typeface="Courier New"/>
                <a:sym typeface="Courier New"/>
              </a:rPr>
              <a:t> X(n</a:t>
            </a:r>
            <a:r>
              <a:rPr lang="en-US" sz="1900">
                <a:solidFill>
                  <a:srgbClr val="666666"/>
                </a:solidFill>
                <a:latin typeface="Courier New"/>
                <a:ea typeface="Courier New"/>
                <a:cs typeface="Courier New"/>
                <a:sym typeface="Courier New"/>
              </a:rPr>
              <a:t>-1</a:t>
            </a:r>
            <a:r>
              <a:rPr lang="en-US" sz="1900">
                <a:latin typeface="Courier New"/>
                <a:ea typeface="Courier New"/>
                <a:cs typeface="Courier New"/>
                <a:sym typeface="Courier New"/>
              </a:rPr>
              <a:t>) </a:t>
            </a:r>
            <a:r>
              <a:rPr lang="en-US" sz="1900">
                <a:solidFill>
                  <a:srgbClr val="666666"/>
                </a:solidFill>
                <a:latin typeface="Courier New"/>
                <a:ea typeface="Courier New"/>
                <a:cs typeface="Courier New"/>
                <a:sym typeface="Courier New"/>
              </a:rPr>
              <a:t>+</a:t>
            </a:r>
            <a:r>
              <a:rPr lang="en-US" sz="1900">
                <a:latin typeface="Courier New"/>
                <a:ea typeface="Courier New"/>
                <a:cs typeface="Courier New"/>
                <a:sym typeface="Courier New"/>
              </a:rPr>
              <a:t> Y(n</a:t>
            </a:r>
            <a:r>
              <a:rPr lang="en-US" sz="1900">
                <a:solidFill>
                  <a:srgbClr val="666666"/>
                </a:solidFill>
                <a:latin typeface="Courier New"/>
                <a:ea typeface="Courier New"/>
                <a:cs typeface="Courier New"/>
                <a:sym typeface="Courier New"/>
              </a:rPr>
              <a:t>-1</a:t>
            </a:r>
            <a:r>
              <a:rPr lang="en-US" sz="1900">
                <a:latin typeface="Courier New"/>
                <a:ea typeface="Courier New"/>
                <a:cs typeface="Courier New"/>
                <a:sym typeface="Courier New"/>
              </a:rPr>
              <a:t>);</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a:t>
            </a:r>
            <a:endParaRPr sz="19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900">
                <a:solidFill>
                  <a:srgbClr val="B00040"/>
                </a:solidFill>
                <a:latin typeface="Courier New"/>
                <a:ea typeface="Courier New"/>
                <a:cs typeface="Courier New"/>
                <a:sym typeface="Courier New"/>
              </a:rPr>
              <a:t>long</a:t>
            </a:r>
            <a:r>
              <a:rPr lang="en-US" sz="1900">
                <a:latin typeface="Courier New"/>
                <a:ea typeface="Courier New"/>
                <a:cs typeface="Courier New"/>
                <a:sym typeface="Courier New"/>
              </a:rPr>
              <a:t> </a:t>
            </a:r>
            <a:r>
              <a:rPr lang="en-US" sz="1900">
                <a:solidFill>
                  <a:srgbClr val="0000FF"/>
                </a:solidFill>
                <a:latin typeface="Courier New"/>
                <a:ea typeface="Courier New"/>
                <a:cs typeface="Courier New"/>
                <a:sym typeface="Courier New"/>
              </a:rPr>
              <a:t>Y</a:t>
            </a:r>
            <a:r>
              <a:rPr lang="en-US" sz="1900">
                <a:latin typeface="Courier New"/>
                <a:ea typeface="Courier New"/>
                <a:cs typeface="Courier New"/>
                <a:sym typeface="Courier New"/>
              </a:rPr>
              <a:t>(</a:t>
            </a:r>
            <a:r>
              <a:rPr lang="en-US" sz="1900">
                <a:solidFill>
                  <a:srgbClr val="B00040"/>
                </a:solidFill>
                <a:latin typeface="Courier New"/>
                <a:ea typeface="Courier New"/>
                <a:cs typeface="Courier New"/>
                <a:sym typeface="Courier New"/>
              </a:rPr>
              <a:t>int</a:t>
            </a:r>
            <a:r>
              <a:rPr lang="en-US" sz="1900">
                <a:latin typeface="Courier New"/>
                <a:ea typeface="Courier New"/>
                <a:cs typeface="Courier New"/>
                <a:sym typeface="Courier New"/>
              </a:rPr>
              <a:t> n) {</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if</a:t>
            </a:r>
            <a:r>
              <a:rPr lang="en-US" sz="1900">
                <a:latin typeface="Courier New"/>
                <a:ea typeface="Courier New"/>
                <a:cs typeface="Courier New"/>
                <a:sym typeface="Courier New"/>
              </a:rPr>
              <a:t>(n </a:t>
            </a:r>
            <a:r>
              <a:rPr lang="en-US" sz="1900">
                <a:solidFill>
                  <a:srgbClr val="666666"/>
                </a:solidFill>
                <a:latin typeface="Courier New"/>
                <a:ea typeface="Courier New"/>
                <a:cs typeface="Courier New"/>
                <a:sym typeface="Courier New"/>
              </a:rPr>
              <a:t>==</a:t>
            </a:r>
            <a:r>
              <a:rPr lang="en-US" sz="1900">
                <a:latin typeface="Courier New"/>
                <a:ea typeface="Courier New"/>
                <a:cs typeface="Courier New"/>
                <a:sym typeface="Courier New"/>
              </a:rPr>
              <a:t> </a:t>
            </a:r>
            <a:r>
              <a:rPr lang="en-US" sz="1900">
                <a:solidFill>
                  <a:srgbClr val="666666"/>
                </a:solidFill>
                <a:latin typeface="Courier New"/>
                <a:ea typeface="Courier New"/>
                <a:cs typeface="Courier New"/>
                <a:sym typeface="Courier New"/>
              </a:rPr>
              <a:t>0</a:t>
            </a: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return</a:t>
            </a:r>
            <a:r>
              <a:rPr lang="en-US" sz="1900">
                <a:latin typeface="Courier New"/>
                <a:ea typeface="Courier New"/>
                <a:cs typeface="Courier New"/>
                <a:sym typeface="Courier New"/>
              </a:rPr>
              <a:t> </a:t>
            </a:r>
            <a:r>
              <a:rPr lang="en-US" sz="1900">
                <a:solidFill>
                  <a:srgbClr val="666666"/>
                </a:solidFill>
                <a:latin typeface="Courier New"/>
                <a:ea typeface="Courier New"/>
                <a:cs typeface="Courier New"/>
                <a:sym typeface="Courier New"/>
              </a:rPr>
              <a:t>1</a:t>
            </a:r>
            <a:r>
              <a:rPr lang="en-US" sz="1900">
                <a:latin typeface="Courier New"/>
                <a:ea typeface="Courier New"/>
                <a:cs typeface="Courier New"/>
                <a:sym typeface="Courier New"/>
              </a:rPr>
              <a:t>;</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else</a:t>
            </a:r>
            <a:r>
              <a:rPr lang="en-US" sz="1900">
                <a:latin typeface="Courier New"/>
                <a:ea typeface="Courier New"/>
                <a:cs typeface="Courier New"/>
                <a:sym typeface="Courier New"/>
              </a:rPr>
              <a:t> </a:t>
            </a:r>
            <a:r>
              <a:rPr b="1" lang="en-US" sz="1900">
                <a:solidFill>
                  <a:srgbClr val="008000"/>
                </a:solidFill>
                <a:latin typeface="Courier New"/>
                <a:ea typeface="Courier New"/>
                <a:cs typeface="Courier New"/>
                <a:sym typeface="Courier New"/>
              </a:rPr>
              <a:t>return</a:t>
            </a:r>
            <a:r>
              <a:rPr lang="en-US" sz="1900">
                <a:latin typeface="Courier New"/>
                <a:ea typeface="Courier New"/>
                <a:cs typeface="Courier New"/>
                <a:sym typeface="Courier New"/>
              </a:rPr>
              <a:t> X(n</a:t>
            </a:r>
            <a:r>
              <a:rPr lang="en-US" sz="1900">
                <a:solidFill>
                  <a:srgbClr val="666666"/>
                </a:solidFill>
                <a:latin typeface="Courier New"/>
                <a:ea typeface="Courier New"/>
                <a:cs typeface="Courier New"/>
                <a:sym typeface="Courier New"/>
              </a:rPr>
              <a:t>-1</a:t>
            </a:r>
            <a:r>
              <a:rPr lang="en-US" sz="1900">
                <a:latin typeface="Courier New"/>
                <a:ea typeface="Courier New"/>
                <a:cs typeface="Courier New"/>
                <a:sym typeface="Courier New"/>
              </a:rPr>
              <a:t>) </a:t>
            </a:r>
            <a:r>
              <a:rPr lang="en-US" sz="1900">
                <a:solidFill>
                  <a:srgbClr val="666666"/>
                </a:solidFill>
                <a:latin typeface="Courier New"/>
                <a:ea typeface="Courier New"/>
                <a:cs typeface="Courier New"/>
                <a:sym typeface="Courier New"/>
              </a:rPr>
              <a:t>*</a:t>
            </a:r>
            <a:r>
              <a:rPr lang="en-US" sz="1900">
                <a:latin typeface="Courier New"/>
                <a:ea typeface="Courier New"/>
                <a:cs typeface="Courier New"/>
                <a:sym typeface="Courier New"/>
              </a:rPr>
              <a:t> Y(n</a:t>
            </a:r>
            <a:r>
              <a:rPr lang="en-US" sz="1900">
                <a:solidFill>
                  <a:srgbClr val="666666"/>
                </a:solidFill>
                <a:latin typeface="Courier New"/>
                <a:ea typeface="Courier New"/>
                <a:cs typeface="Courier New"/>
                <a:sym typeface="Courier New"/>
              </a:rPr>
              <a:t>-1</a:t>
            </a:r>
            <a:r>
              <a:rPr lang="en-US" sz="1900">
                <a:latin typeface="Courier New"/>
                <a:ea typeface="Courier New"/>
                <a:cs typeface="Courier New"/>
                <a:sym typeface="Courier New"/>
              </a:rPr>
              <a:t>);</a:t>
            </a:r>
            <a:endParaRPr sz="19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900">
                <a:latin typeface="Courier New"/>
                <a:ea typeface="Courier New"/>
                <a:cs typeface="Courier New"/>
                <a:sym typeface="Courier New"/>
              </a:rPr>
              <a:t>}</a:t>
            </a:r>
            <a:endParaRPr sz="1900">
              <a:latin typeface="Calibri"/>
              <a:ea typeface="Calibri"/>
              <a:cs typeface="Calibri"/>
              <a:sym typeface="Calibri"/>
            </a:endParaRPr>
          </a:p>
        </p:txBody>
      </p:sp>
      <p:sp>
        <p:nvSpPr>
          <p:cNvPr id="355" name="Google Shape;355;p4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168812" y="2076449"/>
            <a:ext cx="8778240" cy="1666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Đệ quy có nhớ và đệ quy quay lui</a:t>
            </a:r>
            <a:endParaRPr sz="4000">
              <a:latin typeface="Arial"/>
              <a:ea typeface="Arial"/>
              <a:cs typeface="Arial"/>
              <a:sym typeface="Arial"/>
            </a:endParaRPr>
          </a:p>
        </p:txBody>
      </p:sp>
      <p:sp>
        <p:nvSpPr>
          <p:cNvPr id="361" name="Google Shape;361;p42"/>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có nhớ</a:t>
            </a:r>
            <a:endParaRPr/>
          </a:p>
        </p:txBody>
      </p:sp>
      <p:sp>
        <p:nvSpPr>
          <p:cNvPr id="367" name="Google Shape;367;p43"/>
          <p:cNvSpPr txBox="1"/>
          <p:nvPr>
            <p:ph idx="1" type="body"/>
          </p:nvPr>
        </p:nvSpPr>
        <p:spPr>
          <a:xfrm>
            <a:off x="628650" y="1093787"/>
            <a:ext cx="7886700" cy="525074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600"/>
              <a:t>Trong nhiều trường hợp, ví dụ các bài toán giải bằng quy hoạch động theo kiểu top-down, giải thuật đệ quy thường gọi tới cùng một trường hợp giống nhau nhiều lần.</a:t>
            </a:r>
            <a:endParaRPr/>
          </a:p>
          <a:p>
            <a:pPr indent="-228600" lvl="0" marL="228600" rtl="0" algn="l">
              <a:lnSpc>
                <a:spcPct val="90000"/>
              </a:lnSpc>
              <a:spcBef>
                <a:spcPts val="1000"/>
              </a:spcBef>
              <a:spcAft>
                <a:spcPts val="0"/>
              </a:spcAft>
              <a:buClr>
                <a:schemeClr val="dk1"/>
              </a:buClr>
              <a:buSzPct val="100000"/>
              <a:buChar char="•"/>
            </a:pPr>
            <a:r>
              <a:rPr lang="en-US" sz="2600"/>
              <a:t>Khi đó, mỗi khi giải được một vấn đề con ta nên lưu lại lời giải và tái sử dụng kết quả khi vấn đề con đó được gọi tới trong các lần tiếp theo.</a:t>
            </a:r>
            <a:endParaRPr sz="2600"/>
          </a:p>
          <a:p>
            <a:pPr indent="-228600" lvl="0" marL="228600" rtl="0" algn="l">
              <a:lnSpc>
                <a:spcPct val="90000"/>
              </a:lnSpc>
              <a:spcBef>
                <a:spcPts val="1000"/>
              </a:spcBef>
              <a:spcAft>
                <a:spcPts val="0"/>
              </a:spcAft>
              <a:buClr>
                <a:schemeClr val="dk1"/>
              </a:buClr>
              <a:buSzPct val="100000"/>
              <a:buChar char="•"/>
            </a:pPr>
            <a:r>
              <a:rPr lang="en-US" sz="2600"/>
              <a:t>Phương pháp này gọi là đệ quy có nhớ (memorization)</a:t>
            </a:r>
            <a:endParaRPr/>
          </a:p>
          <a:p>
            <a:pPr indent="-75882" lvl="0" marL="228600" rtl="0" algn="l">
              <a:lnSpc>
                <a:spcPct val="90000"/>
              </a:lnSpc>
              <a:spcBef>
                <a:spcPts val="1000"/>
              </a:spcBef>
              <a:spcAft>
                <a:spcPts val="0"/>
              </a:spcAft>
              <a:buClr>
                <a:schemeClr val="dk1"/>
              </a:buClr>
              <a:buSzPct val="100000"/>
              <a:buNone/>
            </a:pPr>
            <a:r>
              <a:t/>
            </a:r>
            <a:endParaRPr sz="2600"/>
          </a:p>
          <a:p>
            <a:pPr indent="-228600" lvl="0" marL="228600" rtl="0" algn="l">
              <a:lnSpc>
                <a:spcPct val="90000"/>
              </a:lnSpc>
              <a:spcBef>
                <a:spcPts val="1000"/>
              </a:spcBef>
              <a:spcAft>
                <a:spcPts val="0"/>
              </a:spcAft>
              <a:buClr>
                <a:schemeClr val="dk1"/>
              </a:buClr>
              <a:buSzPct val="100000"/>
              <a:buChar char="•"/>
            </a:pPr>
            <a:r>
              <a:rPr lang="en-US" sz="2600"/>
              <a:t>Ví dụ: Tính số thứ n dãy Fibonacci</a:t>
            </a:r>
            <a:endParaRPr/>
          </a:p>
          <a:p>
            <a:pPr indent="0" lvl="0" marL="0" marR="0" rtl="0" algn="l">
              <a:lnSpc>
                <a:spcPct val="107000"/>
              </a:lnSpc>
              <a:spcBef>
                <a:spcPts val="600"/>
              </a:spcBef>
              <a:spcAft>
                <a:spcPts val="0"/>
              </a:spcAft>
              <a:buClr>
                <a:srgbClr val="B00040"/>
              </a:buClr>
              <a:buSzPct val="100000"/>
              <a:buNone/>
            </a:pPr>
            <a:r>
              <a:rPr lang="en-US" sz="2400">
                <a:solidFill>
                  <a:srgbClr val="B00040"/>
                </a:solidFill>
                <a:latin typeface="Courier New"/>
                <a:ea typeface="Courier New"/>
                <a:cs typeface="Courier New"/>
                <a:sym typeface="Courier New"/>
              </a:rPr>
              <a:t>int</a:t>
            </a:r>
            <a:r>
              <a:rPr lang="en-US" sz="2400">
                <a:latin typeface="Courier New"/>
                <a:ea typeface="Courier New"/>
                <a:cs typeface="Courier New"/>
                <a:sym typeface="Courier New"/>
              </a:rPr>
              <a:t> </a:t>
            </a:r>
            <a:r>
              <a:rPr lang="en-US" sz="2400">
                <a:solidFill>
                  <a:srgbClr val="0000FF"/>
                </a:solidFill>
                <a:latin typeface="Courier New"/>
                <a:ea typeface="Courier New"/>
                <a:cs typeface="Courier New"/>
                <a:sym typeface="Courier New"/>
              </a:rPr>
              <a:t>fibo</a:t>
            </a:r>
            <a:r>
              <a:rPr lang="en-US" sz="2400">
                <a:latin typeface="Courier New"/>
                <a:ea typeface="Courier New"/>
                <a:cs typeface="Courier New"/>
                <a:sym typeface="Courier New"/>
              </a:rPr>
              <a:t>(</a:t>
            </a:r>
            <a:r>
              <a:rPr lang="en-US" sz="2400">
                <a:solidFill>
                  <a:srgbClr val="B00040"/>
                </a:solidFill>
                <a:latin typeface="Courier New"/>
                <a:ea typeface="Courier New"/>
                <a:cs typeface="Courier New"/>
                <a:sym typeface="Courier New"/>
              </a:rPr>
              <a:t>int</a:t>
            </a:r>
            <a:r>
              <a:rPr lang="en-US" sz="2400">
                <a:latin typeface="Courier New"/>
                <a:ea typeface="Courier New"/>
                <a:cs typeface="Courier New"/>
                <a:sym typeface="Courier New"/>
              </a:rPr>
              <a:t> n) { </a:t>
            </a:r>
            <a:endParaRPr sz="24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400">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if</a:t>
            </a:r>
            <a:r>
              <a:rPr lang="en-US" sz="2400">
                <a:latin typeface="Courier New"/>
                <a:ea typeface="Courier New"/>
                <a:cs typeface="Courier New"/>
                <a:sym typeface="Courier New"/>
              </a:rPr>
              <a:t> (n </a:t>
            </a:r>
            <a:r>
              <a:rPr lang="en-US" sz="2400">
                <a:solidFill>
                  <a:srgbClr val="666666"/>
                </a:solidFill>
                <a:latin typeface="Courier New"/>
                <a:ea typeface="Courier New"/>
                <a:cs typeface="Courier New"/>
                <a:sym typeface="Courier New"/>
              </a:rPr>
              <a:t>&lt;</a:t>
            </a:r>
            <a:r>
              <a:rPr lang="en-US" sz="2400">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2</a:t>
            </a:r>
            <a:r>
              <a:rPr lang="en-US" sz="2400">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1</a:t>
            </a:r>
            <a:r>
              <a:rPr lang="en-US" sz="2400">
                <a:latin typeface="Courier New"/>
                <a:ea typeface="Courier New"/>
                <a:cs typeface="Courier New"/>
                <a:sym typeface="Courier New"/>
              </a:rPr>
              <a:t>; </a:t>
            </a:r>
            <a:endParaRPr sz="24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400">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else</a:t>
            </a:r>
            <a:r>
              <a:rPr lang="en-US" sz="2400">
                <a:latin typeface="Courier New"/>
                <a:ea typeface="Courier New"/>
                <a:cs typeface="Courier New"/>
                <a:sym typeface="Courier New"/>
              </a:rPr>
              <a:t> </a:t>
            </a:r>
            <a:r>
              <a:rPr b="1" lang="en-US" sz="2400">
                <a:solidFill>
                  <a:srgbClr val="008000"/>
                </a:solidFill>
                <a:latin typeface="Courier New"/>
                <a:ea typeface="Courier New"/>
                <a:cs typeface="Courier New"/>
                <a:sym typeface="Courier New"/>
              </a:rPr>
              <a:t>return</a:t>
            </a:r>
            <a:r>
              <a:rPr lang="en-US" sz="2400">
                <a:latin typeface="Courier New"/>
                <a:ea typeface="Courier New"/>
                <a:cs typeface="Courier New"/>
                <a:sym typeface="Courier New"/>
              </a:rPr>
              <a:t> (fibo(n </a:t>
            </a:r>
            <a:r>
              <a:rPr lang="en-US" sz="2400">
                <a:solidFill>
                  <a:srgbClr val="666666"/>
                </a:solidFill>
                <a:latin typeface="Courier New"/>
                <a:ea typeface="Courier New"/>
                <a:cs typeface="Courier New"/>
                <a:sym typeface="Courier New"/>
              </a:rPr>
              <a:t>-1</a:t>
            </a:r>
            <a:r>
              <a:rPr lang="en-US" sz="2400">
                <a:latin typeface="Courier New"/>
                <a:ea typeface="Courier New"/>
                <a:cs typeface="Courier New"/>
                <a:sym typeface="Courier New"/>
              </a:rPr>
              <a:t>) </a:t>
            </a:r>
            <a:r>
              <a:rPr lang="en-US" sz="2400">
                <a:solidFill>
                  <a:srgbClr val="666666"/>
                </a:solidFill>
                <a:latin typeface="Courier New"/>
                <a:ea typeface="Courier New"/>
                <a:cs typeface="Courier New"/>
                <a:sym typeface="Courier New"/>
              </a:rPr>
              <a:t>+</a:t>
            </a:r>
            <a:r>
              <a:rPr lang="en-US" sz="2400">
                <a:latin typeface="Courier New"/>
                <a:ea typeface="Courier New"/>
                <a:cs typeface="Courier New"/>
                <a:sym typeface="Courier New"/>
              </a:rPr>
              <a:t> fibo(n </a:t>
            </a:r>
            <a:r>
              <a:rPr lang="en-US" sz="2400">
                <a:solidFill>
                  <a:srgbClr val="666666"/>
                </a:solidFill>
                <a:latin typeface="Courier New"/>
                <a:ea typeface="Courier New"/>
                <a:cs typeface="Courier New"/>
                <a:sym typeface="Courier New"/>
              </a:rPr>
              <a:t>-2</a:t>
            </a:r>
            <a:r>
              <a:rPr lang="en-US" sz="2400">
                <a:latin typeface="Courier New"/>
                <a:ea typeface="Courier New"/>
                <a:cs typeface="Courier New"/>
                <a:sym typeface="Courier New"/>
              </a:rPr>
              <a:t>));</a:t>
            </a:r>
            <a:endParaRPr sz="2400">
              <a:latin typeface="Calibri"/>
              <a:ea typeface="Calibri"/>
              <a:cs typeface="Calibri"/>
              <a:sym typeface="Calibri"/>
            </a:endParaRPr>
          </a:p>
          <a:p>
            <a:pPr indent="0" lvl="0" marL="0" marR="0" rtl="0" algn="l">
              <a:lnSpc>
                <a:spcPct val="107000"/>
              </a:lnSpc>
              <a:spcBef>
                <a:spcPts val="600"/>
              </a:spcBef>
              <a:spcAft>
                <a:spcPts val="0"/>
              </a:spcAft>
              <a:buClr>
                <a:schemeClr val="dk1"/>
              </a:buClr>
              <a:buSzPct val="100000"/>
              <a:buNone/>
            </a:pPr>
            <a:r>
              <a:rPr lang="en-US" sz="2400">
                <a:latin typeface="Courier New"/>
                <a:ea typeface="Courier New"/>
                <a:cs typeface="Courier New"/>
                <a:sym typeface="Courier New"/>
              </a:rPr>
              <a:t>}</a:t>
            </a:r>
            <a:endParaRPr/>
          </a:p>
          <a:p>
            <a:pPr indent="0" lvl="0" marL="0" marR="0" rtl="0" algn="l">
              <a:lnSpc>
                <a:spcPct val="107000"/>
              </a:lnSpc>
              <a:spcBef>
                <a:spcPts val="600"/>
              </a:spcBef>
              <a:spcAft>
                <a:spcPts val="0"/>
              </a:spcAft>
              <a:buClr>
                <a:schemeClr val="dk1"/>
              </a:buClr>
              <a:buSzPct val="100000"/>
              <a:buNone/>
            </a:pPr>
            <a:r>
              <a:rPr lang="en-US"/>
              <a:t>Độ phức tạp: O(2</a:t>
            </a:r>
            <a:r>
              <a:rPr baseline="30000" lang="en-US"/>
              <a:t>n</a:t>
            </a:r>
            <a:r>
              <a:rPr lang="en-US"/>
              <a:t>)</a:t>
            </a:r>
            <a:endParaRPr/>
          </a:p>
          <a:p>
            <a:pPr indent="-87629" lvl="0" marL="228600" rtl="0" algn="l">
              <a:lnSpc>
                <a:spcPct val="90000"/>
              </a:lnSpc>
              <a:spcBef>
                <a:spcPts val="1000"/>
              </a:spcBef>
              <a:spcAft>
                <a:spcPts val="0"/>
              </a:spcAft>
              <a:buClr>
                <a:schemeClr val="dk1"/>
              </a:buClr>
              <a:buSzPct val="100000"/>
              <a:buNone/>
            </a:pPr>
            <a:r>
              <a:t/>
            </a:r>
            <a:endParaRPr/>
          </a:p>
        </p:txBody>
      </p:sp>
      <p:sp>
        <p:nvSpPr>
          <p:cNvPr id="368" name="Google Shape;368;p4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có nhớ</a:t>
            </a:r>
            <a:endParaRPr/>
          </a:p>
        </p:txBody>
      </p:sp>
      <p:sp>
        <p:nvSpPr>
          <p:cNvPr id="374" name="Google Shape;374;p44"/>
          <p:cNvSpPr txBox="1"/>
          <p:nvPr>
            <p:ph idx="1" type="body"/>
          </p:nvPr>
        </p:nvSpPr>
        <p:spPr>
          <a:xfrm>
            <a:off x="628650" y="1094509"/>
            <a:ext cx="7886700" cy="539836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7000"/>
              </a:lnSpc>
              <a:spcBef>
                <a:spcPts val="0"/>
              </a:spcBef>
              <a:spcAft>
                <a:spcPts val="0"/>
              </a:spcAft>
              <a:buClr>
                <a:srgbClr val="B00040"/>
              </a:buClr>
              <a:buSzPct val="1000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mem[</a:t>
            </a:r>
            <a:r>
              <a:rPr lang="en-US">
                <a:solidFill>
                  <a:srgbClr val="666666"/>
                </a:solidFill>
                <a:latin typeface="Courier New"/>
                <a:ea typeface="Courier New"/>
                <a:cs typeface="Courier New"/>
                <a:sym typeface="Courier New"/>
              </a:rPr>
              <a:t>1000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fibo</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n)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 (n </a:t>
            </a:r>
            <a:r>
              <a:rPr lang="en-US">
                <a:solidFill>
                  <a:srgbClr val="666666"/>
                </a:solidFill>
                <a:latin typeface="Courier New"/>
                <a:ea typeface="Courier New"/>
                <a:cs typeface="Courier New"/>
                <a:sym typeface="Courier New"/>
              </a:rPr>
              <a:t>&lt;=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2</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 (mem[n]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mem[n];</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res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fibo(n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2</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fibo(n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mem[n]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res;</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res;</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memset(mem,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sizeof</a:t>
            </a:r>
            <a:r>
              <a:rPr lang="en-US">
                <a:latin typeface="Courier New"/>
                <a:ea typeface="Courier New"/>
                <a:cs typeface="Courier New"/>
                <a:sym typeface="Courier New"/>
              </a:rPr>
              <a:t>(mem));</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fibo(</a:t>
            </a:r>
            <a:r>
              <a:rPr lang="en-US">
                <a:solidFill>
                  <a:srgbClr val="666666"/>
                </a:solidFill>
                <a:latin typeface="Courier New"/>
                <a:ea typeface="Courier New"/>
                <a:cs typeface="Courier New"/>
                <a:sym typeface="Courier New"/>
              </a:rPr>
              <a:t>10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ct val="100000"/>
              <a:buNone/>
            </a:pPr>
            <a:r>
              <a:t/>
            </a:r>
            <a:endParaRPr>
              <a:latin typeface="Courier New"/>
              <a:ea typeface="Courier New"/>
              <a:cs typeface="Courier New"/>
              <a:sym typeface="Courier New"/>
            </a:endParaRPr>
          </a:p>
          <a:p>
            <a:pPr indent="0" lvl="0" marL="0" rtl="0" algn="l">
              <a:lnSpc>
                <a:spcPct val="107000"/>
              </a:lnSpc>
              <a:spcBef>
                <a:spcPts val="0"/>
              </a:spcBef>
              <a:spcAft>
                <a:spcPts val="0"/>
              </a:spcAft>
              <a:buClr>
                <a:schemeClr val="dk1"/>
              </a:buClr>
              <a:buSzPct val="100000"/>
              <a:buNone/>
            </a:pPr>
            <a:r>
              <a:rPr lang="en-US"/>
              <a:t>Độ phức tạp: O(n)</a:t>
            </a:r>
            <a:endParaRPr/>
          </a:p>
          <a:p>
            <a:pPr indent="0" lvl="0" marL="0" marR="0" rtl="0" algn="l">
              <a:lnSpc>
                <a:spcPct val="107000"/>
              </a:lnSpc>
              <a:spcBef>
                <a:spcPts val="0"/>
              </a:spcBef>
              <a:spcAft>
                <a:spcPts val="0"/>
              </a:spcAft>
              <a:buClr>
                <a:schemeClr val="dk1"/>
              </a:buClr>
              <a:buSzPct val="100000"/>
              <a:buNone/>
            </a:pPr>
            <a:r>
              <a:t/>
            </a:r>
            <a:endParaRPr>
              <a:latin typeface="Calibri"/>
              <a:ea typeface="Calibri"/>
              <a:cs typeface="Calibri"/>
              <a:sym typeface="Calibri"/>
            </a:endParaRPr>
          </a:p>
        </p:txBody>
      </p:sp>
      <p:sp>
        <p:nvSpPr>
          <p:cNvPr id="375" name="Google Shape;375;p4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quay lui</a:t>
            </a:r>
            <a:endParaRPr/>
          </a:p>
        </p:txBody>
      </p:sp>
      <p:sp>
        <p:nvSpPr>
          <p:cNvPr id="381" name="Google Shape;381;p45"/>
          <p:cNvSpPr txBox="1"/>
          <p:nvPr>
            <p:ph idx="1" type="body"/>
          </p:nvPr>
        </p:nvSpPr>
        <p:spPr>
          <a:xfrm>
            <a:off x="628650" y="1093787"/>
            <a:ext cx="7886700" cy="525074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Quay lui là kỹ thuật giải quyết vấn đề bắt đầu từ lời giải rỗng và xây dựng dần lời giải bộ phận (partial solution) để ngày càng tiến gần tới lời giải bài toán.</a:t>
            </a:r>
            <a:endParaRPr/>
          </a:p>
          <a:p>
            <a:pPr indent="-228600" lvl="1" marL="685800" rtl="0" algn="l">
              <a:lnSpc>
                <a:spcPct val="90000"/>
              </a:lnSpc>
              <a:spcBef>
                <a:spcPts val="500"/>
              </a:spcBef>
              <a:spcAft>
                <a:spcPts val="0"/>
              </a:spcAft>
              <a:buClr>
                <a:schemeClr val="dk1"/>
              </a:buClr>
              <a:buSzPct val="100000"/>
              <a:buChar char="•"/>
            </a:pPr>
            <a:r>
              <a:rPr lang="en-US"/>
              <a:t>Nếu một lời giải bộ phận không thể tiếp tục phát triển, ta sẽ bỏ nó</a:t>
            </a:r>
            <a:endParaRPr/>
          </a:p>
          <a:p>
            <a:pPr indent="-228600" lvl="1" marL="685800" rtl="0" algn="l">
              <a:lnSpc>
                <a:spcPct val="90000"/>
              </a:lnSpc>
              <a:spcBef>
                <a:spcPts val="500"/>
              </a:spcBef>
              <a:spcAft>
                <a:spcPts val="0"/>
              </a:spcAft>
              <a:buClr>
                <a:schemeClr val="dk1"/>
              </a:buClr>
              <a:buSzPct val="100000"/>
              <a:buChar char="•"/>
            </a:pPr>
            <a:r>
              <a:rPr lang="en-US"/>
              <a:t>Và quay sang xét tiếp các ứng cử viên khác</a:t>
            </a:r>
            <a:endParaRPr/>
          </a:p>
          <a:p>
            <a:pPr indent="-87629" lvl="0" marL="228600" rtl="0" algn="l">
              <a:lnSpc>
                <a:spcPct val="90000"/>
              </a:lnSpc>
              <a:spcBef>
                <a:spcPts val="1000"/>
              </a:spcBef>
              <a:spcAft>
                <a:spcPts val="0"/>
              </a:spcAft>
              <a:buClr>
                <a:schemeClr val="dk1"/>
              </a:buClr>
              <a:buSzPct val="100000"/>
              <a:buNone/>
            </a:pPr>
            <a:r>
              <a:t/>
            </a:r>
            <a:endParaRPr/>
          </a:p>
          <a:p>
            <a:pPr indent="0" lvl="0" marL="0" marR="0" rtl="0" algn="l">
              <a:lnSpc>
                <a:spcPct val="107000"/>
              </a:lnSpc>
              <a:spcBef>
                <a:spcPts val="0"/>
              </a:spcBef>
              <a:spcAft>
                <a:spcPts val="0"/>
              </a:spcAft>
              <a:buClr>
                <a:srgbClr val="B00040"/>
              </a:buClr>
              <a:buSzPct val="100000"/>
              <a:buNone/>
            </a:pPr>
            <a:r>
              <a:rPr lang="en-US" sz="2200">
                <a:solidFill>
                  <a:srgbClr val="B00040"/>
                </a:solidFill>
                <a:latin typeface="Courier New"/>
                <a:ea typeface="Courier New"/>
                <a:cs typeface="Courier New"/>
                <a:sym typeface="Courier New"/>
              </a:rPr>
              <a:t>void</a:t>
            </a:r>
            <a:r>
              <a:rPr lang="en-US" sz="2200">
                <a:latin typeface="Courier New"/>
                <a:ea typeface="Courier New"/>
                <a:cs typeface="Courier New"/>
                <a:sym typeface="Courier New"/>
              </a:rPr>
              <a:t> </a:t>
            </a:r>
            <a:r>
              <a:rPr lang="en-US" sz="2200">
                <a:solidFill>
                  <a:srgbClr val="0000FF"/>
                </a:solidFill>
                <a:latin typeface="Courier New"/>
                <a:ea typeface="Courier New"/>
                <a:cs typeface="Courier New"/>
                <a:sym typeface="Courier New"/>
              </a:rPr>
              <a:t>Try</a:t>
            </a:r>
            <a:r>
              <a:rPr lang="en-US" sz="2200">
                <a:latin typeface="Courier New"/>
                <a:ea typeface="Courier New"/>
                <a:cs typeface="Courier New"/>
                <a:sym typeface="Courier New"/>
              </a:rPr>
              <a:t>(</a:t>
            </a:r>
            <a:r>
              <a:rPr lang="en-US" sz="2200">
                <a:solidFill>
                  <a:srgbClr val="B00040"/>
                </a:solidFill>
                <a:latin typeface="Courier New"/>
                <a:ea typeface="Courier New"/>
                <a:cs typeface="Courier New"/>
                <a:sym typeface="Courier New"/>
              </a:rPr>
              <a:t>int</a:t>
            </a:r>
            <a:r>
              <a:rPr lang="en-US" sz="2200">
                <a:latin typeface="Courier New"/>
                <a:ea typeface="Courier New"/>
                <a:cs typeface="Courier New"/>
                <a:sym typeface="Courier New"/>
              </a:rPr>
              <a:t> i)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foreach (ung vien duoc chap nhan C)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&lt;</a:t>
            </a:r>
            <a:r>
              <a:rPr lang="en-US" sz="2200">
                <a:latin typeface="Courier New"/>
                <a:ea typeface="Courier New"/>
                <a:cs typeface="Courier New"/>
                <a:sym typeface="Courier New"/>
              </a:rPr>
              <a:t>update cac bien trang thai</a:t>
            </a:r>
            <a:r>
              <a:rPr lang="en-US" sz="2200">
                <a:solidFill>
                  <a:srgbClr val="666666"/>
                </a:solidFill>
                <a:latin typeface="Courier New"/>
                <a:ea typeface="Courier New"/>
                <a:cs typeface="Courier New"/>
                <a:sym typeface="Courier New"/>
              </a:rPr>
              <a:t>&gt;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&lt;</a:t>
            </a:r>
            <a:r>
              <a:rPr lang="en-US" sz="2200">
                <a:latin typeface="Courier New"/>
                <a:ea typeface="Courier New"/>
                <a:cs typeface="Courier New"/>
                <a:sym typeface="Courier New"/>
              </a:rPr>
              <a:t>ghi nhan x[i] moi theo C</a:t>
            </a:r>
            <a:r>
              <a:rPr lang="en-US" sz="2200">
                <a:solidFill>
                  <a:srgbClr val="666666"/>
                </a:solidFill>
                <a:latin typeface="Courier New"/>
                <a:ea typeface="Courier New"/>
                <a:cs typeface="Courier New"/>
                <a:sym typeface="Courier New"/>
              </a:rPr>
              <a:t>&gt;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if</a:t>
            </a:r>
            <a:r>
              <a:rPr lang="en-US" sz="2200">
                <a:latin typeface="Courier New"/>
                <a:ea typeface="Courier New"/>
                <a:cs typeface="Courier New"/>
                <a:sym typeface="Courier New"/>
              </a:rPr>
              <a:t> (i </a:t>
            </a:r>
            <a:r>
              <a:rPr lang="en-US" sz="2200">
                <a:solidFill>
                  <a:srgbClr val="666666"/>
                </a:solidFill>
                <a:latin typeface="Courier New"/>
                <a:ea typeface="Courier New"/>
                <a:cs typeface="Courier New"/>
                <a:sym typeface="Courier New"/>
              </a:rPr>
              <a:t>== </a:t>
            </a:r>
            <a:r>
              <a:rPr lang="en-US" sz="2200">
                <a:latin typeface="Courier New"/>
                <a:ea typeface="Courier New"/>
                <a:cs typeface="Courier New"/>
                <a:sym typeface="Courier New"/>
              </a:rPr>
              <a:t>n) </a:t>
            </a:r>
            <a:r>
              <a:rPr lang="en-US" sz="2200">
                <a:solidFill>
                  <a:srgbClr val="666666"/>
                </a:solidFill>
                <a:latin typeface="Courier New"/>
                <a:ea typeface="Courier New"/>
                <a:cs typeface="Courier New"/>
                <a:sym typeface="Courier New"/>
              </a:rPr>
              <a:t>&lt;</a:t>
            </a:r>
            <a:r>
              <a:rPr lang="en-US" sz="2200">
                <a:latin typeface="Courier New"/>
                <a:ea typeface="Courier New"/>
                <a:cs typeface="Courier New"/>
                <a:sym typeface="Courier New"/>
              </a:rPr>
              <a:t>ghi nhan mot loi giai</a:t>
            </a:r>
            <a:r>
              <a:rPr lang="en-US" sz="2200">
                <a:solidFill>
                  <a:srgbClr val="666666"/>
                </a:solidFill>
                <a:latin typeface="Courier New"/>
                <a:ea typeface="Courier New"/>
                <a:cs typeface="Courier New"/>
                <a:sym typeface="Courier New"/>
              </a:rPr>
              <a:t>&gt;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else</a:t>
            </a:r>
            <a:r>
              <a:rPr lang="en-US" sz="2200">
                <a:latin typeface="Courier New"/>
                <a:ea typeface="Courier New"/>
                <a:cs typeface="Courier New"/>
                <a:sym typeface="Courier New"/>
              </a:rPr>
              <a:t> Try(i </a:t>
            </a:r>
            <a:r>
              <a:rPr lang="en-US" sz="2200">
                <a:solidFill>
                  <a:srgbClr val="666666"/>
                </a:solidFill>
                <a:latin typeface="Courier New"/>
                <a:ea typeface="Courier New"/>
                <a:cs typeface="Courier New"/>
                <a:sym typeface="Courier New"/>
              </a:rPr>
              <a:t>+ 1</a:t>
            </a:r>
            <a:r>
              <a:rPr lang="en-US" sz="2200">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&lt;</a:t>
            </a:r>
            <a:r>
              <a:rPr lang="en-US" sz="2200">
                <a:latin typeface="Courier New"/>
                <a:ea typeface="Courier New"/>
                <a:cs typeface="Courier New"/>
                <a:sym typeface="Courier New"/>
              </a:rPr>
              <a:t>tra cac bien ve trang thai cu</a:t>
            </a:r>
            <a:r>
              <a:rPr lang="en-US" sz="2200">
                <a:solidFill>
                  <a:srgbClr val="666666"/>
                </a:solidFill>
                <a:latin typeface="Courier New"/>
                <a:ea typeface="Courier New"/>
                <a:cs typeface="Courier New"/>
                <a:sym typeface="Courier New"/>
              </a:rPr>
              <a:t>&gt;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a:t>
            </a:r>
            <a:endParaRPr sz="2200">
              <a:latin typeface="Calibri"/>
              <a:ea typeface="Calibri"/>
              <a:cs typeface="Calibri"/>
              <a:sym typeface="Calibri"/>
            </a:endParaRPr>
          </a:p>
          <a:p>
            <a:pPr indent="-87629" lvl="0" marL="228600" rtl="0" algn="l">
              <a:lnSpc>
                <a:spcPct val="90000"/>
              </a:lnSpc>
              <a:spcBef>
                <a:spcPts val="1000"/>
              </a:spcBef>
              <a:spcAft>
                <a:spcPts val="0"/>
              </a:spcAft>
              <a:buClr>
                <a:schemeClr val="dk1"/>
              </a:buClr>
              <a:buSzPct val="100000"/>
              <a:buNone/>
            </a:pPr>
            <a:r>
              <a:t/>
            </a:r>
            <a:endParaRPr/>
          </a:p>
        </p:txBody>
      </p:sp>
      <p:sp>
        <p:nvSpPr>
          <p:cNvPr id="382" name="Google Shape;382;p4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 quay lui</a:t>
            </a:r>
            <a:endParaRPr/>
          </a:p>
        </p:txBody>
      </p:sp>
      <p:sp>
        <p:nvSpPr>
          <p:cNvPr id="388" name="Google Shape;388;p46"/>
          <p:cNvSpPr txBox="1"/>
          <p:nvPr>
            <p:ph idx="1" type="body"/>
          </p:nvPr>
        </p:nvSpPr>
        <p:spPr>
          <a:xfrm>
            <a:off x="628650" y="1093787"/>
            <a:ext cx="7886700" cy="525074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Ví dụ bài toán n-Queens</a:t>
            </a:r>
            <a:endParaRPr/>
          </a:p>
        </p:txBody>
      </p:sp>
      <p:sp>
        <p:nvSpPr>
          <p:cNvPr id="389" name="Google Shape;389;p4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hart, treemap chart&#10;&#10;Description automatically generated" id="390" name="Google Shape;390;p46"/>
          <p:cNvPicPr preferRelativeResize="0"/>
          <p:nvPr/>
        </p:nvPicPr>
        <p:blipFill rotWithShape="1">
          <a:blip r:embed="rId3">
            <a:alphaModFix/>
          </a:blip>
          <a:srcRect b="0" l="0" r="0" t="0"/>
          <a:stretch/>
        </p:blipFill>
        <p:spPr>
          <a:xfrm>
            <a:off x="2116576" y="1582028"/>
            <a:ext cx="4910847" cy="491084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idx="1" type="body"/>
          </p:nvPr>
        </p:nvSpPr>
        <p:spPr>
          <a:xfrm>
            <a:off x="628650" y="168812"/>
            <a:ext cx="7886700" cy="6324063"/>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07000"/>
              </a:lnSpc>
              <a:spcBef>
                <a:spcPts val="0"/>
              </a:spcBef>
              <a:spcAft>
                <a:spcPts val="0"/>
              </a:spcAft>
              <a:buClr>
                <a:srgbClr val="BC7A00"/>
              </a:buClr>
              <a:buSzPct val="100000"/>
              <a:buNone/>
            </a:pPr>
            <a:r>
              <a:rPr lang="en-US" sz="1600">
                <a:solidFill>
                  <a:srgbClr val="BC7A00"/>
                </a:solidFill>
                <a:latin typeface="Courier New"/>
                <a:ea typeface="Courier New"/>
                <a:cs typeface="Courier New"/>
                <a:sym typeface="Courier New"/>
              </a:rPr>
              <a:t>#include &lt;bits/stdc++.h&gt;</a:t>
            </a:r>
            <a:endParaRPr sz="1600">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sz="1600">
                <a:solidFill>
                  <a:srgbClr val="008000"/>
                </a:solidFill>
                <a:latin typeface="Courier New"/>
                <a:ea typeface="Courier New"/>
                <a:cs typeface="Courier New"/>
                <a:sym typeface="Courier New"/>
              </a:rPr>
              <a:t>using</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namespace</a:t>
            </a:r>
            <a:r>
              <a:rPr lang="en-US" sz="1600">
                <a:latin typeface="Courier New"/>
                <a:ea typeface="Courier New"/>
                <a:cs typeface="Courier New"/>
                <a:sym typeface="Courier New"/>
              </a:rPr>
              <a:t> std;</a:t>
            </a:r>
            <a:endParaRPr sz="1600">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sz="1600">
                <a:solidFill>
                  <a:srgbClr val="008000"/>
                </a:solidFill>
                <a:latin typeface="Courier New"/>
                <a:ea typeface="Courier New"/>
                <a:cs typeface="Courier New"/>
                <a:sym typeface="Courier New"/>
              </a:rPr>
              <a:t>const</a:t>
            </a: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NMAX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20</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a[NMAX], n;</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600">
                <a:solidFill>
                  <a:srgbClr val="B00040"/>
                </a:solidFill>
                <a:latin typeface="Courier New"/>
                <a:ea typeface="Courier New"/>
                <a:cs typeface="Courier New"/>
                <a:sym typeface="Courier New"/>
              </a:rPr>
              <a:t>void</a:t>
            </a: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print_sol</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 n; i</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a[i]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n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'\n'</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 '</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600">
                <a:solidFill>
                  <a:srgbClr val="B00040"/>
                </a:solidFill>
                <a:latin typeface="Courier New"/>
                <a:ea typeface="Courier New"/>
                <a:cs typeface="Courier New"/>
                <a:sym typeface="Courier New"/>
              </a:rPr>
              <a:t>bool</a:t>
            </a: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isCandidate</a:t>
            </a:r>
            <a:r>
              <a:rPr lang="en-US" sz="1600">
                <a:latin typeface="Courier New"/>
                <a:ea typeface="Courier New"/>
                <a:cs typeface="Courier New"/>
                <a:sym typeface="Courier New"/>
              </a:rPr>
              <a:t>(</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j,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k){</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 k; i</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if</a:t>
            </a:r>
            <a:r>
              <a:rPr lang="en-US" sz="1600">
                <a:latin typeface="Courier New"/>
                <a:ea typeface="Courier New"/>
                <a:cs typeface="Courier New"/>
                <a:sym typeface="Courier New"/>
              </a:rPr>
              <a:t> ((j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(fabs(j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(k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i)))</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return</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false</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return</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true</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600">
                <a:solidFill>
                  <a:srgbClr val="B00040"/>
                </a:solidFill>
                <a:latin typeface="Courier New"/>
                <a:ea typeface="Courier New"/>
                <a:cs typeface="Courier New"/>
                <a:sym typeface="Courier New"/>
              </a:rPr>
              <a:t>void</a:t>
            </a: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TRY</a:t>
            </a:r>
            <a:r>
              <a:rPr lang="en-US" sz="1600">
                <a:latin typeface="Courier New"/>
                <a:ea typeface="Courier New"/>
                <a:cs typeface="Courier New"/>
                <a:sym typeface="Courier New"/>
              </a:rPr>
              <a:t>(</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k){</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j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 j </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 n; j</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if</a:t>
            </a:r>
            <a:r>
              <a:rPr lang="en-US" sz="1600">
                <a:latin typeface="Courier New"/>
                <a:ea typeface="Courier New"/>
                <a:cs typeface="Courier New"/>
                <a:sym typeface="Courier New"/>
              </a:rPr>
              <a:t> (isCandidate(j, k)){</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a[k]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j;</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if</a:t>
            </a:r>
            <a:r>
              <a:rPr lang="en-US" sz="1600">
                <a:latin typeface="Courier New"/>
                <a:ea typeface="Courier New"/>
                <a:cs typeface="Courier New"/>
                <a:sym typeface="Courier New"/>
              </a:rPr>
              <a:t> (k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n) print_sol();</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else</a:t>
            </a:r>
            <a:r>
              <a:rPr lang="en-US" sz="1600">
                <a:latin typeface="Courier New"/>
                <a:ea typeface="Courier New"/>
                <a:cs typeface="Courier New"/>
                <a:sym typeface="Courier New"/>
              </a:rPr>
              <a:t> TRY(k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main</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n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4</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TRY(</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return</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1600"/>
          </a:p>
        </p:txBody>
      </p:sp>
      <p:sp>
        <p:nvSpPr>
          <p:cNvPr id="396" name="Google Shape;396;p4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168812" y="2076449"/>
            <a:ext cx="8778240" cy="1666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Khử đệ quy</a:t>
            </a:r>
            <a:endParaRPr sz="4000">
              <a:latin typeface="Arial"/>
              <a:ea typeface="Arial"/>
              <a:cs typeface="Arial"/>
              <a:sym typeface="Arial"/>
            </a:endParaRPr>
          </a:p>
        </p:txBody>
      </p:sp>
      <p:sp>
        <p:nvSpPr>
          <p:cNvPr id="402" name="Google Shape;402;p48"/>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Ưu nhược điểm đệ quy</a:t>
            </a:r>
            <a:endParaRPr/>
          </a:p>
        </p:txBody>
      </p:sp>
      <p:sp>
        <p:nvSpPr>
          <p:cNvPr id="408" name="Google Shape;408;p4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Ưu điểm:</a:t>
            </a:r>
            <a:endParaRPr/>
          </a:p>
          <a:p>
            <a:pPr indent="-228600" lvl="1" marL="685800" rtl="0" algn="l">
              <a:lnSpc>
                <a:spcPct val="90000"/>
              </a:lnSpc>
              <a:spcBef>
                <a:spcPts val="500"/>
              </a:spcBef>
              <a:spcAft>
                <a:spcPts val="0"/>
              </a:spcAft>
              <a:buClr>
                <a:schemeClr val="dk1"/>
              </a:buClr>
              <a:buSzPts val="2400"/>
              <a:buFont typeface="Questrial"/>
              <a:buChar char="‒"/>
            </a:pPr>
            <a:r>
              <a:rPr lang="en-US"/>
              <a:t>Trong nhiều trường hợp, giải bằng đệ quy trực quan hơn vì nó mô phỏng (mimic) chúng ta giải quyết vấn đề</a:t>
            </a:r>
            <a:endParaRPr/>
          </a:p>
          <a:p>
            <a:pPr indent="-228600" lvl="1" marL="685800" rtl="0" algn="l">
              <a:lnSpc>
                <a:spcPct val="90000"/>
              </a:lnSpc>
              <a:spcBef>
                <a:spcPts val="500"/>
              </a:spcBef>
              <a:spcAft>
                <a:spcPts val="0"/>
              </a:spcAft>
              <a:buClr>
                <a:schemeClr val="dk1"/>
              </a:buClr>
              <a:buSzPts val="2400"/>
              <a:buFont typeface="Questrial"/>
              <a:buChar char="‒"/>
            </a:pPr>
            <a:r>
              <a:rPr lang="en-US"/>
              <a:t>Lập trình đơn giản, dễ hiểu, dễ bảo trì</a:t>
            </a:r>
            <a:endParaRPr/>
          </a:p>
          <a:p>
            <a:pPr indent="-228600" lvl="1" marL="685800" rtl="0" algn="l">
              <a:lnSpc>
                <a:spcPct val="90000"/>
              </a:lnSpc>
              <a:spcBef>
                <a:spcPts val="500"/>
              </a:spcBef>
              <a:spcAft>
                <a:spcPts val="0"/>
              </a:spcAft>
              <a:buClr>
                <a:schemeClr val="dk1"/>
              </a:buClr>
              <a:buSzPts val="2400"/>
              <a:buFont typeface="Questrial"/>
              <a:buChar char="‒"/>
            </a:pPr>
            <a:r>
              <a:rPr lang="en-US"/>
              <a:t>Một số CTDL như cây dễ dàng duyệt hơn bằng đệ quy</a:t>
            </a:r>
            <a:endParaRPr/>
          </a:p>
          <a:p>
            <a:pPr indent="-228600" lvl="0" marL="228600" rtl="0" algn="l">
              <a:lnSpc>
                <a:spcPct val="90000"/>
              </a:lnSpc>
              <a:spcBef>
                <a:spcPts val="1000"/>
              </a:spcBef>
              <a:spcAft>
                <a:spcPts val="0"/>
              </a:spcAft>
              <a:buClr>
                <a:schemeClr val="dk1"/>
              </a:buClr>
              <a:buSzPts val="2400"/>
              <a:buChar char="•"/>
            </a:pPr>
            <a:r>
              <a:rPr b="1" lang="en-US"/>
              <a:t>Nhược điểm:</a:t>
            </a:r>
            <a:endParaRPr/>
          </a:p>
          <a:p>
            <a:pPr indent="-228600" lvl="1" marL="685800" rtl="0" algn="l">
              <a:lnSpc>
                <a:spcPct val="90000"/>
              </a:lnSpc>
              <a:spcBef>
                <a:spcPts val="500"/>
              </a:spcBef>
              <a:spcAft>
                <a:spcPts val="0"/>
              </a:spcAft>
              <a:buClr>
                <a:schemeClr val="dk1"/>
              </a:buClr>
              <a:buSzPts val="2400"/>
              <a:buFont typeface="Questrial"/>
              <a:buChar char="‒"/>
            </a:pPr>
            <a:r>
              <a:rPr lang="en-US"/>
              <a:t>Tốn không gian nhớ và thời gian xử lý</a:t>
            </a:r>
            <a:endParaRPr/>
          </a:p>
          <a:p>
            <a:pPr indent="-228600" lvl="1" marL="685800" rtl="0" algn="l">
              <a:lnSpc>
                <a:spcPct val="90000"/>
              </a:lnSpc>
              <a:spcBef>
                <a:spcPts val="500"/>
              </a:spcBef>
              <a:spcAft>
                <a:spcPts val="0"/>
              </a:spcAft>
              <a:buClr>
                <a:schemeClr val="dk1"/>
              </a:buClr>
              <a:buSzPts val="2400"/>
              <a:buFont typeface="Questrial"/>
              <a:buChar char="‒"/>
            </a:pPr>
            <a:r>
              <a:rPr lang="en-US"/>
              <a:t>Đệ quy chạy chậm và có thể gây tràn bộ nhớ stack</a:t>
            </a:r>
            <a:endParaRPr/>
          </a:p>
        </p:txBody>
      </p:sp>
      <p:sp>
        <p:nvSpPr>
          <p:cNvPr id="409" name="Google Shape;409;p4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Questrial"/>
              <a:buNone/>
            </a:pPr>
            <a:r>
              <a:rPr lang="en-US"/>
              <a:t>Ví dụ: Có bao nhiêu sinh viên ngồi sau bạn?</a:t>
            </a:r>
            <a:endParaRPr/>
          </a:p>
        </p:txBody>
      </p:sp>
      <p:sp>
        <p:nvSpPr>
          <p:cNvPr id="79" name="Google Shape;79;p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168275" rtl="0" algn="l">
              <a:lnSpc>
                <a:spcPct val="90000"/>
              </a:lnSpc>
              <a:spcBef>
                <a:spcPts val="0"/>
              </a:spcBef>
              <a:spcAft>
                <a:spcPts val="0"/>
              </a:spcAft>
              <a:buClr>
                <a:schemeClr val="dk1"/>
              </a:buClr>
              <a:buSzPts val="2800"/>
              <a:buNone/>
            </a:pPr>
            <a:r>
              <a:rPr lang="en-US" sz="2800"/>
              <a:t>Có tất cả bao nhiêu bạn sinh viên ngồi ngay phía sau bạn theo “hàng dọc” trong lớp?</a:t>
            </a:r>
            <a:endParaRPr/>
          </a:p>
          <a:p>
            <a:pPr indent="0" lvl="0" marL="168275" rtl="0" algn="l">
              <a:lnSpc>
                <a:spcPct val="90000"/>
              </a:lnSpc>
              <a:spcBef>
                <a:spcPts val="1000"/>
              </a:spcBef>
              <a:spcAft>
                <a:spcPts val="0"/>
              </a:spcAft>
              <a:buClr>
                <a:schemeClr val="dk1"/>
              </a:buClr>
              <a:buSzPts val="2800"/>
              <a:buNone/>
            </a:pPr>
            <a:r>
              <a:rPr lang="en-US" sz="2800"/>
              <a:t>1. Bạn chỉ nhìn được người ngay phía trước và phía sau bạn. </a:t>
            </a:r>
            <a:endParaRPr/>
          </a:p>
          <a:p>
            <a:pPr indent="0" lvl="0" marL="168275" rtl="0" algn="l">
              <a:lnSpc>
                <a:spcPct val="90000"/>
              </a:lnSpc>
              <a:spcBef>
                <a:spcPts val="1000"/>
              </a:spcBef>
              <a:spcAft>
                <a:spcPts val="0"/>
              </a:spcAft>
              <a:buClr>
                <a:schemeClr val="dk1"/>
              </a:buClr>
              <a:buSzPts val="2800"/>
              <a:buNone/>
            </a:pPr>
            <a:r>
              <a:rPr lang="en-US" sz="2800"/>
              <a:t>Vì vậy, bạn không thể chỉ đơn giản xoay người lại và đếm. </a:t>
            </a:r>
            <a:endParaRPr/>
          </a:p>
          <a:p>
            <a:pPr indent="0" lvl="0" marL="168275" rtl="0" algn="l">
              <a:lnSpc>
                <a:spcPct val="90000"/>
              </a:lnSpc>
              <a:spcBef>
                <a:spcPts val="1000"/>
              </a:spcBef>
              <a:spcAft>
                <a:spcPts val="0"/>
              </a:spcAft>
              <a:buClr>
                <a:schemeClr val="dk1"/>
              </a:buClr>
              <a:buSzPts val="2800"/>
              <a:buNone/>
            </a:pPr>
            <a:r>
              <a:rPr lang="en-US" sz="2800"/>
              <a:t>2. Bạn được phép hỏi những người ngay trước hoặc sau bạn. </a:t>
            </a:r>
            <a:endParaRPr/>
          </a:p>
          <a:p>
            <a:pPr indent="0" lvl="0" marL="168275" rtl="0" algn="l">
              <a:lnSpc>
                <a:spcPct val="90000"/>
              </a:lnSpc>
              <a:spcBef>
                <a:spcPts val="1000"/>
              </a:spcBef>
              <a:spcAft>
                <a:spcPts val="0"/>
              </a:spcAft>
              <a:buClr>
                <a:schemeClr val="dk1"/>
              </a:buClr>
              <a:buSzPts val="2800"/>
              <a:buNone/>
            </a:pPr>
            <a:r>
              <a:t/>
            </a:r>
            <a:endParaRPr sz="2800"/>
          </a:p>
          <a:p>
            <a:pPr indent="0" lvl="0" marL="168275" rtl="0" algn="l">
              <a:lnSpc>
                <a:spcPct val="90000"/>
              </a:lnSpc>
              <a:spcBef>
                <a:spcPts val="1000"/>
              </a:spcBef>
              <a:spcAft>
                <a:spcPts val="0"/>
              </a:spcAft>
              <a:buClr>
                <a:schemeClr val="dk1"/>
              </a:buClr>
              <a:buSzPts val="2800"/>
              <a:buNone/>
            </a:pPr>
            <a:r>
              <a:rPr lang="en-US" sz="2800"/>
              <a:t>Liệu có thể giải quyết vấn đề này bằng đệ quy?</a:t>
            </a:r>
            <a:endParaRPr/>
          </a:p>
        </p:txBody>
      </p:sp>
      <p:sp>
        <p:nvSpPr>
          <p:cNvPr id="80" name="Google Shape;80;p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a:t>
            </a:r>
            <a:endParaRPr/>
          </a:p>
        </p:txBody>
      </p:sp>
      <p:sp>
        <p:nvSpPr>
          <p:cNvPr id="415" name="Google Shape;415;p5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Mọi lời giải đệ quy đều có thể viết dưới dạng kiểu vòng lặp: đó chính là cách CPU cuối cùng sẽ làm để thực hiện lời gọi đệ quy. Bản chất lời gọi đệ quy là đặt các lệnh gọi hàm trong một ngăn xếp stack. </a:t>
            </a:r>
            <a:endParaRPr/>
          </a:p>
          <a:p>
            <a:pPr indent="-228600" lvl="0" marL="228600" rtl="0" algn="l">
              <a:lnSpc>
                <a:spcPct val="90000"/>
              </a:lnSpc>
              <a:spcBef>
                <a:spcPts val="1000"/>
              </a:spcBef>
              <a:spcAft>
                <a:spcPts val="0"/>
              </a:spcAft>
              <a:buClr>
                <a:schemeClr val="dk1"/>
              </a:buClr>
              <a:buSzPts val="2400"/>
              <a:buChar char="•"/>
            </a:pPr>
            <a:r>
              <a:rPr lang="en-US"/>
              <a:t>Việc thay thế một lời giải đệ quy bằng một lời giải không đệ quy tương đương gọi là </a:t>
            </a:r>
            <a:r>
              <a:rPr b="1" lang="en-US"/>
              <a:t>khử đệ quy</a:t>
            </a:r>
            <a:endParaRPr b="1"/>
          </a:p>
          <a:p>
            <a:pPr indent="-228600" lvl="0" marL="228600" rtl="0" algn="l">
              <a:lnSpc>
                <a:spcPct val="90000"/>
              </a:lnSpc>
              <a:spcBef>
                <a:spcPts val="1000"/>
              </a:spcBef>
              <a:spcAft>
                <a:spcPts val="0"/>
              </a:spcAft>
              <a:buClr>
                <a:schemeClr val="dk1"/>
              </a:buClr>
              <a:buSzPts val="2400"/>
              <a:buChar char="•"/>
            </a:pPr>
            <a:r>
              <a:rPr lang="en-US"/>
              <a:t>Khử để quy không phải bao giờ cũng đơn giản. Khử đệ quy có thể cần nhiều thao tác và làm cho mã chương trình khó bảo trì hơn</a:t>
            </a:r>
            <a:endParaRPr/>
          </a:p>
          <a:p>
            <a:pPr indent="-228600" lvl="0" marL="228600" rtl="0" algn="l">
              <a:lnSpc>
                <a:spcPct val="90000"/>
              </a:lnSpc>
              <a:spcBef>
                <a:spcPts val="1000"/>
              </a:spcBef>
              <a:spcAft>
                <a:spcPts val="0"/>
              </a:spcAft>
              <a:buClr>
                <a:schemeClr val="dk1"/>
              </a:buClr>
              <a:buSzPts val="2400"/>
              <a:buChar char="•"/>
            </a:pPr>
            <a:r>
              <a:rPr lang="en-US"/>
              <a:t>Khi tối ưu chương trình, chỉ khử đệ quy khi profiling hoặc có bằng chứng rõ ràng chỉ ra rằng việc đó là cần thiết</a:t>
            </a:r>
            <a:endParaRPr/>
          </a:p>
        </p:txBody>
      </p:sp>
      <p:sp>
        <p:nvSpPr>
          <p:cNvPr id="416" name="Google Shape;416;p5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bằng vòng lặp</a:t>
            </a:r>
            <a:endParaRPr/>
          </a:p>
        </p:txBody>
      </p:sp>
      <p:sp>
        <p:nvSpPr>
          <p:cNvPr id="422" name="Google Shape;422;p51"/>
          <p:cNvSpPr txBox="1"/>
          <p:nvPr>
            <p:ph idx="1" type="body"/>
          </p:nvPr>
        </p:nvSpPr>
        <p:spPr>
          <a:xfrm>
            <a:off x="628650" y="1094509"/>
            <a:ext cx="7886700" cy="539836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Công thức truy hồi:</a:t>
            </a:r>
            <a:endParaRPr/>
          </a:p>
          <a:p>
            <a:pPr indent="0" lvl="0" marL="0" rtl="0" algn="l">
              <a:lnSpc>
                <a:spcPct val="90000"/>
              </a:lnSpc>
              <a:spcBef>
                <a:spcPts val="1000"/>
              </a:spcBef>
              <a:spcAft>
                <a:spcPts val="0"/>
              </a:spcAft>
              <a:buClr>
                <a:schemeClr val="dk1"/>
              </a:buClr>
              <a:buSzPct val="100000"/>
              <a:buNone/>
            </a:pPr>
            <a:r>
              <a:rPr lang="en-US"/>
              <a:t>f(n) = C nếu n = n</a:t>
            </a:r>
            <a:r>
              <a:rPr baseline="-25000" lang="en-US"/>
              <a:t>0</a:t>
            </a:r>
            <a:r>
              <a:rPr lang="en-US"/>
              <a:t> (C là một hằng số)</a:t>
            </a:r>
            <a:endParaRPr/>
          </a:p>
          <a:p>
            <a:pPr indent="0" lvl="0" marL="0" rtl="0" algn="l">
              <a:lnSpc>
                <a:spcPct val="90000"/>
              </a:lnSpc>
              <a:spcBef>
                <a:spcPts val="1000"/>
              </a:spcBef>
              <a:spcAft>
                <a:spcPts val="0"/>
              </a:spcAft>
              <a:buClr>
                <a:schemeClr val="dk1"/>
              </a:buClr>
              <a:buSzPct val="100000"/>
              <a:buNone/>
            </a:pPr>
            <a:r>
              <a:rPr lang="en-US"/>
              <a:t>f(n) = g(n,f(n -1)) nếu n &gt; n</a:t>
            </a:r>
            <a:r>
              <a:rPr baseline="-25000" lang="en-US"/>
              <a:t>0</a:t>
            </a:r>
            <a:endParaRPr/>
          </a:p>
          <a:p>
            <a:pPr indent="0" lvl="0" marL="0" rtl="0" algn="l">
              <a:lnSpc>
                <a:spcPct val="90000"/>
              </a:lnSpc>
              <a:spcBef>
                <a:spcPts val="1000"/>
              </a:spcBef>
              <a:spcAft>
                <a:spcPts val="0"/>
              </a:spcAft>
              <a:buClr>
                <a:schemeClr val="dk1"/>
              </a:buClr>
              <a:buSzPct val="100000"/>
              <a:buNone/>
            </a:pPr>
            <a:r>
              <a:t/>
            </a:r>
            <a:endParaRPr baseline="-25000"/>
          </a:p>
          <a:p>
            <a:pPr indent="-228600" lvl="0" marL="228600" rtl="0" algn="l">
              <a:lnSpc>
                <a:spcPct val="90000"/>
              </a:lnSpc>
              <a:spcBef>
                <a:spcPts val="1000"/>
              </a:spcBef>
              <a:spcAft>
                <a:spcPts val="0"/>
              </a:spcAft>
              <a:buClr>
                <a:schemeClr val="dk1"/>
              </a:buClr>
              <a:buSzPct val="100000"/>
              <a:buChar char="•"/>
            </a:pPr>
            <a:r>
              <a:rPr lang="en-US"/>
              <a:t>Giải thuật đệ quy tính f(n)</a:t>
            </a:r>
            <a:endParaRPr/>
          </a:p>
          <a:p>
            <a:pPr indent="0" lvl="0" marL="0" marR="0" rtl="0" algn="l">
              <a:lnSpc>
                <a:spcPct val="107000"/>
              </a:lnSpc>
              <a:spcBef>
                <a:spcPts val="600"/>
              </a:spcBef>
              <a:spcAft>
                <a:spcPts val="0"/>
              </a:spcAft>
              <a:buClr>
                <a:schemeClr val="dk1"/>
              </a:buClr>
              <a:buSzPct val="100000"/>
              <a:buNone/>
            </a:pPr>
            <a:r>
              <a:rPr lang="en-US">
                <a:latin typeface="Courier New"/>
                <a:ea typeface="Courier New"/>
                <a:cs typeface="Courier New"/>
                <a:sym typeface="Courier New"/>
              </a:rPr>
              <a:t>f(n) </a:t>
            </a:r>
            <a:r>
              <a:rPr lang="en-US">
                <a:solidFill>
                  <a:srgbClr val="000000"/>
                </a:solidFill>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no)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C; </a:t>
            </a:r>
            <a:endParaRPr>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a:solidFill>
                  <a:srgbClr val="008000"/>
                </a:solidFill>
                <a:latin typeface="Courier New"/>
                <a:ea typeface="Courier New"/>
                <a:cs typeface="Courier New"/>
                <a:sym typeface="Courier New"/>
              </a:rPr>
              <a:t>else</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return</a:t>
            </a:r>
            <a:r>
              <a:rPr lang="en-US">
                <a:latin typeface="Courier New"/>
                <a:ea typeface="Courier New"/>
                <a:cs typeface="Courier New"/>
                <a:sym typeface="Courier New"/>
              </a:rPr>
              <a:t> (g(n,f(n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ct val="100000"/>
              <a:buNone/>
            </a:pPr>
            <a:r>
              <a:t/>
            </a:r>
            <a:endParaRPr sz="1800">
              <a:latin typeface="Calibri"/>
              <a:ea typeface="Calibri"/>
              <a:cs typeface="Calibri"/>
              <a:sym typeface="Calibri"/>
            </a:endParaRPr>
          </a:p>
          <a:p>
            <a:pPr indent="-228600" lvl="0" marL="228600" rtl="0" algn="l">
              <a:lnSpc>
                <a:spcPct val="107000"/>
              </a:lnSpc>
              <a:spcBef>
                <a:spcPts val="0"/>
              </a:spcBef>
              <a:spcAft>
                <a:spcPts val="0"/>
              </a:spcAft>
              <a:buClr>
                <a:schemeClr val="dk1"/>
              </a:buClr>
              <a:buSzPct val="100000"/>
              <a:buChar char="•"/>
            </a:pPr>
            <a:r>
              <a:rPr lang="en-US" sz="1800">
                <a:latin typeface="Calibri"/>
                <a:ea typeface="Calibri"/>
                <a:cs typeface="Calibri"/>
                <a:sym typeface="Calibri"/>
              </a:rPr>
              <a:t> </a:t>
            </a:r>
            <a:r>
              <a:rPr lang="en-US"/>
              <a:t>Giải thuật lặp tính f(n)</a:t>
            </a:r>
            <a:endParaRPr/>
          </a:p>
          <a:p>
            <a:pPr indent="0" lvl="0" marL="0" marR="0" rtl="0" algn="l">
              <a:lnSpc>
                <a:spcPct val="107000"/>
              </a:lnSpc>
              <a:spcBef>
                <a:spcPts val="800"/>
              </a:spcBef>
              <a:spcAft>
                <a:spcPts val="0"/>
              </a:spcAft>
              <a:buClr>
                <a:schemeClr val="dk1"/>
              </a:buClr>
              <a:buSzPct val="100000"/>
              <a:buNone/>
            </a:pPr>
            <a:r>
              <a:rPr lang="en-US">
                <a:latin typeface="Courier New"/>
                <a:ea typeface="Courier New"/>
                <a:cs typeface="Courier New"/>
                <a:sym typeface="Courier New"/>
              </a:rPr>
              <a:t>K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no; F</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C;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F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f(no);</a:t>
            </a:r>
            <a:endParaRPr>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a:solidFill>
                  <a:srgbClr val="008000"/>
                </a:solidFill>
                <a:latin typeface="Courier New"/>
                <a:ea typeface="Courier New"/>
                <a:cs typeface="Courier New"/>
                <a:sym typeface="Courier New"/>
              </a:rPr>
              <a:t>while</a:t>
            </a:r>
            <a:r>
              <a:rPr lang="en-US">
                <a:latin typeface="Courier New"/>
                <a:ea typeface="Courier New"/>
                <a:cs typeface="Courier New"/>
                <a:sym typeface="Courier New"/>
              </a:rPr>
              <a:t>(k </a:t>
            </a:r>
            <a:r>
              <a:rPr lang="en-US">
                <a:solidFill>
                  <a:srgbClr val="666666"/>
                </a:solidFill>
                <a:latin typeface="Courier New"/>
                <a:ea typeface="Courier New"/>
                <a:cs typeface="Courier New"/>
                <a:sym typeface="Courier New"/>
              </a:rPr>
              <a:t>&lt;</a:t>
            </a:r>
            <a:r>
              <a:rPr lang="en-US">
                <a:latin typeface="Courier New"/>
                <a:ea typeface="Courier New"/>
                <a:cs typeface="Courier New"/>
                <a:sym typeface="Courier New"/>
              </a:rPr>
              <a:t> n){</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k</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    F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g(k,F);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F;</a:t>
            </a:r>
            <a:endParaRPr baseline="-25000"/>
          </a:p>
        </p:txBody>
      </p:sp>
      <p:sp>
        <p:nvSpPr>
          <p:cNvPr id="423" name="Google Shape;423;p5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bằng vòng lặp</a:t>
            </a:r>
            <a:endParaRPr/>
          </a:p>
        </p:txBody>
      </p:sp>
      <p:sp>
        <p:nvSpPr>
          <p:cNvPr id="429" name="Google Shape;429;p52"/>
          <p:cNvSpPr txBox="1"/>
          <p:nvPr>
            <p:ph idx="1" type="body"/>
          </p:nvPr>
        </p:nvSpPr>
        <p:spPr>
          <a:xfrm>
            <a:off x="628650" y="1094508"/>
            <a:ext cx="7886700" cy="5616649"/>
          </a:xfrm>
          <a:prstGeom prst="rect">
            <a:avLst/>
          </a:prstGeom>
          <a:blipFill rotWithShape="1">
            <a:blip r:embed="rId3">
              <a:alphaModFix/>
            </a:blip>
            <a:stretch>
              <a:fillRect b="0" l="-771" r="0" t="-206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a:t> </a:t>
            </a:r>
            <a:endParaRPr/>
          </a:p>
        </p:txBody>
      </p:sp>
      <p:sp>
        <p:nvSpPr>
          <p:cNvPr id="430" name="Google Shape;430;p5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đuôi</a:t>
            </a:r>
            <a:endParaRPr/>
          </a:p>
        </p:txBody>
      </p:sp>
      <p:sp>
        <p:nvSpPr>
          <p:cNvPr id="436" name="Google Shape;436;p53"/>
          <p:cNvSpPr txBox="1"/>
          <p:nvPr>
            <p:ph idx="1" type="body"/>
          </p:nvPr>
        </p:nvSpPr>
        <p:spPr>
          <a:xfrm>
            <a:off x="628650" y="1094508"/>
            <a:ext cx="7886700" cy="56166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Xét thủ tục P dạng</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P(X) ≡ if  B(X) then D(X) </a:t>
            </a:r>
            <a:endParaRPr/>
          </a:p>
          <a:p>
            <a:pPr indent="0" lvl="1" marL="1082675" rtl="0" algn="l">
              <a:lnSpc>
                <a:spcPct val="90000"/>
              </a:lnSpc>
              <a:spcBef>
                <a:spcPts val="500"/>
              </a:spcBef>
              <a:spcAft>
                <a:spcPts val="0"/>
              </a:spcAft>
              <a:buClr>
                <a:schemeClr val="dk1"/>
              </a:buClr>
              <a:buSzPts val="2400"/>
              <a:buNone/>
            </a:pPr>
            <a:r>
              <a:rPr lang="en-US">
                <a:latin typeface="Courier New"/>
                <a:ea typeface="Courier New"/>
                <a:cs typeface="Courier New"/>
                <a:sym typeface="Courier New"/>
              </a:rPr>
              <a:t>else { </a:t>
            </a:r>
            <a:endParaRPr/>
          </a:p>
          <a:p>
            <a:pPr indent="0" lvl="2" marL="1773238" rtl="0" algn="l">
              <a:lnSpc>
                <a:spcPct val="90000"/>
              </a:lnSpc>
              <a:spcBef>
                <a:spcPts val="500"/>
              </a:spcBef>
              <a:spcAft>
                <a:spcPts val="0"/>
              </a:spcAft>
              <a:buClr>
                <a:schemeClr val="dk1"/>
              </a:buClr>
              <a:buSzPts val="2400"/>
              <a:buNone/>
            </a:pPr>
            <a:r>
              <a:rPr lang="en-US" sz="2400">
                <a:latin typeface="Courier New"/>
                <a:ea typeface="Courier New"/>
                <a:cs typeface="Courier New"/>
                <a:sym typeface="Courier New"/>
              </a:rPr>
              <a:t>A(X) ; </a:t>
            </a:r>
            <a:endParaRPr/>
          </a:p>
          <a:p>
            <a:pPr indent="0" lvl="2" marL="1773238" rtl="0" algn="l">
              <a:lnSpc>
                <a:spcPct val="90000"/>
              </a:lnSpc>
              <a:spcBef>
                <a:spcPts val="500"/>
              </a:spcBef>
              <a:spcAft>
                <a:spcPts val="0"/>
              </a:spcAft>
              <a:buClr>
                <a:schemeClr val="dk1"/>
              </a:buClr>
              <a:buSzPts val="2400"/>
              <a:buNone/>
            </a:pPr>
            <a:r>
              <a:rPr lang="en-US" sz="2400">
                <a:latin typeface="Courier New"/>
                <a:ea typeface="Courier New"/>
                <a:cs typeface="Courier New"/>
                <a:sym typeface="Courier New"/>
              </a:rPr>
              <a:t>P(f(X)) ; </a:t>
            </a:r>
            <a:endParaRPr/>
          </a:p>
          <a:p>
            <a:pPr indent="0" lvl="1" marL="1082675" rtl="0" algn="l">
              <a:lnSpc>
                <a:spcPct val="90000"/>
              </a:lnSpc>
              <a:spcBef>
                <a:spcPts val="500"/>
              </a:spcBef>
              <a:spcAft>
                <a:spcPts val="0"/>
              </a:spcAft>
              <a:buClr>
                <a:schemeClr val="dk1"/>
              </a:buClr>
              <a:buSzPts val="2400"/>
              <a:buNone/>
            </a:pPr>
            <a:r>
              <a:rPr lang="en-US">
                <a:latin typeface="Courier New"/>
                <a:ea typeface="Courier New"/>
                <a:cs typeface="Courier New"/>
                <a:sym typeface="Courier New"/>
              </a:rPr>
              <a:t>}</a:t>
            </a:r>
            <a:endParaRPr/>
          </a:p>
          <a:p>
            <a:pPr indent="-228600" lvl="1" marL="228600" rtl="0" algn="l">
              <a:lnSpc>
                <a:spcPct val="90000"/>
              </a:lnSpc>
              <a:spcBef>
                <a:spcPts val="1000"/>
              </a:spcBef>
              <a:spcAft>
                <a:spcPts val="0"/>
              </a:spcAft>
              <a:buClr>
                <a:schemeClr val="dk1"/>
              </a:buClr>
              <a:buSzPts val="2400"/>
              <a:buChar char="•"/>
            </a:pPr>
            <a:r>
              <a:rPr lang="en-US"/>
              <a:t>Trong đó: </a:t>
            </a:r>
            <a:endParaRPr/>
          </a:p>
          <a:p>
            <a:pPr indent="0" lvl="1" marL="0" rtl="0" algn="l">
              <a:lnSpc>
                <a:spcPct val="90000"/>
              </a:lnSpc>
              <a:spcBef>
                <a:spcPts val="1000"/>
              </a:spcBef>
              <a:spcAft>
                <a:spcPts val="0"/>
              </a:spcAft>
              <a:buClr>
                <a:schemeClr val="dk1"/>
              </a:buClr>
              <a:buSzPts val="2400"/>
              <a:buNone/>
            </a:pPr>
            <a:r>
              <a:rPr lang="en-US"/>
              <a:t>X là tập biến (một hoặc một bộ nhiều biến)</a:t>
            </a:r>
            <a:endParaRPr/>
          </a:p>
          <a:p>
            <a:pPr indent="0" lvl="1" marL="0" rtl="0" algn="l">
              <a:lnSpc>
                <a:spcPct val="90000"/>
              </a:lnSpc>
              <a:spcBef>
                <a:spcPts val="1000"/>
              </a:spcBef>
              <a:spcAft>
                <a:spcPts val="0"/>
              </a:spcAft>
              <a:buClr>
                <a:schemeClr val="dk1"/>
              </a:buClr>
              <a:buSzPts val="2400"/>
              <a:buNone/>
            </a:pPr>
            <a:r>
              <a:rPr lang="en-US"/>
              <a:t>P(X) là thủ tục đệ quy phụ thuộc X</a:t>
            </a:r>
            <a:endParaRPr/>
          </a:p>
          <a:p>
            <a:pPr indent="0" lvl="1" marL="0" rtl="0" algn="l">
              <a:lnSpc>
                <a:spcPct val="90000"/>
              </a:lnSpc>
              <a:spcBef>
                <a:spcPts val="1000"/>
              </a:spcBef>
              <a:spcAft>
                <a:spcPts val="0"/>
              </a:spcAft>
              <a:buClr>
                <a:schemeClr val="dk1"/>
              </a:buClr>
              <a:buSzPts val="2400"/>
              <a:buNone/>
            </a:pPr>
            <a:r>
              <a:rPr lang="en-US"/>
              <a:t>A(X); D(X) là các thao tác không đệ quy</a:t>
            </a:r>
            <a:endParaRPr/>
          </a:p>
          <a:p>
            <a:pPr indent="0" lvl="1" marL="0" rtl="0" algn="l">
              <a:lnSpc>
                <a:spcPct val="90000"/>
              </a:lnSpc>
              <a:spcBef>
                <a:spcPts val="1000"/>
              </a:spcBef>
              <a:spcAft>
                <a:spcPts val="0"/>
              </a:spcAft>
              <a:buClr>
                <a:schemeClr val="dk1"/>
              </a:buClr>
              <a:buSzPts val="2400"/>
              <a:buNone/>
            </a:pPr>
            <a:r>
              <a:rPr lang="en-US"/>
              <a:t>f(X) là hàm biến đổi X</a:t>
            </a:r>
            <a:endParaRPr/>
          </a:p>
        </p:txBody>
      </p:sp>
      <p:sp>
        <p:nvSpPr>
          <p:cNvPr id="437" name="Google Shape;437;p5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38" name="Google Shape;438;p53"/>
          <p:cNvGrpSpPr/>
          <p:nvPr/>
        </p:nvGrpSpPr>
        <p:grpSpPr>
          <a:xfrm>
            <a:off x="5436089" y="377918"/>
            <a:ext cx="3358143" cy="3051086"/>
            <a:chOff x="5459874" y="667092"/>
            <a:chExt cx="3358143" cy="3051086"/>
          </a:xfrm>
        </p:grpSpPr>
        <p:sp>
          <p:nvSpPr>
            <p:cNvPr id="439" name="Google Shape;439;p53"/>
            <p:cNvSpPr/>
            <p:nvPr/>
          </p:nvSpPr>
          <p:spPr>
            <a:xfrm>
              <a:off x="7096564" y="667092"/>
              <a:ext cx="1293704" cy="51302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P(X)</a:t>
              </a:r>
              <a:endParaRPr/>
            </a:p>
          </p:txBody>
        </p:sp>
        <p:sp>
          <p:nvSpPr>
            <p:cNvPr id="440" name="Google Shape;440;p53"/>
            <p:cNvSpPr/>
            <p:nvPr/>
          </p:nvSpPr>
          <p:spPr>
            <a:xfrm>
              <a:off x="7076373" y="1539702"/>
              <a:ext cx="1334085" cy="644041"/>
            </a:xfrm>
            <a:prstGeom prst="diamon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B(X)</a:t>
              </a:r>
              <a:endParaRPr/>
            </a:p>
          </p:txBody>
        </p:sp>
        <p:sp>
          <p:nvSpPr>
            <p:cNvPr id="441" name="Google Shape;441;p53"/>
            <p:cNvSpPr/>
            <p:nvPr/>
          </p:nvSpPr>
          <p:spPr>
            <a:xfrm>
              <a:off x="7096565" y="2628937"/>
              <a:ext cx="1293704" cy="64404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A(X);</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P(f(X);</a:t>
              </a:r>
              <a:endParaRPr/>
            </a:p>
          </p:txBody>
        </p:sp>
        <p:sp>
          <p:nvSpPr>
            <p:cNvPr id="442" name="Google Shape;442;p53"/>
            <p:cNvSpPr/>
            <p:nvPr/>
          </p:nvSpPr>
          <p:spPr>
            <a:xfrm>
              <a:off x="5459875" y="2232122"/>
              <a:ext cx="1334085" cy="50920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D(X)</a:t>
              </a:r>
              <a:endParaRPr/>
            </a:p>
          </p:txBody>
        </p:sp>
        <p:sp>
          <p:nvSpPr>
            <p:cNvPr id="443" name="Google Shape;443;p53"/>
            <p:cNvSpPr/>
            <p:nvPr/>
          </p:nvSpPr>
          <p:spPr>
            <a:xfrm>
              <a:off x="5459874" y="3172489"/>
              <a:ext cx="1334085" cy="52903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End</a:t>
              </a:r>
              <a:endParaRPr/>
            </a:p>
          </p:txBody>
        </p:sp>
        <p:cxnSp>
          <p:nvCxnSpPr>
            <p:cNvPr id="444" name="Google Shape;444;p53"/>
            <p:cNvCxnSpPr>
              <a:stCxn id="439" idx="4"/>
              <a:endCxn id="440" idx="0"/>
            </p:cNvCxnSpPr>
            <p:nvPr/>
          </p:nvCxnSpPr>
          <p:spPr>
            <a:xfrm>
              <a:off x="7743416" y="1180112"/>
              <a:ext cx="0" cy="359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5" name="Google Shape;445;p53"/>
            <p:cNvCxnSpPr>
              <a:stCxn id="440" idx="2"/>
              <a:endCxn id="441" idx="0"/>
            </p:cNvCxnSpPr>
            <p:nvPr/>
          </p:nvCxnSpPr>
          <p:spPr>
            <a:xfrm>
              <a:off x="7743416" y="2183743"/>
              <a:ext cx="0" cy="445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6" name="Google Shape;446;p53"/>
            <p:cNvCxnSpPr>
              <a:stCxn id="442" idx="2"/>
              <a:endCxn id="443" idx="0"/>
            </p:cNvCxnSpPr>
            <p:nvPr/>
          </p:nvCxnSpPr>
          <p:spPr>
            <a:xfrm>
              <a:off x="6126918" y="2741330"/>
              <a:ext cx="0" cy="431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7" name="Google Shape;447;p53"/>
            <p:cNvCxnSpPr>
              <a:stCxn id="440" idx="1"/>
              <a:endCxn id="442" idx="0"/>
            </p:cNvCxnSpPr>
            <p:nvPr/>
          </p:nvCxnSpPr>
          <p:spPr>
            <a:xfrm flipH="1">
              <a:off x="6126873" y="1861722"/>
              <a:ext cx="949500" cy="370500"/>
            </a:xfrm>
            <a:prstGeom prst="bentConnector2">
              <a:avLst/>
            </a:prstGeom>
            <a:noFill/>
            <a:ln cap="flat" cmpd="sng" w="9525">
              <a:solidFill>
                <a:schemeClr val="accent1"/>
              </a:solidFill>
              <a:prstDash val="solid"/>
              <a:miter lim="800000"/>
              <a:headEnd len="sm" w="sm" type="none"/>
              <a:tailEnd len="med" w="med" type="triangle"/>
            </a:ln>
          </p:spPr>
        </p:cxnSp>
        <p:cxnSp>
          <p:nvCxnSpPr>
            <p:cNvPr id="448" name="Google Shape;448;p53"/>
            <p:cNvCxnSpPr>
              <a:stCxn id="441" idx="2"/>
            </p:cNvCxnSpPr>
            <p:nvPr/>
          </p:nvCxnSpPr>
          <p:spPr>
            <a:xfrm flipH="1" rot="-5400000">
              <a:off x="8058117" y="2958278"/>
              <a:ext cx="445200" cy="1074600"/>
            </a:xfrm>
            <a:prstGeom prst="bentConnector2">
              <a:avLst/>
            </a:prstGeom>
            <a:noFill/>
            <a:ln cap="flat" cmpd="sng" w="9525">
              <a:solidFill>
                <a:schemeClr val="accent1"/>
              </a:solidFill>
              <a:prstDash val="solid"/>
              <a:miter lim="800000"/>
              <a:headEnd len="sm" w="sm" type="none"/>
              <a:tailEnd len="sm" w="sm" type="none"/>
            </a:ln>
          </p:spPr>
        </p:cxnSp>
        <p:cxnSp>
          <p:nvCxnSpPr>
            <p:cNvPr id="449" name="Google Shape;449;p53"/>
            <p:cNvCxnSpPr/>
            <p:nvPr/>
          </p:nvCxnSpPr>
          <p:spPr>
            <a:xfrm rot="10800000">
              <a:off x="8817957" y="1359907"/>
              <a:ext cx="0" cy="2358267"/>
            </a:xfrm>
            <a:prstGeom prst="straightConnector1">
              <a:avLst/>
            </a:prstGeom>
            <a:noFill/>
            <a:ln cap="flat" cmpd="sng" w="9525">
              <a:solidFill>
                <a:schemeClr val="accent1"/>
              </a:solidFill>
              <a:prstDash val="solid"/>
              <a:miter lim="800000"/>
              <a:headEnd len="sm" w="sm" type="none"/>
              <a:tailEnd len="sm" w="sm" type="none"/>
            </a:ln>
          </p:spPr>
        </p:cxnSp>
        <p:cxnSp>
          <p:nvCxnSpPr>
            <p:cNvPr id="450" name="Google Shape;450;p53"/>
            <p:cNvCxnSpPr/>
            <p:nvPr/>
          </p:nvCxnSpPr>
          <p:spPr>
            <a:xfrm rot="10800000">
              <a:off x="7743415" y="1359907"/>
              <a:ext cx="1074542" cy="0"/>
            </a:xfrm>
            <a:prstGeom prst="straightConnector1">
              <a:avLst/>
            </a:prstGeom>
            <a:noFill/>
            <a:ln cap="flat" cmpd="sng" w="9525">
              <a:solidFill>
                <a:schemeClr val="accent1"/>
              </a:solidFill>
              <a:prstDash val="solid"/>
              <a:miter lim="800000"/>
              <a:headEnd len="sm" w="sm" type="none"/>
              <a:tailEnd len="med" w="med" type="triangle"/>
            </a:ln>
          </p:spPr>
        </p:cxnSp>
        <p:sp>
          <p:nvSpPr>
            <p:cNvPr id="451" name="Google Shape;451;p53"/>
            <p:cNvSpPr/>
            <p:nvPr/>
          </p:nvSpPr>
          <p:spPr>
            <a:xfrm>
              <a:off x="6240531" y="1504581"/>
              <a:ext cx="772846" cy="3956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True</a:t>
              </a:r>
              <a:endParaRPr/>
            </a:p>
          </p:txBody>
        </p:sp>
        <p:sp>
          <p:nvSpPr>
            <p:cNvPr id="452" name="Google Shape;452;p53"/>
            <p:cNvSpPr/>
            <p:nvPr/>
          </p:nvSpPr>
          <p:spPr>
            <a:xfrm>
              <a:off x="7679199" y="2208507"/>
              <a:ext cx="751744" cy="33482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False</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đuôi</a:t>
            </a:r>
            <a:endParaRPr/>
          </a:p>
        </p:txBody>
      </p:sp>
      <p:sp>
        <p:nvSpPr>
          <p:cNvPr id="458" name="Google Shape;458;p54"/>
          <p:cNvSpPr txBox="1"/>
          <p:nvPr>
            <p:ph idx="1" type="body"/>
          </p:nvPr>
        </p:nvSpPr>
        <p:spPr>
          <a:xfrm>
            <a:off x="628650" y="1094508"/>
            <a:ext cx="7886700" cy="56166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Xét quá trình thực hiện P(X) :</a:t>
            </a:r>
            <a:endParaRPr/>
          </a:p>
          <a:p>
            <a:pPr indent="0" lvl="0" marL="0" rtl="0" algn="l">
              <a:lnSpc>
                <a:spcPct val="90000"/>
              </a:lnSpc>
              <a:spcBef>
                <a:spcPts val="1000"/>
              </a:spcBef>
              <a:spcAft>
                <a:spcPts val="0"/>
              </a:spcAft>
              <a:buClr>
                <a:schemeClr val="dk1"/>
              </a:buClr>
              <a:buSzPts val="2400"/>
              <a:buNone/>
            </a:pPr>
            <a:r>
              <a:rPr lang="en-US"/>
              <a:t>gọi P</a:t>
            </a:r>
            <a:r>
              <a:rPr baseline="-25000" lang="en-US"/>
              <a:t>0</a:t>
            </a:r>
            <a:r>
              <a:rPr lang="en-US"/>
              <a:t> là lần gọi P thứ 0 (đầu tiên) P(X)</a:t>
            </a:r>
            <a:endParaRPr/>
          </a:p>
          <a:p>
            <a:pPr indent="0" lvl="0" marL="0" rtl="0" algn="l">
              <a:lnSpc>
                <a:spcPct val="90000"/>
              </a:lnSpc>
              <a:spcBef>
                <a:spcPts val="1000"/>
              </a:spcBef>
              <a:spcAft>
                <a:spcPts val="0"/>
              </a:spcAft>
              <a:buClr>
                <a:schemeClr val="dk1"/>
              </a:buClr>
              <a:buSzPts val="2400"/>
              <a:buNone/>
            </a:pPr>
            <a:r>
              <a:rPr lang="en-US"/>
              <a:t>P</a:t>
            </a:r>
            <a:r>
              <a:rPr baseline="-25000" lang="en-US"/>
              <a:t>1</a:t>
            </a:r>
            <a:r>
              <a:rPr lang="en-US"/>
              <a:t> là lần gọi P thứ 1 (lần 2) P(f(X))</a:t>
            </a:r>
            <a:endParaRPr/>
          </a:p>
          <a:p>
            <a:pPr indent="0" lvl="0" marL="0" rtl="0" algn="l">
              <a:lnSpc>
                <a:spcPct val="90000"/>
              </a:lnSpc>
              <a:spcBef>
                <a:spcPts val="1000"/>
              </a:spcBef>
              <a:spcAft>
                <a:spcPts val="0"/>
              </a:spcAft>
              <a:buClr>
                <a:schemeClr val="dk1"/>
              </a:buClr>
              <a:buSzPts val="2400"/>
              <a:buNone/>
            </a:pPr>
            <a:r>
              <a:rPr lang="en-US"/>
              <a:t>P</a:t>
            </a:r>
            <a:r>
              <a:rPr baseline="-25000" lang="en-US"/>
              <a:t>i</a:t>
            </a:r>
            <a:r>
              <a:rPr lang="en-US"/>
              <a:t> là lần gọi P thứ i (lần i + 1) P(f(f(...f(X)...)</a:t>
            </a:r>
            <a:endParaRPr/>
          </a:p>
          <a:p>
            <a:pPr indent="0" lvl="0" marL="0" rtl="0" algn="l">
              <a:lnSpc>
                <a:spcPct val="90000"/>
              </a:lnSpc>
              <a:spcBef>
                <a:spcPts val="1000"/>
              </a:spcBef>
              <a:spcAft>
                <a:spcPts val="0"/>
              </a:spcAft>
              <a:buClr>
                <a:schemeClr val="dk1"/>
              </a:buClr>
              <a:buSzPts val="2400"/>
              <a:buNone/>
            </a:pPr>
            <a:r>
              <a:rPr lang="en-US"/>
              <a:t>( P(f</a:t>
            </a:r>
            <a:r>
              <a:rPr baseline="-25000" lang="en-US"/>
              <a:t>i</a:t>
            </a:r>
            <a:r>
              <a:rPr lang="en-US"/>
              <a:t>(X)) hợp i lần hàm f )</a:t>
            </a:r>
            <a:endParaRPr/>
          </a:p>
          <a:p>
            <a:pPr indent="-228600" lvl="0" marL="228600" rtl="0" algn="l">
              <a:lnSpc>
                <a:spcPct val="90000"/>
              </a:lnSpc>
              <a:spcBef>
                <a:spcPts val="1000"/>
              </a:spcBef>
              <a:spcAft>
                <a:spcPts val="0"/>
              </a:spcAft>
              <a:buClr>
                <a:schemeClr val="dk1"/>
              </a:buClr>
              <a:buSzPts val="2400"/>
              <a:buChar char="•"/>
            </a:pPr>
            <a:r>
              <a:rPr lang="en-US"/>
              <a:t>Xét lời gọi P</a:t>
            </a:r>
            <a:r>
              <a:rPr baseline="-25000" lang="en-US"/>
              <a:t>i</a:t>
            </a:r>
            <a:r>
              <a:rPr lang="en-US"/>
              <a:t>, nếu B(f</a:t>
            </a:r>
            <a:r>
              <a:rPr baseline="-25000" lang="en-US"/>
              <a:t>i</a:t>
            </a:r>
            <a:r>
              <a:rPr lang="en-US"/>
              <a:t>(X))</a:t>
            </a:r>
            <a:endParaRPr/>
          </a:p>
          <a:p>
            <a:pPr indent="0" lvl="0" marL="0" rtl="0" algn="l">
              <a:lnSpc>
                <a:spcPct val="90000"/>
              </a:lnSpc>
              <a:spcBef>
                <a:spcPts val="1000"/>
              </a:spcBef>
              <a:spcAft>
                <a:spcPts val="0"/>
              </a:spcAft>
              <a:buClr>
                <a:schemeClr val="dk1"/>
              </a:buClr>
              <a:buSzPts val="2400"/>
              <a:buNone/>
            </a:pPr>
            <a:r>
              <a:rPr lang="en-US"/>
              <a:t>(false) { A và gọi P</a:t>
            </a:r>
            <a:r>
              <a:rPr baseline="-25000" lang="en-US"/>
              <a:t>i+1</a:t>
            </a:r>
            <a:r>
              <a:rPr lang="en-US"/>
              <a:t>} </a:t>
            </a:r>
            <a:endParaRPr/>
          </a:p>
          <a:p>
            <a:pPr indent="0" lvl="0" marL="0" rtl="0" algn="l">
              <a:lnSpc>
                <a:spcPct val="90000"/>
              </a:lnSpc>
              <a:spcBef>
                <a:spcPts val="1000"/>
              </a:spcBef>
              <a:spcAft>
                <a:spcPts val="0"/>
              </a:spcAft>
              <a:buClr>
                <a:schemeClr val="dk1"/>
              </a:buClr>
              <a:buSzPts val="2400"/>
              <a:buNone/>
            </a:pPr>
            <a:r>
              <a:rPr lang="en-US"/>
              <a:t>(true) { D }</a:t>
            </a:r>
            <a:endParaRPr/>
          </a:p>
          <a:p>
            <a:pPr indent="-228600" lvl="0" marL="228600" rtl="0" algn="l">
              <a:lnSpc>
                <a:spcPct val="90000"/>
              </a:lnSpc>
              <a:spcBef>
                <a:spcPts val="1000"/>
              </a:spcBef>
              <a:spcAft>
                <a:spcPts val="0"/>
              </a:spcAft>
              <a:buClr>
                <a:schemeClr val="dk1"/>
              </a:buClr>
              <a:buSzPts val="2400"/>
              <a:buChar char="•"/>
            </a:pPr>
            <a:r>
              <a:rPr lang="en-US"/>
              <a:t>Giả sử P được gọi đúng n +1 lần . Khi đó ở trong lần gọi cuối cùng (thứ n ) P</a:t>
            </a:r>
            <a:r>
              <a:rPr baseline="-25000" lang="en-US"/>
              <a:t>n</a:t>
            </a:r>
            <a:r>
              <a:rPr lang="en-US"/>
              <a:t> thì B(f</a:t>
            </a:r>
            <a:r>
              <a:rPr baseline="-25000" lang="en-US"/>
              <a:t>n</a:t>
            </a:r>
            <a:r>
              <a:rPr lang="en-US"/>
              <a:t>(X)) = true, lệnh D được thực hiện và chấm dứt thao tác gọi thủ tục P </a:t>
            </a:r>
            <a:endParaRPr/>
          </a:p>
        </p:txBody>
      </p:sp>
      <p:sp>
        <p:nvSpPr>
          <p:cNvPr id="459" name="Google Shape;459;p5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đuôi</a:t>
            </a:r>
            <a:endParaRPr/>
          </a:p>
        </p:txBody>
      </p:sp>
      <p:sp>
        <p:nvSpPr>
          <p:cNvPr id="465" name="Google Shape;465;p55"/>
          <p:cNvSpPr txBox="1"/>
          <p:nvPr>
            <p:ph idx="1" type="body"/>
          </p:nvPr>
        </p:nvSpPr>
        <p:spPr>
          <a:xfrm>
            <a:off x="628650" y="1094508"/>
            <a:ext cx="7886700" cy="56166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Giải thuật vòng lặp:</a:t>
            </a:r>
            <a:endParaRPr/>
          </a:p>
          <a:p>
            <a:pPr indent="0" lvl="0" marL="0" marR="0" rtl="0" algn="l">
              <a:lnSpc>
                <a:spcPct val="107000"/>
              </a:lnSpc>
              <a:spcBef>
                <a:spcPts val="1000"/>
              </a:spcBef>
              <a:spcAft>
                <a:spcPts val="0"/>
              </a:spcAft>
              <a:buClr>
                <a:srgbClr val="008000"/>
              </a:buClr>
              <a:buSzPts val="2800"/>
              <a:buNone/>
            </a:pPr>
            <a:r>
              <a:rPr b="1" lang="en-US" sz="2800">
                <a:solidFill>
                  <a:srgbClr val="008000"/>
                </a:solidFill>
                <a:latin typeface="Courier New"/>
                <a:ea typeface="Courier New"/>
                <a:cs typeface="Courier New"/>
                <a:sym typeface="Courier New"/>
              </a:rPr>
              <a:t>while</a:t>
            </a:r>
            <a:r>
              <a:rPr lang="en-US" sz="2800">
                <a:latin typeface="Courier New"/>
                <a:ea typeface="Courier New"/>
                <a:cs typeface="Courier New"/>
                <a:sym typeface="Courier New"/>
              </a:rPr>
              <a:t> (</a:t>
            </a:r>
            <a:r>
              <a:rPr lang="en-US" sz="2800">
                <a:solidFill>
                  <a:srgbClr val="666666"/>
                </a:solidFill>
                <a:latin typeface="Courier New"/>
                <a:ea typeface="Courier New"/>
                <a:cs typeface="Courier New"/>
                <a:sym typeface="Courier New"/>
              </a:rPr>
              <a:t>!</a:t>
            </a:r>
            <a:r>
              <a:rPr lang="en-US" sz="2800">
                <a:latin typeface="Courier New"/>
                <a:ea typeface="Courier New"/>
                <a:cs typeface="Courier New"/>
                <a:sym typeface="Courier New"/>
              </a:rPr>
              <a:t>B(X)) {</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A(X); </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X </a:t>
            </a:r>
            <a:r>
              <a:rPr lang="en-US" sz="2800">
                <a:solidFill>
                  <a:srgbClr val="666666"/>
                </a:solidFill>
                <a:latin typeface="Courier New"/>
                <a:ea typeface="Courier New"/>
                <a:cs typeface="Courier New"/>
                <a:sym typeface="Courier New"/>
              </a:rPr>
              <a:t>=</a:t>
            </a:r>
            <a:r>
              <a:rPr lang="en-US" sz="2800">
                <a:latin typeface="Courier New"/>
                <a:ea typeface="Courier New"/>
                <a:cs typeface="Courier New"/>
                <a:sym typeface="Courier New"/>
              </a:rPr>
              <a:t> f(X); </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D(X); </a:t>
            </a:r>
            <a:endParaRPr sz="2800">
              <a:latin typeface="Calibri"/>
              <a:ea typeface="Calibri"/>
              <a:cs typeface="Calibri"/>
              <a:sym typeface="Calibri"/>
            </a:endParaRPr>
          </a:p>
          <a:p>
            <a:pPr indent="114300" lvl="0" marL="0" marR="0" rtl="0" algn="l">
              <a:lnSpc>
                <a:spcPct val="107000"/>
              </a:lnSpc>
              <a:spcBef>
                <a:spcPts val="0"/>
              </a:spcBef>
              <a:spcAft>
                <a:spcPts val="0"/>
              </a:spcAft>
              <a:buClr>
                <a:schemeClr val="dk1"/>
              </a:buClr>
              <a:buSzPts val="1800"/>
              <a:buNone/>
            </a:pPr>
            <a:r>
              <a:t/>
            </a:r>
            <a:endParaRPr sz="1800">
              <a:latin typeface="Calibri"/>
              <a:ea typeface="Calibri"/>
              <a:cs typeface="Calibri"/>
              <a:sym typeface="Calibri"/>
            </a:endParaRPr>
          </a:p>
          <a:p>
            <a:pPr indent="-76200" lvl="0" marL="228600" rtl="0" algn="l">
              <a:lnSpc>
                <a:spcPct val="90000"/>
              </a:lnSpc>
              <a:spcBef>
                <a:spcPts val="1800"/>
              </a:spcBef>
              <a:spcAft>
                <a:spcPts val="0"/>
              </a:spcAft>
              <a:buClr>
                <a:schemeClr val="dk1"/>
              </a:buClr>
              <a:buSzPts val="2400"/>
              <a:buNone/>
            </a:pPr>
            <a:r>
              <a:t/>
            </a:r>
            <a:endParaRPr/>
          </a:p>
        </p:txBody>
      </p:sp>
      <p:sp>
        <p:nvSpPr>
          <p:cNvPr id="466" name="Google Shape;466;p5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6"/>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a:t>Ví dụ: Tìm USCLN</a:t>
            </a:r>
            <a:endParaRPr/>
          </a:p>
        </p:txBody>
      </p:sp>
      <p:sp>
        <p:nvSpPr>
          <p:cNvPr id="472" name="Google Shape;472;p56"/>
          <p:cNvSpPr txBox="1"/>
          <p:nvPr>
            <p:ph idx="1" type="body"/>
          </p:nvPr>
        </p:nvSpPr>
        <p:spPr>
          <a:xfrm>
            <a:off x="56267" y="1336431"/>
            <a:ext cx="4360985" cy="464368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solidFill>
                  <a:schemeClr val="dk1"/>
                </a:solidFill>
                <a:latin typeface="Calibri"/>
                <a:ea typeface="Calibri"/>
                <a:cs typeface="Calibri"/>
                <a:sym typeface="Calibri"/>
              </a:rPr>
              <a:t>Giải thuật đệ quy:</a:t>
            </a:r>
            <a:endParaRPr/>
          </a:p>
          <a:p>
            <a:pPr indent="0" lvl="0" marL="0" marR="0" rtl="0" algn="l">
              <a:lnSpc>
                <a:spcPct val="107000"/>
              </a:lnSpc>
              <a:spcBef>
                <a:spcPts val="1000"/>
              </a:spcBef>
              <a:spcAft>
                <a:spcPts val="0"/>
              </a:spcAft>
              <a:buClr>
                <a:srgbClr val="B00040"/>
              </a:buClr>
              <a:buSzPct val="100000"/>
              <a:buNone/>
            </a:pP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a:t>
            </a:r>
            <a:r>
              <a:rPr lang="en-US" sz="2200">
                <a:solidFill>
                  <a:srgbClr val="0000FF"/>
                </a:solidFill>
                <a:latin typeface="Courier New"/>
                <a:ea typeface="Courier New"/>
                <a:cs typeface="Courier New"/>
                <a:sym typeface="Courier New"/>
              </a:rPr>
              <a:t>USCLN</a:t>
            </a:r>
            <a:r>
              <a:rPr lang="en-US" sz="2200">
                <a:solidFill>
                  <a:schemeClr val="dk1"/>
                </a:solidFill>
                <a:latin typeface="Courier New"/>
                <a:ea typeface="Courier New"/>
                <a:cs typeface="Courier New"/>
                <a:sym typeface="Courier New"/>
              </a:rPr>
              <a:t>(</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m, </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n)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if</a:t>
            </a:r>
            <a:r>
              <a:rPr lang="en-US" sz="2200">
                <a:solidFill>
                  <a:schemeClr val="dk1"/>
                </a:solidFill>
                <a:latin typeface="Courier New"/>
                <a:ea typeface="Courier New"/>
                <a:cs typeface="Courier New"/>
                <a:sym typeface="Courier New"/>
              </a:rPr>
              <a:t> (n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0</a:t>
            </a:r>
            <a:r>
              <a:rPr lang="en-US" sz="2200">
                <a:solidFill>
                  <a:schemeClr val="dk1"/>
                </a:solidFill>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return</a:t>
            </a:r>
            <a:r>
              <a:rPr lang="en-US" sz="2200">
                <a:solidFill>
                  <a:schemeClr val="dk1"/>
                </a:solidFill>
                <a:latin typeface="Courier New"/>
                <a:ea typeface="Courier New"/>
                <a:cs typeface="Courier New"/>
                <a:sym typeface="Courier New"/>
              </a:rPr>
              <a:t> m;</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else</a:t>
            </a:r>
            <a:r>
              <a:rPr lang="en-US" sz="2200">
                <a:solidFill>
                  <a:schemeClr val="dk1"/>
                </a:solidFill>
                <a:latin typeface="Courier New"/>
                <a:ea typeface="Courier New"/>
                <a:cs typeface="Courier New"/>
                <a:sym typeface="Courier New"/>
              </a:rPr>
              <a:t> USCLN(n, m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n);</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endParaRPr sz="1800">
              <a:latin typeface="Calibri"/>
              <a:ea typeface="Calibri"/>
              <a:cs typeface="Calibri"/>
              <a:sym typeface="Calibri"/>
            </a:endParaRPr>
          </a:p>
          <a:p>
            <a:pPr indent="-228600" lvl="0" marL="228600" rtl="0" algn="l">
              <a:lnSpc>
                <a:spcPct val="107000"/>
              </a:lnSpc>
              <a:spcBef>
                <a:spcPts val="800"/>
              </a:spcBef>
              <a:spcAft>
                <a:spcPts val="0"/>
              </a:spcAft>
              <a:buClr>
                <a:schemeClr val="dk1"/>
              </a:buClr>
              <a:buSzPct val="100000"/>
              <a:buChar char="•"/>
            </a:pPr>
            <a:r>
              <a:rPr lang="en-US" sz="2800">
                <a:solidFill>
                  <a:schemeClr val="dk1"/>
                </a:solidFill>
                <a:latin typeface="Calibri"/>
                <a:ea typeface="Calibri"/>
                <a:cs typeface="Calibri"/>
                <a:sym typeface="Calibri"/>
              </a:rPr>
              <a:t>X là (m , n)</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P(X) là USCLN(m ,n)</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B(X) là n == 0</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D(X) là lệnh return m</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A(X) là lệnh rỗng</a:t>
            </a:r>
            <a:endParaRPr sz="2800"/>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f(X ) là f(m,n) = (n , m mod n) </a:t>
            </a:r>
            <a:endParaRPr sz="1800"/>
          </a:p>
          <a:p>
            <a:pPr indent="-64135" lvl="0" marL="228600" rtl="0" algn="l">
              <a:lnSpc>
                <a:spcPct val="90000"/>
              </a:lnSpc>
              <a:spcBef>
                <a:spcPts val="1000"/>
              </a:spcBef>
              <a:spcAft>
                <a:spcPts val="0"/>
              </a:spcAft>
              <a:buClr>
                <a:schemeClr val="dk1"/>
              </a:buClr>
              <a:buSzPct val="100000"/>
              <a:buNone/>
            </a:pPr>
            <a:r>
              <a:t/>
            </a:r>
            <a:endParaRPr/>
          </a:p>
        </p:txBody>
      </p:sp>
      <p:sp>
        <p:nvSpPr>
          <p:cNvPr id="473" name="Google Shape;473;p56"/>
          <p:cNvSpPr txBox="1"/>
          <p:nvPr>
            <p:ph idx="2" type="body"/>
          </p:nvPr>
        </p:nvSpPr>
        <p:spPr>
          <a:xfrm>
            <a:off x="4444512" y="1336431"/>
            <a:ext cx="4629148" cy="464368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l">
              <a:lnSpc>
                <a:spcPct val="107000"/>
              </a:lnSpc>
              <a:spcBef>
                <a:spcPts val="0"/>
              </a:spcBef>
              <a:spcAft>
                <a:spcPts val="0"/>
              </a:spcAft>
              <a:buClr>
                <a:schemeClr val="dk1"/>
              </a:buClr>
              <a:buSzPct val="100000"/>
              <a:buChar char="•"/>
            </a:pPr>
            <a:r>
              <a:rPr lang="en-US">
                <a:solidFill>
                  <a:schemeClr val="dk1"/>
                </a:solidFill>
                <a:latin typeface="Calibri"/>
                <a:ea typeface="Calibri"/>
                <a:cs typeface="Calibri"/>
                <a:sym typeface="Calibri"/>
              </a:rPr>
              <a:t>Giải thuật vòng lặp:</a:t>
            </a:r>
            <a:endParaRPr/>
          </a:p>
          <a:p>
            <a:pPr indent="0" lvl="0" marL="0" marR="0" rtl="0" algn="l">
              <a:lnSpc>
                <a:spcPct val="107000"/>
              </a:lnSpc>
              <a:spcBef>
                <a:spcPts val="1000"/>
              </a:spcBef>
              <a:spcAft>
                <a:spcPts val="0"/>
              </a:spcAft>
              <a:buClr>
                <a:srgbClr val="B00040"/>
              </a:buClr>
              <a:buSzPct val="100000"/>
              <a:buNone/>
            </a:pP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a:t>
            </a:r>
            <a:r>
              <a:rPr lang="en-US" sz="2200">
                <a:solidFill>
                  <a:srgbClr val="0000FF"/>
                </a:solidFill>
                <a:latin typeface="Courier New"/>
                <a:ea typeface="Courier New"/>
                <a:cs typeface="Courier New"/>
                <a:sym typeface="Courier New"/>
              </a:rPr>
              <a:t>USCLN</a:t>
            </a:r>
            <a:r>
              <a:rPr lang="en-US" sz="2200">
                <a:solidFill>
                  <a:schemeClr val="dk1"/>
                </a:solidFill>
                <a:latin typeface="Courier New"/>
                <a:ea typeface="Courier New"/>
                <a:cs typeface="Courier New"/>
                <a:sym typeface="Courier New"/>
              </a:rPr>
              <a:t>(</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m , </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n ) {</a:t>
            </a:r>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temp;</a:t>
            </a:r>
            <a:endParaRPr/>
          </a:p>
          <a:p>
            <a:pPr indent="0" lvl="0" marL="0" marR="0" rtl="0" algn="l">
              <a:lnSpc>
                <a:spcPct val="107000"/>
              </a:lnSpc>
              <a:spcBef>
                <a:spcPts val="0"/>
              </a:spcBef>
              <a:spcAft>
                <a:spcPts val="0"/>
              </a:spcAft>
              <a:buClr>
                <a:srgbClr val="008000"/>
              </a:buClr>
              <a:buSzPct val="100000"/>
              <a:buNone/>
            </a:pPr>
            <a:r>
              <a:rPr b="1" lang="en-US" sz="2200">
                <a:solidFill>
                  <a:srgbClr val="008000"/>
                </a:solidFill>
                <a:latin typeface="Courier New"/>
                <a:ea typeface="Courier New"/>
                <a:cs typeface="Courier New"/>
                <a:sym typeface="Courier New"/>
              </a:rPr>
              <a:t>    while</a:t>
            </a:r>
            <a:r>
              <a:rPr lang="en-US" sz="2200">
                <a:solidFill>
                  <a:schemeClr val="dk1"/>
                </a:solidFill>
                <a:latin typeface="Courier New"/>
                <a:ea typeface="Courier New"/>
                <a:cs typeface="Courier New"/>
                <a:sym typeface="Courier New"/>
              </a:rPr>
              <a:t>(n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0</a:t>
            </a:r>
            <a:r>
              <a:rPr lang="en-US" sz="2200">
                <a:solidFill>
                  <a:schemeClr val="dk1"/>
                </a:solidFill>
                <a:latin typeface="Courier New"/>
                <a:ea typeface="Courier New"/>
                <a:cs typeface="Courier New"/>
                <a:sym typeface="Courier New"/>
              </a:rPr>
              <a:t>) { </a:t>
            </a:r>
            <a:r>
              <a:rPr i="1" lang="en-US" sz="2200">
                <a:solidFill>
                  <a:srgbClr val="408080"/>
                </a:solidFill>
                <a:latin typeface="Courier New"/>
                <a:ea typeface="Courier New"/>
                <a:cs typeface="Courier New"/>
                <a:sym typeface="Courier New"/>
              </a:rPr>
              <a:t>// !B(x)</a:t>
            </a:r>
            <a:endParaRPr sz="22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ct val="100000"/>
              <a:buNone/>
            </a:pPr>
            <a:r>
              <a:rPr lang="en-US" sz="1900">
                <a:solidFill>
                  <a:schemeClr val="dk1"/>
                </a:solidFill>
                <a:latin typeface="Courier New"/>
                <a:ea typeface="Courier New"/>
                <a:cs typeface="Courier New"/>
                <a:sym typeface="Courier New"/>
              </a:rPr>
              <a:t>        temp = m;</a:t>
            </a:r>
            <a:endParaRPr/>
          </a:p>
          <a:p>
            <a:pPr indent="0" lvl="0" marL="0" marR="0" rtl="0" algn="l">
              <a:lnSpc>
                <a:spcPct val="107000"/>
              </a:lnSpc>
              <a:spcBef>
                <a:spcPts val="0"/>
              </a:spcBef>
              <a:spcAft>
                <a:spcPts val="0"/>
              </a:spcAft>
              <a:buClr>
                <a:schemeClr val="dk1"/>
              </a:buClr>
              <a:buSzPct val="100000"/>
              <a:buNone/>
            </a:pPr>
            <a:r>
              <a:rPr lang="en-US" sz="1900">
                <a:solidFill>
                  <a:schemeClr val="dk1"/>
                </a:solidFill>
                <a:latin typeface="Courier New"/>
                <a:ea typeface="Courier New"/>
                <a:cs typeface="Courier New"/>
                <a:sym typeface="Courier New"/>
              </a:rPr>
              <a:t>        m </a:t>
            </a:r>
            <a:r>
              <a:rPr lang="en-US" sz="1900">
                <a:solidFill>
                  <a:srgbClr val="666666"/>
                </a:solidFill>
                <a:latin typeface="Courier New"/>
                <a:ea typeface="Courier New"/>
                <a:cs typeface="Courier New"/>
                <a:sym typeface="Courier New"/>
              </a:rPr>
              <a:t>=</a:t>
            </a:r>
            <a:r>
              <a:rPr lang="en-US" sz="1900">
                <a:solidFill>
                  <a:schemeClr val="dk1"/>
                </a:solidFill>
                <a:latin typeface="Courier New"/>
                <a:ea typeface="Courier New"/>
                <a:cs typeface="Courier New"/>
                <a:sym typeface="Courier New"/>
              </a:rPr>
              <a:t> n; </a:t>
            </a:r>
            <a:r>
              <a:rPr i="1" lang="en-US" sz="1900">
                <a:solidFill>
                  <a:srgbClr val="408080"/>
                </a:solidFill>
                <a:latin typeface="Courier New"/>
                <a:ea typeface="Courier New"/>
                <a:cs typeface="Courier New"/>
                <a:sym typeface="Courier New"/>
              </a:rPr>
              <a:t>// X= f(X)</a:t>
            </a:r>
            <a:endParaRPr sz="19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ct val="100000"/>
              <a:buNone/>
            </a:pPr>
            <a:r>
              <a:rPr lang="en-US" sz="1900">
                <a:solidFill>
                  <a:schemeClr val="dk1"/>
                </a:solidFill>
                <a:latin typeface="Courier New"/>
                <a:ea typeface="Courier New"/>
                <a:cs typeface="Courier New"/>
                <a:sym typeface="Courier New"/>
              </a:rPr>
              <a:t>        n </a:t>
            </a:r>
            <a:r>
              <a:rPr lang="en-US" sz="1900">
                <a:solidFill>
                  <a:srgbClr val="666666"/>
                </a:solidFill>
                <a:latin typeface="Courier New"/>
                <a:ea typeface="Courier New"/>
                <a:cs typeface="Courier New"/>
                <a:sym typeface="Courier New"/>
              </a:rPr>
              <a:t>=</a:t>
            </a:r>
            <a:r>
              <a:rPr lang="en-US" sz="1900">
                <a:solidFill>
                  <a:schemeClr val="dk1"/>
                </a:solidFill>
                <a:latin typeface="Courier New"/>
                <a:ea typeface="Courier New"/>
                <a:cs typeface="Courier New"/>
                <a:sym typeface="Courier New"/>
              </a:rPr>
              <a:t> temp </a:t>
            </a:r>
            <a:r>
              <a:rPr lang="en-US" sz="1900">
                <a:solidFill>
                  <a:srgbClr val="666666"/>
                </a:solidFill>
                <a:latin typeface="Courier New"/>
                <a:ea typeface="Courier New"/>
                <a:cs typeface="Courier New"/>
                <a:sym typeface="Courier New"/>
              </a:rPr>
              <a:t>%</a:t>
            </a:r>
            <a:r>
              <a:rPr lang="en-US" sz="1900">
                <a:solidFill>
                  <a:schemeClr val="dk1"/>
                </a:solidFill>
                <a:latin typeface="Courier New"/>
                <a:ea typeface="Courier New"/>
                <a:cs typeface="Courier New"/>
                <a:sym typeface="Courier New"/>
              </a:rPr>
              <a:t> n; </a:t>
            </a:r>
            <a:r>
              <a:rPr i="1" lang="en-US" sz="1900">
                <a:solidFill>
                  <a:srgbClr val="408080"/>
                </a:solidFill>
                <a:latin typeface="Courier New"/>
                <a:ea typeface="Courier New"/>
                <a:cs typeface="Courier New"/>
                <a:sym typeface="Courier New"/>
              </a:rPr>
              <a:t>// X= f(X)</a:t>
            </a:r>
            <a:endParaRPr sz="19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 </a:t>
            </a:r>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return</a:t>
            </a:r>
            <a:r>
              <a:rPr lang="en-US" sz="2200">
                <a:solidFill>
                  <a:schemeClr val="dk1"/>
                </a:solidFill>
                <a:latin typeface="Courier New"/>
                <a:ea typeface="Courier New"/>
                <a:cs typeface="Courier New"/>
                <a:sym typeface="Courier New"/>
              </a:rPr>
              <a:t> m; </a:t>
            </a:r>
            <a:r>
              <a:rPr i="1" lang="en-US" sz="2200">
                <a:solidFill>
                  <a:srgbClr val="408080"/>
                </a:solidFill>
                <a:latin typeface="Courier New"/>
                <a:ea typeface="Courier New"/>
                <a:cs typeface="Courier New"/>
                <a:sym typeface="Courier New"/>
              </a:rPr>
              <a:t>// D(x)</a:t>
            </a:r>
            <a:endParaRPr sz="22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ct val="100000"/>
              <a:buNone/>
            </a:pPr>
            <a:r>
              <a:rPr lang="en-US" sz="2000">
                <a:solidFill>
                  <a:schemeClr val="dk1"/>
                </a:solidFill>
                <a:latin typeface="Courier New"/>
                <a:ea typeface="Courier New"/>
                <a:cs typeface="Courier New"/>
                <a:sym typeface="Courier New"/>
              </a:rPr>
              <a:t> </a:t>
            </a:r>
            <a:endParaRPr/>
          </a:p>
        </p:txBody>
      </p:sp>
      <p:sp>
        <p:nvSpPr>
          <p:cNvPr id="474" name="Google Shape;474;p56"/>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bằng stack</a:t>
            </a:r>
            <a:endParaRPr/>
          </a:p>
        </p:txBody>
      </p:sp>
      <p:sp>
        <p:nvSpPr>
          <p:cNvPr id="480" name="Google Shape;480;p57"/>
          <p:cNvSpPr txBox="1"/>
          <p:nvPr>
            <p:ph idx="1" type="body"/>
          </p:nvPr>
        </p:nvSpPr>
        <p:spPr>
          <a:xfrm>
            <a:off x="628649" y="1094509"/>
            <a:ext cx="8222271"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Trạng thái của tiến trình xử lý một giải thuật: nội dung các biến và lệnh cần thực hiện kế tiếp.</a:t>
            </a:r>
            <a:endParaRPr/>
          </a:p>
          <a:p>
            <a:pPr indent="-228600" lvl="0" marL="228600" rtl="0" algn="l">
              <a:lnSpc>
                <a:spcPct val="90000"/>
              </a:lnSpc>
              <a:spcBef>
                <a:spcPts val="1000"/>
              </a:spcBef>
              <a:spcAft>
                <a:spcPts val="0"/>
              </a:spcAft>
              <a:buClr>
                <a:schemeClr val="dk1"/>
              </a:buClr>
              <a:buSzPts val="2400"/>
              <a:buChar char="•"/>
            </a:pPr>
            <a:r>
              <a:rPr lang="en-US"/>
              <a:t>Với tiến trình xử lý một giải thuật đệ quy ở từng thời điểm thực hiện, cần lưu trữ cả các trạng thái xử lý đang còn dang dở</a:t>
            </a:r>
            <a:endParaRPr/>
          </a:p>
          <a:p>
            <a:pPr indent="-228600" lvl="0" marL="228600" rtl="0" algn="l">
              <a:lnSpc>
                <a:spcPct val="90000"/>
              </a:lnSpc>
              <a:spcBef>
                <a:spcPts val="1000"/>
              </a:spcBef>
              <a:spcAft>
                <a:spcPts val="0"/>
              </a:spcAft>
              <a:buClr>
                <a:schemeClr val="dk1"/>
              </a:buClr>
              <a:buSzPts val="2400"/>
              <a:buChar char="•"/>
            </a:pPr>
            <a:r>
              <a:rPr lang="en-US"/>
              <a:t>Xét giải thuật tính giai thừa:</a:t>
            </a:r>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fact(n) </a:t>
            </a:r>
            <a:r>
              <a:rPr lang="en-US">
                <a:solidFill>
                  <a:srgbClr val="000000"/>
                </a:solidFill>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if</a:t>
            </a:r>
            <a:r>
              <a:rPr lang="en-US">
                <a:latin typeface="Courier New"/>
                <a:ea typeface="Courier New"/>
                <a:cs typeface="Courier New"/>
                <a:sym typeface="Courier New"/>
              </a:rPr>
              <a:t>(n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then </a:t>
            </a:r>
            <a:r>
              <a:rPr b="1" lang="en-US">
                <a:solidFill>
                  <a:srgbClr val="008000"/>
                </a:solidFill>
                <a:latin typeface="Courier New"/>
                <a:ea typeface="Courier New"/>
                <a:cs typeface="Courier New"/>
                <a:sym typeface="Courier New"/>
              </a:rPr>
              <a:t>return </a:t>
            </a:r>
            <a:r>
              <a:rPr lang="en-US">
                <a:solidFill>
                  <a:srgbClr val="666666"/>
                </a:solidFill>
                <a:latin typeface="Courier New"/>
                <a:ea typeface="Courier New"/>
                <a:cs typeface="Courier New"/>
                <a:sym typeface="Courier New"/>
              </a:rPr>
              <a:t>1 </a:t>
            </a:r>
            <a:endParaRPr/>
          </a:p>
          <a:p>
            <a:pPr indent="0" lvl="0" marL="0" marR="0" rtl="0" algn="l">
              <a:lnSpc>
                <a:spcPct val="107000"/>
              </a:lnSpc>
              <a:spcBef>
                <a:spcPts val="0"/>
              </a:spcBef>
              <a:spcAft>
                <a:spcPts val="0"/>
              </a:spcAft>
              <a:buClr>
                <a:srgbClr val="008000"/>
              </a:buClr>
              <a:buSzPts val="2400"/>
              <a:buNone/>
            </a:pPr>
            <a:r>
              <a:rPr b="1" lang="en-US">
                <a:solidFill>
                  <a:srgbClr val="008000"/>
                </a:solidFill>
                <a:latin typeface="Courier New"/>
                <a:ea typeface="Courier New"/>
                <a:cs typeface="Courier New"/>
                <a:sym typeface="Courier New"/>
              </a:rPr>
              <a:t>else</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fact(n </a:t>
            </a:r>
            <a:r>
              <a:rPr lang="en-US">
                <a:solidFill>
                  <a:srgbClr val="000000"/>
                </a:solidFill>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a:t>
            </a:r>
            <a:endParaRPr/>
          </a:p>
          <a:p>
            <a:pPr indent="-228600" lvl="0" marL="228600" rtl="0" algn="l">
              <a:lnSpc>
                <a:spcPct val="107000"/>
              </a:lnSpc>
              <a:spcBef>
                <a:spcPts val="0"/>
              </a:spcBef>
              <a:spcAft>
                <a:spcPts val="0"/>
              </a:spcAft>
              <a:buClr>
                <a:schemeClr val="dk1"/>
              </a:buClr>
              <a:buSzPts val="2400"/>
              <a:buChar char="•"/>
            </a:pPr>
            <a:r>
              <a:rPr lang="en-US"/>
              <a:t>Sơ đồ thực hiện:</a:t>
            </a:r>
            <a:endParaRPr/>
          </a:p>
          <a:p>
            <a:pPr indent="0" lvl="0" marL="0" marR="0" rtl="0" algn="l">
              <a:lnSpc>
                <a:spcPct val="107000"/>
              </a:lnSpc>
              <a:spcBef>
                <a:spcPts val="0"/>
              </a:spcBef>
              <a:spcAft>
                <a:spcPts val="0"/>
              </a:spcAft>
              <a:buClr>
                <a:schemeClr val="dk1"/>
              </a:buClr>
              <a:buSzPts val="24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p>
        </p:txBody>
      </p:sp>
      <p:sp>
        <p:nvSpPr>
          <p:cNvPr id="481" name="Google Shape;481;p5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57"/>
          <p:cNvSpPr/>
          <p:nvPr/>
        </p:nvSpPr>
        <p:spPr>
          <a:xfrm>
            <a:off x="3346059" y="4138172"/>
            <a:ext cx="1927273" cy="38246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fact(3) = 3*fact(2)</a:t>
            </a:r>
            <a:endParaRPr/>
          </a:p>
        </p:txBody>
      </p:sp>
      <p:sp>
        <p:nvSpPr>
          <p:cNvPr id="483" name="Google Shape;483;p57"/>
          <p:cNvSpPr/>
          <p:nvPr/>
        </p:nvSpPr>
        <p:spPr>
          <a:xfrm>
            <a:off x="4572000" y="4767390"/>
            <a:ext cx="1927273" cy="38246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fact(2) = 3*fact(1)</a:t>
            </a:r>
            <a:endParaRPr/>
          </a:p>
        </p:txBody>
      </p:sp>
      <p:sp>
        <p:nvSpPr>
          <p:cNvPr id="484" name="Google Shape;484;p57"/>
          <p:cNvSpPr/>
          <p:nvPr/>
        </p:nvSpPr>
        <p:spPr>
          <a:xfrm>
            <a:off x="5605976" y="5396608"/>
            <a:ext cx="1927273" cy="38246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fact(1) = 3*fact(0)</a:t>
            </a:r>
            <a:endParaRPr/>
          </a:p>
        </p:txBody>
      </p:sp>
      <p:sp>
        <p:nvSpPr>
          <p:cNvPr id="485" name="Google Shape;485;p57"/>
          <p:cNvSpPr/>
          <p:nvPr/>
        </p:nvSpPr>
        <p:spPr>
          <a:xfrm>
            <a:off x="6747804" y="6025827"/>
            <a:ext cx="1927273" cy="38246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fact(0) = 1</a:t>
            </a:r>
            <a:endParaRPr/>
          </a:p>
        </p:txBody>
      </p:sp>
      <p:cxnSp>
        <p:nvCxnSpPr>
          <p:cNvPr id="486" name="Google Shape;486;p57"/>
          <p:cNvCxnSpPr>
            <a:stCxn id="482" idx="2"/>
            <a:endCxn id="483" idx="0"/>
          </p:cNvCxnSpPr>
          <p:nvPr/>
        </p:nvCxnSpPr>
        <p:spPr>
          <a:xfrm>
            <a:off x="4309696" y="4520636"/>
            <a:ext cx="1225800" cy="24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87" name="Google Shape;487;p57"/>
          <p:cNvCxnSpPr>
            <a:stCxn id="483" idx="2"/>
            <a:endCxn id="484" idx="0"/>
          </p:cNvCxnSpPr>
          <p:nvPr/>
        </p:nvCxnSpPr>
        <p:spPr>
          <a:xfrm>
            <a:off x="5535637" y="5149854"/>
            <a:ext cx="1034100" cy="24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88" name="Google Shape;488;p57"/>
          <p:cNvCxnSpPr>
            <a:stCxn id="484" idx="2"/>
            <a:endCxn id="485" idx="0"/>
          </p:cNvCxnSpPr>
          <p:nvPr/>
        </p:nvCxnSpPr>
        <p:spPr>
          <a:xfrm>
            <a:off x="6569613" y="5779072"/>
            <a:ext cx="1141800" cy="2469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bằng stack</a:t>
            </a:r>
            <a:endParaRPr/>
          </a:p>
        </p:txBody>
      </p:sp>
      <p:sp>
        <p:nvSpPr>
          <p:cNvPr id="494" name="Google Shape;494;p58"/>
          <p:cNvSpPr txBox="1"/>
          <p:nvPr>
            <p:ph idx="1" type="body"/>
          </p:nvPr>
        </p:nvSpPr>
        <p:spPr>
          <a:xfrm>
            <a:off x="628649" y="942109"/>
            <a:ext cx="8222271" cy="51348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Thủ tục đệ quy tháp Hà Nội</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THN(int n, char A, char B, char C) ≡ {</a:t>
            </a:r>
            <a:endParaRPr/>
          </a:p>
          <a:p>
            <a:pPr indent="0" lvl="0" marL="0" rtl="0" algn="l">
              <a:lnSpc>
                <a:spcPct val="90000"/>
              </a:lnSpc>
              <a:spcBef>
                <a:spcPts val="0"/>
              </a:spcBef>
              <a:spcAft>
                <a:spcPts val="0"/>
              </a:spcAft>
              <a:buClr>
                <a:schemeClr val="dk1"/>
              </a:buClr>
              <a:buSzPts val="2000"/>
              <a:buNone/>
            </a:pPr>
            <a:r>
              <a:rPr lang="en-US" sz="2000">
                <a:latin typeface="Courier New"/>
                <a:ea typeface="Courier New"/>
                <a:cs typeface="Courier New"/>
                <a:sym typeface="Courier New"/>
              </a:rPr>
              <a:t>if (n &gt; 0 ) then { THN(n-1, A ,C ,B); </a:t>
            </a:r>
            <a:endParaRPr/>
          </a:p>
          <a:p>
            <a:pPr indent="0" lvl="0" marL="0" rtl="0" algn="l">
              <a:lnSpc>
                <a:spcPct val="90000"/>
              </a:lnSpc>
              <a:spcBef>
                <a:spcPts val="0"/>
              </a:spcBef>
              <a:spcAft>
                <a:spcPts val="0"/>
              </a:spcAft>
              <a:buClr>
                <a:schemeClr val="dk1"/>
              </a:buClr>
              <a:buSzPts val="2000"/>
              <a:buNone/>
            </a:pPr>
            <a:r>
              <a:rPr lang="en-US" sz="2000">
                <a:latin typeface="Courier New"/>
                <a:ea typeface="Courier New"/>
                <a:cs typeface="Courier New"/>
                <a:sym typeface="Courier New"/>
              </a:rPr>
              <a:t>Move(A, C); THN(n-1,B,A,C);} }</a:t>
            </a:r>
            <a:endParaRPr/>
          </a:p>
          <a:p>
            <a:pPr indent="-228600" lvl="0" marL="228600" rtl="0" algn="l">
              <a:lnSpc>
                <a:spcPct val="90000"/>
              </a:lnSpc>
              <a:spcBef>
                <a:spcPts val="1000"/>
              </a:spcBef>
              <a:spcAft>
                <a:spcPts val="0"/>
              </a:spcAft>
              <a:buClr>
                <a:schemeClr val="dk1"/>
              </a:buClr>
              <a:buSzPts val="2400"/>
              <a:buChar char="•"/>
            </a:pPr>
            <a:r>
              <a:rPr lang="en-US"/>
              <a:t>Sơ đồ thực hiện THN(3, A, B, C):</a:t>
            </a:r>
            <a:endParaRPr/>
          </a:p>
          <a:p>
            <a:pPr indent="0" lvl="0" marL="0" marR="0" rtl="0" algn="l">
              <a:lnSpc>
                <a:spcPct val="107000"/>
              </a:lnSpc>
              <a:spcBef>
                <a:spcPts val="0"/>
              </a:spcBef>
              <a:spcAft>
                <a:spcPts val="0"/>
              </a:spcAft>
              <a:buClr>
                <a:schemeClr val="dk1"/>
              </a:buClr>
              <a:buSzPts val="24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p>
        </p:txBody>
      </p:sp>
      <p:sp>
        <p:nvSpPr>
          <p:cNvPr id="495" name="Google Shape;495;p5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6" name="Google Shape;496;p58"/>
          <p:cNvPicPr preferRelativeResize="0"/>
          <p:nvPr/>
        </p:nvPicPr>
        <p:blipFill rotWithShape="1">
          <a:blip r:embed="rId3">
            <a:alphaModFix/>
          </a:blip>
          <a:srcRect b="0" l="0" r="0" t="0"/>
          <a:stretch/>
        </p:blipFill>
        <p:spPr>
          <a:xfrm>
            <a:off x="1879415" y="2783377"/>
            <a:ext cx="5385170" cy="357187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bằng stack</a:t>
            </a:r>
            <a:endParaRPr/>
          </a:p>
        </p:txBody>
      </p:sp>
      <p:sp>
        <p:nvSpPr>
          <p:cNvPr id="502" name="Google Shape;502;p59"/>
          <p:cNvSpPr txBox="1"/>
          <p:nvPr>
            <p:ph idx="1" type="body"/>
          </p:nvPr>
        </p:nvSpPr>
        <p:spPr>
          <a:xfrm>
            <a:off x="628649" y="942109"/>
            <a:ext cx="8222271" cy="51348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Lời gọi đệ quy sinh ra lời gọi đệ quy mới cho đến khi gặp trường hợp cơ bản</a:t>
            </a:r>
            <a:endParaRPr/>
          </a:p>
          <a:p>
            <a:pPr indent="0" lvl="0" marL="0" rtl="0" algn="l">
              <a:lnSpc>
                <a:spcPct val="90000"/>
              </a:lnSpc>
              <a:spcBef>
                <a:spcPts val="1000"/>
              </a:spcBef>
              <a:spcAft>
                <a:spcPts val="0"/>
              </a:spcAft>
              <a:buNone/>
            </a:pPr>
            <a:r>
              <a:rPr lang="en-US"/>
              <a:t>Ở mỗi lần gọi, phải lưu trữ thông tin trạng thái con dang dở của tiến trình xử lý ở thời điểm gọi. </a:t>
            </a:r>
            <a:endParaRPr/>
          </a:p>
          <a:p>
            <a:pPr indent="-240030" lvl="0" marL="228600" rtl="0" algn="l">
              <a:lnSpc>
                <a:spcPct val="90000"/>
              </a:lnSpc>
              <a:spcBef>
                <a:spcPts val="1000"/>
              </a:spcBef>
              <a:spcAft>
                <a:spcPts val="0"/>
              </a:spcAft>
              <a:buClr>
                <a:schemeClr val="dk1"/>
              </a:buClr>
              <a:buSzPts val="2400"/>
              <a:buChar char="•"/>
            </a:pPr>
            <a:r>
              <a:rPr lang="en-US"/>
              <a:t>Số trạng thái này bằng số lần gọi chưa được hoàn tất.</a:t>
            </a:r>
            <a:endParaRPr/>
          </a:p>
          <a:p>
            <a:pPr indent="-240030" lvl="0" marL="228600" rtl="0" algn="l">
              <a:lnSpc>
                <a:spcPct val="90000"/>
              </a:lnSpc>
              <a:spcBef>
                <a:spcPts val="1000"/>
              </a:spcBef>
              <a:spcAft>
                <a:spcPts val="0"/>
              </a:spcAft>
              <a:buClr>
                <a:schemeClr val="dk1"/>
              </a:buClr>
              <a:buSzPts val="2400"/>
              <a:buChar char="•"/>
            </a:pPr>
            <a:r>
              <a:rPr lang="en-US"/>
              <a:t>Khi thực hiện xong (hoàn tất) một lần gọi, cần khôi phục lại toàn bộ thông tin trạng thái trước khi gọi .</a:t>
            </a:r>
            <a:endParaRPr/>
          </a:p>
          <a:p>
            <a:pPr indent="-240030" lvl="0" marL="228600" rtl="0" algn="l">
              <a:lnSpc>
                <a:spcPct val="90000"/>
              </a:lnSpc>
              <a:spcBef>
                <a:spcPts val="1000"/>
              </a:spcBef>
              <a:spcAft>
                <a:spcPts val="0"/>
              </a:spcAft>
              <a:buClr>
                <a:schemeClr val="dk1"/>
              </a:buClr>
              <a:buSzPts val="2400"/>
              <a:buChar char="•"/>
            </a:pPr>
            <a:r>
              <a:rPr lang="en-US"/>
              <a:t>Lệnh gọi cuối cùng (ứng với trường hợp cơ bản) sẽ được hoàn tất đầu tiên</a:t>
            </a:r>
            <a:endParaRPr/>
          </a:p>
          <a:p>
            <a:pPr indent="0" lvl="0" marL="0" rtl="0" algn="l">
              <a:lnSpc>
                <a:spcPct val="90000"/>
              </a:lnSpc>
              <a:spcBef>
                <a:spcPts val="1000"/>
              </a:spcBef>
              <a:spcAft>
                <a:spcPts val="0"/>
              </a:spcAft>
              <a:buNone/>
            </a:pPr>
            <a:r>
              <a:rPr lang="en-US"/>
              <a:t>Cấu trúc dữ liệu cho phép lưu trữ dãy thông tin thỏa 3 yêu cầu trên là cấu trúc lưu trữ thỏa mãn LIFO (Last In First Out ~ Cấu trúc Stack)</a:t>
            </a:r>
            <a:endParaRPr/>
          </a:p>
        </p:txBody>
      </p:sp>
      <p:sp>
        <p:nvSpPr>
          <p:cNvPr id="503" name="Google Shape;503;p5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Questrial"/>
              <a:buNone/>
            </a:pPr>
            <a:r>
              <a:rPr lang="en-US"/>
              <a:t>Ví dụ: Có bao nhiêu sinh viên ngồi sau bạn?</a:t>
            </a:r>
            <a:endParaRPr/>
          </a:p>
        </p:txBody>
      </p:sp>
      <p:sp>
        <p:nvSpPr>
          <p:cNvPr id="86" name="Google Shape;86;p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168275" rtl="0" algn="l">
              <a:lnSpc>
                <a:spcPct val="90000"/>
              </a:lnSpc>
              <a:spcBef>
                <a:spcPts val="0"/>
              </a:spcBef>
              <a:spcAft>
                <a:spcPts val="0"/>
              </a:spcAft>
              <a:buClr>
                <a:schemeClr val="dk1"/>
              </a:buClr>
              <a:buSzPts val="2800"/>
              <a:buNone/>
            </a:pPr>
            <a:r>
              <a:rPr lang="en-US" sz="2800"/>
              <a:t>1. Người đầu tiên nhìn phía sau xem có người nào không. Nếu không, người này trả lời "0". </a:t>
            </a:r>
            <a:endParaRPr/>
          </a:p>
          <a:p>
            <a:pPr indent="0" lvl="0" marL="168275" rtl="0" algn="l">
              <a:lnSpc>
                <a:spcPct val="90000"/>
              </a:lnSpc>
              <a:spcBef>
                <a:spcPts val="1000"/>
              </a:spcBef>
              <a:spcAft>
                <a:spcPts val="0"/>
              </a:spcAft>
              <a:buClr>
                <a:schemeClr val="dk1"/>
              </a:buClr>
              <a:buSzPts val="2800"/>
              <a:buNone/>
            </a:pPr>
            <a:r>
              <a:rPr lang="en-US" sz="2800"/>
              <a:t>2. Nếu có người ngồi sau, lặp lại bước 1 và chờ câu trả lời. </a:t>
            </a:r>
            <a:endParaRPr/>
          </a:p>
          <a:p>
            <a:pPr indent="0" lvl="0" marL="168275" rtl="0" algn="l">
              <a:lnSpc>
                <a:spcPct val="90000"/>
              </a:lnSpc>
              <a:spcBef>
                <a:spcPts val="1000"/>
              </a:spcBef>
              <a:spcAft>
                <a:spcPts val="0"/>
              </a:spcAft>
              <a:buClr>
                <a:schemeClr val="dk1"/>
              </a:buClr>
              <a:buSzPts val="2800"/>
              <a:buNone/>
            </a:pPr>
            <a:r>
              <a:rPr lang="en-US" sz="2800"/>
              <a:t>3. Khi một người nhận câu trả lời, họ sẽ cộng thêm 1 vào câu trả lời của người ngồi sau và trả lời kết quả cho người hỏi họ. </a:t>
            </a:r>
            <a:endParaRPr/>
          </a:p>
        </p:txBody>
      </p:sp>
      <p:sp>
        <p:nvSpPr>
          <p:cNvPr id="87" name="Google Shape;87;p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tuyến tính bằng stack</a:t>
            </a:r>
            <a:endParaRPr/>
          </a:p>
        </p:txBody>
      </p:sp>
      <p:sp>
        <p:nvSpPr>
          <p:cNvPr id="509" name="Google Shape;509;p60"/>
          <p:cNvSpPr txBox="1"/>
          <p:nvPr>
            <p:ph idx="1" type="body"/>
          </p:nvPr>
        </p:nvSpPr>
        <p:spPr>
          <a:xfrm>
            <a:off x="628649" y="942109"/>
            <a:ext cx="8222271" cy="51348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Xét đệ quy tuyến tính dạng sau:</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P(X) ≡ if C(X) then D(X)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else begin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A(X)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P(f(X))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B(X)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end;</a:t>
            </a:r>
            <a:endParaRPr/>
          </a:p>
          <a:p>
            <a:pPr indent="0" lvl="0" marL="0" rtl="0" algn="l">
              <a:lnSpc>
                <a:spcPct val="90000"/>
              </a:lnSpc>
              <a:spcBef>
                <a:spcPts val="1000"/>
              </a:spcBef>
              <a:spcAft>
                <a:spcPts val="0"/>
              </a:spcAft>
              <a:buClr>
                <a:schemeClr val="dk1"/>
              </a:buClr>
              <a:buSzPts val="2400"/>
              <a:buNone/>
            </a:pPr>
            <a:r>
              <a:rPr lang="en-US"/>
              <a:t>trong đó:</a:t>
            </a:r>
            <a:endParaRPr/>
          </a:p>
          <a:p>
            <a:pPr indent="-228600" lvl="0" marL="228600" rtl="0" algn="l">
              <a:lnSpc>
                <a:spcPct val="90000"/>
              </a:lnSpc>
              <a:spcBef>
                <a:spcPts val="1000"/>
              </a:spcBef>
              <a:spcAft>
                <a:spcPts val="0"/>
              </a:spcAft>
              <a:buClr>
                <a:schemeClr val="dk1"/>
              </a:buClr>
              <a:buSzPts val="2400"/>
              <a:buChar char="•"/>
            </a:pPr>
            <a:r>
              <a:rPr lang="en-US"/>
              <a:t>X là một biến đơn hoặc nhiều biến</a:t>
            </a:r>
            <a:endParaRPr/>
          </a:p>
          <a:p>
            <a:pPr indent="-228600" lvl="0" marL="228600" rtl="0" algn="l">
              <a:lnSpc>
                <a:spcPct val="90000"/>
              </a:lnSpc>
              <a:spcBef>
                <a:spcPts val="1000"/>
              </a:spcBef>
              <a:spcAft>
                <a:spcPts val="0"/>
              </a:spcAft>
              <a:buClr>
                <a:schemeClr val="dk1"/>
              </a:buClr>
              <a:buSzPts val="2400"/>
              <a:buChar char="•"/>
            </a:pPr>
            <a:r>
              <a:rPr lang="en-US"/>
              <a:t>C(X) là một biểu thức boolean của X </a:t>
            </a:r>
            <a:endParaRPr/>
          </a:p>
          <a:p>
            <a:pPr indent="-228600" lvl="0" marL="228600" rtl="0" algn="l">
              <a:lnSpc>
                <a:spcPct val="90000"/>
              </a:lnSpc>
              <a:spcBef>
                <a:spcPts val="1000"/>
              </a:spcBef>
              <a:spcAft>
                <a:spcPts val="0"/>
              </a:spcAft>
              <a:buClr>
                <a:schemeClr val="dk1"/>
              </a:buClr>
              <a:buSzPts val="2400"/>
              <a:buChar char="•"/>
            </a:pPr>
            <a:r>
              <a:rPr lang="en-US"/>
              <a:t>A(X) , B(X) , D(X): không đệ quy</a:t>
            </a:r>
            <a:endParaRPr/>
          </a:p>
          <a:p>
            <a:pPr indent="-228600" lvl="0" marL="228600" rtl="0" algn="l">
              <a:lnSpc>
                <a:spcPct val="90000"/>
              </a:lnSpc>
              <a:spcBef>
                <a:spcPts val="1000"/>
              </a:spcBef>
              <a:spcAft>
                <a:spcPts val="0"/>
              </a:spcAft>
              <a:buClr>
                <a:schemeClr val="dk1"/>
              </a:buClr>
              <a:buSzPts val="2400"/>
              <a:buChar char="•"/>
            </a:pPr>
            <a:r>
              <a:rPr lang="en-US"/>
              <a:t>f(X) là hàm của X</a:t>
            </a:r>
            <a:endParaRPr/>
          </a:p>
        </p:txBody>
      </p:sp>
      <p:sp>
        <p:nvSpPr>
          <p:cNvPr id="510" name="Google Shape;510;p6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tuyến tính bằng stack</a:t>
            </a:r>
            <a:endParaRPr/>
          </a:p>
        </p:txBody>
      </p:sp>
      <p:sp>
        <p:nvSpPr>
          <p:cNvPr id="516" name="Google Shape;516;p61"/>
          <p:cNvSpPr txBox="1"/>
          <p:nvPr>
            <p:ph idx="1" type="body"/>
          </p:nvPr>
        </p:nvSpPr>
        <p:spPr>
          <a:xfrm>
            <a:off x="628649" y="942109"/>
            <a:ext cx="8222271" cy="513484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Khử đệ quy thực hiện P(X) bằng stack:</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P(X) ≡ {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create_stack(S); // tạo stack S</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while(not(C(X)){</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A(X);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push(S,X); // cất giá trị X vào stack S</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X := f(X);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D(X);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while(not(empty(S))){</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pop(S,X); // lấy dữ liệu từ S</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B(X);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a:t>
            </a:r>
            <a:endParaRPr/>
          </a:p>
        </p:txBody>
      </p:sp>
      <p:sp>
        <p:nvSpPr>
          <p:cNvPr id="517" name="Google Shape;517;p6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2"/>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a:t>Ví dụ: </a:t>
            </a:r>
            <a:r>
              <a:rPr lang="en-US" sz="4000"/>
              <a:t>Chuyển từ cơ số thập phân sang nhị phân</a:t>
            </a:r>
            <a:endParaRPr/>
          </a:p>
        </p:txBody>
      </p:sp>
      <p:sp>
        <p:nvSpPr>
          <p:cNvPr id="523" name="Google Shape;523;p62"/>
          <p:cNvSpPr txBox="1"/>
          <p:nvPr>
            <p:ph idx="1" type="body"/>
          </p:nvPr>
        </p:nvSpPr>
        <p:spPr>
          <a:xfrm>
            <a:off x="56267" y="1336431"/>
            <a:ext cx="3829935" cy="464368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solidFill>
                  <a:schemeClr val="dk1"/>
                </a:solidFill>
                <a:latin typeface="Calibri"/>
                <a:ea typeface="Calibri"/>
                <a:cs typeface="Calibri"/>
                <a:sym typeface="Calibri"/>
              </a:rPr>
              <a:t>Đệ quy:</a:t>
            </a:r>
            <a:endParaRPr/>
          </a:p>
          <a:p>
            <a:pPr indent="0" lvl="0" marL="0" marR="0" rtl="0" algn="l">
              <a:lnSpc>
                <a:spcPct val="107000"/>
              </a:lnSpc>
              <a:spcBef>
                <a:spcPts val="1000"/>
              </a:spcBef>
              <a:spcAft>
                <a:spcPts val="0"/>
              </a:spcAft>
              <a:buClr>
                <a:srgbClr val="B00040"/>
              </a:buClr>
              <a:buSzPct val="100000"/>
              <a:buNone/>
            </a:pPr>
            <a:r>
              <a:rPr lang="en-US" sz="2200">
                <a:solidFill>
                  <a:srgbClr val="B00040"/>
                </a:solidFill>
                <a:latin typeface="Courier New"/>
                <a:ea typeface="Courier New"/>
                <a:cs typeface="Courier New"/>
                <a:sym typeface="Courier New"/>
              </a:rPr>
              <a:t>void</a:t>
            </a:r>
            <a:r>
              <a:rPr lang="en-US" sz="2200">
                <a:solidFill>
                  <a:schemeClr val="dk1"/>
                </a:solidFill>
                <a:latin typeface="Courier New"/>
                <a:ea typeface="Courier New"/>
                <a:cs typeface="Courier New"/>
                <a:sym typeface="Courier New"/>
              </a:rPr>
              <a:t> </a:t>
            </a:r>
            <a:r>
              <a:rPr lang="en-US" sz="2200">
                <a:solidFill>
                  <a:srgbClr val="0000FF"/>
                </a:solidFill>
                <a:latin typeface="Courier New"/>
                <a:ea typeface="Courier New"/>
                <a:cs typeface="Courier New"/>
                <a:sym typeface="Courier New"/>
              </a:rPr>
              <a:t>binary</a:t>
            </a:r>
            <a:r>
              <a:rPr lang="en-US" sz="2200">
                <a:solidFill>
                  <a:schemeClr val="dk1"/>
                </a:solidFill>
                <a:latin typeface="Courier New"/>
                <a:ea typeface="Courier New"/>
                <a:cs typeface="Courier New"/>
                <a:sym typeface="Courier New"/>
              </a:rPr>
              <a:t>(</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m)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if</a:t>
            </a:r>
            <a:r>
              <a:rPr lang="en-US" sz="2200">
                <a:solidFill>
                  <a:schemeClr val="dk1"/>
                </a:solidFill>
                <a:latin typeface="Courier New"/>
                <a:ea typeface="Courier New"/>
                <a:cs typeface="Courier New"/>
                <a:sym typeface="Courier New"/>
              </a:rPr>
              <a:t> (m </a:t>
            </a:r>
            <a:r>
              <a:rPr lang="en-US" sz="2200">
                <a:solidFill>
                  <a:srgbClr val="666666"/>
                </a:solidFill>
                <a:latin typeface="Courier New"/>
                <a:ea typeface="Courier New"/>
                <a:cs typeface="Courier New"/>
                <a:sym typeface="Courier New"/>
              </a:rPr>
              <a:t>&gt;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0</a:t>
            </a:r>
            <a:r>
              <a:rPr lang="en-US" sz="2200">
                <a:solidFill>
                  <a:schemeClr val="dk1"/>
                </a:solidFill>
                <a:latin typeface="Courier New"/>
                <a:ea typeface="Courier New"/>
                <a:cs typeface="Courier New"/>
                <a:sym typeface="Courier New"/>
              </a:rPr>
              <a:t>)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binary(m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2</a:t>
            </a:r>
            <a:r>
              <a:rPr lang="en-US" sz="2200">
                <a:solidFill>
                  <a:schemeClr val="dk1"/>
                </a:solidFill>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cout </a:t>
            </a:r>
            <a:r>
              <a:rPr lang="en-US" sz="2200">
                <a:solidFill>
                  <a:srgbClr val="666666"/>
                </a:solidFill>
                <a:latin typeface="Courier New"/>
                <a:ea typeface="Courier New"/>
                <a:cs typeface="Courier New"/>
                <a:sym typeface="Courier New"/>
              </a:rPr>
              <a:t>&lt;&lt;</a:t>
            </a:r>
            <a:r>
              <a:rPr lang="en-US" sz="2200">
                <a:solidFill>
                  <a:schemeClr val="dk1"/>
                </a:solidFill>
                <a:latin typeface="Courier New"/>
                <a:ea typeface="Courier New"/>
                <a:cs typeface="Courier New"/>
                <a:sym typeface="Courier New"/>
              </a:rPr>
              <a:t> m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2</a:t>
            </a:r>
            <a:r>
              <a:rPr lang="en-US" sz="2200">
                <a:solidFill>
                  <a:schemeClr val="dk1"/>
                </a:solidFill>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endParaRPr sz="2200">
              <a:latin typeface="Calibri"/>
              <a:ea typeface="Calibri"/>
              <a:cs typeface="Calibri"/>
              <a:sym typeface="Calibri"/>
            </a:endParaRPr>
          </a:p>
          <a:p>
            <a:pPr indent="-228600" lvl="0" marL="228600" rtl="0" algn="l">
              <a:lnSpc>
                <a:spcPct val="107000"/>
              </a:lnSpc>
              <a:spcBef>
                <a:spcPts val="800"/>
              </a:spcBef>
              <a:spcAft>
                <a:spcPts val="0"/>
              </a:spcAft>
              <a:buClr>
                <a:schemeClr val="dk1"/>
              </a:buClr>
              <a:buSzPct val="100000"/>
              <a:buChar char="•"/>
            </a:pPr>
            <a:r>
              <a:rPr lang="en-US" sz="2800">
                <a:solidFill>
                  <a:schemeClr val="dk1"/>
                </a:solidFill>
                <a:latin typeface="Calibri"/>
                <a:ea typeface="Calibri"/>
                <a:cs typeface="Calibri"/>
                <a:sym typeface="Calibri"/>
              </a:rPr>
              <a:t>X là m </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P(X) là binary(m) </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A(X) ; D(X) là lệnh rỗng </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B(X) là lệnh cout &lt;&lt; m % 2 ;</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C(X) là (m &lt;= 0) .</a:t>
            </a:r>
            <a:endParaRPr/>
          </a:p>
          <a:p>
            <a:pPr indent="-228600" lvl="0" marL="228600" rtl="0" algn="l">
              <a:lnSpc>
                <a:spcPct val="107000"/>
              </a:lnSpc>
              <a:spcBef>
                <a:spcPts val="0"/>
              </a:spcBef>
              <a:spcAft>
                <a:spcPts val="0"/>
              </a:spcAft>
              <a:buClr>
                <a:schemeClr val="dk1"/>
              </a:buClr>
              <a:buSzPct val="100000"/>
              <a:buChar char="•"/>
            </a:pPr>
            <a:r>
              <a:rPr lang="en-US" sz="2800">
                <a:solidFill>
                  <a:schemeClr val="dk1"/>
                </a:solidFill>
                <a:latin typeface="Calibri"/>
                <a:ea typeface="Calibri"/>
                <a:cs typeface="Calibri"/>
                <a:sym typeface="Calibri"/>
              </a:rPr>
              <a:t>f(X) là f(m) = m / 2 </a:t>
            </a:r>
            <a:endParaRPr/>
          </a:p>
        </p:txBody>
      </p:sp>
      <p:sp>
        <p:nvSpPr>
          <p:cNvPr id="524" name="Google Shape;524;p62"/>
          <p:cNvSpPr txBox="1"/>
          <p:nvPr>
            <p:ph idx="2" type="body"/>
          </p:nvPr>
        </p:nvSpPr>
        <p:spPr>
          <a:xfrm>
            <a:off x="4023360" y="1336431"/>
            <a:ext cx="5050300" cy="464368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107000"/>
              </a:lnSpc>
              <a:spcBef>
                <a:spcPts val="0"/>
              </a:spcBef>
              <a:spcAft>
                <a:spcPts val="0"/>
              </a:spcAft>
              <a:buClr>
                <a:schemeClr val="dk1"/>
              </a:buClr>
              <a:buSzPct val="100000"/>
              <a:buChar char="•"/>
            </a:pPr>
            <a:r>
              <a:rPr lang="en-US">
                <a:solidFill>
                  <a:schemeClr val="dk1"/>
                </a:solidFill>
                <a:latin typeface="Calibri"/>
                <a:ea typeface="Calibri"/>
                <a:cs typeface="Calibri"/>
                <a:sym typeface="Calibri"/>
              </a:rPr>
              <a:t>Khử đệ quy:</a:t>
            </a:r>
            <a:endParaRPr/>
          </a:p>
          <a:p>
            <a:pPr indent="0" lvl="0" marL="0" marR="0" rtl="0" algn="l">
              <a:lnSpc>
                <a:spcPct val="107000"/>
              </a:lnSpc>
              <a:spcBef>
                <a:spcPts val="1000"/>
              </a:spcBef>
              <a:spcAft>
                <a:spcPts val="0"/>
              </a:spcAft>
              <a:buClr>
                <a:srgbClr val="B00040"/>
              </a:buClr>
              <a:buSzPct val="100000"/>
              <a:buNone/>
            </a:pPr>
            <a:r>
              <a:rPr lang="en-US" sz="2200">
                <a:solidFill>
                  <a:srgbClr val="B00040"/>
                </a:solidFill>
                <a:latin typeface="Courier New"/>
                <a:ea typeface="Courier New"/>
                <a:cs typeface="Courier New"/>
                <a:sym typeface="Courier New"/>
              </a:rPr>
              <a:t>void</a:t>
            </a:r>
            <a:r>
              <a:rPr lang="en-US" sz="2200">
                <a:solidFill>
                  <a:schemeClr val="dk1"/>
                </a:solidFill>
                <a:latin typeface="Courier New"/>
                <a:ea typeface="Courier New"/>
                <a:cs typeface="Courier New"/>
                <a:sym typeface="Courier New"/>
              </a:rPr>
              <a:t> </a:t>
            </a:r>
            <a:r>
              <a:rPr lang="en-US" sz="2200">
                <a:solidFill>
                  <a:srgbClr val="0000FF"/>
                </a:solidFill>
                <a:latin typeface="Courier New"/>
                <a:ea typeface="Courier New"/>
                <a:cs typeface="Courier New"/>
                <a:sym typeface="Courier New"/>
              </a:rPr>
              <a:t>iter_binary</a:t>
            </a:r>
            <a:r>
              <a:rPr lang="en-US" sz="2200">
                <a:solidFill>
                  <a:schemeClr val="dk1"/>
                </a:solidFill>
                <a:latin typeface="Courier New"/>
                <a:ea typeface="Courier New"/>
                <a:cs typeface="Courier New"/>
                <a:sym typeface="Courier New"/>
              </a:rPr>
              <a:t>(</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m){</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stack</a:t>
            </a:r>
            <a:r>
              <a:rPr lang="en-US" sz="2200">
                <a:solidFill>
                  <a:srgbClr val="666666"/>
                </a:solidFill>
                <a:latin typeface="Courier New"/>
                <a:ea typeface="Courier New"/>
                <a:cs typeface="Courier New"/>
                <a:sym typeface="Courier New"/>
              </a:rPr>
              <a:t>&lt;</a:t>
            </a:r>
            <a:r>
              <a:rPr lang="en-US" sz="2200">
                <a:solidFill>
                  <a:srgbClr val="B00040"/>
                </a:solidFill>
                <a:latin typeface="Courier New"/>
                <a:ea typeface="Courier New"/>
                <a:cs typeface="Courier New"/>
                <a:sym typeface="Courier New"/>
              </a:rPr>
              <a:t>int</a:t>
            </a:r>
            <a:r>
              <a:rPr lang="en-US" sz="2200">
                <a:solidFill>
                  <a:srgbClr val="666666"/>
                </a:solidFill>
                <a:latin typeface="Courier New"/>
                <a:ea typeface="Courier New"/>
                <a:cs typeface="Courier New"/>
                <a:sym typeface="Courier New"/>
              </a:rPr>
              <a:t>&gt;</a:t>
            </a:r>
            <a:r>
              <a:rPr lang="en-US" sz="2200">
                <a:solidFill>
                  <a:schemeClr val="dk1"/>
                </a:solidFill>
                <a:latin typeface="Courier New"/>
                <a:ea typeface="Courier New"/>
                <a:cs typeface="Courier New"/>
                <a:sym typeface="Courier New"/>
              </a:rPr>
              <a:t> stk;</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while</a:t>
            </a:r>
            <a:r>
              <a:rPr lang="en-US" sz="2200">
                <a:solidFill>
                  <a:schemeClr val="dk1"/>
                </a:solidFill>
                <a:latin typeface="Courier New"/>
                <a:ea typeface="Courier New"/>
                <a:cs typeface="Courier New"/>
                <a:sym typeface="Courier New"/>
              </a:rPr>
              <a:t>(m </a:t>
            </a:r>
            <a:r>
              <a:rPr lang="en-US" sz="2200">
                <a:solidFill>
                  <a:srgbClr val="666666"/>
                </a:solidFill>
                <a:latin typeface="Courier New"/>
                <a:ea typeface="Courier New"/>
                <a:cs typeface="Courier New"/>
                <a:sym typeface="Courier New"/>
              </a:rPr>
              <a:t>&gt;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0</a:t>
            </a:r>
            <a:r>
              <a:rPr lang="en-US" sz="2200">
                <a:solidFill>
                  <a:schemeClr val="dk1"/>
                </a:solidFill>
                <a:latin typeface="Courier New"/>
                <a:ea typeface="Courier New"/>
                <a:cs typeface="Courier New"/>
                <a:sym typeface="Courier New"/>
              </a:rPr>
              <a:t>){ </a:t>
            </a:r>
            <a:r>
              <a:rPr i="1" lang="en-US" sz="2200">
                <a:solidFill>
                  <a:srgbClr val="408080"/>
                </a:solidFill>
                <a:latin typeface="Courier New"/>
                <a:ea typeface="Courier New"/>
                <a:cs typeface="Courier New"/>
                <a:sym typeface="Courier New"/>
              </a:rPr>
              <a:t>// !(C(X))</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i="1" lang="en-US" sz="2200">
                <a:solidFill>
                  <a:srgbClr val="408080"/>
                </a:solidFill>
                <a:latin typeface="Courier New"/>
                <a:ea typeface="Courier New"/>
                <a:cs typeface="Courier New"/>
                <a:sym typeface="Courier New"/>
              </a:rPr>
              <a:t>// A(X) empty</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stk.push(m); </a:t>
            </a:r>
            <a:r>
              <a:rPr i="1" lang="en-US" sz="2200">
                <a:solidFill>
                  <a:srgbClr val="408080"/>
                </a:solidFill>
                <a:latin typeface="Courier New"/>
                <a:ea typeface="Courier New"/>
                <a:cs typeface="Courier New"/>
                <a:sym typeface="Courier New"/>
              </a:rPr>
              <a:t>// push(S,X)</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m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2</a:t>
            </a:r>
            <a:r>
              <a:rPr lang="en-US" sz="2200">
                <a:solidFill>
                  <a:schemeClr val="dk1"/>
                </a:solidFill>
                <a:latin typeface="Courier New"/>
                <a:ea typeface="Courier New"/>
                <a:cs typeface="Courier New"/>
                <a:sym typeface="Courier New"/>
              </a:rPr>
              <a:t>; </a:t>
            </a:r>
            <a:r>
              <a:rPr i="1" lang="en-US" sz="2200">
                <a:solidFill>
                  <a:srgbClr val="408080"/>
                </a:solidFill>
                <a:latin typeface="Courier New"/>
                <a:ea typeface="Courier New"/>
                <a:cs typeface="Courier New"/>
                <a:sym typeface="Courier New"/>
              </a:rPr>
              <a:t>// X = f(X)</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i="1" lang="en-US" sz="2200">
                <a:solidFill>
                  <a:srgbClr val="408080"/>
                </a:solidFill>
                <a:latin typeface="Courier New"/>
                <a:ea typeface="Courier New"/>
                <a:cs typeface="Courier New"/>
                <a:sym typeface="Courier New"/>
              </a:rPr>
              <a:t>// D(X) empty</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while</a:t>
            </a:r>
            <a:r>
              <a:rPr lang="en-US" sz="2200">
                <a:solidFill>
                  <a:schemeClr val="dk1"/>
                </a:solidFill>
                <a:latin typeface="Courier New"/>
                <a:ea typeface="Courier New"/>
                <a:cs typeface="Courier New"/>
                <a:sym typeface="Courier New"/>
              </a:rPr>
              <a:t>(</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stk.empty()){</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r>
              <a:rPr lang="en-US" sz="2200">
                <a:solidFill>
                  <a:srgbClr val="B00040"/>
                </a:solidFill>
                <a:latin typeface="Courier New"/>
                <a:ea typeface="Courier New"/>
                <a:cs typeface="Courier New"/>
                <a:sym typeface="Courier New"/>
              </a:rPr>
              <a:t>int</a:t>
            </a:r>
            <a:r>
              <a:rPr lang="en-US" sz="2200">
                <a:solidFill>
                  <a:schemeClr val="dk1"/>
                </a:solidFill>
                <a:latin typeface="Courier New"/>
                <a:ea typeface="Courier New"/>
                <a:cs typeface="Courier New"/>
                <a:sym typeface="Courier New"/>
              </a:rPr>
              <a:t> u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stk.top();</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stk.pop();</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cout </a:t>
            </a:r>
            <a:r>
              <a:rPr lang="en-US" sz="2200">
                <a:solidFill>
                  <a:srgbClr val="666666"/>
                </a:solidFill>
                <a:latin typeface="Courier New"/>
                <a:ea typeface="Courier New"/>
                <a:cs typeface="Courier New"/>
                <a:sym typeface="Courier New"/>
              </a:rPr>
              <a:t>&lt;&lt;</a:t>
            </a:r>
            <a:r>
              <a:rPr lang="en-US" sz="2200">
                <a:solidFill>
                  <a:schemeClr val="dk1"/>
                </a:solidFill>
                <a:latin typeface="Courier New"/>
                <a:ea typeface="Courier New"/>
                <a:cs typeface="Courier New"/>
                <a:sym typeface="Courier New"/>
              </a:rPr>
              <a:t> u </a:t>
            </a:r>
            <a:r>
              <a:rPr lang="en-US" sz="2200">
                <a:solidFill>
                  <a:srgbClr val="666666"/>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2</a:t>
            </a:r>
            <a:r>
              <a:rPr lang="en-US" sz="2200">
                <a:solidFill>
                  <a:schemeClr val="dk1"/>
                </a:solidFill>
                <a:latin typeface="Courier New"/>
                <a:ea typeface="Courier New"/>
                <a:cs typeface="Courier New"/>
                <a:sym typeface="Courier New"/>
              </a:rPr>
              <a:t>; </a:t>
            </a:r>
            <a:r>
              <a:rPr i="1" lang="en-US" sz="2200">
                <a:solidFill>
                  <a:srgbClr val="408080"/>
                </a:solidFill>
                <a:latin typeface="Courier New"/>
                <a:ea typeface="Courier New"/>
                <a:cs typeface="Courier New"/>
                <a:sym typeface="Courier New"/>
              </a:rPr>
              <a:t>// B(X)</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    }</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solidFill>
                  <a:schemeClr val="dk1"/>
                </a:solidFill>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solidFill>
                  <a:schemeClr val="dk1"/>
                </a:solidFill>
                <a:latin typeface="Courier New"/>
                <a:ea typeface="Courier New"/>
                <a:cs typeface="Courier New"/>
                <a:sym typeface="Courier New"/>
              </a:rPr>
              <a:t> </a:t>
            </a:r>
            <a:endParaRPr/>
          </a:p>
        </p:txBody>
      </p:sp>
      <p:sp>
        <p:nvSpPr>
          <p:cNvPr id="525" name="Google Shape;525;p62"/>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nhị phân</a:t>
            </a:r>
            <a:endParaRPr/>
          </a:p>
        </p:txBody>
      </p:sp>
      <p:sp>
        <p:nvSpPr>
          <p:cNvPr id="531" name="Google Shape;531;p63"/>
          <p:cNvSpPr txBox="1"/>
          <p:nvPr>
            <p:ph idx="1" type="body"/>
          </p:nvPr>
        </p:nvSpPr>
        <p:spPr>
          <a:xfrm>
            <a:off x="628649" y="942109"/>
            <a:ext cx="8222271" cy="51348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Xét đệ quy nhị phân dạng sau:</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P(X) ≡ if C(X) then D(X)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else begin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A(X); P(f(X));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B(X); P(g(X));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end;</a:t>
            </a:r>
            <a:endParaRPr/>
          </a:p>
          <a:p>
            <a:pPr indent="0" lvl="0" marL="0" rtl="0" algn="l">
              <a:lnSpc>
                <a:spcPct val="90000"/>
              </a:lnSpc>
              <a:spcBef>
                <a:spcPts val="1000"/>
              </a:spcBef>
              <a:spcAft>
                <a:spcPts val="0"/>
              </a:spcAft>
              <a:buClr>
                <a:schemeClr val="dk1"/>
              </a:buClr>
              <a:buSzPts val="2400"/>
              <a:buNone/>
            </a:pPr>
            <a:r>
              <a:rPr lang="en-US"/>
              <a:t>Trong đó:</a:t>
            </a:r>
            <a:endParaRPr/>
          </a:p>
          <a:p>
            <a:pPr indent="0" lvl="0" marL="0" rtl="0" algn="l">
              <a:lnSpc>
                <a:spcPct val="90000"/>
              </a:lnSpc>
              <a:spcBef>
                <a:spcPts val="1000"/>
              </a:spcBef>
              <a:spcAft>
                <a:spcPts val="0"/>
              </a:spcAft>
              <a:buClr>
                <a:schemeClr val="dk1"/>
              </a:buClr>
              <a:buSzPts val="2400"/>
              <a:buNone/>
            </a:pPr>
            <a:r>
              <a:rPr lang="en-US"/>
              <a:t>X là một biến đơn hoặc nhiều biến</a:t>
            </a:r>
            <a:endParaRPr/>
          </a:p>
          <a:p>
            <a:pPr indent="0" lvl="0" marL="0" rtl="0" algn="l">
              <a:lnSpc>
                <a:spcPct val="90000"/>
              </a:lnSpc>
              <a:spcBef>
                <a:spcPts val="1000"/>
              </a:spcBef>
              <a:spcAft>
                <a:spcPts val="0"/>
              </a:spcAft>
              <a:buClr>
                <a:schemeClr val="dk1"/>
              </a:buClr>
              <a:buSzPts val="2400"/>
              <a:buNone/>
            </a:pPr>
            <a:r>
              <a:rPr lang="en-US"/>
              <a:t>C(X) là một biểu thức boolean của X </a:t>
            </a:r>
            <a:endParaRPr/>
          </a:p>
          <a:p>
            <a:pPr indent="0" lvl="0" marL="0" rtl="0" algn="l">
              <a:lnSpc>
                <a:spcPct val="90000"/>
              </a:lnSpc>
              <a:spcBef>
                <a:spcPts val="1000"/>
              </a:spcBef>
              <a:spcAft>
                <a:spcPts val="0"/>
              </a:spcAft>
              <a:buClr>
                <a:schemeClr val="dk1"/>
              </a:buClr>
              <a:buSzPts val="2400"/>
              <a:buNone/>
            </a:pPr>
            <a:r>
              <a:rPr lang="en-US"/>
              <a:t>A(X) , B(X) , D(X): không đệ quy</a:t>
            </a:r>
            <a:endParaRPr/>
          </a:p>
          <a:p>
            <a:pPr indent="0" lvl="0" marL="0" rtl="0" algn="l">
              <a:lnSpc>
                <a:spcPct val="90000"/>
              </a:lnSpc>
              <a:spcBef>
                <a:spcPts val="1000"/>
              </a:spcBef>
              <a:spcAft>
                <a:spcPts val="0"/>
              </a:spcAft>
              <a:buClr>
                <a:schemeClr val="dk1"/>
              </a:buClr>
              <a:buSzPts val="2400"/>
              <a:buNone/>
            </a:pPr>
            <a:r>
              <a:rPr lang="en-US"/>
              <a:t>f(X), g(X) là các hàm của X</a:t>
            </a:r>
            <a:endParaRPr/>
          </a:p>
        </p:txBody>
      </p:sp>
      <p:sp>
        <p:nvSpPr>
          <p:cNvPr id="532" name="Google Shape;532;p6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Khử đệ quy tuyến tính bằng stack</a:t>
            </a:r>
            <a:endParaRPr/>
          </a:p>
        </p:txBody>
      </p:sp>
      <p:sp>
        <p:nvSpPr>
          <p:cNvPr id="538" name="Google Shape;538;p64"/>
          <p:cNvSpPr txBox="1"/>
          <p:nvPr>
            <p:ph idx="1" type="body"/>
          </p:nvPr>
        </p:nvSpPr>
        <p:spPr>
          <a:xfrm>
            <a:off x="628649" y="942109"/>
            <a:ext cx="8222271" cy="555076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Khử đệ quy thực hiện P(X) bằng stack:</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P(X) ≡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create_stack (S);</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push(S, (X,1));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while (k != 1)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while (not C(X)){</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A(X);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push (S, (X,2));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X := f(X);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D(X)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pop(S, (X,k));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if (k != 1)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B(X);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X := g(X);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    } </a:t>
            </a:r>
            <a:endParaRPr/>
          </a:p>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a:t>
            </a:r>
            <a:endParaRPr/>
          </a:p>
        </p:txBody>
      </p:sp>
      <p:sp>
        <p:nvSpPr>
          <p:cNvPr id="539" name="Google Shape;539;p6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a:t>
            </a:r>
            <a:r>
              <a:rPr lang="en-US" sz="4000"/>
              <a:t>Tháp Hà Nội</a:t>
            </a:r>
            <a:endParaRPr/>
          </a:p>
        </p:txBody>
      </p:sp>
      <p:sp>
        <p:nvSpPr>
          <p:cNvPr id="545" name="Google Shape;545;p65"/>
          <p:cNvSpPr txBox="1"/>
          <p:nvPr>
            <p:ph idx="1" type="body"/>
          </p:nvPr>
        </p:nvSpPr>
        <p:spPr>
          <a:xfrm>
            <a:off x="628650" y="942108"/>
            <a:ext cx="7886700" cy="5769049"/>
          </a:xfrm>
          <a:prstGeom prst="rect">
            <a:avLst/>
          </a:prstGeom>
          <a:solidFill>
            <a:schemeClr val="lt1"/>
          </a:solidFill>
          <a:ln>
            <a:noFill/>
          </a:ln>
        </p:spPr>
        <p:txBody>
          <a:bodyPr anchorCtr="0" anchor="t" bIns="45700" lIns="91425" spcFirstLastPara="1" rIns="91425" wrap="square" tIns="45700">
            <a:normAutofit fontScale="47500" lnSpcReduction="20000"/>
          </a:bodyPr>
          <a:lstStyle/>
          <a:p>
            <a:pPr indent="-228631" lvl="0" marL="228600" rtl="0" algn="l">
              <a:lnSpc>
                <a:spcPct val="90000"/>
              </a:lnSpc>
              <a:spcBef>
                <a:spcPts val="0"/>
              </a:spcBef>
              <a:spcAft>
                <a:spcPts val="0"/>
              </a:spcAft>
              <a:buClr>
                <a:schemeClr val="dk1"/>
              </a:buClr>
              <a:buSzPct val="100000"/>
              <a:buChar char="•"/>
            </a:pPr>
            <a:r>
              <a:rPr lang="en-US" sz="5900">
                <a:solidFill>
                  <a:schemeClr val="dk1"/>
                </a:solidFill>
                <a:latin typeface="Calibri"/>
                <a:ea typeface="Calibri"/>
                <a:cs typeface="Calibri"/>
                <a:sym typeface="Calibri"/>
              </a:rPr>
              <a:t>Đệ quy:</a:t>
            </a:r>
            <a:endParaRPr/>
          </a:p>
          <a:p>
            <a:pPr indent="0" lvl="0" marL="0" marR="0" rtl="0" algn="l">
              <a:lnSpc>
                <a:spcPct val="107000"/>
              </a:lnSpc>
              <a:spcBef>
                <a:spcPts val="1000"/>
              </a:spcBef>
              <a:spcAft>
                <a:spcPts val="0"/>
              </a:spcAft>
              <a:buClr>
                <a:srgbClr val="B00040"/>
              </a:buClr>
              <a:buSzPct val="100000"/>
              <a:buNone/>
            </a:pPr>
            <a:r>
              <a:rPr lang="en-US" sz="4200">
                <a:solidFill>
                  <a:srgbClr val="B00040"/>
                </a:solidFill>
                <a:latin typeface="Courier New"/>
                <a:ea typeface="Courier New"/>
                <a:cs typeface="Courier New"/>
                <a:sym typeface="Courier New"/>
              </a:rPr>
              <a:t>void</a:t>
            </a:r>
            <a:r>
              <a:rPr lang="en-US" sz="4200">
                <a:solidFill>
                  <a:schemeClr val="dk1"/>
                </a:solidFill>
                <a:latin typeface="Courier New"/>
                <a:ea typeface="Courier New"/>
                <a:cs typeface="Courier New"/>
                <a:sym typeface="Courier New"/>
              </a:rPr>
              <a:t> </a:t>
            </a:r>
            <a:r>
              <a:rPr lang="en-US" sz="4200">
                <a:solidFill>
                  <a:srgbClr val="0000FF"/>
                </a:solidFill>
                <a:latin typeface="Courier New"/>
                <a:ea typeface="Courier New"/>
                <a:cs typeface="Courier New"/>
                <a:sym typeface="Courier New"/>
              </a:rPr>
              <a:t>move</a:t>
            </a:r>
            <a:r>
              <a:rPr lang="en-US" sz="4200">
                <a:solidFill>
                  <a:schemeClr val="dk1"/>
                </a:solidFill>
                <a:latin typeface="Courier New"/>
                <a:ea typeface="Courier New"/>
                <a:cs typeface="Courier New"/>
                <a:sym typeface="Courier New"/>
              </a:rPr>
              <a:t>(</a:t>
            </a:r>
            <a:r>
              <a:rPr lang="en-US" sz="4200">
                <a:solidFill>
                  <a:srgbClr val="B00040"/>
                </a:solidFill>
                <a:latin typeface="Courier New"/>
                <a:ea typeface="Courier New"/>
                <a:cs typeface="Courier New"/>
                <a:sym typeface="Courier New"/>
              </a:rPr>
              <a:t>char</a:t>
            </a:r>
            <a:r>
              <a:rPr lang="en-US" sz="4200">
                <a:solidFill>
                  <a:schemeClr val="dk1"/>
                </a:solidFill>
                <a:latin typeface="Courier New"/>
                <a:ea typeface="Courier New"/>
                <a:cs typeface="Courier New"/>
                <a:sym typeface="Courier New"/>
              </a:rPr>
              <a:t> A, </a:t>
            </a:r>
            <a:r>
              <a:rPr lang="en-US" sz="4200">
                <a:solidFill>
                  <a:srgbClr val="B00040"/>
                </a:solidFill>
                <a:latin typeface="Courier New"/>
                <a:ea typeface="Courier New"/>
                <a:cs typeface="Courier New"/>
                <a:sym typeface="Courier New"/>
              </a:rPr>
              <a:t>char</a:t>
            </a:r>
            <a:r>
              <a:rPr lang="en-US" sz="4200">
                <a:solidFill>
                  <a:schemeClr val="dk1"/>
                </a:solidFill>
                <a:latin typeface="Courier New"/>
                <a:ea typeface="Courier New"/>
                <a:cs typeface="Courier New"/>
                <a:sym typeface="Courier New"/>
              </a:rPr>
              <a:t> C){</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cout </a:t>
            </a:r>
            <a:r>
              <a:rPr lang="en-US" sz="4200">
                <a:solidFill>
                  <a:srgbClr val="666666"/>
                </a:solidFill>
                <a:latin typeface="Courier New"/>
                <a:ea typeface="Courier New"/>
                <a:cs typeface="Courier New"/>
                <a:sym typeface="Courier New"/>
              </a:rPr>
              <a:t>&lt;&lt;</a:t>
            </a:r>
            <a:r>
              <a:rPr lang="en-US" sz="4200">
                <a:solidFill>
                  <a:schemeClr val="dk1"/>
                </a:solidFill>
                <a:latin typeface="Courier New"/>
                <a:ea typeface="Courier New"/>
                <a:cs typeface="Courier New"/>
                <a:sym typeface="Courier New"/>
              </a:rPr>
              <a:t> A </a:t>
            </a:r>
            <a:r>
              <a:rPr lang="en-US" sz="4200">
                <a:solidFill>
                  <a:srgbClr val="666666"/>
                </a:solidFill>
                <a:latin typeface="Courier New"/>
                <a:ea typeface="Courier New"/>
                <a:cs typeface="Courier New"/>
                <a:sym typeface="Courier New"/>
              </a:rPr>
              <a:t>&lt;&lt;</a:t>
            </a:r>
            <a:r>
              <a:rPr lang="en-US" sz="4200">
                <a:solidFill>
                  <a:schemeClr val="dk1"/>
                </a:solidFill>
                <a:latin typeface="Courier New"/>
                <a:ea typeface="Courier New"/>
                <a:cs typeface="Courier New"/>
                <a:sym typeface="Courier New"/>
              </a:rPr>
              <a:t> </a:t>
            </a:r>
            <a:r>
              <a:rPr lang="en-US" sz="4200">
                <a:solidFill>
                  <a:srgbClr val="BA2121"/>
                </a:solidFill>
                <a:latin typeface="Courier New"/>
                <a:ea typeface="Courier New"/>
                <a:cs typeface="Courier New"/>
                <a:sym typeface="Courier New"/>
              </a:rPr>
              <a:t>" -&gt; "</a:t>
            </a:r>
            <a:r>
              <a:rPr lang="en-US" sz="4200">
                <a:solidFill>
                  <a:schemeClr val="dk1"/>
                </a:solidFill>
                <a:latin typeface="Courier New"/>
                <a:ea typeface="Courier New"/>
                <a:cs typeface="Courier New"/>
                <a:sym typeface="Courier New"/>
              </a:rPr>
              <a:t> </a:t>
            </a:r>
            <a:r>
              <a:rPr lang="en-US" sz="4200">
                <a:solidFill>
                  <a:srgbClr val="666666"/>
                </a:solidFill>
                <a:latin typeface="Courier New"/>
                <a:ea typeface="Courier New"/>
                <a:cs typeface="Courier New"/>
                <a:sym typeface="Courier New"/>
              </a:rPr>
              <a:t>&lt;&lt;</a:t>
            </a:r>
            <a:r>
              <a:rPr lang="en-US" sz="4200">
                <a:solidFill>
                  <a:schemeClr val="dk1"/>
                </a:solidFill>
                <a:latin typeface="Courier New"/>
                <a:ea typeface="Courier New"/>
                <a:cs typeface="Courier New"/>
                <a:sym typeface="Courier New"/>
              </a:rPr>
              <a:t> C </a:t>
            </a:r>
            <a:r>
              <a:rPr lang="en-US" sz="4200">
                <a:solidFill>
                  <a:srgbClr val="666666"/>
                </a:solidFill>
                <a:latin typeface="Courier New"/>
                <a:ea typeface="Courier New"/>
                <a:cs typeface="Courier New"/>
                <a:sym typeface="Courier New"/>
              </a:rPr>
              <a:t>&lt;&lt;</a:t>
            </a:r>
            <a:r>
              <a:rPr lang="en-US" sz="4200">
                <a:solidFill>
                  <a:schemeClr val="dk1"/>
                </a:solidFill>
                <a:latin typeface="Courier New"/>
                <a:ea typeface="Courier New"/>
                <a:cs typeface="Courier New"/>
                <a:sym typeface="Courier New"/>
              </a:rPr>
              <a:t> endl;</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a:t>
            </a:r>
            <a:endParaRPr sz="42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4200">
                <a:solidFill>
                  <a:srgbClr val="B00040"/>
                </a:solidFill>
                <a:latin typeface="Courier New"/>
                <a:ea typeface="Courier New"/>
                <a:cs typeface="Courier New"/>
                <a:sym typeface="Courier New"/>
              </a:rPr>
              <a:t>void</a:t>
            </a:r>
            <a:r>
              <a:rPr lang="en-US" sz="4200">
                <a:solidFill>
                  <a:schemeClr val="dk1"/>
                </a:solidFill>
                <a:latin typeface="Courier New"/>
                <a:ea typeface="Courier New"/>
                <a:cs typeface="Courier New"/>
                <a:sym typeface="Courier New"/>
              </a:rPr>
              <a:t> </a:t>
            </a:r>
            <a:r>
              <a:rPr lang="en-US" sz="4200">
                <a:solidFill>
                  <a:srgbClr val="0000FF"/>
                </a:solidFill>
                <a:latin typeface="Courier New"/>
                <a:ea typeface="Courier New"/>
                <a:cs typeface="Courier New"/>
                <a:sym typeface="Courier New"/>
              </a:rPr>
              <a:t>THN</a:t>
            </a:r>
            <a:r>
              <a:rPr lang="en-US" sz="4200">
                <a:solidFill>
                  <a:schemeClr val="dk1"/>
                </a:solidFill>
                <a:latin typeface="Courier New"/>
                <a:ea typeface="Courier New"/>
                <a:cs typeface="Courier New"/>
                <a:sym typeface="Courier New"/>
              </a:rPr>
              <a:t>(</a:t>
            </a:r>
            <a:r>
              <a:rPr lang="en-US" sz="4200">
                <a:solidFill>
                  <a:srgbClr val="B00040"/>
                </a:solidFill>
                <a:latin typeface="Courier New"/>
                <a:ea typeface="Courier New"/>
                <a:cs typeface="Courier New"/>
                <a:sym typeface="Courier New"/>
              </a:rPr>
              <a:t>int</a:t>
            </a:r>
            <a:r>
              <a:rPr lang="en-US" sz="4200">
                <a:solidFill>
                  <a:schemeClr val="dk1"/>
                </a:solidFill>
                <a:latin typeface="Courier New"/>
                <a:ea typeface="Courier New"/>
                <a:cs typeface="Courier New"/>
                <a:sym typeface="Courier New"/>
              </a:rPr>
              <a:t> n, </a:t>
            </a:r>
            <a:r>
              <a:rPr lang="en-US" sz="4200">
                <a:solidFill>
                  <a:srgbClr val="B00040"/>
                </a:solidFill>
                <a:latin typeface="Courier New"/>
                <a:ea typeface="Courier New"/>
                <a:cs typeface="Courier New"/>
                <a:sym typeface="Courier New"/>
              </a:rPr>
              <a:t>char</a:t>
            </a:r>
            <a:r>
              <a:rPr lang="en-US" sz="4200">
                <a:solidFill>
                  <a:schemeClr val="dk1"/>
                </a:solidFill>
                <a:latin typeface="Courier New"/>
                <a:ea typeface="Courier New"/>
                <a:cs typeface="Courier New"/>
                <a:sym typeface="Courier New"/>
              </a:rPr>
              <a:t> A, </a:t>
            </a:r>
            <a:r>
              <a:rPr lang="en-US" sz="4200">
                <a:solidFill>
                  <a:srgbClr val="B00040"/>
                </a:solidFill>
                <a:latin typeface="Courier New"/>
                <a:ea typeface="Courier New"/>
                <a:cs typeface="Courier New"/>
                <a:sym typeface="Courier New"/>
              </a:rPr>
              <a:t>char</a:t>
            </a:r>
            <a:r>
              <a:rPr lang="en-US" sz="4200">
                <a:solidFill>
                  <a:schemeClr val="dk1"/>
                </a:solidFill>
                <a:latin typeface="Courier New"/>
                <a:ea typeface="Courier New"/>
                <a:cs typeface="Courier New"/>
                <a:sym typeface="Courier New"/>
              </a:rPr>
              <a:t> B, </a:t>
            </a:r>
            <a:r>
              <a:rPr lang="en-US" sz="4200">
                <a:solidFill>
                  <a:srgbClr val="B00040"/>
                </a:solidFill>
                <a:latin typeface="Courier New"/>
                <a:ea typeface="Courier New"/>
                <a:cs typeface="Courier New"/>
                <a:sym typeface="Courier New"/>
              </a:rPr>
              <a:t>char</a:t>
            </a:r>
            <a:r>
              <a:rPr lang="en-US" sz="4200">
                <a:solidFill>
                  <a:schemeClr val="dk1"/>
                </a:solidFill>
                <a:latin typeface="Courier New"/>
                <a:ea typeface="Courier New"/>
                <a:cs typeface="Courier New"/>
                <a:sym typeface="Courier New"/>
              </a:rPr>
              <a:t> C){</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a:t>
            </a:r>
            <a:r>
              <a:rPr b="1" lang="en-US" sz="4200">
                <a:solidFill>
                  <a:srgbClr val="008000"/>
                </a:solidFill>
                <a:latin typeface="Courier New"/>
                <a:ea typeface="Courier New"/>
                <a:cs typeface="Courier New"/>
                <a:sym typeface="Courier New"/>
              </a:rPr>
              <a:t>if</a:t>
            </a:r>
            <a:r>
              <a:rPr lang="en-US" sz="4200">
                <a:solidFill>
                  <a:schemeClr val="dk1"/>
                </a:solidFill>
                <a:latin typeface="Courier New"/>
                <a:ea typeface="Courier New"/>
                <a:cs typeface="Courier New"/>
                <a:sym typeface="Courier New"/>
              </a:rPr>
              <a:t> (n </a:t>
            </a:r>
            <a:r>
              <a:rPr lang="en-US" sz="4200">
                <a:solidFill>
                  <a:srgbClr val="666666"/>
                </a:solidFill>
                <a:latin typeface="Courier New"/>
                <a:ea typeface="Courier New"/>
                <a:cs typeface="Courier New"/>
                <a:sym typeface="Courier New"/>
              </a:rPr>
              <a:t>&gt; 0</a:t>
            </a:r>
            <a:r>
              <a:rPr lang="en-US" sz="4200">
                <a:solidFill>
                  <a:schemeClr val="dk1"/>
                </a:solidFill>
                <a:latin typeface="Courier New"/>
                <a:ea typeface="Courier New"/>
                <a:cs typeface="Courier New"/>
                <a:sym typeface="Courier New"/>
              </a:rPr>
              <a:t>) {</a:t>
            </a:r>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THN(n </a:t>
            </a:r>
            <a:r>
              <a:rPr lang="en-US" sz="4200">
                <a:solidFill>
                  <a:srgbClr val="666666"/>
                </a:solidFill>
                <a:latin typeface="Courier New"/>
                <a:ea typeface="Courier New"/>
                <a:cs typeface="Courier New"/>
                <a:sym typeface="Courier New"/>
              </a:rPr>
              <a:t>-</a:t>
            </a:r>
            <a:r>
              <a:rPr lang="en-US" sz="4200">
                <a:solidFill>
                  <a:schemeClr val="dk1"/>
                </a:solidFill>
                <a:latin typeface="Courier New"/>
                <a:ea typeface="Courier New"/>
                <a:cs typeface="Courier New"/>
                <a:sym typeface="Courier New"/>
              </a:rPr>
              <a:t> </a:t>
            </a:r>
            <a:r>
              <a:rPr lang="en-US" sz="4200">
                <a:solidFill>
                  <a:srgbClr val="666666"/>
                </a:solidFill>
                <a:latin typeface="Courier New"/>
                <a:ea typeface="Courier New"/>
                <a:cs typeface="Courier New"/>
                <a:sym typeface="Courier New"/>
              </a:rPr>
              <a:t>1</a:t>
            </a:r>
            <a:r>
              <a:rPr lang="en-US" sz="4200">
                <a:solidFill>
                  <a:schemeClr val="dk1"/>
                </a:solidFill>
                <a:latin typeface="Courier New"/>
                <a:ea typeface="Courier New"/>
                <a:cs typeface="Courier New"/>
                <a:sym typeface="Courier New"/>
              </a:rPr>
              <a:t>, A, C, B);</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move(A, C);</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THN(n </a:t>
            </a:r>
            <a:r>
              <a:rPr lang="en-US" sz="4200">
                <a:solidFill>
                  <a:srgbClr val="666666"/>
                </a:solidFill>
                <a:latin typeface="Courier New"/>
                <a:ea typeface="Courier New"/>
                <a:cs typeface="Courier New"/>
                <a:sym typeface="Courier New"/>
              </a:rPr>
              <a:t>-</a:t>
            </a:r>
            <a:r>
              <a:rPr lang="en-US" sz="4200">
                <a:solidFill>
                  <a:schemeClr val="dk1"/>
                </a:solidFill>
                <a:latin typeface="Courier New"/>
                <a:ea typeface="Courier New"/>
                <a:cs typeface="Courier New"/>
                <a:sym typeface="Courier New"/>
              </a:rPr>
              <a:t> </a:t>
            </a:r>
            <a:r>
              <a:rPr lang="en-US" sz="4200">
                <a:solidFill>
                  <a:srgbClr val="666666"/>
                </a:solidFill>
                <a:latin typeface="Courier New"/>
                <a:ea typeface="Courier New"/>
                <a:cs typeface="Courier New"/>
                <a:sym typeface="Courier New"/>
              </a:rPr>
              <a:t>1</a:t>
            </a:r>
            <a:r>
              <a:rPr lang="en-US" sz="4200">
                <a:solidFill>
                  <a:schemeClr val="dk1"/>
                </a:solidFill>
                <a:latin typeface="Courier New"/>
                <a:ea typeface="Courier New"/>
                <a:cs typeface="Courier New"/>
                <a:sym typeface="Courier New"/>
              </a:rPr>
              <a:t>, B, A, C);</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a:t>
            </a:r>
            <a:endParaRPr sz="4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ct val="100000"/>
              <a:buNone/>
            </a:pPr>
            <a:r>
              <a:rPr lang="en-US" sz="4200">
                <a:solidFill>
                  <a:schemeClr val="dk1"/>
                </a:solidFill>
                <a:latin typeface="Courier New"/>
                <a:ea typeface="Courier New"/>
                <a:cs typeface="Courier New"/>
                <a:sym typeface="Courier New"/>
              </a:rPr>
              <a:t> </a:t>
            </a:r>
            <a:endParaRPr sz="4200">
              <a:latin typeface="Calibri"/>
              <a:ea typeface="Calibri"/>
              <a:cs typeface="Calibri"/>
              <a:sym typeface="Calibri"/>
            </a:endParaRPr>
          </a:p>
          <a:p>
            <a:pPr indent="-228631" lvl="0" marL="228600" rtl="0" algn="l">
              <a:lnSpc>
                <a:spcPct val="107000"/>
              </a:lnSpc>
              <a:spcBef>
                <a:spcPts val="0"/>
              </a:spcBef>
              <a:spcAft>
                <a:spcPts val="0"/>
              </a:spcAft>
              <a:buClr>
                <a:schemeClr val="dk1"/>
              </a:buClr>
              <a:buSzPct val="100000"/>
              <a:buChar char="•"/>
            </a:pPr>
            <a:r>
              <a:rPr lang="en-US" sz="5100">
                <a:solidFill>
                  <a:schemeClr val="dk1"/>
                </a:solidFill>
                <a:latin typeface="Calibri"/>
                <a:ea typeface="Calibri"/>
                <a:cs typeface="Calibri"/>
                <a:sym typeface="Calibri"/>
              </a:rPr>
              <a:t>Biến X là bộ (n, A, B, C)</a:t>
            </a:r>
            <a:endParaRPr/>
          </a:p>
          <a:p>
            <a:pPr indent="-228631" lvl="0" marL="228600" rtl="0" algn="l">
              <a:lnSpc>
                <a:spcPct val="107000"/>
              </a:lnSpc>
              <a:spcBef>
                <a:spcPts val="0"/>
              </a:spcBef>
              <a:spcAft>
                <a:spcPts val="0"/>
              </a:spcAft>
              <a:buClr>
                <a:schemeClr val="dk1"/>
              </a:buClr>
              <a:buSzPct val="100000"/>
              <a:buChar char="•"/>
            </a:pPr>
            <a:r>
              <a:rPr lang="en-US" sz="5100">
                <a:solidFill>
                  <a:schemeClr val="dk1"/>
                </a:solidFill>
                <a:latin typeface="Calibri"/>
                <a:ea typeface="Calibri"/>
                <a:cs typeface="Calibri"/>
                <a:sym typeface="Calibri"/>
              </a:rPr>
              <a:t>C(X) là n &lt;= 0</a:t>
            </a:r>
            <a:endParaRPr/>
          </a:p>
          <a:p>
            <a:pPr indent="-228631" lvl="0" marL="228600" rtl="0" algn="l">
              <a:lnSpc>
                <a:spcPct val="107000"/>
              </a:lnSpc>
              <a:spcBef>
                <a:spcPts val="0"/>
              </a:spcBef>
              <a:spcAft>
                <a:spcPts val="0"/>
              </a:spcAft>
              <a:buClr>
                <a:schemeClr val="dk1"/>
              </a:buClr>
              <a:buSzPct val="100000"/>
              <a:buChar char="•"/>
            </a:pPr>
            <a:r>
              <a:rPr lang="en-US" sz="5100">
                <a:solidFill>
                  <a:schemeClr val="dk1"/>
                </a:solidFill>
                <a:latin typeface="Calibri"/>
                <a:ea typeface="Calibri"/>
                <a:cs typeface="Calibri"/>
                <a:sym typeface="Calibri"/>
              </a:rPr>
              <a:t>D(X) và A(X) là rỗng</a:t>
            </a:r>
            <a:endParaRPr sz="5100"/>
          </a:p>
          <a:p>
            <a:pPr indent="-228631" lvl="0" marL="228600" rtl="0" algn="l">
              <a:lnSpc>
                <a:spcPct val="107000"/>
              </a:lnSpc>
              <a:spcBef>
                <a:spcPts val="0"/>
              </a:spcBef>
              <a:spcAft>
                <a:spcPts val="0"/>
              </a:spcAft>
              <a:buClr>
                <a:schemeClr val="dk1"/>
              </a:buClr>
              <a:buSzPct val="100000"/>
              <a:buChar char="•"/>
            </a:pPr>
            <a:r>
              <a:rPr lang="en-US" sz="5100">
                <a:solidFill>
                  <a:schemeClr val="dk1"/>
                </a:solidFill>
                <a:latin typeface="Calibri"/>
                <a:ea typeface="Calibri"/>
                <a:cs typeface="Calibri"/>
                <a:sym typeface="Calibri"/>
              </a:rPr>
              <a:t>B(X) = B(n,A,B,C) là move(A, C)</a:t>
            </a:r>
            <a:endParaRPr/>
          </a:p>
          <a:p>
            <a:pPr indent="-228631" lvl="0" marL="228600" rtl="0" algn="l">
              <a:lnSpc>
                <a:spcPct val="107000"/>
              </a:lnSpc>
              <a:spcBef>
                <a:spcPts val="0"/>
              </a:spcBef>
              <a:spcAft>
                <a:spcPts val="0"/>
              </a:spcAft>
              <a:buClr>
                <a:schemeClr val="dk1"/>
              </a:buClr>
              <a:buSzPct val="100000"/>
              <a:buChar char="•"/>
            </a:pPr>
            <a:r>
              <a:rPr lang="en-US" sz="5100">
                <a:solidFill>
                  <a:schemeClr val="dk1"/>
                </a:solidFill>
                <a:latin typeface="Calibri"/>
                <a:ea typeface="Calibri"/>
                <a:cs typeface="Calibri"/>
                <a:sym typeface="Calibri"/>
              </a:rPr>
              <a:t>f(X) = f(n,A,B,C) = (n-1,A,C,B)</a:t>
            </a:r>
            <a:endParaRPr/>
          </a:p>
          <a:p>
            <a:pPr indent="-228631" lvl="0" marL="228600" rtl="0" algn="l">
              <a:lnSpc>
                <a:spcPct val="107000"/>
              </a:lnSpc>
              <a:spcBef>
                <a:spcPts val="0"/>
              </a:spcBef>
              <a:spcAft>
                <a:spcPts val="0"/>
              </a:spcAft>
              <a:buClr>
                <a:schemeClr val="dk1"/>
              </a:buClr>
              <a:buSzPct val="100000"/>
              <a:buChar char="•"/>
            </a:pPr>
            <a:r>
              <a:rPr lang="en-US" sz="5100">
                <a:solidFill>
                  <a:schemeClr val="dk1"/>
                </a:solidFill>
                <a:latin typeface="Calibri"/>
                <a:ea typeface="Calibri"/>
                <a:cs typeface="Calibri"/>
                <a:sym typeface="Calibri"/>
              </a:rPr>
              <a:t>g(X) = g(n,A,B,C) = (n-1,B,A,C)</a:t>
            </a:r>
            <a:endParaRPr sz="5100"/>
          </a:p>
        </p:txBody>
      </p:sp>
      <p:sp>
        <p:nvSpPr>
          <p:cNvPr id="546" name="Google Shape;546;p6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a:t>
            </a:r>
            <a:r>
              <a:rPr lang="en-US" sz="4000"/>
              <a:t>Tháp Hà Nội</a:t>
            </a:r>
            <a:endParaRPr/>
          </a:p>
        </p:txBody>
      </p:sp>
      <p:sp>
        <p:nvSpPr>
          <p:cNvPr id="552" name="Google Shape;552;p66"/>
          <p:cNvSpPr txBox="1"/>
          <p:nvPr>
            <p:ph idx="1" type="body"/>
          </p:nvPr>
        </p:nvSpPr>
        <p:spPr>
          <a:xfrm>
            <a:off x="211015" y="942108"/>
            <a:ext cx="8861980" cy="5769050"/>
          </a:xfrm>
          <a:prstGeom prst="rect">
            <a:avLst/>
          </a:prstGeom>
          <a:noFill/>
          <a:ln>
            <a:noFill/>
          </a:ln>
        </p:spPr>
        <p:txBody>
          <a:bodyPr anchorCtr="0" anchor="t" bIns="45700" lIns="91425" spcFirstLastPara="1" rIns="91425" wrap="square" tIns="45700">
            <a:normAutofit fontScale="77500" lnSpcReduction="20000"/>
          </a:bodyPr>
          <a:lstStyle/>
          <a:p>
            <a:pPr indent="-228631" lvl="0" marL="228600" rtl="0" algn="l">
              <a:lnSpc>
                <a:spcPct val="90000"/>
              </a:lnSpc>
              <a:spcBef>
                <a:spcPts val="0"/>
              </a:spcBef>
              <a:spcAft>
                <a:spcPts val="0"/>
              </a:spcAft>
              <a:buClr>
                <a:schemeClr val="dk1"/>
              </a:buClr>
              <a:buSzPct val="100000"/>
              <a:buChar char="•"/>
            </a:pPr>
            <a:r>
              <a:rPr lang="en-US" sz="3300">
                <a:solidFill>
                  <a:schemeClr val="dk1"/>
                </a:solidFill>
                <a:latin typeface="Calibri"/>
                <a:ea typeface="Calibri"/>
                <a:cs typeface="Calibri"/>
                <a:sym typeface="Calibri"/>
              </a:rPr>
              <a:t>Khử đệ quy:</a:t>
            </a:r>
            <a:endParaRPr/>
          </a:p>
          <a:p>
            <a:pPr indent="0" lvl="0" marL="0" marR="0" rtl="0" algn="l">
              <a:lnSpc>
                <a:spcPct val="107000"/>
              </a:lnSpc>
              <a:spcBef>
                <a:spcPts val="1000"/>
              </a:spcBef>
              <a:spcAft>
                <a:spcPts val="0"/>
              </a:spcAft>
              <a:buClr>
                <a:srgbClr val="008000"/>
              </a:buClr>
              <a:buSzPct val="100000"/>
              <a:buNone/>
            </a:pPr>
            <a:r>
              <a:rPr b="1" lang="en-US" sz="1800">
                <a:solidFill>
                  <a:srgbClr val="008000"/>
                </a:solidFill>
                <a:latin typeface="Courier New"/>
                <a:ea typeface="Courier New"/>
                <a:cs typeface="Courier New"/>
                <a:sym typeface="Courier New"/>
              </a:rPr>
              <a:t>struct</a:t>
            </a:r>
            <a:r>
              <a:rPr lang="en-US" sz="1800">
                <a:solidFill>
                  <a:schemeClr val="dk1"/>
                </a:solidFill>
                <a:latin typeface="Courier New"/>
                <a:ea typeface="Courier New"/>
                <a:cs typeface="Courier New"/>
                <a:sym typeface="Courier New"/>
              </a:rPr>
              <a:t> state{</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n, k;</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char</a:t>
            </a:r>
            <a:r>
              <a:rPr lang="en-US" sz="1800">
                <a:solidFill>
                  <a:schemeClr val="dk1"/>
                </a:solidFill>
                <a:latin typeface="Courier New"/>
                <a:ea typeface="Courier New"/>
                <a:cs typeface="Courier New"/>
                <a:sym typeface="Courier New"/>
              </a:rPr>
              <a:t> A, B, C;</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state(</a:t>
            </a:r>
            <a:r>
              <a:rPr lang="en-US" sz="1800">
                <a:solidFill>
                  <a:srgbClr val="B00040"/>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_n, </a:t>
            </a:r>
            <a:r>
              <a:rPr lang="en-US" sz="1800">
                <a:solidFill>
                  <a:srgbClr val="B00040"/>
                </a:solidFill>
                <a:latin typeface="Courier New"/>
                <a:ea typeface="Courier New"/>
                <a:cs typeface="Courier New"/>
                <a:sym typeface="Courier New"/>
              </a:rPr>
              <a:t>char</a:t>
            </a:r>
            <a:r>
              <a:rPr lang="en-US" sz="1800">
                <a:solidFill>
                  <a:schemeClr val="dk1"/>
                </a:solidFill>
                <a:latin typeface="Courier New"/>
                <a:ea typeface="Courier New"/>
                <a:cs typeface="Courier New"/>
                <a:sym typeface="Courier New"/>
              </a:rPr>
              <a:t> _A, </a:t>
            </a:r>
            <a:r>
              <a:rPr lang="en-US" sz="1800">
                <a:solidFill>
                  <a:srgbClr val="B00040"/>
                </a:solidFill>
                <a:latin typeface="Courier New"/>
                <a:ea typeface="Courier New"/>
                <a:cs typeface="Courier New"/>
                <a:sym typeface="Courier New"/>
              </a:rPr>
              <a:t>char</a:t>
            </a:r>
            <a:r>
              <a:rPr lang="en-US" sz="1800">
                <a:solidFill>
                  <a:schemeClr val="dk1"/>
                </a:solidFill>
                <a:latin typeface="Courier New"/>
                <a:ea typeface="Courier New"/>
                <a:cs typeface="Courier New"/>
                <a:sym typeface="Courier New"/>
              </a:rPr>
              <a:t> _B, </a:t>
            </a:r>
            <a:r>
              <a:rPr lang="en-US" sz="1800">
                <a:solidFill>
                  <a:srgbClr val="B00040"/>
                </a:solidFill>
                <a:latin typeface="Courier New"/>
                <a:ea typeface="Courier New"/>
                <a:cs typeface="Courier New"/>
                <a:sym typeface="Courier New"/>
              </a:rPr>
              <a:t>char</a:t>
            </a:r>
            <a:r>
              <a:rPr lang="en-US" sz="1800">
                <a:solidFill>
                  <a:schemeClr val="dk1"/>
                </a:solidFill>
                <a:latin typeface="Courier New"/>
                <a:ea typeface="Courier New"/>
                <a:cs typeface="Courier New"/>
                <a:sym typeface="Courier New"/>
              </a:rPr>
              <a:t> _C, </a:t>
            </a:r>
            <a:r>
              <a:rPr lang="en-US" sz="1800">
                <a:solidFill>
                  <a:srgbClr val="B00040"/>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_k)</a:t>
            </a:r>
            <a:r>
              <a:rPr lang="en-US" sz="1800">
                <a:solidFill>
                  <a:srgbClr val="666666"/>
                </a:solidFill>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n(_n), A(_A), B(_B), C(_C), k(_k)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1000"/>
              </a:spcBef>
              <a:spcAft>
                <a:spcPts val="0"/>
              </a:spcAft>
              <a:buClr>
                <a:srgbClr val="B00040"/>
              </a:buClr>
              <a:buSzPct val="100000"/>
              <a:buNone/>
            </a:pPr>
            <a:r>
              <a:rPr lang="en-US" sz="1800">
                <a:solidFill>
                  <a:srgbClr val="B00040"/>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iter_THN</a:t>
            </a:r>
            <a:r>
              <a:rPr lang="en-US" sz="1800">
                <a:solidFill>
                  <a:schemeClr val="dk1"/>
                </a:solidFill>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n, </a:t>
            </a:r>
            <a:r>
              <a:rPr lang="en-US" sz="1800">
                <a:solidFill>
                  <a:srgbClr val="B00040"/>
                </a:solidFill>
                <a:latin typeface="Courier New"/>
                <a:ea typeface="Courier New"/>
                <a:cs typeface="Courier New"/>
                <a:sym typeface="Courier New"/>
              </a:rPr>
              <a:t>char</a:t>
            </a:r>
            <a:r>
              <a:rPr lang="en-US" sz="1800">
                <a:solidFill>
                  <a:schemeClr val="dk1"/>
                </a:solidFill>
                <a:latin typeface="Courier New"/>
                <a:ea typeface="Courier New"/>
                <a:cs typeface="Courier New"/>
                <a:sym typeface="Courier New"/>
              </a:rPr>
              <a:t> A, </a:t>
            </a:r>
            <a:r>
              <a:rPr lang="en-US" sz="1800">
                <a:solidFill>
                  <a:srgbClr val="B00040"/>
                </a:solidFill>
                <a:latin typeface="Courier New"/>
                <a:ea typeface="Courier New"/>
                <a:cs typeface="Courier New"/>
                <a:sym typeface="Courier New"/>
              </a:rPr>
              <a:t>char</a:t>
            </a:r>
            <a:r>
              <a:rPr lang="en-US" sz="1800">
                <a:solidFill>
                  <a:schemeClr val="dk1"/>
                </a:solidFill>
                <a:latin typeface="Courier New"/>
                <a:ea typeface="Courier New"/>
                <a:cs typeface="Courier New"/>
                <a:sym typeface="Courier New"/>
              </a:rPr>
              <a:t> B, </a:t>
            </a:r>
            <a:r>
              <a:rPr lang="en-US" sz="1800">
                <a:solidFill>
                  <a:srgbClr val="B00040"/>
                </a:solidFill>
                <a:latin typeface="Courier New"/>
                <a:ea typeface="Courier New"/>
                <a:cs typeface="Courier New"/>
                <a:sym typeface="Courier New"/>
              </a:rPr>
              <a:t>char</a:t>
            </a:r>
            <a:r>
              <a:rPr lang="en-US" sz="1800">
                <a:solidFill>
                  <a:schemeClr val="dk1"/>
                </a:solidFill>
                <a:latin typeface="Courier New"/>
                <a:ea typeface="Courier New"/>
                <a:cs typeface="Courier New"/>
                <a:sym typeface="Courier New"/>
              </a:rPr>
              <a:t> C){</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stack</a:t>
            </a:r>
            <a:r>
              <a:rPr lang="en-US" sz="1800">
                <a:solidFill>
                  <a:srgbClr val="666666"/>
                </a:solidFill>
                <a:latin typeface="Courier New"/>
                <a:ea typeface="Courier New"/>
                <a:cs typeface="Courier New"/>
                <a:sym typeface="Courier New"/>
              </a:rPr>
              <a:t>&lt;</a:t>
            </a:r>
            <a:r>
              <a:rPr lang="en-US" sz="1800">
                <a:solidFill>
                  <a:schemeClr val="dk1"/>
                </a:solidFill>
                <a:latin typeface="Courier New"/>
                <a:ea typeface="Courier New"/>
                <a:cs typeface="Courier New"/>
                <a:sym typeface="Courier New"/>
              </a:rPr>
              <a:t>state</a:t>
            </a:r>
            <a:r>
              <a:rPr lang="en-US" sz="1800">
                <a:solidFill>
                  <a:srgbClr val="666666"/>
                </a:solidFill>
                <a:latin typeface="Courier New"/>
                <a:ea typeface="Courier New"/>
                <a:cs typeface="Courier New"/>
                <a:sym typeface="Courier New"/>
              </a:rPr>
              <a:t>&gt;</a:t>
            </a:r>
            <a:r>
              <a:rPr lang="en-US" sz="1800">
                <a:solidFill>
                  <a:schemeClr val="dk1"/>
                </a:solidFill>
                <a:latin typeface="Courier New"/>
                <a:ea typeface="Courier New"/>
                <a:cs typeface="Courier New"/>
                <a:sym typeface="Courier New"/>
              </a:rPr>
              <a:t> stk;</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stk.push(state(n, A, B, C, </a:t>
            </a:r>
            <a:r>
              <a:rPr lang="en-US" sz="1800">
                <a:solidFill>
                  <a:srgbClr val="666666"/>
                </a:solidFill>
                <a:latin typeface="Courier New"/>
                <a:ea typeface="Courier New"/>
                <a:cs typeface="Courier New"/>
                <a:sym typeface="Courier New"/>
              </a:rPr>
              <a:t>1</a:t>
            </a:r>
            <a:r>
              <a:rPr lang="en-US" sz="1800">
                <a:solidFill>
                  <a:schemeClr val="dk1"/>
                </a:solidFill>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k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solidFill>
                  <a:schemeClr val="dk1"/>
                </a:solidFill>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sz="1800">
                <a:solidFill>
                  <a:srgbClr val="008000"/>
                </a:solidFill>
                <a:latin typeface="Courier New"/>
                <a:ea typeface="Courier New"/>
                <a:cs typeface="Courier New"/>
                <a:sym typeface="Courier New"/>
              </a:rPr>
              <a:t>    while</a:t>
            </a:r>
            <a:r>
              <a:rPr lang="en-US" sz="1800">
                <a:solidFill>
                  <a:schemeClr val="dk1"/>
                </a:solidFill>
                <a:latin typeface="Courier New"/>
                <a:ea typeface="Courier New"/>
                <a:cs typeface="Courier New"/>
                <a:sym typeface="Courier New"/>
              </a:rPr>
              <a:t> (k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1</a:t>
            </a:r>
            <a:r>
              <a:rPr lang="en-US" sz="1800">
                <a:solidFill>
                  <a:schemeClr val="dk1"/>
                </a:solidFill>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while</a:t>
            </a:r>
            <a:r>
              <a:rPr lang="en-US" sz="1800">
                <a:solidFill>
                  <a:schemeClr val="dk1"/>
                </a:solidFill>
                <a:latin typeface="Courier New"/>
                <a:ea typeface="Courier New"/>
                <a:cs typeface="Courier New"/>
                <a:sym typeface="Courier New"/>
              </a:rPr>
              <a:t> (n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1</a:t>
            </a:r>
            <a:r>
              <a:rPr lang="en-US" sz="1800">
                <a:solidFill>
                  <a:schemeClr val="dk1"/>
                </a:solidFill>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stk.push(state(n, A, B, C, </a:t>
            </a:r>
            <a:r>
              <a:rPr lang="en-US" sz="1800">
                <a:solidFill>
                  <a:srgbClr val="666666"/>
                </a:solidFill>
                <a:latin typeface="Courier New"/>
                <a:ea typeface="Courier New"/>
                <a:cs typeface="Courier New"/>
                <a:sym typeface="Courier New"/>
              </a:rPr>
              <a:t>2</a:t>
            </a:r>
            <a:r>
              <a:rPr lang="en-US" sz="1800">
                <a:solidFill>
                  <a:schemeClr val="dk1"/>
                </a:solidFill>
                <a:latin typeface="Courier New"/>
                <a:ea typeface="Courier New"/>
                <a:cs typeface="Courier New"/>
                <a:sym typeface="Courier New"/>
              </a:rPr>
              <a:t>)); </a:t>
            </a:r>
            <a:r>
              <a:rPr i="1" lang="en-US" sz="1800">
                <a:solidFill>
                  <a:srgbClr val="408080"/>
                </a:solidFill>
                <a:latin typeface="Courier New"/>
                <a:ea typeface="Courier New"/>
                <a:cs typeface="Courier New"/>
                <a:sym typeface="Courier New"/>
              </a:rPr>
              <a:t>// push (S, (X, 2))</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n</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a:t>
            </a:r>
            <a:r>
              <a:rPr i="1" lang="en-US" sz="1800">
                <a:solidFill>
                  <a:srgbClr val="408080"/>
                </a:solidFill>
                <a:latin typeface="Courier New"/>
                <a:ea typeface="Courier New"/>
                <a:cs typeface="Courier New"/>
                <a:sym typeface="Courier New"/>
              </a:rPr>
              <a:t>// X = f(X)</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std</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swap(B, C);                </a:t>
            </a:r>
            <a:r>
              <a:rPr i="1" lang="en-US" sz="1800">
                <a:solidFill>
                  <a:srgbClr val="408080"/>
                </a:solidFill>
                <a:latin typeface="Courier New"/>
                <a:ea typeface="Courier New"/>
                <a:cs typeface="Courier New"/>
                <a:sym typeface="Courier New"/>
              </a:rPr>
              <a:t>// X = f(X)</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move(A, C);                         </a:t>
            </a:r>
            <a:r>
              <a:rPr i="1" lang="en-US" sz="1800">
                <a:solidFill>
                  <a:srgbClr val="408080"/>
                </a:solidFill>
                <a:latin typeface="Courier New"/>
                <a:ea typeface="Courier New"/>
                <a:cs typeface="Courier New"/>
                <a:sym typeface="Courier New"/>
              </a:rPr>
              <a:t>// D(X)</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state s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stk.top();                </a:t>
            </a:r>
            <a:r>
              <a:rPr i="1" lang="en-US" sz="1800">
                <a:solidFill>
                  <a:srgbClr val="408080"/>
                </a:solidFill>
                <a:latin typeface="Courier New"/>
                <a:ea typeface="Courier New"/>
                <a:cs typeface="Courier New"/>
                <a:sym typeface="Courier New"/>
              </a:rPr>
              <a:t>// pop (S, (X, k))</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stk.pop();</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tie(n, A, B, C, k)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std</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make_tuple(s.n, s.A, s.B, s.C, s.k);</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if</a:t>
            </a:r>
            <a:r>
              <a:rPr lang="en-US" sz="1800">
                <a:solidFill>
                  <a:schemeClr val="dk1"/>
                </a:solidFill>
                <a:latin typeface="Courier New"/>
                <a:ea typeface="Courier New"/>
                <a:cs typeface="Courier New"/>
                <a:sym typeface="Courier New"/>
              </a:rPr>
              <a:t> (k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1</a:t>
            </a:r>
            <a:r>
              <a:rPr lang="en-US" sz="1800">
                <a:solidFill>
                  <a:schemeClr val="dk1"/>
                </a:solidFill>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move(A, C);                     </a:t>
            </a:r>
            <a:r>
              <a:rPr i="1" lang="en-US" sz="1800">
                <a:solidFill>
                  <a:srgbClr val="408080"/>
                </a:solidFill>
                <a:latin typeface="Courier New"/>
                <a:ea typeface="Courier New"/>
                <a:cs typeface="Courier New"/>
                <a:sym typeface="Courier New"/>
              </a:rPr>
              <a:t>// B(X)</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n</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a:t>
            </a:r>
            <a:r>
              <a:rPr i="1" lang="en-US" sz="1800">
                <a:solidFill>
                  <a:srgbClr val="408080"/>
                </a:solidFill>
                <a:latin typeface="Courier New"/>
                <a:ea typeface="Courier New"/>
                <a:cs typeface="Courier New"/>
                <a:sym typeface="Courier New"/>
              </a:rPr>
              <a:t>// X = g(X)</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std</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swap(A, B);                </a:t>
            </a:r>
            <a:r>
              <a:rPr i="1" lang="en-US" sz="1800">
                <a:solidFill>
                  <a:srgbClr val="408080"/>
                </a:solidFill>
                <a:latin typeface="Courier New"/>
                <a:ea typeface="Courier New"/>
                <a:cs typeface="Courier New"/>
                <a:sym typeface="Courier New"/>
              </a:rPr>
              <a:t>// X = g(X)</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solidFill>
                  <a:schemeClr val="dk1"/>
                </a:solidFill>
                <a:latin typeface="Courier New"/>
                <a:ea typeface="Courier New"/>
                <a:cs typeface="Courier New"/>
                <a:sym typeface="Courier New"/>
              </a:rPr>
              <a:t>} </a:t>
            </a:r>
            <a:endParaRPr sz="1800">
              <a:latin typeface="Calibri"/>
              <a:ea typeface="Calibri"/>
              <a:cs typeface="Calibri"/>
              <a:sym typeface="Calibri"/>
            </a:endParaRPr>
          </a:p>
        </p:txBody>
      </p:sp>
      <p:sp>
        <p:nvSpPr>
          <p:cNvPr id="553" name="Google Shape;553;p6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7" name="Shape 557"/>
        <p:cNvGrpSpPr/>
        <p:nvPr/>
      </p:nvGrpSpPr>
      <p:grpSpPr>
        <a:xfrm>
          <a:off x="0" y="0"/>
          <a:ext cx="0" cy="0"/>
          <a:chOff x="0" y="0"/>
          <a:chExt cx="0" cy="0"/>
        </a:xfrm>
      </p:grpSpPr>
      <p:sp>
        <p:nvSpPr>
          <p:cNvPr id="558" name="Google Shape;558;p67"/>
          <p:cNvSpPr txBox="1"/>
          <p:nvPr>
            <p:ph type="title"/>
          </p:nvPr>
        </p:nvSpPr>
        <p:spPr>
          <a:xfrm>
            <a:off x="168813" y="1767108"/>
            <a:ext cx="2711450" cy="4244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3600"/>
              <a:buFont typeface="Questrial"/>
              <a:buNone/>
            </a:pPr>
            <a:r>
              <a:rPr lang="en-US" sz="3600"/>
              <a:t>Xin cảm ơn!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Questrial"/>
              <a:buNone/>
            </a:pPr>
            <a:r>
              <a:rPr lang="en-US"/>
              <a:t>Ví dụ: Có bao nhiêu sinh viên ngồi sau bạn?</a:t>
            </a:r>
            <a:endParaRPr/>
          </a:p>
        </p:txBody>
      </p:sp>
      <p:sp>
        <p:nvSpPr>
          <p:cNvPr id="93" name="Google Shape;93;p7"/>
          <p:cNvSpPr txBox="1"/>
          <p:nvPr>
            <p:ph idx="1" type="body"/>
          </p:nvPr>
        </p:nvSpPr>
        <p:spPr>
          <a:xfrm>
            <a:off x="628650" y="1094509"/>
            <a:ext cx="8114422" cy="498244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numStudentsBehind</a:t>
            </a:r>
            <a:r>
              <a:rPr lang="en-US" sz="2000">
                <a:latin typeface="Courier New"/>
                <a:ea typeface="Courier New"/>
                <a:cs typeface="Courier New"/>
                <a:sym typeface="Courier New"/>
              </a:rPr>
              <a:t>(Student curr)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if</a:t>
            </a:r>
            <a:r>
              <a:rPr lang="en-US" sz="2000">
                <a:latin typeface="Courier New"/>
                <a:ea typeface="Courier New"/>
                <a:cs typeface="Courier New"/>
                <a:sym typeface="Courier New"/>
              </a:rPr>
              <a:t> (noOneBehind(curr))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0</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else</a:t>
            </a: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Student personBehind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curr.getBehind();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a:highlight>
                  <a:srgbClr val="C0C0C0"/>
                </a:highlight>
                <a:latin typeface="Courier New"/>
                <a:ea typeface="Courier New"/>
                <a:cs typeface="Courier New"/>
                <a:sym typeface="Courier New"/>
              </a:rPr>
              <a:t>numStudentsBehind(personBehind)</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1;</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000"/>
              <a:buNone/>
            </a:pPr>
            <a:r>
              <a:rPr lang="en-US" sz="2000">
                <a:latin typeface="Courier New"/>
                <a:ea typeface="Courier New"/>
                <a:cs typeface="Courier New"/>
                <a:sym typeface="Courier New"/>
              </a:rPr>
              <a:t> </a:t>
            </a:r>
            <a:endParaRPr sz="2000">
              <a:latin typeface="Calibri"/>
              <a:ea typeface="Calibri"/>
              <a:cs typeface="Calibri"/>
              <a:sym typeface="Calibri"/>
            </a:endParaRPr>
          </a:p>
        </p:txBody>
      </p:sp>
      <p:sp>
        <p:nvSpPr>
          <p:cNvPr id="94" name="Google Shape;94;p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7"/>
          <p:cNvSpPr txBox="1"/>
          <p:nvPr/>
        </p:nvSpPr>
        <p:spPr>
          <a:xfrm>
            <a:off x="4171072" y="3198167"/>
            <a:ext cx="457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Recursive call!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a:t>
            </a:r>
            <a:endParaRPr/>
          </a:p>
        </p:txBody>
      </p:sp>
      <p:sp>
        <p:nvSpPr>
          <p:cNvPr id="101" name="Google Shape;101;p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a:bodyPr>
          <a:lstStyle/>
          <a:p>
            <a:pPr indent="0" lvl="0" marL="168275" rtl="0" algn="l">
              <a:lnSpc>
                <a:spcPct val="90000"/>
              </a:lnSpc>
              <a:spcBef>
                <a:spcPts val="0"/>
              </a:spcBef>
              <a:spcAft>
                <a:spcPts val="0"/>
              </a:spcAft>
              <a:buClr>
                <a:schemeClr val="dk1"/>
              </a:buClr>
              <a:buSzPct val="100000"/>
              <a:buNone/>
            </a:pPr>
            <a:r>
              <a:rPr lang="en-US" sz="2800"/>
              <a:t>Cấu trúc các hàm đệ quy thường có dạng như sau:</a:t>
            </a:r>
            <a:endParaRPr/>
          </a:p>
          <a:p>
            <a:pPr indent="0" lvl="0" marL="168275" rtl="0" algn="l">
              <a:lnSpc>
                <a:spcPct val="90000"/>
              </a:lnSpc>
              <a:spcBef>
                <a:spcPts val="1000"/>
              </a:spcBef>
              <a:spcAft>
                <a:spcPts val="0"/>
              </a:spcAft>
              <a:buClr>
                <a:schemeClr val="accent1"/>
              </a:buClr>
              <a:buSzPct val="100000"/>
              <a:buNone/>
            </a:pPr>
            <a:r>
              <a:rPr lang="en-US" sz="2800">
                <a:solidFill>
                  <a:schemeClr val="accent1"/>
                </a:solidFill>
              </a:rPr>
              <a:t>recursiveFunction() </a:t>
            </a:r>
            <a:r>
              <a:rPr lang="en-US" sz="2800"/>
              <a:t>{ </a:t>
            </a:r>
            <a:endParaRPr/>
          </a:p>
          <a:p>
            <a:pPr indent="0" lvl="0" marL="168275" rtl="0" algn="l">
              <a:lnSpc>
                <a:spcPct val="90000"/>
              </a:lnSpc>
              <a:spcBef>
                <a:spcPts val="1000"/>
              </a:spcBef>
              <a:spcAft>
                <a:spcPts val="0"/>
              </a:spcAft>
              <a:buClr>
                <a:schemeClr val="dk1"/>
              </a:buClr>
              <a:buSzPct val="100000"/>
              <a:buNone/>
            </a:pPr>
            <a:r>
              <a:rPr lang="en-US" sz="2800"/>
              <a:t>   </a:t>
            </a:r>
            <a:r>
              <a:rPr lang="en-US" sz="2800">
                <a:solidFill>
                  <a:srgbClr val="C00000"/>
                </a:solidFill>
              </a:rPr>
              <a:t> if </a:t>
            </a:r>
            <a:r>
              <a:rPr lang="en-US" sz="2800"/>
              <a:t>(trường hợp cơ bản) { </a:t>
            </a:r>
            <a:endParaRPr/>
          </a:p>
          <a:p>
            <a:pPr indent="0" lvl="0" marL="168275" rtl="0" algn="l">
              <a:lnSpc>
                <a:spcPct val="90000"/>
              </a:lnSpc>
              <a:spcBef>
                <a:spcPts val="1000"/>
              </a:spcBef>
              <a:spcAft>
                <a:spcPts val="0"/>
              </a:spcAft>
              <a:buClr>
                <a:schemeClr val="dk1"/>
              </a:buClr>
              <a:buSzPct val="100000"/>
              <a:buNone/>
            </a:pPr>
            <a:r>
              <a:rPr lang="en-US" sz="2800"/>
              <a:t>        Tính toán lời giải trực tiếp không dùng đệ quy</a:t>
            </a:r>
            <a:endParaRPr/>
          </a:p>
          <a:p>
            <a:pPr indent="0" lvl="0" marL="168275" rtl="0" algn="l">
              <a:lnSpc>
                <a:spcPct val="90000"/>
              </a:lnSpc>
              <a:spcBef>
                <a:spcPts val="1000"/>
              </a:spcBef>
              <a:spcAft>
                <a:spcPts val="0"/>
              </a:spcAft>
              <a:buClr>
                <a:schemeClr val="dk1"/>
              </a:buClr>
              <a:buSzPct val="100000"/>
              <a:buNone/>
            </a:pPr>
            <a:r>
              <a:rPr lang="en-US" sz="2800"/>
              <a:t>    } </a:t>
            </a:r>
            <a:r>
              <a:rPr lang="en-US" sz="2800">
                <a:solidFill>
                  <a:srgbClr val="C00000"/>
                </a:solidFill>
              </a:rPr>
              <a:t>else</a:t>
            </a:r>
            <a:r>
              <a:rPr lang="en-US" sz="2800"/>
              <a:t> { </a:t>
            </a:r>
            <a:endParaRPr/>
          </a:p>
          <a:p>
            <a:pPr indent="0" lvl="0" marL="168275" rtl="0" algn="l">
              <a:lnSpc>
                <a:spcPct val="90000"/>
              </a:lnSpc>
              <a:spcBef>
                <a:spcPts val="1000"/>
              </a:spcBef>
              <a:spcAft>
                <a:spcPts val="0"/>
              </a:spcAft>
              <a:buClr>
                <a:schemeClr val="dk1"/>
              </a:buClr>
              <a:buSzPct val="100000"/>
              <a:buNone/>
            </a:pPr>
            <a:r>
              <a:rPr lang="en-US" sz="2800"/>
              <a:t>        Chia vấn đề thành nhiều vấn đề con cùng dạng </a:t>
            </a:r>
            <a:endParaRPr/>
          </a:p>
          <a:p>
            <a:pPr indent="0" lvl="0" marL="168275" rtl="0" algn="l">
              <a:lnSpc>
                <a:spcPct val="90000"/>
              </a:lnSpc>
              <a:spcBef>
                <a:spcPts val="1000"/>
              </a:spcBef>
              <a:spcAft>
                <a:spcPts val="0"/>
              </a:spcAft>
              <a:buClr>
                <a:schemeClr val="dk1"/>
              </a:buClr>
              <a:buSzPct val="100000"/>
              <a:buNone/>
            </a:pPr>
            <a:r>
              <a:rPr lang="en-US" sz="2800"/>
              <a:t>        Gọi đệ quy </a:t>
            </a:r>
            <a:r>
              <a:rPr lang="en-US" sz="2800">
                <a:solidFill>
                  <a:schemeClr val="accent1"/>
                </a:solidFill>
              </a:rPr>
              <a:t>recursiveFunction() </a:t>
            </a:r>
            <a:r>
              <a:rPr lang="en-US" sz="2800"/>
              <a:t>giải từng vấn đề con</a:t>
            </a:r>
            <a:endParaRPr/>
          </a:p>
          <a:p>
            <a:pPr indent="0" lvl="0" marL="168275" rtl="0" algn="l">
              <a:lnSpc>
                <a:spcPct val="90000"/>
              </a:lnSpc>
              <a:spcBef>
                <a:spcPts val="1000"/>
              </a:spcBef>
              <a:spcAft>
                <a:spcPts val="0"/>
              </a:spcAft>
              <a:buClr>
                <a:schemeClr val="dk1"/>
              </a:buClr>
              <a:buSzPct val="100000"/>
              <a:buNone/>
            </a:pPr>
            <a:r>
              <a:rPr lang="en-US" sz="2800"/>
              <a:t>        Kết hợp kết quả của các vấn đề con</a:t>
            </a:r>
            <a:endParaRPr/>
          </a:p>
          <a:p>
            <a:pPr indent="0" lvl="0" marL="168275" rtl="0" algn="l">
              <a:lnSpc>
                <a:spcPct val="90000"/>
              </a:lnSpc>
              <a:spcBef>
                <a:spcPts val="1000"/>
              </a:spcBef>
              <a:spcAft>
                <a:spcPts val="0"/>
              </a:spcAft>
              <a:buClr>
                <a:schemeClr val="dk1"/>
              </a:buClr>
              <a:buSzPct val="100000"/>
              <a:buNone/>
            </a:pPr>
            <a:r>
              <a:rPr lang="en-US" sz="2800"/>
              <a:t>    } </a:t>
            </a:r>
            <a:endParaRPr/>
          </a:p>
          <a:p>
            <a:pPr indent="0" lvl="0" marL="168275" rtl="0" algn="l">
              <a:lnSpc>
                <a:spcPct val="90000"/>
              </a:lnSpc>
              <a:spcBef>
                <a:spcPts val="1000"/>
              </a:spcBef>
              <a:spcAft>
                <a:spcPts val="0"/>
              </a:spcAft>
              <a:buClr>
                <a:schemeClr val="dk1"/>
              </a:buClr>
              <a:buSzPct val="100000"/>
              <a:buNone/>
            </a:pPr>
            <a:r>
              <a:rPr lang="en-US" sz="2800"/>
              <a:t>}</a:t>
            </a:r>
            <a:endParaRPr sz="2800"/>
          </a:p>
        </p:txBody>
      </p:sp>
      <p:sp>
        <p:nvSpPr>
          <p:cNvPr id="102" name="Google Shape;102;p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Đệ quy</a:t>
            </a:r>
            <a:endParaRPr/>
          </a:p>
        </p:txBody>
      </p:sp>
      <p:sp>
        <p:nvSpPr>
          <p:cNvPr id="108" name="Google Shape;108;p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168275" rtl="0" algn="l">
              <a:lnSpc>
                <a:spcPct val="90000"/>
              </a:lnSpc>
              <a:spcBef>
                <a:spcPts val="0"/>
              </a:spcBef>
              <a:spcAft>
                <a:spcPts val="0"/>
              </a:spcAft>
              <a:buClr>
                <a:schemeClr val="dk1"/>
              </a:buClr>
              <a:buSzPts val="2800"/>
              <a:buNone/>
            </a:pPr>
            <a:r>
              <a:rPr lang="en-US" sz="2800"/>
              <a:t>Mọi giải thuật đệ quy đều cần ít nhất hai trường hợp:</a:t>
            </a:r>
            <a:endParaRPr/>
          </a:p>
          <a:p>
            <a:pPr indent="0" lvl="0" marL="168275" rtl="0" algn="l">
              <a:lnSpc>
                <a:spcPct val="90000"/>
              </a:lnSpc>
              <a:spcBef>
                <a:spcPts val="1000"/>
              </a:spcBef>
              <a:spcAft>
                <a:spcPts val="0"/>
              </a:spcAft>
              <a:buClr>
                <a:srgbClr val="385623"/>
              </a:buClr>
              <a:buSzPts val="2800"/>
              <a:buNone/>
            </a:pPr>
            <a:r>
              <a:rPr lang="en-US" sz="2800">
                <a:solidFill>
                  <a:srgbClr val="385623"/>
                </a:solidFill>
              </a:rPr>
              <a:t>- Trường hợp cơ bản (base case)</a:t>
            </a:r>
            <a:r>
              <a:rPr lang="en-US" sz="2800"/>
              <a:t>: là trường hợp đơn giản có thể tính toán câu trả lời trực tiếp. Các lời gọi đệ quy sẽ giảm dần tới trường hợp này. </a:t>
            </a:r>
            <a:endParaRPr/>
          </a:p>
          <a:p>
            <a:pPr indent="0" lvl="0" marL="168275" rtl="0" algn="l">
              <a:lnSpc>
                <a:spcPct val="90000"/>
              </a:lnSpc>
              <a:spcBef>
                <a:spcPts val="1000"/>
              </a:spcBef>
              <a:spcAft>
                <a:spcPts val="0"/>
              </a:spcAft>
              <a:buClr>
                <a:srgbClr val="C00000"/>
              </a:buClr>
              <a:buSzPts val="2800"/>
              <a:buNone/>
            </a:pPr>
            <a:r>
              <a:rPr lang="en-US" sz="2800">
                <a:solidFill>
                  <a:srgbClr val="C00000"/>
                </a:solidFill>
              </a:rPr>
              <a:t>- Trường hợp đệ quy (recursive case): </a:t>
            </a:r>
            <a:r>
              <a:rPr lang="en-US" sz="2800"/>
              <a:t>là trường hợp phức tạp hơn của vấn đề mà không thể đưa ra câu trả lời trực tiếp được, nhưng có thể mô tả nó thông qua các trường hợp </a:t>
            </a:r>
            <a:r>
              <a:rPr lang="en-US" sz="2800">
                <a:solidFill>
                  <a:schemeClr val="accent1"/>
                </a:solidFill>
              </a:rPr>
              <a:t>nhỏ hơn </a:t>
            </a:r>
            <a:r>
              <a:rPr lang="en-US" sz="2800"/>
              <a:t>của cùng vấn đề. </a:t>
            </a:r>
            <a:endParaRPr/>
          </a:p>
        </p:txBody>
      </p:sp>
      <p:sp>
        <p:nvSpPr>
          <p:cNvPr id="109" name="Google Shape;109;p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2020-04-20T02:25:53Z</dcterms:created>
  <dc:creator>Pham Long Long</dc:creator>
</cp:coreProperties>
</file>