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6858000" cy="9144000"/>
  <p:embeddedFontLst>
    <p:embeddedFont>
      <p:font typeface="Noto Sans Symbols"/>
      <p:regular r:id="rId64"/>
      <p:bold r:id="rId65"/>
    </p:embeddedFont>
    <p:embeddedFont>
      <p:font typeface="Questrial"/>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hAYvoalWZrgK7NIFYpff6E/qtt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0B587-CA9D-4F8F-9D6D-F9550F0FDCDF}">
  <a:tblStyle styleId="{7820B587-CA9D-4F8F-9D6D-F9550F0FDCD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NotoSansSymbols-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Questrial-regular.fntdata"/><Relationship Id="rId21" Type="http://schemas.openxmlformats.org/officeDocument/2006/relationships/slide" Target="slides/slide16.xml"/><Relationship Id="rId65" Type="http://schemas.openxmlformats.org/officeDocument/2006/relationships/font" Target="fonts/NotoSansSymbols-bold.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 name="Google Shape;71;p5:notes"/>
          <p:cNvSpPr/>
          <p:nvPr>
            <p:ph idx="2" type="sldImg"/>
          </p:nvPr>
        </p:nvSpPr>
        <p:spPr>
          <a:xfrm>
            <a:off x="1160463" y="674688"/>
            <a:ext cx="4603750" cy="34528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5:notes"/>
          <p:cNvSpPr txBox="1"/>
          <p:nvPr>
            <p:ph idx="1" type="body"/>
          </p:nvPr>
        </p:nvSpPr>
        <p:spPr>
          <a:xfrm>
            <a:off x="928688" y="4379913"/>
            <a:ext cx="4978400" cy="40449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 name="Google Shape;83;p6:notes"/>
          <p:cNvSpPr/>
          <p:nvPr>
            <p:ph idx="2" type="sldImg"/>
          </p:nvPr>
        </p:nvSpPr>
        <p:spPr>
          <a:xfrm>
            <a:off x="1160463" y="674688"/>
            <a:ext cx="4603750" cy="34528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6:notes"/>
          <p:cNvSpPr txBox="1"/>
          <p:nvPr>
            <p:ph idx="1" type="body"/>
          </p:nvPr>
        </p:nvSpPr>
        <p:spPr>
          <a:xfrm>
            <a:off x="928688" y="4379913"/>
            <a:ext cx="4978400" cy="40449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60"/>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estrial"/>
              <a:buNone/>
              <a:defRPr sz="6000">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0"/>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6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Questrial"/>
              <a:buNone/>
              <a:defRPr b="1" sz="36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Questrial"/>
                <a:ea typeface="Questrial"/>
                <a:cs typeface="Questrial"/>
                <a:sym typeface="Questrial"/>
              </a:defRPr>
            </a:lvl1pPr>
            <a:lvl2pPr indent="-381000" lvl="1" marL="914400" algn="l">
              <a:lnSpc>
                <a:spcPct val="90000"/>
              </a:lnSpc>
              <a:spcBef>
                <a:spcPts val="500"/>
              </a:spcBef>
              <a:spcAft>
                <a:spcPts val="0"/>
              </a:spcAft>
              <a:buClr>
                <a:schemeClr val="dk1"/>
              </a:buClr>
              <a:buSzPts val="2400"/>
              <a:buChar char="•"/>
              <a:defRPr>
                <a:latin typeface="Questrial"/>
                <a:ea typeface="Questrial"/>
                <a:cs typeface="Questrial"/>
                <a:sym typeface="Questrial"/>
              </a:defRPr>
            </a:lvl2pPr>
            <a:lvl3pPr indent="-355600" lvl="2" marL="1371600" algn="l">
              <a:lnSpc>
                <a:spcPct val="90000"/>
              </a:lnSpc>
              <a:spcBef>
                <a:spcPts val="500"/>
              </a:spcBef>
              <a:spcAft>
                <a:spcPts val="0"/>
              </a:spcAft>
              <a:buClr>
                <a:schemeClr val="dk1"/>
              </a:buClr>
              <a:buSzPts val="2000"/>
              <a:buChar char="•"/>
              <a:defRPr>
                <a:latin typeface="Questrial"/>
                <a:ea typeface="Questrial"/>
                <a:cs typeface="Questrial"/>
                <a:sym typeface="Questrial"/>
              </a:defRPr>
            </a:lvl3pPr>
            <a:lvl4pPr indent="-342900" lvl="3" marL="1828800" algn="l">
              <a:lnSpc>
                <a:spcPct val="90000"/>
              </a:lnSpc>
              <a:spcBef>
                <a:spcPts val="500"/>
              </a:spcBef>
              <a:spcAft>
                <a:spcPts val="0"/>
              </a:spcAft>
              <a:buClr>
                <a:schemeClr val="dk1"/>
              </a:buClr>
              <a:buSzPts val="1800"/>
              <a:buChar char="•"/>
              <a:defRPr>
                <a:latin typeface="Questrial"/>
                <a:ea typeface="Questrial"/>
                <a:cs typeface="Questrial"/>
                <a:sym typeface="Questrial"/>
              </a:defRPr>
            </a:lvl4pPr>
            <a:lvl5pPr indent="-342900" lvl="4" marL="2286000" algn="l">
              <a:lnSpc>
                <a:spcPct val="90000"/>
              </a:lnSpc>
              <a:spcBef>
                <a:spcPts val="500"/>
              </a:spcBef>
              <a:spcAft>
                <a:spcPts val="0"/>
              </a:spcAft>
              <a:buClr>
                <a:schemeClr val="dk1"/>
              </a:buClr>
              <a:buSzPts val="1800"/>
              <a:buChar char="•"/>
              <a:defRPr>
                <a:latin typeface="Questrial"/>
                <a:ea typeface="Questrial"/>
                <a:cs typeface="Questrial"/>
                <a:sym typeface="Quest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6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2"/>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estrial"/>
              <a:buNone/>
              <a:defRPr b="1" sz="60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2"/>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62"/>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3"/>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400"/>
              <a:buFont typeface="Questrial"/>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3"/>
          <p:cNvSpPr txBox="1"/>
          <p:nvPr>
            <p:ph idx="10" type="dt"/>
          </p:nvPr>
        </p:nvSpPr>
        <p:spPr>
          <a:xfrm>
            <a:off x="7397750" y="6121400"/>
            <a:ext cx="1117600" cy="2762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63"/>
          <p:cNvSpPr txBox="1"/>
          <p:nvPr>
            <p:ph idx="11" type="ftr"/>
          </p:nvPr>
        </p:nvSpPr>
        <p:spPr>
          <a:xfrm>
            <a:off x="4387850" y="6432550"/>
            <a:ext cx="3009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63"/>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4"/>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4"/>
          <p:cNvSpPr txBox="1"/>
          <p:nvPr>
            <p:ph idx="1" type="body"/>
          </p:nvPr>
        </p:nvSpPr>
        <p:spPr>
          <a:xfrm>
            <a:off x="6286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4"/>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4"/>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6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6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5"/>
          <p:cNvSpPr txBox="1"/>
          <p:nvPr>
            <p:ph idx="12" type="sldNum"/>
          </p:nvPr>
        </p:nvSpPr>
        <p:spPr>
          <a:xfrm>
            <a:off x="8026400" y="6492874"/>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66"/>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6"/>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67"/>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Quest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628650" y="1625600"/>
            <a:ext cx="7886700" cy="44608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9"/>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libri"/>
                <a:ea typeface="Calibri"/>
                <a:cs typeface="Calibri"/>
                <a:sym typeface="Calibri"/>
              </a:defRPr>
            </a:lvl1pPr>
            <a:lvl2pPr indent="0" lvl="1" marL="0" marR="0" rtl="0" algn="r">
              <a:spcBef>
                <a:spcPts val="0"/>
              </a:spcBef>
              <a:buNone/>
              <a:defRPr b="0" i="0" sz="1200" u="none" cap="none" strike="noStrike">
                <a:solidFill>
                  <a:srgbClr val="595959"/>
                </a:solidFill>
                <a:latin typeface="Calibri"/>
                <a:ea typeface="Calibri"/>
                <a:cs typeface="Calibri"/>
                <a:sym typeface="Calibri"/>
              </a:defRPr>
            </a:lvl2pPr>
            <a:lvl3pPr indent="0" lvl="2" marL="0" marR="0" rtl="0" algn="r">
              <a:spcBef>
                <a:spcPts val="0"/>
              </a:spcBef>
              <a:buNone/>
              <a:defRPr b="0" i="0" sz="1200" u="none" cap="none" strike="noStrike">
                <a:solidFill>
                  <a:srgbClr val="595959"/>
                </a:solidFill>
                <a:latin typeface="Calibri"/>
                <a:ea typeface="Calibri"/>
                <a:cs typeface="Calibri"/>
                <a:sym typeface="Calibri"/>
              </a:defRPr>
            </a:lvl3pPr>
            <a:lvl4pPr indent="0" lvl="3" marL="0" marR="0" rtl="0" algn="r">
              <a:spcBef>
                <a:spcPts val="0"/>
              </a:spcBef>
              <a:buNone/>
              <a:defRPr b="0" i="0" sz="1200" u="none" cap="none" strike="noStrike">
                <a:solidFill>
                  <a:srgbClr val="595959"/>
                </a:solidFill>
                <a:latin typeface="Calibri"/>
                <a:ea typeface="Calibri"/>
                <a:cs typeface="Calibri"/>
                <a:sym typeface="Calibri"/>
              </a:defRPr>
            </a:lvl4pPr>
            <a:lvl5pPr indent="0" lvl="4" marL="0" marR="0" rtl="0" algn="r">
              <a:spcBef>
                <a:spcPts val="0"/>
              </a:spcBef>
              <a:buNone/>
              <a:defRPr b="0" i="0" sz="1200" u="none" cap="none" strike="noStrike">
                <a:solidFill>
                  <a:srgbClr val="595959"/>
                </a:solidFill>
                <a:latin typeface="Calibri"/>
                <a:ea typeface="Calibri"/>
                <a:cs typeface="Calibri"/>
                <a:sym typeface="Calibri"/>
              </a:defRPr>
            </a:lvl5pPr>
            <a:lvl6pPr indent="0" lvl="5" marL="0" marR="0" rtl="0" algn="r">
              <a:spcBef>
                <a:spcPts val="0"/>
              </a:spcBef>
              <a:buNone/>
              <a:defRPr b="0" i="0" sz="1200" u="none" cap="none" strike="noStrike">
                <a:solidFill>
                  <a:srgbClr val="595959"/>
                </a:solidFill>
                <a:latin typeface="Calibri"/>
                <a:ea typeface="Calibri"/>
                <a:cs typeface="Calibri"/>
                <a:sym typeface="Calibri"/>
              </a:defRPr>
            </a:lvl6pPr>
            <a:lvl7pPr indent="0" lvl="6" marL="0" marR="0" rtl="0" algn="r">
              <a:spcBef>
                <a:spcPts val="0"/>
              </a:spcBef>
              <a:buNone/>
              <a:defRPr b="0" i="0" sz="1200" u="none" cap="none" strike="noStrike">
                <a:solidFill>
                  <a:srgbClr val="595959"/>
                </a:solidFill>
                <a:latin typeface="Calibri"/>
                <a:ea typeface="Calibri"/>
                <a:cs typeface="Calibri"/>
                <a:sym typeface="Calibri"/>
              </a:defRPr>
            </a:lvl7pPr>
            <a:lvl8pPr indent="0" lvl="7" marL="0" marR="0" rtl="0" algn="r">
              <a:spcBef>
                <a:spcPts val="0"/>
              </a:spcBef>
              <a:buNone/>
              <a:defRPr b="0" i="0" sz="1200" u="none" cap="none" strike="noStrike">
                <a:solidFill>
                  <a:srgbClr val="595959"/>
                </a:solidFill>
                <a:latin typeface="Calibri"/>
                <a:ea typeface="Calibri"/>
                <a:cs typeface="Calibri"/>
                <a:sym typeface="Calibri"/>
              </a:defRPr>
            </a:lvl8pPr>
            <a:lvl9pPr indent="0" lvl="8" marL="0" marR="0" rt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9" name="Shape 4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Giới thiệu thư viện STL</a:t>
            </a:r>
            <a:endParaRPr/>
          </a:p>
        </p:txBody>
      </p:sp>
      <p:sp>
        <p:nvSpPr>
          <p:cNvPr id="125" name="Google Shape;125;p10"/>
          <p:cNvSpPr txBox="1"/>
          <p:nvPr>
            <p:ph idx="1" type="body"/>
          </p:nvPr>
        </p:nvSpPr>
        <p:spPr>
          <a:xfrm>
            <a:off x="628649" y="969818"/>
            <a:ext cx="8158163" cy="55167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STL (Standard Template Library) là thư viện chuẩn của C++, được xây dựng sẵn</a:t>
            </a:r>
            <a:endParaRPr sz="2400"/>
          </a:p>
          <a:p>
            <a:pPr indent="-228600" lvl="0" marL="228600" rtl="0" algn="l">
              <a:lnSpc>
                <a:spcPct val="90000"/>
              </a:lnSpc>
              <a:spcBef>
                <a:spcPts val="800"/>
              </a:spcBef>
              <a:spcAft>
                <a:spcPts val="0"/>
              </a:spcAft>
              <a:buClr>
                <a:schemeClr val="dk1"/>
              </a:buClr>
              <a:buSzPts val="2400"/>
              <a:buChar char="•"/>
            </a:pPr>
            <a:r>
              <a:rPr lang="en-US" sz="2400"/>
              <a:t>Cài đặt các cấu trúc dữ liệu và thuật toán thông dụng</a:t>
            </a:r>
            <a:endParaRPr sz="2400"/>
          </a:p>
          <a:p>
            <a:pPr indent="-228600" lvl="0" marL="228600" rtl="0" algn="l">
              <a:lnSpc>
                <a:spcPct val="90000"/>
              </a:lnSpc>
              <a:spcBef>
                <a:spcPts val="800"/>
              </a:spcBef>
              <a:spcAft>
                <a:spcPts val="0"/>
              </a:spcAft>
              <a:buClr>
                <a:schemeClr val="dk1"/>
              </a:buClr>
              <a:buSzPts val="2400"/>
              <a:buChar char="•"/>
            </a:pPr>
            <a:r>
              <a:rPr lang="en-US" sz="2400"/>
              <a:t>Bao gồm các lớp và hàm khuôn mẫu, cho phép làm việc với dữ liệu tổng quát</a:t>
            </a:r>
            <a:endParaRPr sz="2400"/>
          </a:p>
          <a:p>
            <a:pPr indent="-228600" lvl="0" marL="228600" rtl="0" algn="l">
              <a:lnSpc>
                <a:spcPct val="90000"/>
              </a:lnSpc>
              <a:spcBef>
                <a:spcPts val="800"/>
              </a:spcBef>
              <a:spcAft>
                <a:spcPts val="0"/>
              </a:spcAft>
              <a:buClr>
                <a:schemeClr val="dk1"/>
              </a:buClr>
              <a:buSzPts val="2400"/>
              <a:buChar char="•"/>
            </a:pPr>
            <a:r>
              <a:rPr lang="en-US" sz="2400"/>
              <a:t>Các thành phần chính:</a:t>
            </a:r>
            <a:endParaRPr/>
          </a:p>
          <a:p>
            <a:pPr indent="-228600" lvl="1" marL="685800" rtl="0" algn="l">
              <a:lnSpc>
                <a:spcPct val="90000"/>
              </a:lnSpc>
              <a:spcBef>
                <a:spcPts val="800"/>
              </a:spcBef>
              <a:spcAft>
                <a:spcPts val="0"/>
              </a:spcAft>
              <a:buClr>
                <a:schemeClr val="dk1"/>
              </a:buClr>
              <a:buSzPts val="2000"/>
              <a:buChar char="•"/>
            </a:pPr>
            <a:r>
              <a:rPr lang="en-US" sz="2000"/>
              <a:t>Các lớp dữ liệu cơ bản: string, complex</a:t>
            </a:r>
            <a:endParaRPr sz="2000"/>
          </a:p>
          <a:p>
            <a:pPr indent="-228600" lvl="1" marL="685800" rtl="0" algn="l">
              <a:lnSpc>
                <a:spcPct val="90000"/>
              </a:lnSpc>
              <a:spcBef>
                <a:spcPts val="400"/>
              </a:spcBef>
              <a:spcAft>
                <a:spcPts val="0"/>
              </a:spcAft>
              <a:buClr>
                <a:schemeClr val="dk1"/>
              </a:buClr>
              <a:buSzPts val="2000"/>
              <a:buChar char="•"/>
            </a:pPr>
            <a:r>
              <a:rPr lang="en-US" sz="2000"/>
              <a:t>Xuất nhập (IO)</a:t>
            </a:r>
            <a:endParaRPr/>
          </a:p>
          <a:p>
            <a:pPr indent="-228600" lvl="1" marL="685800" rtl="0" algn="l">
              <a:lnSpc>
                <a:spcPct val="90000"/>
              </a:lnSpc>
              <a:spcBef>
                <a:spcPts val="400"/>
              </a:spcBef>
              <a:spcAft>
                <a:spcPts val="0"/>
              </a:spcAft>
              <a:buClr>
                <a:schemeClr val="dk1"/>
              </a:buClr>
              <a:buSzPts val="2000"/>
              <a:buChar char="•"/>
            </a:pPr>
            <a:r>
              <a:rPr lang="en-US" sz="2000"/>
              <a:t>Các lớp chứa (containers): </a:t>
            </a:r>
            <a:r>
              <a:rPr lang="en-US" sz="2000">
                <a:solidFill>
                  <a:srgbClr val="FF0000"/>
                </a:solidFill>
              </a:rPr>
              <a:t>pair, vector, list, deque, stack, map, set</a:t>
            </a:r>
            <a:r>
              <a:rPr lang="en-US" sz="2000"/>
              <a:t>,…</a:t>
            </a:r>
            <a:endParaRPr/>
          </a:p>
          <a:p>
            <a:pPr indent="-228600" lvl="1" marL="685800" rtl="0" algn="l">
              <a:lnSpc>
                <a:spcPct val="90000"/>
              </a:lnSpc>
              <a:spcBef>
                <a:spcPts val="400"/>
              </a:spcBef>
              <a:spcAft>
                <a:spcPts val="0"/>
              </a:spcAft>
              <a:buClr>
                <a:srgbClr val="FF0000"/>
              </a:buClr>
              <a:buSzPts val="2000"/>
              <a:buChar char="•"/>
            </a:pPr>
            <a:r>
              <a:rPr lang="en-US" sz="2000">
                <a:solidFill>
                  <a:srgbClr val="FF0000"/>
                </a:solidFill>
              </a:rPr>
              <a:t>Duyệt phần tử của các lớp chứa (iterators)</a:t>
            </a:r>
            <a:endParaRPr/>
          </a:p>
          <a:p>
            <a:pPr indent="-228600" lvl="1" marL="685800" rtl="0" algn="l">
              <a:lnSpc>
                <a:spcPct val="90000"/>
              </a:lnSpc>
              <a:spcBef>
                <a:spcPts val="400"/>
              </a:spcBef>
              <a:spcAft>
                <a:spcPts val="0"/>
              </a:spcAft>
              <a:buClr>
                <a:srgbClr val="FF0000"/>
              </a:buClr>
              <a:buSzPts val="2000"/>
              <a:buChar char="•"/>
            </a:pPr>
            <a:r>
              <a:rPr lang="en-US" sz="2000">
                <a:solidFill>
                  <a:srgbClr val="FF0000"/>
                </a:solidFill>
              </a:rPr>
              <a:t>Một số thuật toán thông dụng: tìm kiếm, so sánh, sắp xếp,…</a:t>
            </a:r>
            <a:endParaRPr/>
          </a:p>
          <a:p>
            <a:pPr indent="-228600" lvl="1" marL="685800" rtl="0" algn="l">
              <a:lnSpc>
                <a:spcPct val="90000"/>
              </a:lnSpc>
              <a:spcBef>
                <a:spcPts val="400"/>
              </a:spcBef>
              <a:spcAft>
                <a:spcPts val="0"/>
              </a:spcAft>
              <a:buClr>
                <a:schemeClr val="dk1"/>
              </a:buClr>
              <a:buSzPts val="2000"/>
              <a:buChar char="•"/>
            </a:pPr>
            <a:r>
              <a:rPr lang="en-US" sz="2000"/>
              <a:t>Quản lý bộ nhớ, con trỏ</a:t>
            </a:r>
            <a:endParaRPr sz="2000"/>
          </a:p>
          <a:p>
            <a:pPr indent="-228600" lvl="1" marL="685800" rtl="0" algn="l">
              <a:lnSpc>
                <a:spcPct val="90000"/>
              </a:lnSpc>
              <a:spcBef>
                <a:spcPts val="400"/>
              </a:spcBef>
              <a:spcAft>
                <a:spcPts val="0"/>
              </a:spcAft>
              <a:buClr>
                <a:schemeClr val="dk1"/>
              </a:buClr>
              <a:buSzPts val="2000"/>
              <a:buChar char="•"/>
            </a:pPr>
            <a:r>
              <a:rPr lang="en-US" sz="2000"/>
              <a:t>Xử lý ngoại lệ (exception handling)</a:t>
            </a:r>
            <a:endParaRPr/>
          </a:p>
        </p:txBody>
      </p:sp>
      <p:sp>
        <p:nvSpPr>
          <p:cNvPr id="126" name="Google Shape;126;p1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Containers</a:t>
            </a:r>
            <a:endParaRPr/>
          </a:p>
        </p:txBody>
      </p:sp>
      <p:sp>
        <p:nvSpPr>
          <p:cNvPr id="132" name="Google Shape;132;p1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C++ 98/03 định nghĩa 3 loại container:</a:t>
            </a:r>
            <a:endParaRPr/>
          </a:p>
          <a:p>
            <a:pPr indent="-228600" lvl="1" marL="685800" rtl="0" algn="l">
              <a:lnSpc>
                <a:spcPct val="90000"/>
              </a:lnSpc>
              <a:spcBef>
                <a:spcPts val="500"/>
              </a:spcBef>
              <a:spcAft>
                <a:spcPts val="0"/>
              </a:spcAft>
              <a:buClr>
                <a:schemeClr val="dk1"/>
              </a:buClr>
              <a:buSzPts val="1800"/>
              <a:buChar char="•"/>
            </a:pPr>
            <a:r>
              <a:rPr lang="en-US" sz="1800"/>
              <a:t>Sequence Containers: </a:t>
            </a:r>
            <a:r>
              <a:rPr lang="en-US" sz="1800">
                <a:latin typeface="Courier New"/>
                <a:ea typeface="Courier New"/>
                <a:cs typeface="Courier New"/>
                <a:sym typeface="Courier New"/>
              </a:rPr>
              <a:t>vector, deque, list</a:t>
            </a:r>
            <a:endParaRPr/>
          </a:p>
          <a:p>
            <a:pPr indent="-228600" lvl="1" marL="685800" rtl="0" algn="l">
              <a:lnSpc>
                <a:spcPct val="90000"/>
              </a:lnSpc>
              <a:spcBef>
                <a:spcPts val="500"/>
              </a:spcBef>
              <a:spcAft>
                <a:spcPts val="0"/>
              </a:spcAft>
              <a:buClr>
                <a:schemeClr val="dk1"/>
              </a:buClr>
              <a:buSzPts val="1800"/>
              <a:buChar char="•"/>
            </a:pPr>
            <a:r>
              <a:rPr lang="en-US" sz="1800"/>
              <a:t>Container Adapters: </a:t>
            </a:r>
            <a:r>
              <a:rPr lang="en-US" sz="1800">
                <a:latin typeface="Courier New"/>
                <a:ea typeface="Courier New"/>
                <a:cs typeface="Courier New"/>
                <a:sym typeface="Courier New"/>
              </a:rPr>
              <a:t>stack, queue, priority_queue</a:t>
            </a:r>
            <a:endParaRPr sz="18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1800"/>
              <a:buChar char="•"/>
            </a:pPr>
            <a:r>
              <a:rPr lang="en-US" sz="1800"/>
              <a:t>Ordered Associative </a:t>
            </a:r>
            <a:r>
              <a:rPr lang="en-US" sz="1800">
                <a:latin typeface="Courier New"/>
                <a:ea typeface="Courier New"/>
                <a:cs typeface="Courier New"/>
                <a:sym typeface="Courier New"/>
              </a:rPr>
              <a:t>Containers: [multi]set, [multi]map</a:t>
            </a:r>
            <a:br>
              <a:rPr lang="en-US" sz="1800">
                <a:latin typeface="Courier New"/>
                <a:ea typeface="Courier New"/>
                <a:cs typeface="Courier New"/>
                <a:sym typeface="Courier New"/>
              </a:rPr>
            </a:br>
            <a:endParaRPr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sz="2800"/>
              <a:t>C++11 bổ sung:</a:t>
            </a:r>
            <a:endParaRPr/>
          </a:p>
          <a:p>
            <a:pPr indent="-228600" lvl="1" marL="685800" rtl="0" algn="l">
              <a:lnSpc>
                <a:spcPct val="90000"/>
              </a:lnSpc>
              <a:spcBef>
                <a:spcPts val="500"/>
              </a:spcBef>
              <a:spcAft>
                <a:spcPts val="0"/>
              </a:spcAft>
              <a:buClr>
                <a:schemeClr val="dk1"/>
              </a:buClr>
              <a:buSzPts val="1800"/>
              <a:buChar char="•"/>
            </a:pPr>
            <a:r>
              <a:rPr lang="en-US" sz="1800">
                <a:latin typeface="Courier New"/>
                <a:ea typeface="Courier New"/>
                <a:cs typeface="Courier New"/>
                <a:sym typeface="Courier New"/>
              </a:rPr>
              <a:t>emplace{_front, _back}</a:t>
            </a:r>
            <a:endParaRPr/>
          </a:p>
          <a:p>
            <a:pPr indent="-228600" lvl="1" marL="685800" rtl="0" algn="l">
              <a:lnSpc>
                <a:spcPct val="90000"/>
              </a:lnSpc>
              <a:spcBef>
                <a:spcPts val="500"/>
              </a:spcBef>
              <a:spcAft>
                <a:spcPts val="0"/>
              </a:spcAft>
              <a:buClr>
                <a:schemeClr val="dk1"/>
              </a:buClr>
              <a:buSzPts val="1800"/>
              <a:buChar char="•"/>
            </a:pPr>
            <a:r>
              <a:rPr lang="en-US" sz="1800"/>
              <a:t>Sequence Containers: </a:t>
            </a:r>
            <a:r>
              <a:rPr lang="en-US" sz="1800">
                <a:latin typeface="Courier New"/>
                <a:ea typeface="Courier New"/>
                <a:cs typeface="Courier New"/>
                <a:sym typeface="Courier New"/>
              </a:rPr>
              <a:t>array, forward_list</a:t>
            </a:r>
            <a:endParaRPr sz="18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1800"/>
              <a:buChar char="•"/>
            </a:pPr>
            <a:r>
              <a:rPr lang="en-US" sz="1800"/>
              <a:t>Unordered Associative Containers: </a:t>
            </a:r>
            <a:r>
              <a:rPr lang="en-US" sz="1800">
                <a:latin typeface="Courier New"/>
                <a:ea typeface="Courier New"/>
                <a:cs typeface="Courier New"/>
                <a:sym typeface="Courier New"/>
              </a:rPr>
              <a:t>unordered_[multi]set, unordered_[multi]map</a:t>
            </a:r>
            <a:br>
              <a:rPr lang="en-US" sz="1800">
                <a:latin typeface="Courier New"/>
                <a:ea typeface="Courier New"/>
                <a:cs typeface="Courier New"/>
                <a:sym typeface="Courier New"/>
              </a:rPr>
            </a:br>
            <a:endParaRPr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sz="2800"/>
              <a:t>C++14 bổ sung:</a:t>
            </a:r>
            <a:endParaRPr/>
          </a:p>
          <a:p>
            <a:pPr indent="-228600" lvl="1" marL="685800" rtl="0" algn="l">
              <a:lnSpc>
                <a:spcPct val="90000"/>
              </a:lnSpc>
              <a:spcBef>
                <a:spcPts val="500"/>
              </a:spcBef>
              <a:spcAft>
                <a:spcPts val="0"/>
              </a:spcAft>
              <a:buClr>
                <a:schemeClr val="dk1"/>
              </a:buClr>
              <a:buSzPts val="1800"/>
              <a:buChar char="•"/>
            </a:pPr>
            <a:r>
              <a:rPr lang="en-US" sz="1800"/>
              <a:t>Non-member </a:t>
            </a:r>
            <a:r>
              <a:rPr lang="en-US" sz="1800">
                <a:latin typeface="Courier New"/>
                <a:ea typeface="Courier New"/>
                <a:cs typeface="Courier New"/>
                <a:sym typeface="Courier New"/>
              </a:rPr>
              <a:t>cbegin, cend, rbegin, rend, crbegin, crend.</a:t>
            </a:r>
            <a:endParaRPr/>
          </a:p>
        </p:txBody>
      </p:sp>
      <p:sp>
        <p:nvSpPr>
          <p:cNvPr id="133" name="Google Shape;133;p1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Containers</a:t>
            </a:r>
            <a:endParaRPr/>
          </a:p>
        </p:txBody>
      </p:sp>
      <p:sp>
        <p:nvSpPr>
          <p:cNvPr id="139" name="Google Shape;139;p12"/>
          <p:cNvSpPr txBox="1"/>
          <p:nvPr>
            <p:ph idx="1" type="body"/>
          </p:nvPr>
        </p:nvSpPr>
        <p:spPr>
          <a:xfrm>
            <a:off x="371474" y="969818"/>
            <a:ext cx="2700338"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Màu đỏ nghĩa là có thuật toán độc lập trùng tên</a:t>
            </a:r>
            <a:endParaRPr/>
          </a:p>
          <a:p>
            <a:pPr indent="-228600" lvl="0" marL="228600" rtl="0" algn="l">
              <a:lnSpc>
                <a:spcPct val="90000"/>
              </a:lnSpc>
              <a:spcBef>
                <a:spcPts val="1000"/>
              </a:spcBef>
              <a:spcAft>
                <a:spcPts val="0"/>
              </a:spcAft>
              <a:buClr>
                <a:schemeClr val="dk1"/>
              </a:buClr>
              <a:buSzPts val="2400"/>
              <a:buChar char="•"/>
            </a:pPr>
            <a:r>
              <a:rPr lang="en-US"/>
              <a:t>Không thể duyệt (iterate) theo queue, stack và priority_queue</a:t>
            </a:r>
            <a:endParaRPr/>
          </a:p>
          <a:p>
            <a:pPr indent="-228600" lvl="0" marL="228600" rtl="0" algn="l">
              <a:lnSpc>
                <a:spcPct val="90000"/>
              </a:lnSpc>
              <a:spcBef>
                <a:spcPts val="1000"/>
              </a:spcBef>
              <a:spcAft>
                <a:spcPts val="0"/>
              </a:spcAft>
              <a:buClr>
                <a:schemeClr val="dk1"/>
              </a:buClr>
              <a:buSzPts val="2400"/>
              <a:buChar char="•"/>
            </a:pPr>
            <a:r>
              <a:rPr lang="en-US"/>
              <a:t>Các phương thức * không có trong multi-map</a:t>
            </a:r>
            <a:endParaRPr/>
          </a:p>
        </p:txBody>
      </p:sp>
      <p:sp>
        <p:nvSpPr>
          <p:cNvPr id="140" name="Google Shape;140;p1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1" name="Google Shape;141;p12"/>
          <p:cNvPicPr preferRelativeResize="0"/>
          <p:nvPr/>
        </p:nvPicPr>
        <p:blipFill rotWithShape="1">
          <a:blip r:embed="rId3">
            <a:alphaModFix/>
          </a:blip>
          <a:srcRect b="0" l="0" r="0" t="0"/>
          <a:stretch/>
        </p:blipFill>
        <p:spPr>
          <a:xfrm>
            <a:off x="3207992" y="810489"/>
            <a:ext cx="5814116" cy="50452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47" name="Google Shape;147;p1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std::vector là mảng động (dynamic array). Hỗ trợ kiểm tra biên (bound checking) khi truy xuất phần tử </a:t>
            </a:r>
            <a:r>
              <a:rPr lang="en-US" sz="2000">
                <a:latin typeface="Courier New"/>
                <a:ea typeface="Courier New"/>
                <a:cs typeface="Courier New"/>
                <a:sym typeface="Courier New"/>
              </a:rPr>
              <a:t>vector&lt;T&gt;::at()</a:t>
            </a:r>
            <a:endParaRPr/>
          </a:p>
          <a:p>
            <a:pPr indent="-228600" lvl="0" marL="228600" rtl="0" algn="l">
              <a:lnSpc>
                <a:spcPct val="90000"/>
              </a:lnSpc>
              <a:spcBef>
                <a:spcPts val="1000"/>
              </a:spcBef>
              <a:spcAft>
                <a:spcPts val="0"/>
              </a:spcAft>
              <a:buClr>
                <a:schemeClr val="dk1"/>
              </a:buClr>
              <a:buSzPts val="2000"/>
              <a:buChar char="•"/>
            </a:pPr>
            <a:r>
              <a:rPr lang="en-US" sz="2000"/>
              <a:t>Các phần tử vector được lưu liên tiếp trong bộ nhớ, do vậy các phép toán số học với con trỏ hoạt động trên vector và đảm bảo truy xuất ngẫu nhiên trong O(1).</a:t>
            </a:r>
            <a:endParaRPr/>
          </a:p>
          <a:p>
            <a:pPr indent="-228600" lvl="0" marL="228600" rtl="0" algn="l">
              <a:lnSpc>
                <a:spcPct val="90000"/>
              </a:lnSpc>
              <a:spcBef>
                <a:spcPts val="1000"/>
              </a:spcBef>
              <a:spcAft>
                <a:spcPts val="0"/>
              </a:spcAft>
              <a:buClr>
                <a:schemeClr val="dk1"/>
              </a:buClr>
              <a:buSzPts val="2000"/>
              <a:buChar char="•"/>
            </a:pPr>
            <a:r>
              <a:rPr lang="en-US" sz="2000"/>
              <a:t>Thực hiện </a:t>
            </a:r>
            <a:r>
              <a:rPr lang="en-US" sz="2000">
                <a:latin typeface="Courier New"/>
                <a:ea typeface="Courier New"/>
                <a:cs typeface="Courier New"/>
                <a:sym typeface="Courier New"/>
              </a:rPr>
              <a:t>push_back()</a:t>
            </a:r>
            <a:r>
              <a:rPr lang="en-US" sz="2000"/>
              <a:t> khi vector đã đầy sẽ dẫn tới việc cấp phát mới (reallocation).</a:t>
            </a:r>
            <a:endParaRPr/>
          </a:p>
        </p:txBody>
      </p:sp>
      <p:graphicFrame>
        <p:nvGraphicFramePr>
          <p:cNvPr id="148" name="Google Shape;148;p13"/>
          <p:cNvGraphicFramePr/>
          <p:nvPr/>
        </p:nvGraphicFramePr>
        <p:xfrm>
          <a:off x="1284046" y="3670300"/>
          <a:ext cx="3000000" cy="3000000"/>
        </p:xfrm>
        <a:graphic>
          <a:graphicData uri="http://schemas.openxmlformats.org/drawingml/2006/table">
            <a:tbl>
              <a:tblPr bandRow="1" firstRow="1">
                <a:noFill/>
                <a:tableStyleId>{7820B587-CA9D-4F8F-9D6D-F9550F0FDCDF}</a:tableStyleId>
              </a:tblPr>
              <a:tblGrid>
                <a:gridCol w="2484125"/>
                <a:gridCol w="1467900"/>
                <a:gridCol w="2420675"/>
              </a:tblGrid>
              <a:tr h="315350">
                <a:tc>
                  <a:txBody>
                    <a:bodyPr/>
                    <a:lstStyle/>
                    <a:p>
                      <a:pPr indent="0" lvl="0" marL="0" marR="0" rtl="0" algn="l">
                        <a:spcBef>
                          <a:spcPts val="0"/>
                        </a:spcBef>
                        <a:spcAft>
                          <a:spcPts val="0"/>
                        </a:spcAft>
                        <a:buNone/>
                      </a:pPr>
                      <a:r>
                        <a:rPr lang="en-US" sz="1600"/>
                        <a:t>Phương pháp truy xuất</a:t>
                      </a:r>
                      <a:endParaRPr sz="1600"/>
                    </a:p>
                  </a:txBody>
                  <a:tcPr marT="34300" marB="34300" marR="68575" marL="68575"/>
                </a:tc>
                <a:tc>
                  <a:txBody>
                    <a:bodyPr/>
                    <a:lstStyle/>
                    <a:p>
                      <a:pPr indent="0" lvl="0" marL="0" marR="0" rtl="0" algn="l">
                        <a:spcBef>
                          <a:spcPts val="0"/>
                        </a:spcBef>
                        <a:spcAft>
                          <a:spcPts val="0"/>
                        </a:spcAft>
                        <a:buNone/>
                      </a:pPr>
                      <a:r>
                        <a:rPr lang="en-US" sz="1600"/>
                        <a:t>Độ phức tạp</a:t>
                      </a:r>
                      <a:endParaRPr sz="1600"/>
                    </a:p>
                  </a:txBody>
                  <a:tcPr marT="34300" marB="34300" marR="68575" marL="68575"/>
                </a:tc>
                <a:tc>
                  <a:txBody>
                    <a:bodyPr/>
                    <a:lstStyle/>
                    <a:p>
                      <a:pPr indent="0" lvl="0" marL="0" marR="0" rtl="0" algn="l">
                        <a:spcBef>
                          <a:spcPts val="0"/>
                        </a:spcBef>
                        <a:spcAft>
                          <a:spcPts val="0"/>
                        </a:spcAft>
                        <a:buNone/>
                      </a:pPr>
                      <a:r>
                        <a:rPr lang="en-US" sz="1600"/>
                        <a:t>API  hỗ trợ</a:t>
                      </a:r>
                      <a:endParaRPr sz="1600"/>
                    </a:p>
                  </a:txBody>
                  <a:tcPr marT="34300" marB="34300" marR="68575" marL="68575"/>
                </a:tc>
              </a:tr>
              <a:tr h="315350">
                <a:tc>
                  <a:txBody>
                    <a:bodyPr/>
                    <a:lstStyle/>
                    <a:p>
                      <a:pPr indent="0" lvl="0" marL="0" marR="0" rtl="0" algn="l">
                        <a:spcBef>
                          <a:spcPts val="0"/>
                        </a:spcBef>
                        <a:spcAft>
                          <a:spcPts val="0"/>
                        </a:spcAft>
                        <a:buNone/>
                      </a:pPr>
                      <a:r>
                        <a:rPr lang="en-US" sz="1600"/>
                        <a:t>Truy xuất ngẫu nhiên</a:t>
                      </a:r>
                      <a:endParaRPr sz="1600"/>
                    </a:p>
                  </a:txBody>
                  <a:tcPr marT="34300" marB="34300" marR="68575" marL="68575"/>
                </a:tc>
                <a:tc>
                  <a:txBody>
                    <a:bodyPr/>
                    <a:lstStyle/>
                    <a:p>
                      <a:pPr indent="0" lvl="0" marL="0" marR="0" rtl="0" algn="l">
                        <a:spcBef>
                          <a:spcPts val="0"/>
                        </a:spcBef>
                        <a:spcAft>
                          <a:spcPts val="0"/>
                        </a:spcAft>
                        <a:buNone/>
                      </a:pPr>
                      <a:r>
                        <a:rPr lang="en-US" sz="1600"/>
                        <a:t>O(1)</a:t>
                      </a:r>
                      <a:endParaRPr/>
                    </a:p>
                  </a:txBody>
                  <a:tcPr marT="34300" marB="34300" marR="68575" marL="68575"/>
                </a:tc>
                <a:tc>
                  <a:txBody>
                    <a:bodyPr/>
                    <a:lstStyle/>
                    <a:p>
                      <a:pPr indent="0" lvl="0" marL="0" marR="0" rtl="0" algn="l">
                        <a:spcBef>
                          <a:spcPts val="0"/>
                        </a:spcBef>
                        <a:spcAft>
                          <a:spcPts val="0"/>
                        </a:spcAft>
                        <a:buNone/>
                      </a:pPr>
                      <a:r>
                        <a:rPr lang="en-US" sz="1600">
                          <a:latin typeface="Courier New"/>
                          <a:ea typeface="Courier New"/>
                          <a:cs typeface="Courier New"/>
                          <a:sym typeface="Courier New"/>
                        </a:rPr>
                        <a:t>Toán tử[]</a:t>
                      </a:r>
                      <a:r>
                        <a:rPr lang="en-US" sz="1600"/>
                        <a:t> hoặc </a:t>
                      </a:r>
                      <a:r>
                        <a:rPr lang="en-US" sz="1600">
                          <a:solidFill>
                            <a:schemeClr val="dk1"/>
                          </a:solidFill>
                          <a:latin typeface="Courier New"/>
                          <a:ea typeface="Courier New"/>
                          <a:cs typeface="Courier New"/>
                          <a:sym typeface="Courier New"/>
                        </a:rPr>
                        <a:t>at()</a:t>
                      </a:r>
                      <a:endParaRPr/>
                    </a:p>
                  </a:txBody>
                  <a:tcPr marT="34300" marB="34300" marR="68575" marL="68575"/>
                </a:tc>
              </a:tr>
              <a:tr h="315350">
                <a:tc>
                  <a:txBody>
                    <a:bodyPr/>
                    <a:lstStyle/>
                    <a:p>
                      <a:pPr indent="0" lvl="0" marL="0" marR="0" rtl="0" algn="l">
                        <a:spcBef>
                          <a:spcPts val="0"/>
                        </a:spcBef>
                        <a:spcAft>
                          <a:spcPts val="0"/>
                        </a:spcAft>
                        <a:buNone/>
                      </a:pPr>
                      <a:r>
                        <a:rPr lang="en-US" sz="1600"/>
                        <a:t>Thêm/xóa phần tử cuối</a:t>
                      </a:r>
                      <a:endParaRPr sz="1600"/>
                    </a:p>
                  </a:txBody>
                  <a:tcPr marT="34300" marB="34300" marR="68575" marL="68575"/>
                </a:tc>
                <a:tc>
                  <a:txBody>
                    <a:bodyPr/>
                    <a:lstStyle/>
                    <a:p>
                      <a:pPr indent="0" lvl="0" marL="0" marR="0" rtl="0" algn="l">
                        <a:spcBef>
                          <a:spcPts val="0"/>
                        </a:spcBef>
                        <a:spcAft>
                          <a:spcPts val="0"/>
                        </a:spcAft>
                        <a:buNone/>
                      </a:pPr>
                      <a:r>
                        <a:rPr lang="en-US" sz="1600"/>
                        <a:t>O(1) / O(1)</a:t>
                      </a:r>
                      <a:endParaRPr/>
                    </a:p>
                  </a:txBody>
                  <a:tcPr marT="34300" marB="34300" marR="68575" marL="68575"/>
                </a:tc>
                <a:tc>
                  <a:txBody>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push_back</a:t>
                      </a:r>
                      <a:r>
                        <a:rPr lang="en-US" sz="1600"/>
                        <a:t> / </a:t>
                      </a:r>
                      <a:r>
                        <a:rPr lang="en-US" sz="1600">
                          <a:solidFill>
                            <a:schemeClr val="dk1"/>
                          </a:solidFill>
                          <a:latin typeface="Courier New"/>
                          <a:ea typeface="Courier New"/>
                          <a:cs typeface="Courier New"/>
                          <a:sym typeface="Courier New"/>
                        </a:rPr>
                        <a:t>pop_back</a:t>
                      </a:r>
                      <a:endParaRPr sz="1600">
                        <a:solidFill>
                          <a:schemeClr val="dk1"/>
                        </a:solidFill>
                        <a:latin typeface="Courier New"/>
                        <a:ea typeface="Courier New"/>
                        <a:cs typeface="Courier New"/>
                        <a:sym typeface="Courier New"/>
                      </a:endParaRPr>
                    </a:p>
                  </a:txBody>
                  <a:tcPr marT="34300" marB="34300" marR="68575" marL="68575"/>
                </a:tc>
              </a:tr>
              <a:tr h="315350">
                <a:tc>
                  <a:txBody>
                    <a:bodyPr/>
                    <a:lstStyle/>
                    <a:p>
                      <a:pPr indent="0" lvl="0" marL="0" marR="0" rtl="0" algn="l">
                        <a:spcBef>
                          <a:spcPts val="0"/>
                        </a:spcBef>
                        <a:spcAft>
                          <a:spcPts val="0"/>
                        </a:spcAft>
                        <a:buNone/>
                      </a:pPr>
                      <a:r>
                        <a:rPr lang="en-US" sz="1600"/>
                        <a:t>Thêm/xóa phần tử đầu</a:t>
                      </a:r>
                      <a:endParaRPr sz="1600"/>
                    </a:p>
                  </a:txBody>
                  <a:tcPr marT="34300" marB="34300" marR="68575" marL="68575"/>
                </a:tc>
                <a:tc>
                  <a:txBody>
                    <a:bodyPr/>
                    <a:lstStyle/>
                    <a:p>
                      <a:pPr indent="0" lvl="0" marL="0" marR="0" rtl="0" algn="l">
                        <a:spcBef>
                          <a:spcPts val="0"/>
                        </a:spcBef>
                        <a:spcAft>
                          <a:spcPts val="0"/>
                        </a:spcAft>
                        <a:buNone/>
                      </a:pPr>
                      <a:r>
                        <a:rPr lang="en-US" sz="1600"/>
                        <a:t>O(N)</a:t>
                      </a:r>
                      <a:endParaRPr/>
                    </a:p>
                  </a:txBody>
                  <a:tcPr marT="34300" marB="34300" marR="68575" marL="68575"/>
                </a:tc>
                <a:tc>
                  <a:txBody>
                    <a:bodyPr/>
                    <a:lstStyle/>
                    <a:p>
                      <a:pPr indent="0" lvl="0" marL="0" marR="0" rtl="0" algn="l">
                        <a:spcBef>
                          <a:spcPts val="0"/>
                        </a:spcBef>
                        <a:spcAft>
                          <a:spcPts val="0"/>
                        </a:spcAft>
                        <a:buNone/>
                      </a:pPr>
                      <a:r>
                        <a:rPr lang="en-US" sz="1600"/>
                        <a:t>Không hỗ trợ API riêng</a:t>
                      </a:r>
                      <a:endParaRPr sz="1600"/>
                    </a:p>
                  </a:txBody>
                  <a:tcPr marT="34300" marB="34300" marR="68575" marL="68575"/>
                </a:tc>
              </a:tr>
              <a:tr h="315350">
                <a:tc>
                  <a:txBody>
                    <a:bodyPr/>
                    <a:lstStyle/>
                    <a:p>
                      <a:pPr indent="0" lvl="0" marL="0" marR="0" rtl="0" algn="l">
                        <a:spcBef>
                          <a:spcPts val="0"/>
                        </a:spcBef>
                        <a:spcAft>
                          <a:spcPts val="0"/>
                        </a:spcAft>
                        <a:buNone/>
                      </a:pPr>
                      <a:r>
                        <a:rPr lang="en-US" sz="1600"/>
                        <a:t>Chèn/xóa ngẫu nhiên</a:t>
                      </a:r>
                      <a:endParaRPr sz="1600"/>
                    </a:p>
                  </a:txBody>
                  <a:tcPr marT="34300" marB="34300" marR="68575" marL="68575"/>
                </a:tc>
                <a:tc>
                  <a:txBody>
                    <a:bodyPr/>
                    <a:lstStyle/>
                    <a:p>
                      <a:pPr indent="0" lvl="0" marL="0" marR="0" rtl="0" algn="l">
                        <a:spcBef>
                          <a:spcPts val="0"/>
                        </a:spcBef>
                        <a:spcAft>
                          <a:spcPts val="0"/>
                        </a:spcAft>
                        <a:buNone/>
                      </a:pPr>
                      <a:r>
                        <a:rPr lang="en-US" sz="1600"/>
                        <a:t>O(N)</a:t>
                      </a:r>
                      <a:endParaRPr/>
                    </a:p>
                  </a:txBody>
                  <a:tcPr marT="34300" marB="34300" marR="68575" marL="68575"/>
                </a:tc>
                <a:tc>
                  <a:txBody>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insert / erase</a:t>
                      </a:r>
                      <a:endParaRPr/>
                    </a:p>
                  </a:txBody>
                  <a:tcPr marT="34300" marB="34300" marR="68575" marL="68575"/>
                </a:tc>
              </a:tr>
            </a:tbl>
          </a:graphicData>
        </a:graphic>
      </p:graphicFrame>
      <p:sp>
        <p:nvSpPr>
          <p:cNvPr id="149" name="Google Shape;149;p1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55" name="Google Shape;155;p14"/>
          <p:cNvSpPr txBox="1"/>
          <p:nvPr>
            <p:ph idx="1" type="body"/>
          </p:nvPr>
        </p:nvSpPr>
        <p:spPr>
          <a:xfrm>
            <a:off x="628650" y="969818"/>
            <a:ext cx="8028462"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Khai báo vector</a:t>
            </a:r>
            <a:endParaRPr/>
          </a:p>
          <a:p>
            <a:pPr indent="0" lvl="0" marL="0" rtl="0" algn="l">
              <a:lnSpc>
                <a:spcPct val="90000"/>
              </a:lnSpc>
              <a:spcBef>
                <a:spcPts val="1000"/>
              </a:spcBef>
              <a:spcAft>
                <a:spcPts val="0"/>
              </a:spcAft>
              <a:buClr>
                <a:schemeClr val="dk1"/>
              </a:buClr>
              <a:buSzPts val="2200"/>
              <a:buNone/>
            </a:pPr>
            <a:r>
              <a:rPr lang="en-US" sz="2200">
                <a:latin typeface="Courier New"/>
                <a:ea typeface="Courier New"/>
                <a:cs typeface="Courier New"/>
                <a:sym typeface="Courier New"/>
              </a:rPr>
              <a:t>std::vector&lt; &lt;data_type&gt; &gt; &lt;vector_name&gt;;</a:t>
            </a:r>
            <a:endParaRPr/>
          </a:p>
          <a:p>
            <a:pPr indent="-228600" lvl="0" marL="228600" rtl="0" algn="l">
              <a:lnSpc>
                <a:spcPct val="90000"/>
              </a:lnSpc>
              <a:spcBef>
                <a:spcPts val="1000"/>
              </a:spcBef>
              <a:spcAft>
                <a:spcPts val="0"/>
              </a:spcAft>
              <a:buClr>
                <a:schemeClr val="dk1"/>
              </a:buClr>
              <a:buSzPts val="2400"/>
              <a:buChar char="•"/>
            </a:pPr>
            <a:r>
              <a:rPr lang="en-US"/>
              <a:t>Phương thức khởi tạo</a:t>
            </a:r>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a:t>
            </a:r>
            <a:r>
              <a:rPr lang="en-US">
                <a:latin typeface="Courier New"/>
                <a:ea typeface="Courier New"/>
                <a:cs typeface="Courier New"/>
                <a:sym typeface="Courier New"/>
              </a:rPr>
              <a:t>;</a:t>
            </a:r>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a:t>
            </a:r>
            <a:r>
              <a:rPr lang="en-US">
                <a:latin typeface="Courier New"/>
                <a:ea typeface="Courier New"/>
                <a:cs typeface="Courier New"/>
                <a:sym typeface="Courier New"/>
              </a:rPr>
              <a:t> size_type </a:t>
            </a:r>
            <a:r>
              <a:rPr lang="en-US">
                <a:solidFill>
                  <a:srgbClr val="FF3399"/>
                </a:solidFill>
                <a:latin typeface="Courier New"/>
                <a:ea typeface="Courier New"/>
                <a:cs typeface="Courier New"/>
                <a:sym typeface="Courier New"/>
              </a:rPr>
              <a:t>)</a:t>
            </a:r>
            <a:r>
              <a:rPr lang="en-US">
                <a:latin typeface="Courier New"/>
                <a:ea typeface="Courier New"/>
                <a:cs typeface="Courier New"/>
                <a:sym typeface="Courier New"/>
              </a:rPr>
              <a:t>;</a:t>
            </a:r>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a:t>
            </a:r>
            <a:r>
              <a:rPr lang="en-US">
                <a:latin typeface="Courier New"/>
                <a:ea typeface="Courier New"/>
                <a:cs typeface="Courier New"/>
                <a:sym typeface="Courier New"/>
              </a:rPr>
              <a:t> size_type, const_reference </a:t>
            </a:r>
            <a:r>
              <a:rPr lang="en-US">
                <a:solidFill>
                  <a:srgbClr val="FF3399"/>
                </a:solidFill>
                <a:latin typeface="Courier New"/>
                <a:ea typeface="Courier New"/>
                <a:cs typeface="Courier New"/>
                <a:sym typeface="Courier New"/>
              </a:rPr>
              <a:t>)</a:t>
            </a:r>
            <a:r>
              <a:rPr lang="en-US">
                <a:latin typeface="Courier New"/>
                <a:ea typeface="Courier New"/>
                <a:cs typeface="Courier New"/>
                <a:sym typeface="Courier New"/>
              </a:rPr>
              <a:t>;</a:t>
            </a:r>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a:t>
            </a:r>
            <a:r>
              <a:rPr lang="en-US">
                <a:latin typeface="Courier New"/>
                <a:ea typeface="Courier New"/>
                <a:cs typeface="Courier New"/>
                <a:sym typeface="Courier New"/>
              </a:rPr>
              <a:t> vector const &amp; </a:t>
            </a:r>
            <a:r>
              <a:rPr lang="en-US">
                <a:solidFill>
                  <a:srgbClr val="FF3399"/>
                </a:solidFill>
                <a:latin typeface="Courier New"/>
                <a:ea typeface="Courier New"/>
                <a:cs typeface="Courier New"/>
                <a:sym typeface="Courier New"/>
              </a:rPr>
              <a:t>)</a:t>
            </a:r>
            <a:r>
              <a:rPr lang="en-US">
                <a:latin typeface="Courier New"/>
                <a:ea typeface="Courier New"/>
                <a:cs typeface="Courier New"/>
                <a:sym typeface="Courier New"/>
              </a:rPr>
              <a:t>;</a:t>
            </a:r>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a:t>
            </a:r>
            <a:r>
              <a:rPr lang="en-US">
                <a:latin typeface="Courier New"/>
                <a:ea typeface="Courier New"/>
                <a:cs typeface="Courier New"/>
                <a:sym typeface="Courier New"/>
              </a:rPr>
              <a:t> vector &amp;&amp; </a:t>
            </a:r>
            <a:r>
              <a:rPr lang="en-US">
                <a:solidFill>
                  <a:srgbClr val="FF3399"/>
                </a:solidFill>
                <a:latin typeface="Courier New"/>
                <a:ea typeface="Courier New"/>
                <a:cs typeface="Courier New"/>
                <a:sym typeface="Courier New"/>
              </a:rPr>
              <a:t>)</a:t>
            </a:r>
            <a:r>
              <a:rPr lang="en-US">
                <a:latin typeface="Courier New"/>
                <a:ea typeface="Courier New"/>
                <a:cs typeface="Courier New"/>
                <a:sym typeface="Courier New"/>
              </a:rPr>
              <a:t>;</a:t>
            </a:r>
            <a:endParaRPr/>
          </a:p>
          <a:p>
            <a:pPr indent="0" lvl="2" marL="225425" rtl="0" algn="l">
              <a:lnSpc>
                <a:spcPct val="90000"/>
              </a:lnSpc>
              <a:spcBef>
                <a:spcPts val="500"/>
              </a:spcBef>
              <a:spcAft>
                <a:spcPts val="0"/>
              </a:spcAft>
              <a:buClr>
                <a:schemeClr val="dk1"/>
              </a:buClr>
              <a:buSzPts val="2000"/>
              <a:buNone/>
            </a:pPr>
            <a:r>
              <a:t/>
            </a:r>
            <a:endParaRPr>
              <a:latin typeface="Courier New"/>
              <a:ea typeface="Courier New"/>
              <a:cs typeface="Courier New"/>
              <a:sym typeface="Courier New"/>
            </a:endParaRPr>
          </a:p>
          <a:p>
            <a:pPr indent="0" lvl="2" marL="225425" rtl="0" algn="l">
              <a:lnSpc>
                <a:spcPct val="90000"/>
              </a:lnSpc>
              <a:spcBef>
                <a:spcPts val="500"/>
              </a:spcBef>
              <a:spcAft>
                <a:spcPts val="0"/>
              </a:spcAft>
              <a:buClr>
                <a:schemeClr val="dk1"/>
              </a:buClr>
              <a:buSzPts val="2000"/>
              <a:buNone/>
            </a:pPr>
            <a:r>
              <a:rPr lang="en-US">
                <a:latin typeface="Courier New"/>
                <a:ea typeface="Courier New"/>
                <a:cs typeface="Courier New"/>
                <a:sym typeface="Courier New"/>
              </a:rPr>
              <a:t>template &lt; class InputIterator &gt;</a:t>
            </a:r>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 </a:t>
            </a:r>
            <a:r>
              <a:rPr lang="en-US">
                <a:latin typeface="Courier New"/>
                <a:ea typeface="Courier New"/>
                <a:cs typeface="Courier New"/>
                <a:sym typeface="Courier New"/>
              </a:rPr>
              <a:t>InputIterator first, InputIterator last </a:t>
            </a:r>
            <a:r>
              <a:rPr lang="en-US">
                <a:solidFill>
                  <a:srgbClr val="FF3399"/>
                </a:solidFill>
                <a:latin typeface="Courier New"/>
                <a:ea typeface="Courier New"/>
                <a:cs typeface="Courier New"/>
                <a:sym typeface="Courier New"/>
              </a:rPr>
              <a:t>)</a:t>
            </a:r>
            <a:r>
              <a:rPr lang="en-US">
                <a:latin typeface="Courier New"/>
                <a:ea typeface="Courier New"/>
                <a:cs typeface="Courier New"/>
                <a:sym typeface="Courier New"/>
              </a:rPr>
              <a:t>;</a:t>
            </a:r>
            <a:endParaRPr/>
          </a:p>
          <a:p>
            <a:pPr indent="0" lvl="2" marL="225425" rtl="0" algn="l">
              <a:lnSpc>
                <a:spcPct val="90000"/>
              </a:lnSpc>
              <a:spcBef>
                <a:spcPts val="500"/>
              </a:spcBef>
              <a:spcAft>
                <a:spcPts val="0"/>
              </a:spcAft>
              <a:buClr>
                <a:schemeClr val="dk1"/>
              </a:buClr>
              <a:buSzPts val="2000"/>
              <a:buNone/>
            </a:pPr>
            <a:r>
              <a:t/>
            </a:r>
            <a:endParaRPr>
              <a:latin typeface="Courier New"/>
              <a:ea typeface="Courier New"/>
              <a:cs typeface="Courier New"/>
              <a:sym typeface="Courier New"/>
            </a:endParaRPr>
          </a:p>
          <a:p>
            <a:pPr indent="0" lvl="2" marL="225425" rtl="0" algn="l">
              <a:lnSpc>
                <a:spcPct val="90000"/>
              </a:lnSpc>
              <a:spcBef>
                <a:spcPts val="500"/>
              </a:spcBef>
              <a:spcAft>
                <a:spcPts val="0"/>
              </a:spcAft>
              <a:buClr>
                <a:srgbClr val="FF3399"/>
              </a:buClr>
              <a:buSzPts val="2000"/>
              <a:buNone/>
            </a:pPr>
            <a:r>
              <a:rPr lang="en-US">
                <a:solidFill>
                  <a:srgbClr val="FF3399"/>
                </a:solidFill>
                <a:latin typeface="Courier New"/>
                <a:ea typeface="Courier New"/>
                <a:cs typeface="Courier New"/>
                <a:sym typeface="Courier New"/>
              </a:rPr>
              <a:t>vector(</a:t>
            </a:r>
            <a:r>
              <a:rPr lang="en-US">
                <a:latin typeface="Courier New"/>
                <a:ea typeface="Courier New"/>
                <a:cs typeface="Courier New"/>
                <a:sym typeface="Courier New"/>
              </a:rPr>
              <a:t> initializer_list&lt;value_type&gt; </a:t>
            </a:r>
            <a:r>
              <a:rPr lang="en-US">
                <a:solidFill>
                  <a:srgbClr val="FF3399"/>
                </a:solidFill>
                <a:latin typeface="Courier New"/>
                <a:ea typeface="Courier New"/>
                <a:cs typeface="Courier New"/>
                <a:sym typeface="Courier New"/>
              </a:rPr>
              <a:t>)</a:t>
            </a:r>
            <a:r>
              <a:rPr lang="en-US">
                <a:latin typeface="Courier New"/>
                <a:ea typeface="Courier New"/>
                <a:cs typeface="Courier New"/>
                <a:sym typeface="Courier New"/>
              </a:rPr>
              <a:t>;</a:t>
            </a:r>
            <a:endParaRPr>
              <a:latin typeface="Courier New"/>
              <a:ea typeface="Courier New"/>
              <a:cs typeface="Courier New"/>
              <a:sym typeface="Courier New"/>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156" name="Google Shape;156;p1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62" name="Google Shape;162;p15"/>
          <p:cNvSpPr txBox="1"/>
          <p:nvPr>
            <p:ph idx="1" type="body"/>
          </p:nvPr>
        </p:nvSpPr>
        <p:spPr>
          <a:xfrm>
            <a:off x="628650" y="810489"/>
            <a:ext cx="7886700" cy="520714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lang="en-US" sz="2000"/>
              <a:t>Một số ví dụ khởi tạo vector</a:t>
            </a:r>
            <a:endParaRPr/>
          </a:p>
          <a:p>
            <a:pPr indent="0" lvl="0" marL="0" rtl="0" algn="l">
              <a:lnSpc>
                <a:spcPct val="100000"/>
              </a:lnSpc>
              <a:spcBef>
                <a:spcPts val="0"/>
              </a:spcBef>
              <a:spcAft>
                <a:spcPts val="0"/>
              </a:spcAft>
              <a:buClr>
                <a:schemeClr val="dk1"/>
              </a:buClr>
              <a:buSzPts val="16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600"/>
              <a:buNone/>
            </a:pPr>
            <a:r>
              <a:rPr lang="en-US" sz="1600">
                <a:latin typeface="Courier New"/>
                <a:ea typeface="Courier New"/>
                <a:cs typeface="Courier New"/>
                <a:sym typeface="Courier New"/>
              </a:rPr>
              <a:t>// Khởi tạo vector rỗng</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800"/>
              <a:buNone/>
            </a:pPr>
            <a:r>
              <a:rPr lang="en-US" sz="1800">
                <a:latin typeface="Courier New"/>
                <a:ea typeface="Courier New"/>
                <a:cs typeface="Courier New"/>
                <a:sym typeface="Courier New"/>
              </a:rPr>
              <a:t>vector</a:t>
            </a:r>
            <a:r>
              <a:rPr lang="en-US" sz="1800">
                <a:solidFill>
                  <a:srgbClr val="666666"/>
                </a:solidFill>
                <a:latin typeface="Courier New"/>
                <a:ea typeface="Courier New"/>
                <a:cs typeface="Courier New"/>
                <a:sym typeface="Courier New"/>
              </a:rPr>
              <a:t>&lt;</a:t>
            </a:r>
            <a:r>
              <a:rPr lang="en-US" sz="1800">
                <a:solidFill>
                  <a:srgbClr val="B00040"/>
                </a:solidFill>
                <a:latin typeface="Courier New"/>
                <a:ea typeface="Courier New"/>
                <a:cs typeface="Courier New"/>
                <a:sym typeface="Courier New"/>
              </a:rPr>
              <a:t>int</a:t>
            </a:r>
            <a:r>
              <a:rPr lang="en-US" sz="1800">
                <a:solidFill>
                  <a:srgbClr val="666666"/>
                </a:solidFill>
                <a:latin typeface="Courier New"/>
                <a:ea typeface="Courier New"/>
                <a:cs typeface="Courier New"/>
                <a:sym typeface="Courier New"/>
              </a:rPr>
              <a:t>&gt;</a:t>
            </a:r>
            <a:r>
              <a:rPr lang="en-US" sz="1800">
                <a:latin typeface="Courier New"/>
                <a:ea typeface="Courier New"/>
                <a:cs typeface="Courier New"/>
                <a:sym typeface="Courier New"/>
              </a:rPr>
              <a:t> vect; </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16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600"/>
              <a:buNone/>
            </a:pPr>
            <a:r>
              <a:rPr lang="en-US" sz="1600">
                <a:latin typeface="Courier New"/>
                <a:ea typeface="Courier New"/>
                <a:cs typeface="Courier New"/>
                <a:sym typeface="Courier New"/>
              </a:rPr>
              <a:t>// Khởi tạo vector kích thước n với các giá trị đều bằng 10</a:t>
            </a:r>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vect(n, </a:t>
            </a:r>
            <a:r>
              <a:rPr lang="en-US" sz="1600">
                <a:solidFill>
                  <a:srgbClr val="666666"/>
                </a:solidFill>
                <a:latin typeface="Courier New"/>
                <a:ea typeface="Courier New"/>
                <a:cs typeface="Courier New"/>
                <a:sym typeface="Courier New"/>
              </a:rPr>
              <a:t>10</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vect{ </a:t>
            </a:r>
            <a:r>
              <a:rPr lang="en-US" sz="1600">
                <a:solidFill>
                  <a:srgbClr val="666666"/>
                </a:solidFill>
                <a:latin typeface="Courier New"/>
                <a:ea typeface="Courier New"/>
                <a:cs typeface="Courier New"/>
                <a:sym typeface="Courier New"/>
              </a:rPr>
              <a:t>10</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20</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30</a:t>
            </a:r>
            <a:r>
              <a:rPr lang="en-US" sz="1600">
                <a:latin typeface="Courier New"/>
                <a:ea typeface="Courier New"/>
                <a:cs typeface="Courier New"/>
                <a:sym typeface="Courier New"/>
              </a:rPr>
              <a:t> };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6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arr[]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 </a:t>
            </a:r>
            <a:r>
              <a:rPr lang="en-US" sz="1600">
                <a:solidFill>
                  <a:srgbClr val="666666"/>
                </a:solidFill>
                <a:latin typeface="Courier New"/>
                <a:ea typeface="Courier New"/>
                <a:cs typeface="Courier New"/>
                <a:sym typeface="Courier New"/>
              </a:rPr>
              <a:t>10</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20</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30</a:t>
            </a:r>
            <a:r>
              <a:rPr lang="en-US" sz="1600">
                <a:latin typeface="Courier New"/>
                <a:ea typeface="Courier New"/>
                <a:cs typeface="Courier New"/>
                <a:sym typeface="Courier New"/>
              </a:rPr>
              <a:t> };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6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n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sizeof</a:t>
            </a:r>
            <a:r>
              <a:rPr lang="en-US" sz="1600">
                <a:latin typeface="Courier New"/>
                <a:ea typeface="Courier New"/>
                <a:cs typeface="Courier New"/>
                <a:sym typeface="Courier New"/>
              </a:rPr>
              <a:t>(arr)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sizeof</a:t>
            </a:r>
            <a:r>
              <a:rPr lang="en-US" sz="1600">
                <a:latin typeface="Courier New"/>
                <a:ea typeface="Courier New"/>
                <a:cs typeface="Courier New"/>
                <a:sym typeface="Courier New"/>
              </a:rPr>
              <a:t>(arr[</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vect(arr, arr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n);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vect1{ </a:t>
            </a:r>
            <a:r>
              <a:rPr lang="en-US" sz="1600">
                <a:solidFill>
                  <a:srgbClr val="666666"/>
                </a:solidFill>
                <a:latin typeface="Courier New"/>
                <a:ea typeface="Courier New"/>
                <a:cs typeface="Courier New"/>
                <a:sym typeface="Courier New"/>
              </a:rPr>
              <a:t>10</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20</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30</a:t>
            </a:r>
            <a:r>
              <a:rPr lang="en-US" sz="1600">
                <a:latin typeface="Courier New"/>
                <a:ea typeface="Courier New"/>
                <a:cs typeface="Courier New"/>
                <a:sym typeface="Courier New"/>
              </a:rPr>
              <a:t> };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vect2(vect1.begin(), vect1.end());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vect1(</a:t>
            </a:r>
            <a:r>
              <a:rPr lang="en-US" sz="1600">
                <a:solidFill>
                  <a:srgbClr val="666666"/>
                </a:solidFill>
                <a:latin typeface="Courier New"/>
                <a:ea typeface="Courier New"/>
                <a:cs typeface="Courier New"/>
                <a:sym typeface="Courier New"/>
              </a:rPr>
              <a:t>10</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6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value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5</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fill(vect1.begin(), vect1.end(), value);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sz="1400">
              <a:latin typeface="Calibri"/>
              <a:ea typeface="Calibri"/>
              <a:cs typeface="Calibri"/>
              <a:sym typeface="Calibri"/>
            </a:endParaRPr>
          </a:p>
          <a:p>
            <a:pPr indent="0" lvl="0" marL="0" rtl="0" algn="l">
              <a:lnSpc>
                <a:spcPct val="100000"/>
              </a:lnSpc>
              <a:spcBef>
                <a:spcPts val="400"/>
              </a:spcBef>
              <a:spcAft>
                <a:spcPts val="0"/>
              </a:spcAft>
              <a:buClr>
                <a:schemeClr val="dk1"/>
              </a:buClr>
              <a:buSzPts val="1600"/>
              <a:buNone/>
            </a:pPr>
            <a:r>
              <a:t/>
            </a:r>
            <a:endParaRPr sz="1600">
              <a:latin typeface="Courier New"/>
              <a:ea typeface="Courier New"/>
              <a:cs typeface="Courier New"/>
              <a:sym typeface="Courier New"/>
            </a:endParaRPr>
          </a:p>
        </p:txBody>
      </p:sp>
      <p:sp>
        <p:nvSpPr>
          <p:cNvPr id="163" name="Google Shape;163;p1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69" name="Google Shape;169;p16"/>
          <p:cNvSpPr txBox="1"/>
          <p:nvPr>
            <p:ph idx="1" type="body"/>
          </p:nvPr>
        </p:nvSpPr>
        <p:spPr>
          <a:xfrm>
            <a:off x="628650" y="969818"/>
            <a:ext cx="8028462" cy="5207145"/>
          </a:xfrm>
          <a:prstGeom prst="rect">
            <a:avLst/>
          </a:prstGeom>
          <a:noFill/>
          <a:ln>
            <a:noFill/>
          </a:ln>
        </p:spPr>
        <p:txBody>
          <a:bodyPr anchorCtr="0" anchor="t" bIns="45700" lIns="91425" spcFirstLastPara="1" rIns="91425" wrap="square" tIns="45700">
            <a:normAutofit/>
          </a:bodyPr>
          <a:lstStyle/>
          <a:p>
            <a:pPr indent="-228600" lvl="1" marL="285750" rtl="0" algn="l">
              <a:lnSpc>
                <a:spcPct val="90000"/>
              </a:lnSpc>
              <a:spcBef>
                <a:spcPts val="0"/>
              </a:spcBef>
              <a:spcAft>
                <a:spcPts val="0"/>
              </a:spcAft>
              <a:buClr>
                <a:schemeClr val="dk1"/>
              </a:buClr>
              <a:buSzPts val="2400"/>
              <a:buChar char="•"/>
            </a:pPr>
            <a:r>
              <a:rPr lang="en-US">
                <a:latin typeface="Arial"/>
                <a:ea typeface="Arial"/>
                <a:cs typeface="Arial"/>
                <a:sym typeface="Arial"/>
              </a:rPr>
              <a:t>Phương thức gán</a:t>
            </a:r>
            <a:endParaRPr>
              <a:latin typeface="Arial"/>
              <a:ea typeface="Arial"/>
              <a:cs typeface="Arial"/>
              <a:sym typeface="Arial"/>
            </a:endParaRPr>
          </a:p>
          <a:p>
            <a:pPr indent="-228600" lvl="1" marL="28575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vector &amp;</a:t>
            </a:r>
            <a:r>
              <a:rPr lang="en-US" sz="1800">
                <a:solidFill>
                  <a:srgbClr val="FF3399"/>
                </a:solidFill>
                <a:latin typeface="Courier New"/>
                <a:ea typeface="Courier New"/>
                <a:cs typeface="Courier New"/>
                <a:sym typeface="Courier New"/>
              </a:rPr>
              <a:t>operator= (</a:t>
            </a:r>
            <a:r>
              <a:rPr lang="en-US">
                <a:latin typeface="Courier New"/>
                <a:ea typeface="Courier New"/>
                <a:cs typeface="Courier New"/>
                <a:sym typeface="Courier New"/>
              </a:rPr>
              <a:t> vector const &amp; </a:t>
            </a:r>
            <a:r>
              <a:rPr lang="en-US" sz="1800">
                <a:solidFill>
                  <a:srgbClr val="FF3399"/>
                </a:solidFill>
                <a:latin typeface="Courier New"/>
                <a:ea typeface="Courier New"/>
                <a:cs typeface="Courier New"/>
                <a:sym typeface="Courier New"/>
              </a:rPr>
              <a:t>)</a:t>
            </a:r>
            <a:r>
              <a:rPr lang="en-US" sz="1800">
                <a:latin typeface="Courier New"/>
                <a:ea typeface="Courier New"/>
                <a:cs typeface="Courier New"/>
                <a:sym typeface="Courier New"/>
              </a:rPr>
              <a:t>;</a:t>
            </a:r>
            <a:endParaRPr/>
          </a:p>
          <a:p>
            <a:pPr indent="-228600" lvl="2" marL="28575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vector &amp;</a:t>
            </a:r>
            <a:r>
              <a:rPr lang="en-US" sz="1800">
                <a:solidFill>
                  <a:srgbClr val="FF3399"/>
                </a:solidFill>
                <a:latin typeface="Courier New"/>
                <a:ea typeface="Courier New"/>
                <a:cs typeface="Courier New"/>
                <a:sym typeface="Courier New"/>
              </a:rPr>
              <a:t>operator= (</a:t>
            </a:r>
            <a:r>
              <a:rPr lang="en-US" sz="1800">
                <a:latin typeface="Courier New"/>
                <a:ea typeface="Courier New"/>
                <a:cs typeface="Courier New"/>
                <a:sym typeface="Courier New"/>
              </a:rPr>
              <a:t> vector &amp;&amp; </a:t>
            </a:r>
            <a:r>
              <a:rPr lang="en-US" sz="1800">
                <a:solidFill>
                  <a:srgbClr val="FF3399"/>
                </a:solidFill>
                <a:latin typeface="Courier New"/>
                <a:ea typeface="Courier New"/>
                <a:cs typeface="Courier New"/>
                <a:sym typeface="Courier New"/>
              </a:rPr>
              <a:t>)</a:t>
            </a:r>
            <a:r>
              <a:rPr lang="en-US" sz="1800">
                <a:latin typeface="Courier New"/>
                <a:ea typeface="Courier New"/>
                <a:cs typeface="Courier New"/>
                <a:sym typeface="Courier New"/>
              </a:rPr>
              <a:t>;</a:t>
            </a:r>
            <a:endParaRPr/>
          </a:p>
          <a:p>
            <a:pPr indent="-228600" lvl="2" marL="28575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vector &amp;</a:t>
            </a:r>
            <a:r>
              <a:rPr lang="en-US" sz="1800">
                <a:solidFill>
                  <a:srgbClr val="FF3399"/>
                </a:solidFill>
                <a:latin typeface="Courier New"/>
                <a:ea typeface="Courier New"/>
                <a:cs typeface="Courier New"/>
                <a:sym typeface="Courier New"/>
              </a:rPr>
              <a:t>operator= (</a:t>
            </a:r>
            <a:r>
              <a:rPr lang="en-US" sz="1800">
                <a:latin typeface="Courier New"/>
                <a:ea typeface="Courier New"/>
                <a:cs typeface="Courier New"/>
                <a:sym typeface="Courier New"/>
              </a:rPr>
              <a:t> initializer_list&lt;value_type&gt; </a:t>
            </a:r>
            <a:r>
              <a:rPr lang="en-US" sz="1800">
                <a:solidFill>
                  <a:srgbClr val="FF3399"/>
                </a:solidFill>
                <a:latin typeface="Courier New"/>
                <a:ea typeface="Courier New"/>
                <a:cs typeface="Courier New"/>
                <a:sym typeface="Courier New"/>
              </a:rPr>
              <a:t>)</a:t>
            </a:r>
            <a:r>
              <a:rPr lang="en-US" sz="1800">
                <a:latin typeface="Courier New"/>
                <a:ea typeface="Courier New"/>
                <a:cs typeface="Courier New"/>
                <a:sym typeface="Courier New"/>
              </a:rPr>
              <a:t>;</a:t>
            </a:r>
            <a:endParaRPr/>
          </a:p>
          <a:p>
            <a:pPr indent="-76200" lvl="1" marL="285750" rtl="0" algn="l">
              <a:lnSpc>
                <a:spcPct val="90000"/>
              </a:lnSpc>
              <a:spcBef>
                <a:spcPts val="500"/>
              </a:spcBef>
              <a:spcAft>
                <a:spcPts val="0"/>
              </a:spcAft>
              <a:buClr>
                <a:schemeClr val="dk1"/>
              </a:buClr>
              <a:buSzPts val="2400"/>
              <a:buNone/>
            </a:pPr>
            <a:r>
              <a:t/>
            </a:r>
            <a:endParaRPr>
              <a:latin typeface="Consolas"/>
              <a:ea typeface="Consolas"/>
              <a:cs typeface="Consolas"/>
              <a:sym typeface="Consolas"/>
            </a:endParaRPr>
          </a:p>
          <a:p>
            <a:pPr indent="-228600" lvl="1" marL="285750" rtl="0" algn="l">
              <a:lnSpc>
                <a:spcPct val="90000"/>
              </a:lnSpc>
              <a:spcBef>
                <a:spcPts val="500"/>
              </a:spcBef>
              <a:spcAft>
                <a:spcPts val="0"/>
              </a:spcAft>
              <a:buClr>
                <a:schemeClr val="dk1"/>
              </a:buClr>
              <a:buSzPts val="2400"/>
              <a:buChar char="•"/>
            </a:pPr>
            <a:r>
              <a:rPr lang="en-US"/>
              <a:t>Các trình biên dịch mới cho phép thực hiện phép gán như sau:</a:t>
            </a:r>
            <a:endParaRPr/>
          </a:p>
          <a:p>
            <a:pPr indent="-228600" lvl="1" marL="28575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std::vector&lt;int&gt; v(10);</a:t>
            </a:r>
            <a:endParaRPr/>
          </a:p>
          <a:p>
            <a:pPr indent="-228600" lvl="1" marL="28575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v = {1, 2, 3, 4, 5, 6, 7, 8, 9, 10};</a:t>
            </a:r>
            <a:endParaRPr/>
          </a:p>
          <a:p>
            <a:pPr indent="-228600" lvl="1" marL="285750" rtl="0" algn="l">
              <a:lnSpc>
                <a:spcPct val="90000"/>
              </a:lnSpc>
              <a:spcBef>
                <a:spcPts val="500"/>
              </a:spcBef>
              <a:spcAft>
                <a:spcPts val="0"/>
              </a:spcAft>
              <a:buClr>
                <a:schemeClr val="dk1"/>
              </a:buClr>
              <a:buSzPts val="2400"/>
              <a:buChar char="•"/>
            </a:pPr>
            <a:r>
              <a:rPr lang="en-US"/>
              <a:t>Các iterators</a:t>
            </a:r>
            <a:endParaRPr/>
          </a:p>
          <a:p>
            <a:pPr indent="-228600" lvl="1" marL="228600" rtl="0" algn="l">
              <a:lnSpc>
                <a:spcPct val="90000"/>
              </a:lnSpc>
              <a:spcBef>
                <a:spcPts val="500"/>
              </a:spcBef>
              <a:spcAft>
                <a:spcPts val="0"/>
              </a:spcAft>
              <a:buClr>
                <a:srgbClr val="FF3399"/>
              </a:buClr>
              <a:buSzPts val="1800"/>
              <a:buNone/>
            </a:pPr>
            <a:r>
              <a:rPr lang="en-US" sz="1800">
                <a:solidFill>
                  <a:srgbClr val="FF3399"/>
                </a:solidFill>
                <a:latin typeface="Courier New"/>
                <a:ea typeface="Courier New"/>
                <a:cs typeface="Courier New"/>
                <a:sym typeface="Courier New"/>
              </a:rPr>
              <a:t>begin  end  rbegin  rend  cbegin  cend  crbegin  crend</a:t>
            </a:r>
            <a:endParaRPr sz="1800">
              <a:solidFill>
                <a:srgbClr val="FF3399"/>
              </a:solidFill>
              <a:latin typeface="Courier New"/>
              <a:ea typeface="Courier New"/>
              <a:cs typeface="Courier New"/>
              <a:sym typeface="Courier New"/>
            </a:endParaRPr>
          </a:p>
          <a:p>
            <a:pPr indent="-228600" lvl="1" marL="285750" rtl="0" algn="l">
              <a:lnSpc>
                <a:spcPct val="90000"/>
              </a:lnSpc>
              <a:spcBef>
                <a:spcPts val="500"/>
              </a:spcBef>
              <a:spcAft>
                <a:spcPts val="0"/>
              </a:spcAft>
              <a:buClr>
                <a:schemeClr val="dk1"/>
              </a:buClr>
              <a:buSzPts val="2000"/>
              <a:buNone/>
            </a:pPr>
            <a:r>
              <a:t/>
            </a:r>
            <a:endParaRPr sz="2000">
              <a:latin typeface="Courier New"/>
              <a:ea typeface="Courier New"/>
              <a:cs typeface="Courier New"/>
              <a:sym typeface="Courier New"/>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170" name="Google Shape;170;p1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76" name="Google Shape;176;p17"/>
          <p:cNvSpPr txBox="1"/>
          <p:nvPr>
            <p:ph idx="1" type="body"/>
          </p:nvPr>
        </p:nvSpPr>
        <p:spPr>
          <a:xfrm>
            <a:off x="628650" y="703612"/>
            <a:ext cx="7886700" cy="520714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C7A00"/>
              </a:buClr>
              <a:buSzPts val="1600"/>
              <a:buNone/>
            </a:pPr>
            <a:r>
              <a:rPr lang="en-US" sz="1600">
                <a:solidFill>
                  <a:srgbClr val="BC7A00"/>
                </a:solidFill>
                <a:latin typeface="Courier New"/>
                <a:ea typeface="Courier New"/>
                <a:cs typeface="Courier New"/>
                <a:sym typeface="Courier New"/>
              </a:rPr>
              <a:t>#include &lt;iostream&gt; </a:t>
            </a:r>
            <a:endParaRPr sz="1600">
              <a:latin typeface="Calibri"/>
              <a:ea typeface="Calibri"/>
              <a:cs typeface="Calibri"/>
              <a:sym typeface="Calibri"/>
            </a:endParaRPr>
          </a:p>
          <a:p>
            <a:pPr indent="0" lvl="0" marL="0" marR="0" rtl="0" algn="l">
              <a:lnSpc>
                <a:spcPct val="107000"/>
              </a:lnSpc>
              <a:spcBef>
                <a:spcPts val="0"/>
              </a:spcBef>
              <a:spcAft>
                <a:spcPts val="0"/>
              </a:spcAft>
              <a:buClr>
                <a:srgbClr val="BC7A00"/>
              </a:buClr>
              <a:buSzPts val="1600"/>
              <a:buNone/>
            </a:pPr>
            <a:r>
              <a:rPr lang="en-US" sz="1600">
                <a:solidFill>
                  <a:srgbClr val="BC7A00"/>
                </a:solidFill>
                <a:latin typeface="Courier New"/>
                <a:ea typeface="Courier New"/>
                <a:cs typeface="Courier New"/>
                <a:sym typeface="Courier New"/>
              </a:rPr>
              <a:t>#include &lt;vector&gt; </a:t>
            </a:r>
            <a:endParaRPr sz="1600">
              <a:latin typeface="Calibri"/>
              <a:ea typeface="Calibri"/>
              <a:cs typeface="Calibri"/>
              <a:sym typeface="Calibri"/>
            </a:endParaRPr>
          </a:p>
          <a:p>
            <a:pPr indent="0" lvl="0" marL="0" marR="0" rtl="0" algn="l">
              <a:lnSpc>
                <a:spcPct val="107000"/>
              </a:lnSpc>
              <a:spcBef>
                <a:spcPts val="0"/>
              </a:spcBef>
              <a:spcAft>
                <a:spcPts val="0"/>
              </a:spcAft>
              <a:buClr>
                <a:srgbClr val="008000"/>
              </a:buClr>
              <a:buSzPts val="1600"/>
              <a:buNone/>
            </a:pPr>
            <a:r>
              <a:rPr b="1" lang="en-US" sz="1600">
                <a:solidFill>
                  <a:srgbClr val="008000"/>
                </a:solidFill>
                <a:latin typeface="Courier New"/>
                <a:ea typeface="Courier New"/>
                <a:cs typeface="Courier New"/>
                <a:sym typeface="Courier New"/>
              </a:rPr>
              <a:t>using</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namespace</a:t>
            </a:r>
            <a:r>
              <a:rPr lang="en-US" sz="1600">
                <a:latin typeface="Courier New"/>
                <a:ea typeface="Courier New"/>
                <a:cs typeface="Courier New"/>
                <a:sym typeface="Courier New"/>
              </a:rPr>
              <a:t> std; </a:t>
            </a:r>
            <a:endParaRPr sz="16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600"/>
              <a:buNone/>
            </a:pP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main</a:t>
            </a:r>
            <a:r>
              <a:rPr lang="en-US" sz="1600">
                <a:latin typeface="Courier New"/>
                <a:ea typeface="Courier New"/>
                <a:cs typeface="Courier New"/>
                <a:sym typeface="Courier New"/>
              </a:rPr>
              <a:t>() {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vector</a:t>
            </a:r>
            <a:r>
              <a:rPr lang="en-US" sz="1600">
                <a:solidFill>
                  <a:srgbClr val="666666"/>
                </a:solidFill>
                <a:latin typeface="Courier New"/>
                <a:ea typeface="Courier New"/>
                <a:cs typeface="Courier New"/>
                <a:sym typeface="Courier New"/>
              </a:rPr>
              <a:t>&lt;</a:t>
            </a:r>
            <a:r>
              <a:rPr lang="en-US" sz="1600">
                <a:solidFill>
                  <a:srgbClr val="B00040"/>
                </a:solidFill>
                <a:latin typeface="Courier New"/>
                <a:ea typeface="Courier New"/>
                <a:cs typeface="Courier New"/>
                <a:sym typeface="Courier New"/>
              </a:rPr>
              <a:t>int</a:t>
            </a:r>
            <a:r>
              <a:rPr lang="en-US" sz="1600">
                <a:solidFill>
                  <a:srgbClr val="666666"/>
                </a:solidFill>
                <a:latin typeface="Courier New"/>
                <a:ea typeface="Courier New"/>
                <a:cs typeface="Courier New"/>
                <a:sym typeface="Courier New"/>
              </a:rPr>
              <a:t>&gt;</a:t>
            </a:r>
            <a:r>
              <a:rPr lang="en-US" sz="1600">
                <a:latin typeface="Courier New"/>
                <a:ea typeface="Courier New"/>
                <a:cs typeface="Courier New"/>
                <a:sym typeface="Courier New"/>
              </a:rPr>
              <a:t> g1;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&lt;=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5</a:t>
            </a:r>
            <a:r>
              <a:rPr lang="en-US" sz="1600">
                <a:latin typeface="Courier New"/>
                <a:ea typeface="Courier New"/>
                <a:cs typeface="Courier New"/>
                <a:sym typeface="Courier New"/>
              </a:rPr>
              <a:t>; i</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g1.push_back(i);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"Output of begin and end: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auto</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g1.begin();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g1.end();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a:t>
            </a:r>
            <a:r>
              <a:rPr b="1" lang="en-US" sz="1600">
                <a:solidFill>
                  <a:srgbClr val="BB6622"/>
                </a:solidFill>
                <a:latin typeface="Courier New"/>
                <a:ea typeface="Courier New"/>
                <a:cs typeface="Courier New"/>
                <a:sym typeface="Courier New"/>
              </a:rPr>
              <a:t>\n</a:t>
            </a:r>
            <a:r>
              <a:rPr lang="en-US" sz="1600">
                <a:solidFill>
                  <a:srgbClr val="BA2121"/>
                </a:solidFill>
                <a:latin typeface="Courier New"/>
                <a:ea typeface="Courier New"/>
                <a:cs typeface="Courier New"/>
                <a:sym typeface="Courier New"/>
              </a:rPr>
              <a:t>Output of cbegin and cend: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auto</a:t>
            </a:r>
            <a:r>
              <a:rPr lang="en-US" sz="1600">
                <a:latin typeface="Courier New"/>
                <a:ea typeface="Courier New"/>
                <a:cs typeface="Courier New"/>
                <a:sym typeface="Courier New"/>
              </a:rPr>
              <a:t>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g1.cbegin(); i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g1.cend();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a:t>
            </a:r>
            <a:r>
              <a:rPr b="1" lang="en-US" sz="1600">
                <a:solidFill>
                  <a:srgbClr val="BB6622"/>
                </a:solidFill>
                <a:latin typeface="Courier New"/>
                <a:ea typeface="Courier New"/>
                <a:cs typeface="Courier New"/>
                <a:sym typeface="Courier New"/>
              </a:rPr>
              <a:t>\n</a:t>
            </a:r>
            <a:r>
              <a:rPr lang="en-US" sz="1600">
                <a:solidFill>
                  <a:srgbClr val="BA2121"/>
                </a:solidFill>
                <a:latin typeface="Courier New"/>
                <a:ea typeface="Courier New"/>
                <a:cs typeface="Courier New"/>
                <a:sym typeface="Courier New"/>
              </a:rPr>
              <a:t>Output of rbegin and rend: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auto</a:t>
            </a:r>
            <a:r>
              <a:rPr lang="en-US" sz="1600">
                <a:latin typeface="Courier New"/>
                <a:ea typeface="Courier New"/>
                <a:cs typeface="Courier New"/>
                <a:sym typeface="Courier New"/>
              </a:rPr>
              <a:t> ir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g1.rbegin(); ir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g1.rend();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ir)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ir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a:t>
            </a:r>
            <a:r>
              <a:rPr b="1" lang="en-US" sz="1600">
                <a:solidFill>
                  <a:srgbClr val="BB6622"/>
                </a:solidFill>
                <a:latin typeface="Courier New"/>
                <a:ea typeface="Courier New"/>
                <a:cs typeface="Courier New"/>
                <a:sym typeface="Courier New"/>
              </a:rPr>
              <a:t>\n</a:t>
            </a:r>
            <a:r>
              <a:rPr lang="en-US" sz="1600">
                <a:solidFill>
                  <a:srgbClr val="BA2121"/>
                </a:solidFill>
                <a:latin typeface="Courier New"/>
                <a:ea typeface="Courier New"/>
                <a:cs typeface="Courier New"/>
                <a:sym typeface="Courier New"/>
              </a:rPr>
              <a:t>Output of crbegin and crend :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for</a:t>
            </a: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auto</a:t>
            </a:r>
            <a:r>
              <a:rPr lang="en-US" sz="1600">
                <a:latin typeface="Courier New"/>
                <a:ea typeface="Courier New"/>
                <a:cs typeface="Courier New"/>
                <a:sym typeface="Courier New"/>
              </a:rPr>
              <a:t> ir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g1.crbegin(); ir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g1.crend();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ir)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ir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a:t>
            </a:r>
            <a:r>
              <a:rPr lang="en-US" sz="1600">
                <a:solidFill>
                  <a:srgbClr val="BA2121"/>
                </a:solidFill>
                <a:latin typeface="Courier New"/>
                <a:ea typeface="Courier New"/>
                <a:cs typeface="Courier New"/>
                <a:sym typeface="Courier New"/>
              </a:rPr>
              <a:t>" "</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return</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p:txBody>
      </p:sp>
      <p:sp>
        <p:nvSpPr>
          <p:cNvPr id="177" name="Google Shape;177;p1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83" name="Google Shape;183;p18"/>
          <p:cNvSpPr txBox="1"/>
          <p:nvPr>
            <p:ph idx="1" type="body"/>
          </p:nvPr>
        </p:nvSpPr>
        <p:spPr>
          <a:xfrm>
            <a:off x="628650" y="810489"/>
            <a:ext cx="7886700" cy="520714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lang="en-US" sz="2000"/>
              <a:t>Một số cách duyệt phần tử vector khác</a:t>
            </a:r>
            <a:endParaRPr sz="2000"/>
          </a:p>
          <a:p>
            <a:pPr indent="0" lvl="0" marL="0" rtl="0" algn="l">
              <a:lnSpc>
                <a:spcPct val="100000"/>
              </a:lnSpc>
              <a:spcBef>
                <a:spcPts val="0"/>
              </a:spcBef>
              <a:spcAft>
                <a:spcPts val="0"/>
              </a:spcAft>
              <a:buClr>
                <a:schemeClr val="dk1"/>
              </a:buClr>
              <a:buSzPts val="1600"/>
              <a:buNone/>
            </a:pPr>
            <a:r>
              <a:t/>
            </a:r>
            <a:endParaRPr sz="1600">
              <a:latin typeface="Courier New"/>
              <a:ea typeface="Courier New"/>
              <a:cs typeface="Courier New"/>
              <a:sym typeface="Courier New"/>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vector</a:t>
            </a:r>
            <a:r>
              <a:rPr lang="en-US">
                <a:solidFill>
                  <a:srgbClr val="666666"/>
                </a:solidFill>
                <a:latin typeface="Courier New"/>
                <a:ea typeface="Courier New"/>
                <a:cs typeface="Courier New"/>
                <a:sym typeface="Courier New"/>
              </a:rPr>
              <a:t>&lt;</a:t>
            </a:r>
            <a:r>
              <a:rPr lang="en-US">
                <a:solidFill>
                  <a:srgbClr val="B00040"/>
                </a:solidFill>
                <a:latin typeface="Courier New"/>
                <a:ea typeface="Courier New"/>
                <a:cs typeface="Courier New"/>
                <a:sym typeface="Courier New"/>
              </a:rPr>
              <a:t>int</a:t>
            </a:r>
            <a:r>
              <a:rPr lang="en-US">
                <a:solidFill>
                  <a:srgbClr val="666666"/>
                </a:solidFill>
                <a:latin typeface="Courier New"/>
                <a:ea typeface="Courier New"/>
                <a:cs typeface="Courier New"/>
                <a:sym typeface="Courier New"/>
              </a:rPr>
              <a:t>&gt;</a:t>
            </a:r>
            <a:r>
              <a:rPr lang="en-US">
                <a:latin typeface="Courier New"/>
                <a:ea typeface="Courier New"/>
                <a:cs typeface="Courier New"/>
                <a:sym typeface="Courier New"/>
              </a:rPr>
              <a:t> vect; </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ts val="2400"/>
              <a:buNone/>
            </a:pPr>
            <a:r>
              <a:rPr b="1" lang="en-US">
                <a:solidFill>
                  <a:srgbClr val="008000"/>
                </a:solidFill>
                <a:latin typeface="Courier New"/>
                <a:ea typeface="Courier New"/>
                <a:cs typeface="Courier New"/>
                <a:sym typeface="Courier New"/>
              </a:rPr>
              <a:t>for</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1</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&lt;=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5</a:t>
            </a:r>
            <a:r>
              <a:rPr lang="en-US">
                <a:latin typeface="Courier New"/>
                <a:ea typeface="Courier New"/>
                <a:cs typeface="Courier New"/>
                <a:sym typeface="Courier New"/>
              </a:rPr>
              <a:t>; i</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vect.push_back(i);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ts val="2400"/>
              <a:buNone/>
            </a:pPr>
            <a:r>
              <a:rPr b="1" lang="en-US">
                <a:solidFill>
                  <a:srgbClr val="008000"/>
                </a:solidFill>
                <a:latin typeface="Courier New"/>
                <a:ea typeface="Courier New"/>
                <a:cs typeface="Courier New"/>
                <a:sym typeface="Courier New"/>
              </a:rPr>
              <a:t>for</a:t>
            </a:r>
            <a:r>
              <a:rPr lang="en-US">
                <a:latin typeface="Courier New"/>
                <a:ea typeface="Courier New"/>
                <a:cs typeface="Courier New"/>
                <a:sym typeface="Courier New"/>
              </a:rPr>
              <a:t>(</a:t>
            </a:r>
            <a:r>
              <a:rPr lang="en-US">
                <a:solidFill>
                  <a:srgbClr val="B00040"/>
                </a:solidFill>
                <a:latin typeface="Courier New"/>
                <a:ea typeface="Courier New"/>
                <a:cs typeface="Courier New"/>
                <a:sym typeface="Courier New"/>
              </a:rPr>
              <a:t>int</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0</a:t>
            </a:r>
            <a:r>
              <a:rPr lang="en-US">
                <a:latin typeface="Courier New"/>
                <a:ea typeface="Courier New"/>
                <a:cs typeface="Courier New"/>
                <a:sym typeface="Courier New"/>
              </a:rPr>
              <a:t>; i </a:t>
            </a:r>
            <a:r>
              <a:rPr lang="en-US">
                <a:solidFill>
                  <a:srgbClr val="666666"/>
                </a:solidFill>
                <a:latin typeface="Courier New"/>
                <a:ea typeface="Courier New"/>
                <a:cs typeface="Courier New"/>
                <a:sym typeface="Courier New"/>
              </a:rPr>
              <a:t>&lt;</a:t>
            </a:r>
            <a:r>
              <a:rPr lang="en-US">
                <a:latin typeface="Courier New"/>
                <a:ea typeface="Courier New"/>
                <a:cs typeface="Courier New"/>
                <a:sym typeface="Courier New"/>
              </a:rPr>
              <a:t> vect.size(); i</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vect[i]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 '</a:t>
            </a:r>
            <a:r>
              <a:rPr lang="en-US">
                <a:latin typeface="Courier New"/>
                <a:ea typeface="Courier New"/>
                <a:cs typeface="Courier New"/>
                <a:sym typeface="Courier New"/>
              </a:rPr>
              <a: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rgbClr val="008000"/>
              </a:buClr>
              <a:buSzPts val="2400"/>
              <a:buNone/>
            </a:pPr>
            <a:r>
              <a:rPr b="1" lang="en-US">
                <a:solidFill>
                  <a:srgbClr val="008000"/>
                </a:solidFill>
                <a:latin typeface="Courier New"/>
                <a:ea typeface="Courier New"/>
                <a:cs typeface="Courier New"/>
                <a:sym typeface="Courier New"/>
              </a:rPr>
              <a:t>for</a:t>
            </a:r>
            <a:r>
              <a:rPr lang="en-US">
                <a:latin typeface="Courier New"/>
                <a:ea typeface="Courier New"/>
                <a:cs typeface="Courier New"/>
                <a:sym typeface="Courier New"/>
              </a:rPr>
              <a:t>(</a:t>
            </a:r>
            <a:r>
              <a:rPr b="1" lang="en-US">
                <a:solidFill>
                  <a:srgbClr val="008000"/>
                </a:solidFill>
                <a:latin typeface="Courier New"/>
                <a:ea typeface="Courier New"/>
                <a:cs typeface="Courier New"/>
                <a:sym typeface="Courier New"/>
              </a:rPr>
              <a:t>auto</a:t>
            </a:r>
            <a:r>
              <a:rPr lang="en-US">
                <a:latin typeface="Courier New"/>
                <a:ea typeface="Courier New"/>
                <a:cs typeface="Courier New"/>
                <a:sym typeface="Courier New"/>
              </a:rPr>
              <a:t> </a:t>
            </a:r>
            <a:r>
              <a:rPr lang="en-US">
                <a:solidFill>
                  <a:srgbClr val="666666"/>
                </a:solidFill>
                <a:latin typeface="Courier New"/>
                <a:ea typeface="Courier New"/>
                <a:cs typeface="Courier New"/>
                <a:sym typeface="Courier New"/>
              </a:rPr>
              <a:t>&amp;</a:t>
            </a:r>
            <a:r>
              <a:rPr lang="en-US">
                <a:latin typeface="Courier New"/>
                <a:ea typeface="Courier New"/>
                <a:cs typeface="Courier New"/>
                <a:sym typeface="Courier New"/>
              </a:rPr>
              <a:t>u </a:t>
            </a:r>
            <a:r>
              <a:rPr lang="en-US">
                <a:solidFill>
                  <a:srgbClr val="666666"/>
                </a:solidFill>
                <a:latin typeface="Courier New"/>
                <a:ea typeface="Courier New"/>
                <a:cs typeface="Courier New"/>
                <a:sym typeface="Courier New"/>
              </a:rPr>
              <a:t>:</a:t>
            </a:r>
            <a:r>
              <a:rPr lang="en-US">
                <a:latin typeface="Courier New"/>
                <a:ea typeface="Courier New"/>
                <a:cs typeface="Courier New"/>
                <a:sym typeface="Courier New"/>
              </a:rPr>
              <a:t> vect)</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cout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u </a:t>
            </a:r>
            <a:r>
              <a:rPr lang="en-US">
                <a:solidFill>
                  <a:srgbClr val="666666"/>
                </a:solidFill>
                <a:latin typeface="Courier New"/>
                <a:ea typeface="Courier New"/>
                <a:cs typeface="Courier New"/>
                <a:sym typeface="Courier New"/>
              </a:rPr>
              <a:t>&lt;&lt;</a:t>
            </a:r>
            <a:r>
              <a:rPr lang="en-US">
                <a:latin typeface="Courier New"/>
                <a:ea typeface="Courier New"/>
                <a:cs typeface="Courier New"/>
                <a:sym typeface="Courier New"/>
              </a:rPr>
              <a:t> </a:t>
            </a:r>
            <a:r>
              <a:rPr lang="en-US">
                <a:solidFill>
                  <a:srgbClr val="BA2121"/>
                </a:solidFill>
                <a:latin typeface="Courier New"/>
                <a:ea typeface="Courier New"/>
                <a:cs typeface="Courier New"/>
                <a:sym typeface="Courier New"/>
              </a:rPr>
              <a:t>' '</a:t>
            </a:r>
            <a:r>
              <a:rPr lang="en-US">
                <a:latin typeface="Courier New"/>
                <a:ea typeface="Courier New"/>
                <a:cs typeface="Courier New"/>
                <a:sym typeface="Courier New"/>
              </a:rPr>
              <a:t>; </a:t>
            </a:r>
            <a:endParaRPr>
              <a:latin typeface="Calibri"/>
              <a:ea typeface="Calibri"/>
              <a:cs typeface="Calibri"/>
              <a:sym typeface="Calibri"/>
            </a:endParaRPr>
          </a:p>
          <a:p>
            <a:pPr indent="0" lvl="0" marL="0" marR="0" rtl="0" algn="l">
              <a:lnSpc>
                <a:spcPct val="107000"/>
              </a:lnSpc>
              <a:spcBef>
                <a:spcPts val="0"/>
              </a:spcBef>
              <a:spcAft>
                <a:spcPts val="0"/>
              </a:spcAft>
              <a:buClr>
                <a:schemeClr val="dk1"/>
              </a:buClr>
              <a:buSzPts val="2400"/>
              <a:buNone/>
            </a:pPr>
            <a:r>
              <a:rPr lang="en-US">
                <a:latin typeface="Courier New"/>
                <a:ea typeface="Courier New"/>
                <a:cs typeface="Courier New"/>
                <a:sym typeface="Courier New"/>
              </a:rPr>
              <a:t> </a:t>
            </a:r>
            <a:endParaRPr>
              <a:latin typeface="Calibri"/>
              <a:ea typeface="Calibri"/>
              <a:cs typeface="Calibri"/>
              <a:sym typeface="Calibri"/>
            </a:endParaRPr>
          </a:p>
          <a:p>
            <a:pPr indent="0" lvl="0" marL="0" rtl="0" algn="l">
              <a:lnSpc>
                <a:spcPct val="100000"/>
              </a:lnSpc>
              <a:spcBef>
                <a:spcPts val="800"/>
              </a:spcBef>
              <a:spcAft>
                <a:spcPts val="0"/>
              </a:spcAft>
              <a:buClr>
                <a:schemeClr val="dk1"/>
              </a:buClr>
              <a:buSzPts val="1600"/>
              <a:buNone/>
            </a:pPr>
            <a:r>
              <a:t/>
            </a:r>
            <a:endParaRPr sz="1600">
              <a:latin typeface="Courier New"/>
              <a:ea typeface="Courier New"/>
              <a:cs typeface="Courier New"/>
              <a:sym typeface="Courier New"/>
            </a:endParaRPr>
          </a:p>
        </p:txBody>
      </p:sp>
      <p:sp>
        <p:nvSpPr>
          <p:cNvPr id="184" name="Google Shape;184;p1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90" name="Google Shape;190;p19"/>
          <p:cNvSpPr txBox="1"/>
          <p:nvPr>
            <p:ph idx="1" type="body"/>
          </p:nvPr>
        </p:nvSpPr>
        <p:spPr>
          <a:xfrm>
            <a:off x="628650" y="969818"/>
            <a:ext cx="8028462" cy="5207145"/>
          </a:xfrm>
          <a:prstGeom prst="rect">
            <a:avLst/>
          </a:prstGeom>
          <a:noFill/>
          <a:ln>
            <a:noFill/>
          </a:ln>
        </p:spPr>
        <p:txBody>
          <a:bodyPr anchorCtr="0" anchor="t" bIns="45700" lIns="91425" spcFirstLastPara="1" rIns="91425" wrap="square" tIns="45700">
            <a:normAutofit/>
          </a:bodyPr>
          <a:lstStyle/>
          <a:p>
            <a:pPr indent="-228600" lvl="1" marL="285750" rtl="0" algn="l">
              <a:lnSpc>
                <a:spcPct val="90000"/>
              </a:lnSpc>
              <a:spcBef>
                <a:spcPts val="0"/>
              </a:spcBef>
              <a:spcAft>
                <a:spcPts val="0"/>
              </a:spcAft>
              <a:buClr>
                <a:schemeClr val="dk1"/>
              </a:buClr>
              <a:buSzPts val="2400"/>
              <a:buChar char="•"/>
            </a:pPr>
            <a:r>
              <a:rPr lang="en-US">
                <a:latin typeface="Arial"/>
                <a:ea typeface="Arial"/>
                <a:cs typeface="Arial"/>
                <a:sym typeface="Arial"/>
              </a:rPr>
              <a:t>Kiểm tra kích thước</a:t>
            </a:r>
            <a:endParaRPr>
              <a:latin typeface="Arial"/>
              <a:ea typeface="Arial"/>
              <a:cs typeface="Arial"/>
              <a:sym typeface="Arial"/>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size_type </a:t>
            </a:r>
            <a:r>
              <a:rPr lang="en-US" sz="2000">
                <a:solidFill>
                  <a:srgbClr val="FF3399"/>
                </a:solidFill>
                <a:latin typeface="Courier New"/>
                <a:ea typeface="Courier New"/>
                <a:cs typeface="Courier New"/>
                <a:sym typeface="Courier New"/>
              </a:rPr>
              <a:t>size() </a:t>
            </a:r>
            <a:r>
              <a:rPr lang="en-US" sz="2000">
                <a:latin typeface="Courier New"/>
                <a:ea typeface="Courier New"/>
                <a:cs typeface="Courier New"/>
                <a:sym typeface="Courier New"/>
              </a:rPr>
              <a:t>const noexcept;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size_type </a:t>
            </a:r>
            <a:r>
              <a:rPr lang="en-US" sz="2000">
                <a:solidFill>
                  <a:srgbClr val="FF3399"/>
                </a:solidFill>
                <a:latin typeface="Courier New"/>
                <a:ea typeface="Courier New"/>
                <a:cs typeface="Courier New"/>
                <a:sym typeface="Courier New"/>
              </a:rPr>
              <a:t>capacity()</a:t>
            </a:r>
            <a:r>
              <a:rPr lang="en-US" sz="2000">
                <a:latin typeface="Courier New"/>
                <a:ea typeface="Courier New"/>
                <a:cs typeface="Courier New"/>
                <a:sym typeface="Courier New"/>
              </a:rPr>
              <a:t> const noexcept;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size_type </a:t>
            </a:r>
            <a:r>
              <a:rPr lang="en-US" sz="2000">
                <a:solidFill>
                  <a:srgbClr val="FF3399"/>
                </a:solidFill>
                <a:latin typeface="Courier New"/>
                <a:ea typeface="Courier New"/>
                <a:cs typeface="Courier New"/>
                <a:sym typeface="Courier New"/>
              </a:rPr>
              <a:t>maxsize()</a:t>
            </a:r>
            <a:r>
              <a:rPr lang="en-US" sz="2000">
                <a:latin typeface="Courier New"/>
                <a:ea typeface="Courier New"/>
                <a:cs typeface="Courier New"/>
                <a:sym typeface="Courier New"/>
              </a:rPr>
              <a:t> const noexcept;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void </a:t>
            </a:r>
            <a:r>
              <a:rPr lang="en-US" sz="2000">
                <a:solidFill>
                  <a:srgbClr val="FF3399"/>
                </a:solidFill>
                <a:latin typeface="Courier New"/>
                <a:ea typeface="Courier New"/>
                <a:cs typeface="Courier New"/>
                <a:sym typeface="Courier New"/>
              </a:rPr>
              <a:t>resize( </a:t>
            </a:r>
            <a:r>
              <a:rPr lang="en-US" sz="2000">
                <a:latin typeface="Courier New"/>
                <a:ea typeface="Courier New"/>
                <a:cs typeface="Courier New"/>
                <a:sym typeface="Courier New"/>
              </a:rPr>
              <a:t>size_type </a:t>
            </a:r>
            <a:r>
              <a:rPr lang="en-US" sz="2000">
                <a:solidFill>
                  <a:srgbClr val="FF3399"/>
                </a:solidFill>
                <a:latin typeface="Courier New"/>
                <a:ea typeface="Courier New"/>
                <a:cs typeface="Courier New"/>
                <a:sym typeface="Courier New"/>
              </a:rPr>
              <a:t>)</a:t>
            </a:r>
            <a:r>
              <a:rPr lang="en-US" sz="2000">
                <a:latin typeface="Courier New"/>
                <a:ea typeface="Courier New"/>
                <a:cs typeface="Courier New"/>
                <a:sym typeface="Courier New"/>
              </a:rPr>
              <a: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void </a:t>
            </a:r>
            <a:r>
              <a:rPr lang="en-US" sz="2000">
                <a:solidFill>
                  <a:srgbClr val="FF3399"/>
                </a:solidFill>
                <a:latin typeface="Courier New"/>
                <a:ea typeface="Courier New"/>
                <a:cs typeface="Courier New"/>
                <a:sym typeface="Courier New"/>
              </a:rPr>
              <a:t>resize( </a:t>
            </a:r>
            <a:r>
              <a:rPr lang="en-US" sz="2000">
                <a:latin typeface="Courier New"/>
                <a:ea typeface="Courier New"/>
                <a:cs typeface="Courier New"/>
                <a:sym typeface="Courier New"/>
              </a:rPr>
              <a:t>size_type, const_reference </a:t>
            </a:r>
            <a:r>
              <a:rPr lang="en-US" sz="2000">
                <a:solidFill>
                  <a:srgbClr val="FF3399"/>
                </a:solidFill>
                <a:latin typeface="Courier New"/>
                <a:ea typeface="Courier New"/>
                <a:cs typeface="Courier New"/>
                <a:sym typeface="Courier New"/>
              </a:rPr>
              <a:t>)</a:t>
            </a:r>
            <a:r>
              <a:rPr lang="en-US" sz="2000">
                <a:latin typeface="Courier New"/>
                <a:ea typeface="Courier New"/>
                <a:cs typeface="Courier New"/>
                <a:sym typeface="Courier New"/>
              </a:rPr>
              <a: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bool </a:t>
            </a:r>
            <a:r>
              <a:rPr lang="en-US" sz="2000">
                <a:solidFill>
                  <a:srgbClr val="FF3399"/>
                </a:solidFill>
                <a:latin typeface="Courier New"/>
                <a:ea typeface="Courier New"/>
                <a:cs typeface="Courier New"/>
                <a:sym typeface="Courier New"/>
              </a:rPr>
              <a:t>empty() </a:t>
            </a:r>
            <a:r>
              <a:rPr lang="en-US" sz="2000">
                <a:latin typeface="Courier New"/>
                <a:ea typeface="Courier New"/>
                <a:cs typeface="Courier New"/>
                <a:sym typeface="Courier New"/>
              </a:rPr>
              <a:t>const noexcept;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bool </a:t>
            </a:r>
            <a:r>
              <a:rPr lang="en-US" sz="2000">
                <a:solidFill>
                  <a:srgbClr val="FF3399"/>
                </a:solidFill>
                <a:latin typeface="Courier New"/>
                <a:ea typeface="Courier New"/>
                <a:cs typeface="Courier New"/>
                <a:sym typeface="Courier New"/>
              </a:rPr>
              <a:t>empty() </a:t>
            </a:r>
            <a:r>
              <a:rPr lang="en-US" sz="2000">
                <a:latin typeface="Courier New"/>
                <a:ea typeface="Courier New"/>
                <a:cs typeface="Courier New"/>
                <a:sym typeface="Courier New"/>
              </a:rPr>
              <a:t>const noexcept;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void </a:t>
            </a:r>
            <a:r>
              <a:rPr lang="en-US" sz="2000">
                <a:solidFill>
                  <a:srgbClr val="FF3399"/>
                </a:solidFill>
                <a:latin typeface="Courier New"/>
                <a:ea typeface="Courier New"/>
                <a:cs typeface="Courier New"/>
                <a:sym typeface="Courier New"/>
              </a:rPr>
              <a:t>reserve( </a:t>
            </a:r>
            <a:r>
              <a:rPr lang="en-US" sz="2000">
                <a:latin typeface="Courier New"/>
                <a:ea typeface="Courier New"/>
                <a:cs typeface="Courier New"/>
                <a:sym typeface="Courier New"/>
              </a:rPr>
              <a:t>size_type </a:t>
            </a:r>
            <a:r>
              <a:rPr lang="en-US" sz="2000">
                <a:solidFill>
                  <a:srgbClr val="FF3399"/>
                </a:solidFill>
                <a:latin typeface="Courier New"/>
                <a:ea typeface="Courier New"/>
                <a:cs typeface="Courier New"/>
                <a:sym typeface="Courier New"/>
              </a:rPr>
              <a:t>)</a:t>
            </a:r>
            <a:r>
              <a:rPr lang="en-US" sz="2000">
                <a:latin typeface="Courier New"/>
                <a:ea typeface="Courier New"/>
                <a:cs typeface="Courier New"/>
                <a:sym typeface="Courier New"/>
              </a:rPr>
              <a:t>;</a:t>
            </a:r>
            <a:endParaRPr/>
          </a:p>
          <a:p>
            <a:pPr indent="-342900" lvl="1" marL="3429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void </a:t>
            </a:r>
            <a:r>
              <a:rPr lang="en-US" sz="2000">
                <a:solidFill>
                  <a:srgbClr val="FF3399"/>
                </a:solidFill>
                <a:latin typeface="Courier New"/>
                <a:ea typeface="Courier New"/>
                <a:cs typeface="Courier New"/>
                <a:sym typeface="Courier New"/>
              </a:rPr>
              <a:t>shrink_to_fit()</a:t>
            </a:r>
            <a:r>
              <a:rPr lang="en-US" sz="2000">
                <a:latin typeface="Courier New"/>
                <a:ea typeface="Courier New"/>
                <a:cs typeface="Courier New"/>
                <a:sym typeface="Courier New"/>
              </a:rPr>
              <a:t>;</a:t>
            </a:r>
            <a:endParaRPr/>
          </a:p>
          <a:p>
            <a:pPr indent="-228600" lvl="1" marL="285750" rtl="0" algn="l">
              <a:lnSpc>
                <a:spcPct val="90000"/>
              </a:lnSpc>
              <a:spcBef>
                <a:spcPts val="500"/>
              </a:spcBef>
              <a:spcAft>
                <a:spcPts val="0"/>
              </a:spcAft>
              <a:buClr>
                <a:schemeClr val="dk1"/>
              </a:buClr>
              <a:buSzPts val="2000"/>
              <a:buNone/>
            </a:pPr>
            <a:r>
              <a:t/>
            </a:r>
            <a:endParaRPr sz="2000">
              <a:latin typeface="Courier New"/>
              <a:ea typeface="Courier New"/>
              <a:cs typeface="Courier New"/>
              <a:sym typeface="Courier New"/>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191" name="Google Shape;191;p1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Questrial"/>
              <a:buNone/>
            </a:pPr>
            <a:r>
              <a:rPr lang="en-US"/>
              <a:t>Chương 7: </a:t>
            </a:r>
            <a:br>
              <a:rPr lang="en-US"/>
            </a:br>
            <a:r>
              <a:rPr lang="en-US"/>
              <a:t>Ứng dụng các cấu trúc dữ liệu cơ bản</a:t>
            </a:r>
            <a:endParaRPr/>
          </a:p>
        </p:txBody>
      </p:sp>
      <p:sp>
        <p:nvSpPr>
          <p:cNvPr id="55" name="Google Shape;55;p2"/>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197" name="Google Shape;197;p20"/>
          <p:cNvSpPr txBox="1"/>
          <p:nvPr>
            <p:ph idx="1" type="body"/>
          </p:nvPr>
        </p:nvSpPr>
        <p:spPr>
          <a:xfrm>
            <a:off x="628650" y="969818"/>
            <a:ext cx="8028462" cy="5207145"/>
          </a:xfrm>
          <a:prstGeom prst="rect">
            <a:avLst/>
          </a:prstGeom>
          <a:noFill/>
          <a:ln>
            <a:noFill/>
          </a:ln>
        </p:spPr>
        <p:txBody>
          <a:bodyPr anchorCtr="0" anchor="t" bIns="45700" lIns="91425" spcFirstLastPara="1" rIns="91425" wrap="square" tIns="45700">
            <a:normAutofit/>
          </a:bodyPr>
          <a:lstStyle/>
          <a:p>
            <a:pPr indent="-228600" lvl="1" marL="285750" rtl="0" algn="l">
              <a:lnSpc>
                <a:spcPct val="90000"/>
              </a:lnSpc>
              <a:spcBef>
                <a:spcPts val="0"/>
              </a:spcBef>
              <a:spcAft>
                <a:spcPts val="0"/>
              </a:spcAft>
              <a:buClr>
                <a:schemeClr val="dk1"/>
              </a:buClr>
              <a:buSzPts val="2400"/>
              <a:buChar char="•"/>
            </a:pPr>
            <a:r>
              <a:rPr lang="en-US">
                <a:latin typeface="Arial"/>
                <a:ea typeface="Arial"/>
                <a:cs typeface="Arial"/>
                <a:sym typeface="Arial"/>
              </a:rPr>
              <a:t>Truy xuất phần tử</a:t>
            </a:r>
            <a:endParaRPr>
              <a:latin typeface="Arial"/>
              <a:ea typeface="Arial"/>
              <a:cs typeface="Arial"/>
              <a:sym typeface="Arial"/>
            </a:endParaRPr>
          </a:p>
          <a:p>
            <a:pPr indent="-228600" lvl="1"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reference </a:t>
            </a:r>
            <a:r>
              <a:rPr lang="en-US" sz="1800">
                <a:solidFill>
                  <a:srgbClr val="FF3399"/>
                </a:solidFill>
                <a:latin typeface="Courier New"/>
                <a:ea typeface="Courier New"/>
                <a:cs typeface="Courier New"/>
                <a:sym typeface="Courier New"/>
              </a:rPr>
              <a:t>operator[](</a:t>
            </a:r>
            <a:r>
              <a:rPr lang="en-US" sz="1800">
                <a:latin typeface="Courier New"/>
                <a:ea typeface="Courier New"/>
                <a:cs typeface="Courier New"/>
                <a:sym typeface="Courier New"/>
              </a:rPr>
              <a:t> size_type </a:t>
            </a:r>
            <a:r>
              <a:rPr lang="en-US" sz="1800">
                <a:solidFill>
                  <a:srgbClr val="FF3399"/>
                </a:solidFill>
                <a:latin typeface="Courier New"/>
                <a:ea typeface="Courier New"/>
                <a:cs typeface="Courier New"/>
                <a:sym typeface="Courier New"/>
              </a:rPr>
              <a:t>)</a:t>
            </a:r>
            <a:r>
              <a:rPr lang="en-US" sz="18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const_reference </a:t>
            </a:r>
            <a:r>
              <a:rPr lang="en-US" sz="1800">
                <a:solidFill>
                  <a:srgbClr val="FF3399"/>
                </a:solidFill>
                <a:latin typeface="Courier New"/>
                <a:ea typeface="Courier New"/>
                <a:cs typeface="Courier New"/>
                <a:sym typeface="Courier New"/>
              </a:rPr>
              <a:t>operator[]( </a:t>
            </a:r>
            <a:r>
              <a:rPr lang="en-US" sz="1800">
                <a:latin typeface="Courier New"/>
                <a:ea typeface="Courier New"/>
                <a:cs typeface="Courier New"/>
                <a:sym typeface="Courier New"/>
              </a:rPr>
              <a:t>size_type </a:t>
            </a:r>
            <a:r>
              <a:rPr lang="en-US" sz="1800">
                <a:solidFill>
                  <a:srgbClr val="FF3399"/>
                </a:solidFill>
                <a:latin typeface="Courier New"/>
                <a:ea typeface="Courier New"/>
                <a:cs typeface="Courier New"/>
                <a:sym typeface="Courier New"/>
              </a:rPr>
              <a:t>)</a:t>
            </a:r>
            <a:r>
              <a:rPr lang="en-US" sz="1800">
                <a:latin typeface="Courier New"/>
                <a:ea typeface="Courier New"/>
                <a:cs typeface="Courier New"/>
                <a:sym typeface="Courier New"/>
              </a:rPr>
              <a:t> const; </a:t>
            </a:r>
            <a:endParaRPr/>
          </a:p>
          <a:p>
            <a:pPr indent="-228600" lvl="2" marL="228600" rtl="0" algn="l">
              <a:lnSpc>
                <a:spcPct val="90000"/>
              </a:lnSpc>
              <a:spcBef>
                <a:spcPts val="500"/>
              </a:spcBef>
              <a:spcAft>
                <a:spcPts val="0"/>
              </a:spcAft>
              <a:buClr>
                <a:schemeClr val="dk1"/>
              </a:buClr>
              <a:buSzPts val="1800"/>
              <a:buNone/>
            </a:pPr>
            <a:r>
              <a:t/>
            </a:r>
            <a:endParaRPr sz="1800">
              <a:latin typeface="Courier New"/>
              <a:ea typeface="Courier New"/>
              <a:cs typeface="Courier New"/>
              <a:sym typeface="Courier New"/>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reference </a:t>
            </a:r>
            <a:r>
              <a:rPr lang="en-US" sz="1800">
                <a:solidFill>
                  <a:srgbClr val="FF3399"/>
                </a:solidFill>
                <a:latin typeface="Courier New"/>
                <a:ea typeface="Courier New"/>
                <a:cs typeface="Courier New"/>
                <a:sym typeface="Courier New"/>
              </a:rPr>
              <a:t>at(</a:t>
            </a:r>
            <a:r>
              <a:rPr lang="en-US" sz="1800">
                <a:latin typeface="Courier New"/>
                <a:ea typeface="Courier New"/>
                <a:cs typeface="Courier New"/>
                <a:sym typeface="Courier New"/>
              </a:rPr>
              <a:t> size_type </a:t>
            </a:r>
            <a:r>
              <a:rPr lang="en-US" sz="1800">
                <a:solidFill>
                  <a:srgbClr val="FF3399"/>
                </a:solidFill>
                <a:latin typeface="Courier New"/>
                <a:ea typeface="Courier New"/>
                <a:cs typeface="Courier New"/>
                <a:sym typeface="Courier New"/>
              </a:rPr>
              <a:t>)</a:t>
            </a:r>
            <a:r>
              <a:rPr lang="en-US" sz="18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const_reference at ( size_type ) const;</a:t>
            </a:r>
            <a:endParaRPr/>
          </a:p>
          <a:p>
            <a:pPr indent="-228600" lvl="2" marL="228600" rtl="0" algn="l">
              <a:lnSpc>
                <a:spcPct val="90000"/>
              </a:lnSpc>
              <a:spcBef>
                <a:spcPts val="500"/>
              </a:spcBef>
              <a:spcAft>
                <a:spcPts val="0"/>
              </a:spcAft>
              <a:buClr>
                <a:schemeClr val="dk1"/>
              </a:buClr>
              <a:buSzPts val="1800"/>
              <a:buNone/>
            </a:pPr>
            <a:r>
              <a:t/>
            </a:r>
            <a:endParaRPr sz="1800">
              <a:latin typeface="Courier New"/>
              <a:ea typeface="Courier New"/>
              <a:cs typeface="Courier New"/>
              <a:sym typeface="Courier New"/>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reference </a:t>
            </a:r>
            <a:r>
              <a:rPr lang="en-US" sz="1800">
                <a:solidFill>
                  <a:srgbClr val="FF3399"/>
                </a:solidFill>
                <a:latin typeface="Courier New"/>
                <a:ea typeface="Courier New"/>
                <a:cs typeface="Courier New"/>
                <a:sym typeface="Courier New"/>
              </a:rPr>
              <a:t>front()</a:t>
            </a:r>
            <a:r>
              <a:rPr lang="en-US" sz="18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const_reference</a:t>
            </a:r>
            <a:r>
              <a:rPr lang="en-US" sz="1800">
                <a:solidFill>
                  <a:srgbClr val="FF3399"/>
                </a:solidFill>
                <a:latin typeface="Courier New"/>
                <a:ea typeface="Courier New"/>
                <a:cs typeface="Courier New"/>
                <a:sym typeface="Courier New"/>
              </a:rPr>
              <a:t> front() </a:t>
            </a:r>
            <a:r>
              <a:rPr lang="en-US" sz="1800">
                <a:latin typeface="Courier New"/>
                <a:ea typeface="Courier New"/>
                <a:cs typeface="Courier New"/>
                <a:sym typeface="Courier New"/>
              </a:rPr>
              <a:t>const;</a:t>
            </a:r>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reference </a:t>
            </a:r>
            <a:r>
              <a:rPr lang="en-US" sz="1800">
                <a:solidFill>
                  <a:srgbClr val="FF3399"/>
                </a:solidFill>
                <a:latin typeface="Courier New"/>
                <a:ea typeface="Courier New"/>
                <a:cs typeface="Courier New"/>
                <a:sym typeface="Courier New"/>
              </a:rPr>
              <a:t>back()</a:t>
            </a:r>
            <a:r>
              <a:rPr lang="en-US" sz="18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const_reference </a:t>
            </a:r>
            <a:r>
              <a:rPr lang="en-US" sz="1800">
                <a:solidFill>
                  <a:srgbClr val="FF3399"/>
                </a:solidFill>
                <a:latin typeface="Courier New"/>
                <a:ea typeface="Courier New"/>
                <a:cs typeface="Courier New"/>
                <a:sym typeface="Courier New"/>
              </a:rPr>
              <a:t>back() </a:t>
            </a:r>
            <a:r>
              <a:rPr lang="en-US" sz="1800">
                <a:latin typeface="Courier New"/>
                <a:ea typeface="Courier New"/>
                <a:cs typeface="Courier New"/>
                <a:sym typeface="Courier New"/>
              </a:rPr>
              <a:t>const;</a:t>
            </a:r>
            <a:endParaRPr/>
          </a:p>
          <a:p>
            <a:pPr indent="-228600" lvl="2" marL="228600" rtl="0" algn="l">
              <a:lnSpc>
                <a:spcPct val="90000"/>
              </a:lnSpc>
              <a:spcBef>
                <a:spcPts val="500"/>
              </a:spcBef>
              <a:spcAft>
                <a:spcPts val="0"/>
              </a:spcAft>
              <a:buClr>
                <a:schemeClr val="dk1"/>
              </a:buClr>
              <a:buSzPts val="1800"/>
              <a:buNone/>
            </a:pPr>
            <a:r>
              <a:t/>
            </a:r>
            <a:endParaRPr sz="1800">
              <a:latin typeface="Courier New"/>
              <a:ea typeface="Courier New"/>
              <a:cs typeface="Courier New"/>
              <a:sym typeface="Courier New"/>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pointer </a:t>
            </a:r>
            <a:r>
              <a:rPr lang="en-US" sz="1800">
                <a:solidFill>
                  <a:srgbClr val="FF3399"/>
                </a:solidFill>
                <a:latin typeface="Courier New"/>
                <a:ea typeface="Courier New"/>
                <a:cs typeface="Courier New"/>
                <a:sym typeface="Courier New"/>
              </a:rPr>
              <a:t>data() </a:t>
            </a:r>
            <a:r>
              <a:rPr lang="en-US" sz="1800">
                <a:latin typeface="Courier New"/>
                <a:ea typeface="Courier New"/>
                <a:cs typeface="Courier New"/>
                <a:sym typeface="Courier New"/>
              </a:rPr>
              <a:t>noexcept;</a:t>
            </a:r>
            <a:endParaRPr/>
          </a:p>
          <a:p>
            <a:pPr indent="-228600" lvl="2" marL="22860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const_pointer </a:t>
            </a:r>
            <a:r>
              <a:rPr lang="en-US" sz="1800">
                <a:solidFill>
                  <a:srgbClr val="FF3399"/>
                </a:solidFill>
                <a:latin typeface="Courier New"/>
                <a:ea typeface="Courier New"/>
                <a:cs typeface="Courier New"/>
                <a:sym typeface="Courier New"/>
              </a:rPr>
              <a:t>data() </a:t>
            </a:r>
            <a:r>
              <a:rPr lang="en-US" sz="1800">
                <a:latin typeface="Courier New"/>
                <a:ea typeface="Courier New"/>
                <a:cs typeface="Courier New"/>
                <a:sym typeface="Courier New"/>
              </a:rPr>
              <a:t>const noexcept;</a:t>
            </a:r>
            <a:endParaRPr sz="1800">
              <a:latin typeface="Courier New"/>
              <a:ea typeface="Courier New"/>
              <a:cs typeface="Courier New"/>
              <a:sym typeface="Courier New"/>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198" name="Google Shape;198;p2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204" name="Google Shape;204;p21"/>
          <p:cNvSpPr txBox="1"/>
          <p:nvPr>
            <p:ph idx="1" type="body"/>
          </p:nvPr>
        </p:nvSpPr>
        <p:spPr>
          <a:xfrm>
            <a:off x="628650" y="969818"/>
            <a:ext cx="8372846" cy="5386533"/>
          </a:xfrm>
          <a:prstGeom prst="rect">
            <a:avLst/>
          </a:prstGeom>
          <a:noFill/>
          <a:ln>
            <a:noFill/>
          </a:ln>
        </p:spPr>
        <p:txBody>
          <a:bodyPr anchorCtr="0" anchor="t" bIns="45700" lIns="91425" spcFirstLastPara="1" rIns="91425" wrap="square" tIns="45700">
            <a:normAutofit fontScale="70000" lnSpcReduction="20000"/>
          </a:bodyPr>
          <a:lstStyle/>
          <a:p>
            <a:pPr indent="-228600" lvl="1" marL="285750" rtl="0" algn="l">
              <a:lnSpc>
                <a:spcPct val="90000"/>
              </a:lnSpc>
              <a:spcBef>
                <a:spcPts val="0"/>
              </a:spcBef>
              <a:spcAft>
                <a:spcPts val="0"/>
              </a:spcAft>
              <a:buClr>
                <a:schemeClr val="dk1"/>
              </a:buClr>
              <a:buSzPct val="100000"/>
              <a:buChar char="•"/>
            </a:pPr>
            <a:r>
              <a:rPr lang="en-US" sz="3200">
                <a:latin typeface="Arial"/>
                <a:ea typeface="Arial"/>
                <a:cs typeface="Arial"/>
                <a:sym typeface="Arial"/>
              </a:rPr>
              <a:t>Thay đổi nội dung </a:t>
            </a:r>
            <a:endParaRPr/>
          </a:p>
          <a:p>
            <a:pPr indent="-228600" lvl="1"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template &lt; class Iterator &gt;</a:t>
            </a:r>
            <a:endParaRPr/>
          </a:p>
          <a:p>
            <a:pPr indent="-228600" lvl="1"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void </a:t>
            </a:r>
            <a:r>
              <a:rPr lang="en-US" sz="2300">
                <a:solidFill>
                  <a:srgbClr val="FF3399"/>
                </a:solidFill>
                <a:latin typeface="Courier New"/>
                <a:ea typeface="Courier New"/>
                <a:cs typeface="Courier New"/>
                <a:sym typeface="Courier New"/>
              </a:rPr>
              <a:t>assign( </a:t>
            </a:r>
            <a:r>
              <a:rPr lang="en-US" sz="2300">
                <a:latin typeface="Courier New"/>
                <a:ea typeface="Courier New"/>
                <a:cs typeface="Courier New"/>
                <a:sym typeface="Courier New"/>
              </a:rPr>
              <a:t>Iterator, Iterator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1" marL="22860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228600" lvl="1"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void </a:t>
            </a:r>
            <a:r>
              <a:rPr lang="en-US" sz="2300">
                <a:solidFill>
                  <a:srgbClr val="FF3399"/>
                </a:solidFill>
                <a:latin typeface="Courier New"/>
                <a:ea typeface="Courier New"/>
                <a:cs typeface="Courier New"/>
                <a:sym typeface="Courier New"/>
              </a:rPr>
              <a:t>assign( </a:t>
            </a:r>
            <a:r>
              <a:rPr lang="en-US" sz="2300">
                <a:latin typeface="Courier New"/>
                <a:ea typeface="Courier New"/>
                <a:cs typeface="Courier New"/>
                <a:sym typeface="Courier New"/>
              </a:rPr>
              <a:t>size_type, const_reference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1"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void </a:t>
            </a:r>
            <a:r>
              <a:rPr lang="en-US" sz="2300">
                <a:solidFill>
                  <a:srgbClr val="FF3399"/>
                </a:solidFill>
                <a:latin typeface="Courier New"/>
                <a:ea typeface="Courier New"/>
                <a:cs typeface="Courier New"/>
                <a:sym typeface="Courier New"/>
              </a:rPr>
              <a:t>assign( </a:t>
            </a:r>
            <a:r>
              <a:rPr lang="en-US" sz="2300">
                <a:latin typeface="Courier New"/>
                <a:ea typeface="Courier New"/>
                <a:cs typeface="Courier New"/>
                <a:sym typeface="Courier New"/>
              </a:rPr>
              <a:t>initializer_list&lt;value_type&gt;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 </a:t>
            </a:r>
            <a:endParaRPr/>
          </a:p>
          <a:p>
            <a:pPr indent="-228600" lvl="2" marL="22860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void </a:t>
            </a:r>
            <a:r>
              <a:rPr lang="en-US" sz="2300">
                <a:solidFill>
                  <a:srgbClr val="FF3399"/>
                </a:solidFill>
                <a:latin typeface="Courier New"/>
                <a:ea typeface="Courier New"/>
                <a:cs typeface="Courier New"/>
                <a:sym typeface="Courier New"/>
              </a:rPr>
              <a:t>push_back(</a:t>
            </a:r>
            <a:r>
              <a:rPr lang="en-US" sz="2300">
                <a:latin typeface="Courier New"/>
                <a:ea typeface="Courier New"/>
                <a:cs typeface="Courier New"/>
                <a:sym typeface="Courier New"/>
              </a:rPr>
              <a:t> const_reference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void </a:t>
            </a:r>
            <a:r>
              <a:rPr lang="en-US" sz="2300">
                <a:solidFill>
                  <a:srgbClr val="FF3399"/>
                </a:solidFill>
                <a:latin typeface="Courier New"/>
                <a:ea typeface="Courier New"/>
                <a:cs typeface="Courier New"/>
                <a:sym typeface="Courier New"/>
              </a:rPr>
              <a:t>push_back(</a:t>
            </a:r>
            <a:r>
              <a:rPr lang="en-US" sz="2300">
                <a:latin typeface="Courier New"/>
                <a:ea typeface="Courier New"/>
                <a:cs typeface="Courier New"/>
                <a:sym typeface="Courier New"/>
              </a:rPr>
              <a:t> value_type&amp;&amp;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void </a:t>
            </a:r>
            <a:r>
              <a:rPr lang="en-US" sz="2300">
                <a:solidFill>
                  <a:srgbClr val="FF3399"/>
                </a:solidFill>
                <a:latin typeface="Courier New"/>
                <a:ea typeface="Courier New"/>
                <a:cs typeface="Courier New"/>
                <a:sym typeface="Courier New"/>
              </a:rPr>
              <a:t>pop_back()</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228600" lvl="1"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iterator </a:t>
            </a:r>
            <a:r>
              <a:rPr lang="en-US" sz="2300">
                <a:solidFill>
                  <a:srgbClr val="FF3399"/>
                </a:solidFill>
                <a:latin typeface="Courier New"/>
                <a:ea typeface="Courier New"/>
                <a:cs typeface="Courier New"/>
                <a:sym typeface="Courier New"/>
              </a:rPr>
              <a:t>insert(</a:t>
            </a:r>
            <a:r>
              <a:rPr lang="en-US" sz="2300">
                <a:latin typeface="Courier New"/>
                <a:ea typeface="Courier New"/>
                <a:cs typeface="Courier New"/>
                <a:sym typeface="Courier New"/>
              </a:rPr>
              <a:t> const_iterator position, const_reference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iterator </a:t>
            </a:r>
            <a:r>
              <a:rPr lang="en-US" sz="2300">
                <a:solidFill>
                  <a:srgbClr val="FF3399"/>
                </a:solidFill>
                <a:latin typeface="Courier New"/>
                <a:ea typeface="Courier New"/>
                <a:cs typeface="Courier New"/>
                <a:sym typeface="Courier New"/>
              </a:rPr>
              <a:t>insert(</a:t>
            </a:r>
            <a:r>
              <a:rPr lang="en-US" sz="2300">
                <a:latin typeface="Courier New"/>
                <a:ea typeface="Courier New"/>
                <a:cs typeface="Courier New"/>
                <a:sym typeface="Courier New"/>
              </a:rPr>
              <a:t> const_iterator position, size_type n, const_reference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template &lt; class Iterator &gt;</a:t>
            </a:r>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iterator </a:t>
            </a:r>
            <a:r>
              <a:rPr lang="en-US" sz="2300">
                <a:solidFill>
                  <a:srgbClr val="FF3399"/>
                </a:solidFill>
                <a:latin typeface="Courier New"/>
                <a:ea typeface="Courier New"/>
                <a:cs typeface="Courier New"/>
                <a:sym typeface="Courier New"/>
              </a:rPr>
              <a:t>insert( </a:t>
            </a:r>
            <a:r>
              <a:rPr lang="en-US" sz="2300">
                <a:latin typeface="Courier New"/>
                <a:ea typeface="Courier New"/>
                <a:cs typeface="Courier New"/>
                <a:sym typeface="Courier New"/>
              </a:rPr>
              <a:t>const_iterator position, Iterator first, Iterator last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iterator </a:t>
            </a:r>
            <a:r>
              <a:rPr lang="en-US" sz="2300">
                <a:solidFill>
                  <a:srgbClr val="FF3399"/>
                </a:solidFill>
                <a:latin typeface="Courier New"/>
                <a:ea typeface="Courier New"/>
                <a:cs typeface="Courier New"/>
                <a:sym typeface="Courier New"/>
              </a:rPr>
              <a:t>insert( </a:t>
            </a:r>
            <a:r>
              <a:rPr lang="en-US" sz="2300">
                <a:latin typeface="Courier New"/>
                <a:ea typeface="Courier New"/>
                <a:cs typeface="Courier New"/>
                <a:sym typeface="Courier New"/>
              </a:rPr>
              <a:t>const_iterator position, value_type&amp;&amp;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a:p>
          <a:p>
            <a:pPr indent="-228600" lvl="2" marL="228600" rtl="0" algn="l">
              <a:lnSpc>
                <a:spcPct val="90000"/>
              </a:lnSpc>
              <a:spcBef>
                <a:spcPts val="500"/>
              </a:spcBef>
              <a:spcAft>
                <a:spcPts val="0"/>
              </a:spcAft>
              <a:buClr>
                <a:schemeClr val="dk1"/>
              </a:buClr>
              <a:buSzPct val="100000"/>
              <a:buNone/>
            </a:pPr>
            <a:r>
              <a:rPr lang="en-US" sz="2300">
                <a:latin typeface="Courier New"/>
                <a:ea typeface="Courier New"/>
                <a:cs typeface="Courier New"/>
                <a:sym typeface="Courier New"/>
              </a:rPr>
              <a:t>iterator </a:t>
            </a:r>
            <a:r>
              <a:rPr lang="en-US" sz="2300">
                <a:solidFill>
                  <a:srgbClr val="FF3399"/>
                </a:solidFill>
                <a:latin typeface="Courier New"/>
                <a:ea typeface="Courier New"/>
                <a:cs typeface="Courier New"/>
                <a:sym typeface="Courier New"/>
              </a:rPr>
              <a:t>insert(</a:t>
            </a:r>
            <a:r>
              <a:rPr lang="en-US" sz="2300">
                <a:latin typeface="Courier New"/>
                <a:ea typeface="Courier New"/>
                <a:cs typeface="Courier New"/>
                <a:sym typeface="Courier New"/>
              </a:rPr>
              <a:t> const_iterator position, initializer_list&lt;value_type&gt; </a:t>
            </a:r>
            <a:r>
              <a:rPr lang="en-US" sz="2300">
                <a:solidFill>
                  <a:srgbClr val="FF3399"/>
                </a:solidFill>
                <a:latin typeface="Courier New"/>
                <a:ea typeface="Courier New"/>
                <a:cs typeface="Courier New"/>
                <a:sym typeface="Courier New"/>
              </a:rPr>
              <a:t>)</a:t>
            </a:r>
            <a:r>
              <a:rPr lang="en-US" sz="2300">
                <a:latin typeface="Courier New"/>
                <a:ea typeface="Courier New"/>
                <a:cs typeface="Courier New"/>
                <a:sym typeface="Courier New"/>
              </a:rPr>
              <a:t>;</a:t>
            </a:r>
            <a:endParaRPr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p>
        </p:txBody>
      </p:sp>
      <p:sp>
        <p:nvSpPr>
          <p:cNvPr id="205" name="Google Shape;205;p2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p:nvPr/>
        </p:nvSpPr>
        <p:spPr>
          <a:xfrm>
            <a:off x="386992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1" name="Google Shape;211;p22"/>
          <p:cNvSpPr/>
          <p:nvPr/>
        </p:nvSpPr>
        <p:spPr>
          <a:xfrm>
            <a:off x="4416625"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2" name="Google Shape;212;p22"/>
          <p:cNvSpPr/>
          <p:nvPr/>
        </p:nvSpPr>
        <p:spPr>
          <a:xfrm>
            <a:off x="495004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3" name="Google Shape;213;p22"/>
          <p:cNvSpPr/>
          <p:nvPr/>
        </p:nvSpPr>
        <p:spPr>
          <a:xfrm>
            <a:off x="549010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4" name="Google Shape;214;p22"/>
          <p:cNvSpPr/>
          <p:nvPr/>
        </p:nvSpPr>
        <p:spPr>
          <a:xfrm>
            <a:off x="603016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5" name="Google Shape;215;p22"/>
          <p:cNvSpPr/>
          <p:nvPr/>
        </p:nvSpPr>
        <p:spPr>
          <a:xfrm>
            <a:off x="657022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6" name="Google Shape;216;p22"/>
          <p:cNvSpPr/>
          <p:nvPr/>
        </p:nvSpPr>
        <p:spPr>
          <a:xfrm>
            <a:off x="711028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7" name="Google Shape;217;p22"/>
          <p:cNvSpPr/>
          <p:nvPr/>
        </p:nvSpPr>
        <p:spPr>
          <a:xfrm>
            <a:off x="7650342" y="46823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18" name="Google Shape;218;p2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219" name="Google Shape;219;p2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Cơ chế nhân đôi vùng nhớ (</a:t>
            </a:r>
            <a:r>
              <a:rPr b="1" lang="en-US" sz="1600" u="sng"/>
              <a:t>Doubling Policy</a:t>
            </a:r>
            <a:r>
              <a:rPr lang="en-US" sz="1600"/>
              <a:t> Memory Allocation) </a:t>
            </a:r>
            <a:endParaRPr/>
          </a:p>
          <a:p>
            <a:pPr indent="-228600" lvl="0" marL="228600" rtl="0" algn="l">
              <a:lnSpc>
                <a:spcPct val="90000"/>
              </a:lnSpc>
              <a:spcBef>
                <a:spcPts val="1000"/>
              </a:spcBef>
              <a:spcAft>
                <a:spcPts val="0"/>
              </a:spcAft>
              <a:buClr>
                <a:schemeClr val="dk1"/>
              </a:buClr>
              <a:buSzPts val="1600"/>
              <a:buChar char="•"/>
            </a:pPr>
            <a:r>
              <a:rPr lang="en-US" sz="1600"/>
              <a:t>Giả sử vecto đang có capacity là 4 và đã sử dụng hết</a:t>
            </a:r>
            <a:endParaRPr sz="1600"/>
          </a:p>
          <a:p>
            <a:pPr indent="-228600" lvl="0" marL="228600" rtl="0" algn="l">
              <a:lnSpc>
                <a:spcPct val="90000"/>
              </a:lnSpc>
              <a:spcBef>
                <a:spcPts val="1000"/>
              </a:spcBef>
              <a:spcAft>
                <a:spcPts val="0"/>
              </a:spcAft>
              <a:buClr>
                <a:schemeClr val="dk1"/>
              </a:buClr>
              <a:buSzPts val="1600"/>
              <a:buChar char="•"/>
            </a:pPr>
            <a:r>
              <a:rPr lang="en-US" sz="1600"/>
              <a:t>Giờ cần push_back thêm một phần tử mới</a:t>
            </a:r>
            <a:endParaRPr sz="1600"/>
          </a:p>
          <a:p>
            <a:pPr indent="-228600" lvl="0" marL="228600" rtl="0" algn="l">
              <a:lnSpc>
                <a:spcPct val="90000"/>
              </a:lnSpc>
              <a:spcBef>
                <a:spcPts val="1000"/>
              </a:spcBef>
              <a:spcAft>
                <a:spcPts val="0"/>
              </a:spcAft>
              <a:buClr>
                <a:schemeClr val="dk1"/>
              </a:buClr>
              <a:buSzPts val="1600"/>
              <a:buChar char="•"/>
            </a:pPr>
            <a:r>
              <a:rPr lang="en-US" sz="1600"/>
              <a:t>Khi đó một vùng nhớ gấp đôi sẽ được cấp phát, các giá trị cũ được copy sang vùng nhớ mới</a:t>
            </a:r>
            <a:endParaRPr sz="1600"/>
          </a:p>
        </p:txBody>
      </p:sp>
      <p:sp>
        <p:nvSpPr>
          <p:cNvPr id="220" name="Google Shape;220;p22"/>
          <p:cNvSpPr/>
          <p:nvPr/>
        </p:nvSpPr>
        <p:spPr>
          <a:xfrm>
            <a:off x="1064212" y="3784445"/>
            <a:ext cx="1296144" cy="135015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Store</a:t>
            </a:r>
            <a:br>
              <a:rPr lang="en-US" sz="1350">
                <a:solidFill>
                  <a:schemeClr val="dk1"/>
                </a:solidFill>
                <a:latin typeface="Calibri"/>
                <a:ea typeface="Calibri"/>
                <a:cs typeface="Calibri"/>
                <a:sym typeface="Calibri"/>
              </a:rPr>
            </a:br>
            <a:br>
              <a:rPr lang="en-US" sz="1350">
                <a:solidFill>
                  <a:schemeClr val="dk1"/>
                </a:solidFill>
                <a:latin typeface="Calibri"/>
                <a:ea typeface="Calibri"/>
                <a:cs typeface="Calibri"/>
                <a:sym typeface="Calibri"/>
              </a:rPr>
            </a:br>
            <a:r>
              <a:rPr lang="en-US" sz="1350">
                <a:solidFill>
                  <a:schemeClr val="dk1"/>
                </a:solidFill>
                <a:latin typeface="Calibri"/>
                <a:ea typeface="Calibri"/>
                <a:cs typeface="Calibri"/>
                <a:sym typeface="Calibri"/>
              </a:rPr>
              <a:t>Size</a:t>
            </a:r>
            <a:br>
              <a:rPr lang="en-US" sz="1350">
                <a:solidFill>
                  <a:schemeClr val="dk1"/>
                </a:solidFill>
                <a:latin typeface="Calibri"/>
                <a:ea typeface="Calibri"/>
                <a:cs typeface="Calibri"/>
                <a:sym typeface="Calibri"/>
              </a:rPr>
            </a:br>
            <a:br>
              <a:rPr lang="en-US" sz="1350">
                <a:solidFill>
                  <a:schemeClr val="dk1"/>
                </a:solidFill>
                <a:latin typeface="Calibri"/>
                <a:ea typeface="Calibri"/>
                <a:cs typeface="Calibri"/>
                <a:sym typeface="Calibri"/>
              </a:rPr>
            </a:br>
            <a:r>
              <a:rPr lang="en-US" sz="1350">
                <a:solidFill>
                  <a:schemeClr val="dk1"/>
                </a:solidFill>
                <a:latin typeface="Calibri"/>
                <a:ea typeface="Calibri"/>
                <a:cs typeface="Calibri"/>
                <a:sym typeface="Calibri"/>
              </a:rPr>
              <a:t>Capacity</a:t>
            </a:r>
            <a:endParaRPr/>
          </a:p>
        </p:txBody>
      </p:sp>
      <p:sp>
        <p:nvSpPr>
          <p:cNvPr id="221" name="Google Shape;221;p22"/>
          <p:cNvSpPr/>
          <p:nvPr/>
        </p:nvSpPr>
        <p:spPr>
          <a:xfrm>
            <a:off x="1928308" y="4323857"/>
            <a:ext cx="378042"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4</a:t>
            </a:r>
            <a:endParaRPr/>
          </a:p>
        </p:txBody>
      </p:sp>
      <p:sp>
        <p:nvSpPr>
          <p:cNvPr id="222" name="Google Shape;222;p22"/>
          <p:cNvSpPr/>
          <p:nvPr/>
        </p:nvSpPr>
        <p:spPr>
          <a:xfrm>
            <a:off x="1928308" y="4740231"/>
            <a:ext cx="378042"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4</a:t>
            </a:r>
            <a:endParaRPr/>
          </a:p>
        </p:txBody>
      </p:sp>
      <p:sp>
        <p:nvSpPr>
          <p:cNvPr id="223" name="Google Shape;223;p22"/>
          <p:cNvSpPr/>
          <p:nvPr/>
        </p:nvSpPr>
        <p:spPr>
          <a:xfrm>
            <a:off x="3599892" y="3794202"/>
            <a:ext cx="27003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4</a:t>
            </a:r>
            <a:endParaRPr/>
          </a:p>
        </p:txBody>
      </p:sp>
      <p:sp>
        <p:nvSpPr>
          <p:cNvPr id="224" name="Google Shape;224;p22"/>
          <p:cNvSpPr/>
          <p:nvPr/>
        </p:nvSpPr>
        <p:spPr>
          <a:xfrm>
            <a:off x="3869922" y="3794202"/>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dog</a:t>
            </a:r>
            <a:endParaRPr/>
          </a:p>
        </p:txBody>
      </p:sp>
      <p:sp>
        <p:nvSpPr>
          <p:cNvPr id="225" name="Google Shape;225;p22"/>
          <p:cNvSpPr txBox="1"/>
          <p:nvPr/>
        </p:nvSpPr>
        <p:spPr>
          <a:xfrm>
            <a:off x="4038583" y="3568422"/>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0</a:t>
            </a:r>
            <a:endParaRPr/>
          </a:p>
        </p:txBody>
      </p:sp>
      <p:sp>
        <p:nvSpPr>
          <p:cNvPr id="226" name="Google Shape;226;p22"/>
          <p:cNvSpPr/>
          <p:nvPr/>
        </p:nvSpPr>
        <p:spPr>
          <a:xfrm>
            <a:off x="4409982" y="3794202"/>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cat</a:t>
            </a:r>
            <a:endParaRPr/>
          </a:p>
        </p:txBody>
      </p:sp>
      <p:sp>
        <p:nvSpPr>
          <p:cNvPr id="227" name="Google Shape;227;p22"/>
          <p:cNvSpPr txBox="1"/>
          <p:nvPr/>
        </p:nvSpPr>
        <p:spPr>
          <a:xfrm>
            <a:off x="4578643" y="3568422"/>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1</a:t>
            </a:r>
            <a:endParaRPr/>
          </a:p>
        </p:txBody>
      </p:sp>
      <p:sp>
        <p:nvSpPr>
          <p:cNvPr id="228" name="Google Shape;228;p22"/>
          <p:cNvSpPr/>
          <p:nvPr/>
        </p:nvSpPr>
        <p:spPr>
          <a:xfrm>
            <a:off x="4950042" y="3794202"/>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ape</a:t>
            </a:r>
            <a:endParaRPr/>
          </a:p>
        </p:txBody>
      </p:sp>
      <p:sp>
        <p:nvSpPr>
          <p:cNvPr id="229" name="Google Shape;229;p22"/>
          <p:cNvSpPr txBox="1"/>
          <p:nvPr/>
        </p:nvSpPr>
        <p:spPr>
          <a:xfrm>
            <a:off x="5118703" y="3568422"/>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2</a:t>
            </a:r>
            <a:endParaRPr/>
          </a:p>
        </p:txBody>
      </p:sp>
      <p:sp>
        <p:nvSpPr>
          <p:cNvPr id="230" name="Google Shape;230;p22"/>
          <p:cNvSpPr/>
          <p:nvPr/>
        </p:nvSpPr>
        <p:spPr>
          <a:xfrm>
            <a:off x="5490102" y="3794202"/>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pig</a:t>
            </a:r>
            <a:endParaRPr/>
          </a:p>
        </p:txBody>
      </p:sp>
      <p:sp>
        <p:nvSpPr>
          <p:cNvPr id="231" name="Google Shape;231;p22"/>
          <p:cNvSpPr txBox="1"/>
          <p:nvPr/>
        </p:nvSpPr>
        <p:spPr>
          <a:xfrm>
            <a:off x="5658763" y="3568422"/>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3</a:t>
            </a:r>
            <a:endParaRPr/>
          </a:p>
        </p:txBody>
      </p:sp>
      <p:sp>
        <p:nvSpPr>
          <p:cNvPr id="232" name="Google Shape;232;p22"/>
          <p:cNvSpPr/>
          <p:nvPr/>
        </p:nvSpPr>
        <p:spPr>
          <a:xfrm>
            <a:off x="2455770" y="4759281"/>
            <a:ext cx="378042"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rgbClr val="FF0000"/>
                </a:solidFill>
                <a:latin typeface="Calibri"/>
                <a:ea typeface="Calibri"/>
                <a:cs typeface="Calibri"/>
                <a:sym typeface="Calibri"/>
              </a:rPr>
              <a:t>8</a:t>
            </a:r>
            <a:endParaRPr/>
          </a:p>
        </p:txBody>
      </p:sp>
      <p:sp>
        <p:nvSpPr>
          <p:cNvPr id="233" name="Google Shape;233;p22"/>
          <p:cNvSpPr/>
          <p:nvPr/>
        </p:nvSpPr>
        <p:spPr>
          <a:xfrm>
            <a:off x="3599892" y="4682397"/>
            <a:ext cx="27003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chemeClr val="dk1"/>
                </a:solidFill>
                <a:latin typeface="Calibri"/>
                <a:ea typeface="Calibri"/>
                <a:cs typeface="Calibri"/>
                <a:sym typeface="Calibri"/>
              </a:rPr>
              <a:t>8</a:t>
            </a:r>
            <a:endParaRPr/>
          </a:p>
        </p:txBody>
      </p:sp>
      <p:sp>
        <p:nvSpPr>
          <p:cNvPr id="234" name="Google Shape;234;p22"/>
          <p:cNvSpPr txBox="1"/>
          <p:nvPr/>
        </p:nvSpPr>
        <p:spPr>
          <a:xfrm>
            <a:off x="403858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0</a:t>
            </a:r>
            <a:endParaRPr/>
          </a:p>
        </p:txBody>
      </p:sp>
      <p:sp>
        <p:nvSpPr>
          <p:cNvPr id="235" name="Google Shape;235;p22"/>
          <p:cNvSpPr txBox="1"/>
          <p:nvPr/>
        </p:nvSpPr>
        <p:spPr>
          <a:xfrm>
            <a:off x="457864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1</a:t>
            </a:r>
            <a:endParaRPr/>
          </a:p>
        </p:txBody>
      </p:sp>
      <p:sp>
        <p:nvSpPr>
          <p:cNvPr id="236" name="Google Shape;236;p22"/>
          <p:cNvSpPr txBox="1"/>
          <p:nvPr/>
        </p:nvSpPr>
        <p:spPr>
          <a:xfrm>
            <a:off x="511870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2</a:t>
            </a:r>
            <a:endParaRPr/>
          </a:p>
        </p:txBody>
      </p:sp>
      <p:sp>
        <p:nvSpPr>
          <p:cNvPr id="237" name="Google Shape;237;p22"/>
          <p:cNvSpPr txBox="1"/>
          <p:nvPr/>
        </p:nvSpPr>
        <p:spPr>
          <a:xfrm>
            <a:off x="565876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3</a:t>
            </a:r>
            <a:endParaRPr/>
          </a:p>
        </p:txBody>
      </p:sp>
      <p:sp>
        <p:nvSpPr>
          <p:cNvPr id="238" name="Google Shape;238;p22"/>
          <p:cNvSpPr txBox="1"/>
          <p:nvPr/>
        </p:nvSpPr>
        <p:spPr>
          <a:xfrm>
            <a:off x="619882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4</a:t>
            </a:r>
            <a:endParaRPr/>
          </a:p>
        </p:txBody>
      </p:sp>
      <p:sp>
        <p:nvSpPr>
          <p:cNvPr id="239" name="Google Shape;239;p22"/>
          <p:cNvSpPr txBox="1"/>
          <p:nvPr/>
        </p:nvSpPr>
        <p:spPr>
          <a:xfrm>
            <a:off x="673888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5</a:t>
            </a:r>
            <a:endParaRPr/>
          </a:p>
        </p:txBody>
      </p:sp>
      <p:sp>
        <p:nvSpPr>
          <p:cNvPr id="240" name="Google Shape;240;p22"/>
          <p:cNvSpPr txBox="1"/>
          <p:nvPr/>
        </p:nvSpPr>
        <p:spPr>
          <a:xfrm>
            <a:off x="727894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6</a:t>
            </a:r>
            <a:endParaRPr/>
          </a:p>
        </p:txBody>
      </p:sp>
      <p:sp>
        <p:nvSpPr>
          <p:cNvPr id="241" name="Google Shape;241;p22"/>
          <p:cNvSpPr txBox="1"/>
          <p:nvPr/>
        </p:nvSpPr>
        <p:spPr>
          <a:xfrm>
            <a:off x="7819003" y="4456617"/>
            <a:ext cx="21602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7</a:t>
            </a:r>
            <a:endParaRPr/>
          </a:p>
        </p:txBody>
      </p:sp>
      <p:sp>
        <p:nvSpPr>
          <p:cNvPr id="242" name="Google Shape;242;p22"/>
          <p:cNvSpPr/>
          <p:nvPr/>
        </p:nvSpPr>
        <p:spPr>
          <a:xfrm>
            <a:off x="3869922" y="37938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dog</a:t>
            </a:r>
            <a:endParaRPr/>
          </a:p>
        </p:txBody>
      </p:sp>
      <p:sp>
        <p:nvSpPr>
          <p:cNvPr id="243" name="Google Shape;243;p22"/>
          <p:cNvSpPr/>
          <p:nvPr/>
        </p:nvSpPr>
        <p:spPr>
          <a:xfrm>
            <a:off x="4409982" y="37938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cat</a:t>
            </a:r>
            <a:endParaRPr/>
          </a:p>
        </p:txBody>
      </p:sp>
      <p:sp>
        <p:nvSpPr>
          <p:cNvPr id="244" name="Google Shape;244;p22"/>
          <p:cNvSpPr/>
          <p:nvPr/>
        </p:nvSpPr>
        <p:spPr>
          <a:xfrm>
            <a:off x="4950042" y="37938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ape</a:t>
            </a:r>
            <a:endParaRPr/>
          </a:p>
        </p:txBody>
      </p:sp>
      <p:sp>
        <p:nvSpPr>
          <p:cNvPr id="245" name="Google Shape;245;p22"/>
          <p:cNvSpPr/>
          <p:nvPr/>
        </p:nvSpPr>
        <p:spPr>
          <a:xfrm>
            <a:off x="5490102" y="37938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pig</a:t>
            </a:r>
            <a:endParaRPr/>
          </a:p>
        </p:txBody>
      </p:sp>
      <p:sp>
        <p:nvSpPr>
          <p:cNvPr id="246" name="Google Shape;246;p22"/>
          <p:cNvSpPr/>
          <p:nvPr/>
        </p:nvSpPr>
        <p:spPr>
          <a:xfrm>
            <a:off x="1766290" y="3862841"/>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350">
              <a:solidFill>
                <a:srgbClr val="FF0000"/>
              </a:solidFill>
              <a:latin typeface="Calibri"/>
              <a:ea typeface="Calibri"/>
              <a:cs typeface="Calibri"/>
              <a:sym typeface="Calibri"/>
            </a:endParaRPr>
          </a:p>
        </p:txBody>
      </p:sp>
      <p:sp>
        <p:nvSpPr>
          <p:cNvPr id="247" name="Google Shape;247;p22"/>
          <p:cNvSpPr/>
          <p:nvPr/>
        </p:nvSpPr>
        <p:spPr>
          <a:xfrm>
            <a:off x="2461346" y="4323857"/>
            <a:ext cx="378042"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50">
                <a:solidFill>
                  <a:srgbClr val="FF0000"/>
                </a:solidFill>
                <a:latin typeface="Calibri"/>
                <a:ea typeface="Calibri"/>
                <a:cs typeface="Calibri"/>
                <a:sym typeface="Calibri"/>
              </a:rPr>
              <a:t>5</a:t>
            </a:r>
            <a:endParaRPr/>
          </a:p>
        </p:txBody>
      </p:sp>
      <p:sp>
        <p:nvSpPr>
          <p:cNvPr id="248" name="Google Shape;248;p22"/>
          <p:cNvSpPr/>
          <p:nvPr/>
        </p:nvSpPr>
        <p:spPr>
          <a:xfrm>
            <a:off x="1766290" y="3091197"/>
            <a:ext cx="540060" cy="36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350">
                <a:solidFill>
                  <a:srgbClr val="FF0000"/>
                </a:solidFill>
                <a:latin typeface="Calibri"/>
                <a:ea typeface="Calibri"/>
                <a:cs typeface="Calibri"/>
                <a:sym typeface="Calibri"/>
              </a:rPr>
              <a:t>ant</a:t>
            </a:r>
            <a:endParaRPr/>
          </a:p>
        </p:txBody>
      </p:sp>
      <p:sp>
        <p:nvSpPr>
          <p:cNvPr id="249" name="Google Shape;249;p2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vector&lt;T&gt;</a:t>
            </a:r>
            <a:endParaRPr/>
          </a:p>
        </p:txBody>
      </p:sp>
      <p:sp>
        <p:nvSpPr>
          <p:cNvPr id="255" name="Google Shape;255;p23"/>
          <p:cNvSpPr txBox="1"/>
          <p:nvPr>
            <p:ph idx="1" type="body"/>
          </p:nvPr>
        </p:nvSpPr>
        <p:spPr>
          <a:xfrm>
            <a:off x="628650" y="703385"/>
            <a:ext cx="7886700" cy="5129194"/>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00040"/>
              </a:buClr>
              <a:buSzPts val="1400"/>
              <a:buNone/>
            </a:pP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main</a:t>
            </a:r>
            <a:r>
              <a:rPr lang="en-US" sz="1400">
                <a:latin typeface="Courier New"/>
                <a:ea typeface="Courier New"/>
                <a:cs typeface="Courier New"/>
                <a:sym typeface="Courier New"/>
              </a:rPr>
              <a:t> ()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vector</a:t>
            </a:r>
            <a:r>
              <a:rPr lang="en-US" sz="1400">
                <a:solidFill>
                  <a:srgbClr val="666666"/>
                </a:solidFill>
                <a:latin typeface="Courier New"/>
                <a:ea typeface="Courier New"/>
                <a:cs typeface="Courier New"/>
                <a:sym typeface="Courier New"/>
              </a:rPr>
              <a:t>&lt;</a:t>
            </a:r>
            <a:r>
              <a:rPr lang="en-US" sz="1400">
                <a:solidFill>
                  <a:srgbClr val="B00040"/>
                </a:solidFill>
                <a:latin typeface="Courier New"/>
                <a:ea typeface="Courier New"/>
                <a:cs typeface="Courier New"/>
                <a:sym typeface="Courier New"/>
              </a:rPr>
              <a:t>int</a:t>
            </a:r>
            <a:r>
              <a:rPr lang="en-US" sz="1400">
                <a:solidFill>
                  <a:srgbClr val="666666"/>
                </a:solidFill>
                <a:latin typeface="Courier New"/>
                <a:ea typeface="Courier New"/>
                <a:cs typeface="Courier New"/>
                <a:sym typeface="Courier New"/>
              </a:rPr>
              <a:t>&gt;::</a:t>
            </a:r>
            <a:r>
              <a:rPr lang="en-US" sz="1400">
                <a:latin typeface="Courier New"/>
                <a:ea typeface="Courier New"/>
                <a:cs typeface="Courier New"/>
                <a:sym typeface="Courier New"/>
              </a:rPr>
              <a:t>size_type sz;</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vector</a:t>
            </a:r>
            <a:r>
              <a:rPr lang="en-US" sz="1400">
                <a:solidFill>
                  <a:srgbClr val="666666"/>
                </a:solidFill>
                <a:latin typeface="Courier New"/>
                <a:ea typeface="Courier New"/>
                <a:cs typeface="Courier New"/>
                <a:sym typeface="Courier New"/>
              </a:rPr>
              <a:t>&lt;</a:t>
            </a:r>
            <a:r>
              <a:rPr lang="en-US" sz="1400">
                <a:solidFill>
                  <a:srgbClr val="B00040"/>
                </a:solidFill>
                <a:latin typeface="Courier New"/>
                <a:ea typeface="Courier New"/>
                <a:cs typeface="Courier New"/>
                <a:sym typeface="Courier New"/>
              </a:rPr>
              <a:t>int</a:t>
            </a:r>
            <a:r>
              <a:rPr lang="en-US" sz="1400">
                <a:solidFill>
                  <a:srgbClr val="666666"/>
                </a:solidFill>
                <a:latin typeface="Courier New"/>
                <a:ea typeface="Courier New"/>
                <a:cs typeface="Courier New"/>
                <a:sym typeface="Courier New"/>
              </a:rPr>
              <a:t>&gt;</a:t>
            </a:r>
            <a:r>
              <a:rPr lang="en-US" sz="1400">
                <a:latin typeface="Courier New"/>
                <a:ea typeface="Courier New"/>
                <a:cs typeface="Courier New"/>
                <a:sym typeface="Courier New"/>
              </a:rPr>
              <a:t> foo;</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sz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foo.capacity();</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"making foo grow:</a:t>
            </a:r>
            <a:r>
              <a:rPr b="1" lang="en-US" sz="1400">
                <a:solidFill>
                  <a:srgbClr val="BB6622"/>
                </a:solidFill>
                <a:latin typeface="Courier New"/>
                <a:ea typeface="Courier New"/>
                <a:cs typeface="Courier New"/>
                <a:sym typeface="Courier New"/>
              </a:rPr>
              <a:t>\n</a:t>
            </a:r>
            <a:r>
              <a:rPr lang="en-US" sz="1400">
                <a:solidFill>
                  <a:srgbClr val="BA2121"/>
                </a:solidFill>
                <a:latin typeface="Courier New"/>
                <a:ea typeface="Courier New"/>
                <a:cs typeface="Courier New"/>
                <a:sym typeface="Courier New"/>
              </a:rPr>
              <a:t>"</a:t>
            </a:r>
            <a:r>
              <a:rPr lang="en-US" sz="1400">
                <a:latin typeface="Courier New"/>
                <a:ea typeface="Courier New"/>
                <a:cs typeface="Courier New"/>
                <a:sym typeface="Courier New"/>
              </a:rPr>
              <a:t>;</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for</a:t>
            </a:r>
            <a:r>
              <a:rPr lang="en-US" sz="1400">
                <a:latin typeface="Courier New"/>
                <a:ea typeface="Courier New"/>
                <a:cs typeface="Courier New"/>
                <a:sym typeface="Courier New"/>
              </a:rPr>
              <a:t> (</a:t>
            </a: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i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0</a:t>
            </a:r>
            <a:r>
              <a:rPr lang="en-US" sz="1400">
                <a:latin typeface="Courier New"/>
                <a:ea typeface="Courier New"/>
                <a:cs typeface="Courier New"/>
                <a:sym typeface="Courier New"/>
              </a:rPr>
              <a:t>; i </a:t>
            </a:r>
            <a:r>
              <a:rPr lang="en-US" sz="1400">
                <a:solidFill>
                  <a:srgbClr val="666666"/>
                </a:solidFill>
                <a:latin typeface="Courier New"/>
                <a:ea typeface="Courier New"/>
                <a:cs typeface="Courier New"/>
                <a:sym typeface="Courier New"/>
              </a:rPr>
              <a:t>&lt;</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100</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i)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foo.push_back(i);</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if</a:t>
            </a:r>
            <a:r>
              <a:rPr lang="en-US" sz="1400">
                <a:latin typeface="Courier New"/>
                <a:ea typeface="Courier New"/>
                <a:cs typeface="Courier New"/>
                <a:sym typeface="Courier New"/>
              </a:rPr>
              <a:t> (sz</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foo.capacity())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sz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foo.capacity();</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"capacity changed: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sz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'\n'</a:t>
            </a:r>
            <a:r>
              <a:rPr lang="en-US" sz="1400">
                <a:latin typeface="Courier New"/>
                <a:ea typeface="Courier New"/>
                <a:cs typeface="Courier New"/>
                <a:sym typeface="Courier New"/>
              </a:rPr>
              <a:t>;</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vector</a:t>
            </a:r>
            <a:r>
              <a:rPr lang="en-US" sz="1400">
                <a:solidFill>
                  <a:srgbClr val="666666"/>
                </a:solidFill>
                <a:latin typeface="Courier New"/>
                <a:ea typeface="Courier New"/>
                <a:cs typeface="Courier New"/>
                <a:sym typeface="Courier New"/>
              </a:rPr>
              <a:t>&lt;</a:t>
            </a:r>
            <a:r>
              <a:rPr lang="en-US" sz="1400">
                <a:solidFill>
                  <a:srgbClr val="B00040"/>
                </a:solidFill>
                <a:latin typeface="Courier New"/>
                <a:ea typeface="Courier New"/>
                <a:cs typeface="Courier New"/>
                <a:sym typeface="Courier New"/>
              </a:rPr>
              <a:t>int</a:t>
            </a:r>
            <a:r>
              <a:rPr lang="en-US" sz="1400">
                <a:solidFill>
                  <a:srgbClr val="666666"/>
                </a:solidFill>
                <a:latin typeface="Courier New"/>
                <a:ea typeface="Courier New"/>
                <a:cs typeface="Courier New"/>
                <a:sym typeface="Courier New"/>
              </a:rPr>
              <a:t>&gt;</a:t>
            </a:r>
            <a:r>
              <a:rPr lang="en-US" sz="1400">
                <a:latin typeface="Courier New"/>
                <a:ea typeface="Courier New"/>
                <a:cs typeface="Courier New"/>
                <a:sym typeface="Courier New"/>
              </a:rPr>
              <a:t> bar;</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sz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bar.capacity();</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bar.reserve(</a:t>
            </a:r>
            <a:r>
              <a:rPr lang="en-US" sz="1400">
                <a:solidFill>
                  <a:srgbClr val="666666"/>
                </a:solidFill>
                <a:latin typeface="Courier New"/>
                <a:ea typeface="Courier New"/>
                <a:cs typeface="Courier New"/>
                <a:sym typeface="Courier New"/>
              </a:rPr>
              <a:t>100</a:t>
            </a:r>
            <a:r>
              <a:rPr lang="en-US" sz="1400">
                <a:latin typeface="Courier New"/>
                <a:ea typeface="Courier New"/>
                <a:cs typeface="Courier New"/>
                <a:sym typeface="Courier New"/>
              </a:rPr>
              <a:t>);     </a:t>
            </a:r>
            <a:r>
              <a:rPr i="1" lang="en-US" sz="1400">
                <a:solidFill>
                  <a:srgbClr val="408080"/>
                </a:solidFill>
                <a:latin typeface="Courier New"/>
                <a:ea typeface="Courier New"/>
                <a:cs typeface="Courier New"/>
                <a:sym typeface="Courier New"/>
              </a:rPr>
              <a:t>// this is the only difference with foo above</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"making bar grow:</a:t>
            </a:r>
            <a:r>
              <a:rPr b="1" lang="en-US" sz="1400">
                <a:solidFill>
                  <a:srgbClr val="BB6622"/>
                </a:solidFill>
                <a:latin typeface="Courier New"/>
                <a:ea typeface="Courier New"/>
                <a:cs typeface="Courier New"/>
                <a:sym typeface="Courier New"/>
              </a:rPr>
              <a:t>\n</a:t>
            </a:r>
            <a:r>
              <a:rPr lang="en-US" sz="1400">
                <a:solidFill>
                  <a:srgbClr val="BA2121"/>
                </a:solidFill>
                <a:latin typeface="Courier New"/>
                <a:ea typeface="Courier New"/>
                <a:cs typeface="Courier New"/>
                <a:sym typeface="Courier New"/>
              </a:rPr>
              <a:t>"</a:t>
            </a:r>
            <a:r>
              <a:rPr lang="en-US" sz="1400">
                <a:latin typeface="Courier New"/>
                <a:ea typeface="Courier New"/>
                <a:cs typeface="Courier New"/>
                <a:sym typeface="Courier New"/>
              </a:rPr>
              <a:t>;</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for</a:t>
            </a:r>
            <a:r>
              <a:rPr lang="en-US" sz="1400">
                <a:latin typeface="Courier New"/>
                <a:ea typeface="Courier New"/>
                <a:cs typeface="Courier New"/>
                <a:sym typeface="Courier New"/>
              </a:rPr>
              <a:t> (</a:t>
            </a:r>
            <a:r>
              <a:rPr lang="en-US" sz="1400">
                <a:solidFill>
                  <a:srgbClr val="B00040"/>
                </a:solidFill>
                <a:latin typeface="Courier New"/>
                <a:ea typeface="Courier New"/>
                <a:cs typeface="Courier New"/>
                <a:sym typeface="Courier New"/>
              </a:rPr>
              <a:t>int</a:t>
            </a:r>
            <a:r>
              <a:rPr lang="en-US" sz="1400">
                <a:latin typeface="Courier New"/>
                <a:ea typeface="Courier New"/>
                <a:cs typeface="Courier New"/>
                <a:sym typeface="Courier New"/>
              </a:rPr>
              <a:t> i</a:t>
            </a:r>
            <a:r>
              <a:rPr lang="en-US" sz="1400">
                <a:solidFill>
                  <a:srgbClr val="666666"/>
                </a:solidFill>
                <a:latin typeface="Courier New"/>
                <a:ea typeface="Courier New"/>
                <a:cs typeface="Courier New"/>
                <a:sym typeface="Courier New"/>
              </a:rPr>
              <a:t>=0</a:t>
            </a:r>
            <a:r>
              <a:rPr lang="en-US" sz="1400">
                <a:latin typeface="Courier New"/>
                <a:ea typeface="Courier New"/>
                <a:cs typeface="Courier New"/>
                <a:sym typeface="Courier New"/>
              </a:rPr>
              <a:t>; i</a:t>
            </a:r>
            <a:r>
              <a:rPr lang="en-US" sz="1400">
                <a:solidFill>
                  <a:srgbClr val="666666"/>
                </a:solidFill>
                <a:latin typeface="Courier New"/>
                <a:ea typeface="Courier New"/>
                <a:cs typeface="Courier New"/>
                <a:sym typeface="Courier New"/>
              </a:rPr>
              <a:t>&lt;100</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i)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bar.push_back(i);</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if</a:t>
            </a:r>
            <a:r>
              <a:rPr lang="en-US" sz="1400">
                <a:latin typeface="Courier New"/>
                <a:ea typeface="Courier New"/>
                <a:cs typeface="Courier New"/>
                <a:sym typeface="Courier New"/>
              </a:rPr>
              <a:t> (sz</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bar.capacity())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sz </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 bar.capacity();</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std</a:t>
            </a:r>
            <a:r>
              <a:rPr lang="en-US" sz="1400">
                <a:solidFill>
                  <a:srgbClr val="666666"/>
                </a:solidFill>
                <a:latin typeface="Courier New"/>
                <a:ea typeface="Courier New"/>
                <a:cs typeface="Courier New"/>
                <a:sym typeface="Courier New"/>
              </a:rPr>
              <a:t>::</a:t>
            </a:r>
            <a:r>
              <a:rPr lang="en-US" sz="1400">
                <a:latin typeface="Courier New"/>
                <a:ea typeface="Courier New"/>
                <a:cs typeface="Courier New"/>
                <a:sym typeface="Courier New"/>
              </a:rPr>
              <a:t>cout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"capacity changed: "</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sz </a:t>
            </a:r>
            <a:r>
              <a:rPr lang="en-US" sz="1400">
                <a:solidFill>
                  <a:srgbClr val="666666"/>
                </a:solidFill>
                <a:latin typeface="Courier New"/>
                <a:ea typeface="Courier New"/>
                <a:cs typeface="Courier New"/>
                <a:sym typeface="Courier New"/>
              </a:rPr>
              <a:t>&lt;&lt;</a:t>
            </a:r>
            <a:r>
              <a:rPr lang="en-US" sz="1400">
                <a:latin typeface="Courier New"/>
                <a:ea typeface="Courier New"/>
                <a:cs typeface="Courier New"/>
                <a:sym typeface="Courier New"/>
              </a:rPr>
              <a:t> </a:t>
            </a:r>
            <a:r>
              <a:rPr lang="en-US" sz="1400">
                <a:solidFill>
                  <a:srgbClr val="BA2121"/>
                </a:solidFill>
                <a:latin typeface="Courier New"/>
                <a:ea typeface="Courier New"/>
                <a:cs typeface="Courier New"/>
                <a:sym typeface="Courier New"/>
              </a:rPr>
              <a:t>'\n'</a:t>
            </a:r>
            <a:r>
              <a:rPr lang="en-US" sz="1400">
                <a:latin typeface="Courier New"/>
                <a:ea typeface="Courier New"/>
                <a:cs typeface="Courier New"/>
                <a:sym typeface="Courier New"/>
              </a:rPr>
              <a:t>;</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r>
              <a:rPr b="1" lang="en-US" sz="1400">
                <a:solidFill>
                  <a:srgbClr val="008000"/>
                </a:solidFill>
                <a:latin typeface="Courier New"/>
                <a:ea typeface="Courier New"/>
                <a:cs typeface="Courier New"/>
                <a:sym typeface="Courier New"/>
              </a:rPr>
              <a:t>return</a:t>
            </a:r>
            <a:r>
              <a:rPr lang="en-US" sz="1400">
                <a:latin typeface="Courier New"/>
                <a:ea typeface="Courier New"/>
                <a:cs typeface="Courier New"/>
                <a:sym typeface="Courier New"/>
              </a:rPr>
              <a:t> </a:t>
            </a:r>
            <a:r>
              <a:rPr lang="en-US" sz="1400">
                <a:solidFill>
                  <a:srgbClr val="666666"/>
                </a:solidFill>
                <a:latin typeface="Courier New"/>
                <a:ea typeface="Courier New"/>
                <a:cs typeface="Courier New"/>
                <a:sym typeface="Courier New"/>
              </a:rPr>
              <a:t>0</a:t>
            </a:r>
            <a:r>
              <a:rPr lang="en-US" sz="1400">
                <a:latin typeface="Courier New"/>
                <a:ea typeface="Courier New"/>
                <a:cs typeface="Courier New"/>
                <a:sym typeface="Courier New"/>
              </a:rPr>
              <a:t>;</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a:t>
            </a:r>
            <a:endParaRPr sz="14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400"/>
              <a:buNone/>
            </a:pPr>
            <a:r>
              <a:rPr lang="en-US" sz="1400">
                <a:latin typeface="Courier New"/>
                <a:ea typeface="Courier New"/>
                <a:cs typeface="Courier New"/>
                <a:sym typeface="Courier New"/>
              </a:rPr>
              <a:t> </a:t>
            </a:r>
            <a:endParaRPr sz="1400">
              <a:latin typeface="Calibri"/>
              <a:ea typeface="Calibri"/>
              <a:cs typeface="Calibri"/>
              <a:sym typeface="Calibri"/>
            </a:endParaRPr>
          </a:p>
        </p:txBody>
      </p:sp>
      <p:sp>
        <p:nvSpPr>
          <p:cNvPr id="256" name="Google Shape;256;p2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deque&lt;T&gt;</a:t>
            </a:r>
            <a:endParaRPr/>
          </a:p>
        </p:txBody>
      </p:sp>
      <p:sp>
        <p:nvSpPr>
          <p:cNvPr id="262" name="Google Shape;262;p2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Hàng đợi hai đầu “Double-Ended Queue”, tương tự như vector nhưng cho phép chèn/xóa nhanh phần tử đầu.</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Char char="•"/>
            </a:pPr>
            <a:r>
              <a:rPr lang="en-US" sz="2000"/>
              <a:t>Truy xuất ngẫu nhiên nhanh, nhưng không đảm bảo các phần tử được lưu giữ kế tiếp nhau trong bộ nhớ</a:t>
            </a:r>
            <a:endParaRPr sz="2000"/>
          </a:p>
          <a:p>
            <a:pPr indent="-228600" lvl="1" marL="685800" rtl="0" algn="l">
              <a:lnSpc>
                <a:spcPct val="90000"/>
              </a:lnSpc>
              <a:spcBef>
                <a:spcPts val="500"/>
              </a:spcBef>
              <a:spcAft>
                <a:spcPts val="0"/>
              </a:spcAft>
              <a:buClr>
                <a:schemeClr val="dk1"/>
              </a:buClr>
              <a:buSzPts val="1800"/>
              <a:buChar char="•"/>
            </a:pPr>
            <a:r>
              <a:rPr lang="en-US" sz="1800"/>
              <a:t>Do đó phép toán số học với con trỏ không hoạt động</a:t>
            </a:r>
            <a:endParaRPr sz="1800"/>
          </a:p>
          <a:p>
            <a:pPr indent="-228600" lvl="1" marL="685800" rtl="0" algn="l">
              <a:lnSpc>
                <a:spcPct val="90000"/>
              </a:lnSpc>
              <a:spcBef>
                <a:spcPts val="500"/>
              </a:spcBef>
              <a:spcAft>
                <a:spcPts val="0"/>
              </a:spcAft>
              <a:buClr>
                <a:schemeClr val="dk1"/>
              </a:buClr>
              <a:buSzPts val="1800"/>
              <a:buChar char="•"/>
            </a:pPr>
            <a:r>
              <a:rPr lang="en-US" sz="1800"/>
              <a:t>Toán tử [] và at() được đa năng hóa (overloaded) để làm việc đúng</a:t>
            </a:r>
            <a:endParaRPr sz="1800"/>
          </a:p>
        </p:txBody>
      </p:sp>
      <p:graphicFrame>
        <p:nvGraphicFramePr>
          <p:cNvPr id="263" name="Google Shape;263;p24"/>
          <p:cNvGraphicFramePr/>
          <p:nvPr/>
        </p:nvGraphicFramePr>
        <p:xfrm>
          <a:off x="938150" y="3429000"/>
          <a:ext cx="3000000" cy="3000000"/>
        </p:xfrm>
        <a:graphic>
          <a:graphicData uri="http://schemas.openxmlformats.org/drawingml/2006/table">
            <a:tbl>
              <a:tblPr bandRow="1" firstRow="1">
                <a:noFill/>
                <a:tableStyleId>{7820B587-CA9D-4F8F-9D6D-F9550F0FDCDF}</a:tableStyleId>
              </a:tblPr>
              <a:tblGrid>
                <a:gridCol w="2953650"/>
                <a:gridCol w="1745325"/>
                <a:gridCol w="2878225"/>
              </a:tblGrid>
              <a:tr h="458925">
                <a:tc>
                  <a:txBody>
                    <a:bodyPr/>
                    <a:lstStyle/>
                    <a:p>
                      <a:pPr indent="0" lvl="0" marL="0" marR="0" rtl="0" algn="l">
                        <a:spcBef>
                          <a:spcPts val="0"/>
                        </a:spcBef>
                        <a:spcAft>
                          <a:spcPts val="0"/>
                        </a:spcAft>
                        <a:buNone/>
                      </a:pPr>
                      <a:r>
                        <a:rPr lang="en-US" sz="1600"/>
                        <a:t>Phương pháp truy xuất</a:t>
                      </a:r>
                      <a:endParaRPr sz="1600"/>
                    </a:p>
                  </a:txBody>
                  <a:tcPr marT="34300" marB="34300" marR="68575" marL="68575"/>
                </a:tc>
                <a:tc>
                  <a:txBody>
                    <a:bodyPr/>
                    <a:lstStyle/>
                    <a:p>
                      <a:pPr indent="0" lvl="0" marL="0" marR="0" rtl="0" algn="l">
                        <a:spcBef>
                          <a:spcPts val="0"/>
                        </a:spcBef>
                        <a:spcAft>
                          <a:spcPts val="0"/>
                        </a:spcAft>
                        <a:buNone/>
                      </a:pPr>
                      <a:r>
                        <a:rPr lang="en-US" sz="1600"/>
                        <a:t>Độ phức tạp</a:t>
                      </a:r>
                      <a:endParaRPr sz="1600"/>
                    </a:p>
                  </a:txBody>
                  <a:tcPr marT="34300" marB="34300" marR="68575" marL="68575"/>
                </a:tc>
                <a:tc>
                  <a:txBody>
                    <a:bodyPr/>
                    <a:lstStyle/>
                    <a:p>
                      <a:pPr indent="0" lvl="0" marL="0" marR="0" rtl="0" algn="l">
                        <a:spcBef>
                          <a:spcPts val="0"/>
                        </a:spcBef>
                        <a:spcAft>
                          <a:spcPts val="0"/>
                        </a:spcAft>
                        <a:buNone/>
                      </a:pPr>
                      <a:r>
                        <a:rPr lang="en-US" sz="1600"/>
                        <a:t>API  hỗ trợ</a:t>
                      </a:r>
                      <a:endParaRPr sz="1600"/>
                    </a:p>
                  </a:txBody>
                  <a:tcPr marT="34300" marB="34300" marR="68575" marL="68575"/>
                </a:tc>
              </a:tr>
              <a:tr h="487950">
                <a:tc>
                  <a:txBody>
                    <a:bodyPr/>
                    <a:lstStyle/>
                    <a:p>
                      <a:pPr indent="0" lvl="0" marL="0" marR="0" rtl="0" algn="l">
                        <a:spcBef>
                          <a:spcPts val="0"/>
                        </a:spcBef>
                        <a:spcAft>
                          <a:spcPts val="0"/>
                        </a:spcAft>
                        <a:buNone/>
                      </a:pPr>
                      <a:r>
                        <a:rPr lang="en-US" sz="1600"/>
                        <a:t>Truy xuất ngẫu nhiên</a:t>
                      </a:r>
                      <a:endParaRPr sz="1600"/>
                    </a:p>
                  </a:txBody>
                  <a:tcPr marT="34300" marB="34300" marR="68575" marL="68575"/>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O(1)</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operator[] or at()</a:t>
                      </a:r>
                      <a:endParaRPr/>
                    </a:p>
                  </a:txBody>
                  <a:tcPr marT="45725" marB="45725" marR="91450" marL="91450"/>
                </a:tc>
              </a:tr>
              <a:tr h="487950">
                <a:tc>
                  <a:txBody>
                    <a:bodyPr/>
                    <a:lstStyle/>
                    <a:p>
                      <a:pPr indent="0" lvl="0" marL="0" marR="0" rtl="0" algn="l">
                        <a:spcBef>
                          <a:spcPts val="0"/>
                        </a:spcBef>
                        <a:spcAft>
                          <a:spcPts val="0"/>
                        </a:spcAft>
                        <a:buNone/>
                      </a:pPr>
                      <a:r>
                        <a:rPr lang="en-US" sz="1600"/>
                        <a:t>Thêm/xóa phần tử cuối</a:t>
                      </a:r>
                      <a:endParaRPr sz="1600"/>
                    </a:p>
                  </a:txBody>
                  <a:tcPr marT="34300" marB="34300" marR="68575" marL="68575"/>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O(1) / O(1)</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push_back / pop_back</a:t>
                      </a:r>
                      <a:endParaRPr sz="1600">
                        <a:solidFill>
                          <a:schemeClr val="dk1"/>
                        </a:solidFill>
                        <a:latin typeface="Calibri"/>
                        <a:ea typeface="Calibri"/>
                        <a:cs typeface="Calibri"/>
                        <a:sym typeface="Calibri"/>
                      </a:endParaRPr>
                    </a:p>
                  </a:txBody>
                  <a:tcPr marT="45725" marB="45725" marR="91450" marL="91450"/>
                </a:tc>
              </a:tr>
              <a:tr h="487950">
                <a:tc>
                  <a:txBody>
                    <a:bodyPr/>
                    <a:lstStyle/>
                    <a:p>
                      <a:pPr indent="0" lvl="0" marL="0" marR="0" rtl="0" algn="l">
                        <a:spcBef>
                          <a:spcPts val="0"/>
                        </a:spcBef>
                        <a:spcAft>
                          <a:spcPts val="0"/>
                        </a:spcAft>
                        <a:buNone/>
                      </a:pPr>
                      <a:r>
                        <a:rPr lang="en-US" sz="1600"/>
                        <a:t>Thêm/xóa phần tử đầu</a:t>
                      </a:r>
                      <a:endParaRPr sz="1600"/>
                    </a:p>
                  </a:txBody>
                  <a:tcPr marT="34300" marB="34300" marR="68575" marL="68575"/>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O(1) / O(1)</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push_front / pop_front</a:t>
                      </a:r>
                      <a:endParaRPr sz="1600">
                        <a:solidFill>
                          <a:schemeClr val="dk1"/>
                        </a:solidFill>
                        <a:latin typeface="Calibri"/>
                        <a:ea typeface="Calibri"/>
                        <a:cs typeface="Calibri"/>
                        <a:sym typeface="Calibri"/>
                      </a:endParaRPr>
                    </a:p>
                  </a:txBody>
                  <a:tcPr marT="45725" marB="45725" marR="91450" marL="91450"/>
                </a:tc>
              </a:tr>
              <a:tr h="487950">
                <a:tc>
                  <a:txBody>
                    <a:bodyPr/>
                    <a:lstStyle/>
                    <a:p>
                      <a:pPr indent="0" lvl="0" marL="0" marR="0" rtl="0" algn="l">
                        <a:spcBef>
                          <a:spcPts val="0"/>
                        </a:spcBef>
                        <a:spcAft>
                          <a:spcPts val="0"/>
                        </a:spcAft>
                        <a:buNone/>
                      </a:pPr>
                      <a:r>
                        <a:rPr lang="en-US" sz="1600"/>
                        <a:t>Chèn/xóa ngẫu nhiên</a:t>
                      </a:r>
                      <a:endParaRPr sz="1600"/>
                    </a:p>
                  </a:txBody>
                  <a:tcPr marT="34300" marB="34300" marR="68575" marL="68575"/>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O(N)</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insert / erase</a:t>
                      </a:r>
                      <a:endParaRPr/>
                    </a:p>
                  </a:txBody>
                  <a:tcPr marT="45725" marB="45725" marR="91450" marL="91450"/>
                </a:tc>
              </a:tr>
            </a:tbl>
          </a:graphicData>
        </a:graphic>
      </p:graphicFrame>
      <p:sp>
        <p:nvSpPr>
          <p:cNvPr id="264" name="Google Shape;264;p2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Cài đặt deque – Indexed and Segmented Circular Buffer</a:t>
            </a:r>
            <a:endParaRPr sz="1800"/>
          </a:p>
        </p:txBody>
      </p:sp>
      <p:sp>
        <p:nvSpPr>
          <p:cNvPr id="270" name="Google Shape;270;p2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deque&lt;T&gt;</a:t>
            </a:r>
            <a:endParaRPr/>
          </a:p>
        </p:txBody>
      </p:sp>
      <p:sp>
        <p:nvSpPr>
          <p:cNvPr id="271" name="Google Shape;271;p25"/>
          <p:cNvSpPr/>
          <p:nvPr/>
        </p:nvSpPr>
        <p:spPr>
          <a:xfrm>
            <a:off x="628650" y="186736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deque</a:t>
            </a:r>
            <a:endParaRPr sz="1350">
              <a:solidFill>
                <a:schemeClr val="dk1"/>
              </a:solidFill>
              <a:latin typeface="Calibri"/>
              <a:ea typeface="Calibri"/>
              <a:cs typeface="Calibri"/>
              <a:sym typeface="Calibri"/>
            </a:endParaRPr>
          </a:p>
        </p:txBody>
      </p:sp>
      <p:sp>
        <p:nvSpPr>
          <p:cNvPr id="272" name="Google Shape;272;p25"/>
          <p:cNvSpPr/>
          <p:nvPr/>
        </p:nvSpPr>
        <p:spPr>
          <a:xfrm>
            <a:off x="2518860" y="186736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73" name="Google Shape;273;p25"/>
          <p:cNvSpPr/>
          <p:nvPr/>
        </p:nvSpPr>
        <p:spPr>
          <a:xfrm>
            <a:off x="2518860" y="213739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74" name="Google Shape;274;p25"/>
          <p:cNvSpPr/>
          <p:nvPr/>
        </p:nvSpPr>
        <p:spPr>
          <a:xfrm>
            <a:off x="2518860" y="240742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75" name="Google Shape;275;p25"/>
          <p:cNvSpPr/>
          <p:nvPr/>
        </p:nvSpPr>
        <p:spPr>
          <a:xfrm>
            <a:off x="2518860" y="321751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76" name="Google Shape;276;p25"/>
          <p:cNvSpPr/>
          <p:nvPr/>
        </p:nvSpPr>
        <p:spPr>
          <a:xfrm>
            <a:off x="2518860" y="2677451"/>
            <a:ext cx="810090" cy="540060"/>
          </a:xfrm>
          <a:prstGeom prst="rect">
            <a:avLst/>
          </a:prstGeom>
          <a:solidFill>
            <a:schemeClr val="lt1"/>
          </a:solidFill>
          <a:ln cap="flat" cmpd="sng" w="12700">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77" name="Google Shape;277;p25"/>
          <p:cNvSpPr txBox="1"/>
          <p:nvPr/>
        </p:nvSpPr>
        <p:spPr>
          <a:xfrm rot="5400000">
            <a:off x="2851436" y="2735447"/>
            <a:ext cx="2700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p:txBody>
      </p:sp>
      <p:sp>
        <p:nvSpPr>
          <p:cNvPr id="278" name="Google Shape;278;p25"/>
          <p:cNvSpPr txBox="1"/>
          <p:nvPr/>
        </p:nvSpPr>
        <p:spPr>
          <a:xfrm>
            <a:off x="1301158" y="3539853"/>
            <a:ext cx="2135804"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Circular Buffer of Pointers</a:t>
            </a:r>
            <a:br>
              <a:rPr lang="en-US" sz="1350">
                <a:solidFill>
                  <a:schemeClr val="dk1"/>
                </a:solidFill>
                <a:latin typeface="Calibri"/>
                <a:ea typeface="Calibri"/>
                <a:cs typeface="Calibri"/>
                <a:sym typeface="Calibri"/>
              </a:rPr>
            </a:br>
            <a:r>
              <a:rPr lang="en-US" sz="1350">
                <a:solidFill>
                  <a:schemeClr val="dk1"/>
                </a:solidFill>
                <a:latin typeface="Calibri"/>
                <a:ea typeface="Calibri"/>
                <a:cs typeface="Calibri"/>
                <a:sym typeface="Calibri"/>
              </a:rPr>
              <a:t>(vector / dynamic array)</a:t>
            </a:r>
            <a:endParaRPr sz="1350">
              <a:solidFill>
                <a:schemeClr val="dk1"/>
              </a:solidFill>
              <a:latin typeface="Calibri"/>
              <a:ea typeface="Calibri"/>
              <a:cs typeface="Calibri"/>
              <a:sym typeface="Calibri"/>
            </a:endParaRPr>
          </a:p>
        </p:txBody>
      </p:sp>
      <p:sp>
        <p:nvSpPr>
          <p:cNvPr id="279" name="Google Shape;279;p25"/>
          <p:cNvSpPr/>
          <p:nvPr/>
        </p:nvSpPr>
        <p:spPr>
          <a:xfrm>
            <a:off x="4652099" y="348754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80" name="Google Shape;280;p25"/>
          <p:cNvSpPr/>
          <p:nvPr/>
        </p:nvSpPr>
        <p:spPr>
          <a:xfrm>
            <a:off x="4652099" y="375757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alibri"/>
                <a:ea typeface="Calibri"/>
                <a:cs typeface="Calibri"/>
                <a:sym typeface="Calibri"/>
              </a:rPr>
              <a:t>&lt;unused&gt;</a:t>
            </a:r>
            <a:endParaRPr sz="1050">
              <a:solidFill>
                <a:schemeClr val="dk1"/>
              </a:solidFill>
              <a:latin typeface="Calibri"/>
              <a:ea typeface="Calibri"/>
              <a:cs typeface="Calibri"/>
              <a:sym typeface="Calibri"/>
            </a:endParaRPr>
          </a:p>
        </p:txBody>
      </p:sp>
      <p:sp>
        <p:nvSpPr>
          <p:cNvPr id="281" name="Google Shape;281;p25"/>
          <p:cNvSpPr/>
          <p:nvPr/>
        </p:nvSpPr>
        <p:spPr>
          <a:xfrm>
            <a:off x="4652099" y="402760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alibri"/>
                <a:ea typeface="Calibri"/>
                <a:cs typeface="Calibri"/>
                <a:sym typeface="Calibri"/>
              </a:rPr>
              <a:t>&lt;unused&gt;</a:t>
            </a:r>
            <a:endParaRPr sz="1050">
              <a:solidFill>
                <a:schemeClr val="dk1"/>
              </a:solidFill>
              <a:latin typeface="Calibri"/>
              <a:ea typeface="Calibri"/>
              <a:cs typeface="Calibri"/>
              <a:sym typeface="Calibri"/>
            </a:endParaRPr>
          </a:p>
        </p:txBody>
      </p:sp>
      <p:sp>
        <p:nvSpPr>
          <p:cNvPr id="282" name="Google Shape;282;p25"/>
          <p:cNvSpPr/>
          <p:nvPr/>
        </p:nvSpPr>
        <p:spPr>
          <a:xfrm>
            <a:off x="4649882" y="429763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alibri"/>
                <a:ea typeface="Calibri"/>
                <a:cs typeface="Calibri"/>
                <a:sym typeface="Calibri"/>
              </a:rPr>
              <a:t>&lt;unused&gt;</a:t>
            </a:r>
            <a:endParaRPr sz="1050">
              <a:solidFill>
                <a:schemeClr val="dk1"/>
              </a:solidFill>
              <a:latin typeface="Calibri"/>
              <a:ea typeface="Calibri"/>
              <a:cs typeface="Calibri"/>
              <a:sym typeface="Calibri"/>
            </a:endParaRPr>
          </a:p>
        </p:txBody>
      </p:sp>
      <p:sp>
        <p:nvSpPr>
          <p:cNvPr id="283" name="Google Shape;283;p25"/>
          <p:cNvSpPr/>
          <p:nvPr/>
        </p:nvSpPr>
        <p:spPr>
          <a:xfrm>
            <a:off x="5668774" y="2677450"/>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84" name="Google Shape;284;p25"/>
          <p:cNvSpPr/>
          <p:nvPr/>
        </p:nvSpPr>
        <p:spPr>
          <a:xfrm>
            <a:off x="5668774" y="2947480"/>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85" name="Google Shape;285;p25"/>
          <p:cNvSpPr/>
          <p:nvPr/>
        </p:nvSpPr>
        <p:spPr>
          <a:xfrm>
            <a:off x="5668774" y="3217510"/>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86" name="Google Shape;286;p25"/>
          <p:cNvSpPr/>
          <p:nvPr/>
        </p:nvSpPr>
        <p:spPr>
          <a:xfrm>
            <a:off x="5666558" y="3487540"/>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87" name="Google Shape;287;p25"/>
          <p:cNvSpPr/>
          <p:nvPr/>
        </p:nvSpPr>
        <p:spPr>
          <a:xfrm>
            <a:off x="6785334" y="180466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alibri"/>
                <a:ea typeface="Calibri"/>
                <a:cs typeface="Calibri"/>
                <a:sym typeface="Calibri"/>
              </a:rPr>
              <a:t>&lt;unused&gt;</a:t>
            </a:r>
            <a:endParaRPr sz="1050">
              <a:solidFill>
                <a:schemeClr val="dk1"/>
              </a:solidFill>
              <a:latin typeface="Calibri"/>
              <a:ea typeface="Calibri"/>
              <a:cs typeface="Calibri"/>
              <a:sym typeface="Calibri"/>
            </a:endParaRPr>
          </a:p>
        </p:txBody>
      </p:sp>
      <p:sp>
        <p:nvSpPr>
          <p:cNvPr id="288" name="Google Shape;288;p25"/>
          <p:cNvSpPr/>
          <p:nvPr/>
        </p:nvSpPr>
        <p:spPr>
          <a:xfrm>
            <a:off x="6785334" y="207469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alibri"/>
                <a:ea typeface="Calibri"/>
                <a:cs typeface="Calibri"/>
                <a:sym typeface="Calibri"/>
              </a:rPr>
              <a:t>&lt;unused&gt;</a:t>
            </a:r>
            <a:endParaRPr sz="1050">
              <a:solidFill>
                <a:schemeClr val="dk1"/>
              </a:solidFill>
              <a:latin typeface="Calibri"/>
              <a:ea typeface="Calibri"/>
              <a:cs typeface="Calibri"/>
              <a:sym typeface="Calibri"/>
            </a:endParaRPr>
          </a:p>
        </p:txBody>
      </p:sp>
      <p:sp>
        <p:nvSpPr>
          <p:cNvPr id="289" name="Google Shape;289;p25"/>
          <p:cNvSpPr/>
          <p:nvPr/>
        </p:nvSpPr>
        <p:spPr>
          <a:xfrm>
            <a:off x="6785334" y="234472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90" name="Google Shape;290;p25"/>
          <p:cNvSpPr/>
          <p:nvPr/>
        </p:nvSpPr>
        <p:spPr>
          <a:xfrm>
            <a:off x="6783118" y="2614751"/>
            <a:ext cx="810090" cy="27003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XXX</a:t>
            </a:r>
            <a:endParaRPr sz="1350">
              <a:solidFill>
                <a:schemeClr val="dk1"/>
              </a:solidFill>
              <a:latin typeface="Calibri"/>
              <a:ea typeface="Calibri"/>
              <a:cs typeface="Calibri"/>
              <a:sym typeface="Calibri"/>
            </a:endParaRPr>
          </a:p>
        </p:txBody>
      </p:sp>
      <p:sp>
        <p:nvSpPr>
          <p:cNvPr id="291" name="Google Shape;291;p25"/>
          <p:cNvSpPr txBox="1"/>
          <p:nvPr/>
        </p:nvSpPr>
        <p:spPr>
          <a:xfrm>
            <a:off x="6675109" y="3245019"/>
            <a:ext cx="209197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Các chunk phần tử có kích thước cố định</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(mỗi chunk là mảng kích thước cố định được cấp phát trên heap)</a:t>
            </a:r>
            <a:endParaRPr sz="1600">
              <a:solidFill>
                <a:schemeClr val="dk1"/>
              </a:solidFill>
              <a:latin typeface="Calibri"/>
              <a:ea typeface="Calibri"/>
              <a:cs typeface="Calibri"/>
              <a:sym typeface="Calibri"/>
            </a:endParaRPr>
          </a:p>
        </p:txBody>
      </p:sp>
      <p:cxnSp>
        <p:nvCxnSpPr>
          <p:cNvPr id="292" name="Google Shape;292;p25"/>
          <p:cNvCxnSpPr>
            <a:stCxn id="272" idx="3"/>
            <a:endCxn id="287" idx="1"/>
          </p:cNvCxnSpPr>
          <p:nvPr/>
        </p:nvCxnSpPr>
        <p:spPr>
          <a:xfrm flipH="1" rot="10800000">
            <a:off x="3328950" y="1939676"/>
            <a:ext cx="3456300" cy="62700"/>
          </a:xfrm>
          <a:prstGeom prst="straightConnector1">
            <a:avLst/>
          </a:prstGeom>
          <a:noFill/>
          <a:ln cap="flat" cmpd="sng" w="12700">
            <a:solidFill>
              <a:schemeClr val="accent1"/>
            </a:solidFill>
            <a:prstDash val="solid"/>
            <a:miter lim="800000"/>
            <a:headEnd len="sm" w="sm" type="none"/>
            <a:tailEnd len="med" w="med" type="triangle"/>
          </a:ln>
        </p:spPr>
      </p:cxnSp>
      <p:cxnSp>
        <p:nvCxnSpPr>
          <p:cNvPr id="293" name="Google Shape;293;p25"/>
          <p:cNvCxnSpPr>
            <a:stCxn id="273" idx="3"/>
            <a:endCxn id="283" idx="1"/>
          </p:cNvCxnSpPr>
          <p:nvPr/>
        </p:nvCxnSpPr>
        <p:spPr>
          <a:xfrm>
            <a:off x="3328950" y="2272406"/>
            <a:ext cx="2339700" cy="540000"/>
          </a:xfrm>
          <a:prstGeom prst="straightConnector1">
            <a:avLst/>
          </a:prstGeom>
          <a:noFill/>
          <a:ln cap="flat" cmpd="sng" w="12700">
            <a:solidFill>
              <a:schemeClr val="accent1"/>
            </a:solidFill>
            <a:prstDash val="solid"/>
            <a:miter lim="800000"/>
            <a:headEnd len="sm" w="sm" type="none"/>
            <a:tailEnd len="med" w="med" type="triangle"/>
          </a:ln>
        </p:spPr>
      </p:cxnSp>
      <p:cxnSp>
        <p:nvCxnSpPr>
          <p:cNvPr id="294" name="Google Shape;294;p25"/>
          <p:cNvCxnSpPr>
            <a:stCxn id="274" idx="3"/>
            <a:endCxn id="279" idx="1"/>
          </p:cNvCxnSpPr>
          <p:nvPr/>
        </p:nvCxnSpPr>
        <p:spPr>
          <a:xfrm>
            <a:off x="3328950" y="2542436"/>
            <a:ext cx="1323000" cy="1080000"/>
          </a:xfrm>
          <a:prstGeom prst="straightConnector1">
            <a:avLst/>
          </a:prstGeom>
          <a:noFill/>
          <a:ln cap="flat" cmpd="sng" w="12700">
            <a:solidFill>
              <a:schemeClr val="accent1"/>
            </a:solidFill>
            <a:prstDash val="solid"/>
            <a:miter lim="800000"/>
            <a:headEnd len="sm" w="sm" type="none"/>
            <a:tailEnd len="med" w="med" type="triangle"/>
          </a:ln>
        </p:spPr>
      </p:cxnSp>
      <p:cxnSp>
        <p:nvCxnSpPr>
          <p:cNvPr id="295" name="Google Shape;295;p25"/>
          <p:cNvCxnSpPr>
            <a:stCxn id="271" idx="3"/>
            <a:endCxn id="272" idx="1"/>
          </p:cNvCxnSpPr>
          <p:nvPr/>
        </p:nvCxnSpPr>
        <p:spPr>
          <a:xfrm>
            <a:off x="1438740" y="2002376"/>
            <a:ext cx="1080000" cy="0"/>
          </a:xfrm>
          <a:prstGeom prst="straightConnector1">
            <a:avLst/>
          </a:prstGeom>
          <a:noFill/>
          <a:ln cap="flat" cmpd="sng" w="12700">
            <a:solidFill>
              <a:schemeClr val="accent1"/>
            </a:solidFill>
            <a:prstDash val="solid"/>
            <a:miter lim="800000"/>
            <a:headEnd len="sm" w="sm" type="none"/>
            <a:tailEnd len="med" w="med" type="triangle"/>
          </a:ln>
        </p:spPr>
      </p:cxnSp>
      <p:sp>
        <p:nvSpPr>
          <p:cNvPr id="296" name="Google Shape;296;p25"/>
          <p:cNvSpPr txBox="1"/>
          <p:nvPr/>
        </p:nvSpPr>
        <p:spPr>
          <a:xfrm>
            <a:off x="5273166" y="2209706"/>
            <a:ext cx="1026114" cy="253916"/>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50">
                <a:solidFill>
                  <a:schemeClr val="accent5"/>
                </a:solidFill>
                <a:latin typeface="Calibri"/>
                <a:ea typeface="Calibri"/>
                <a:cs typeface="Calibri"/>
                <a:sym typeface="Calibri"/>
              </a:rPr>
              <a:t>Phần tử đầu</a:t>
            </a:r>
            <a:endParaRPr b="1" sz="1050">
              <a:solidFill>
                <a:schemeClr val="accent5"/>
              </a:solidFill>
              <a:latin typeface="Calibri"/>
              <a:ea typeface="Calibri"/>
              <a:cs typeface="Calibri"/>
              <a:sym typeface="Calibri"/>
            </a:endParaRPr>
          </a:p>
        </p:txBody>
      </p:sp>
      <p:cxnSp>
        <p:nvCxnSpPr>
          <p:cNvPr id="297" name="Google Shape;297;p25"/>
          <p:cNvCxnSpPr>
            <a:stCxn id="296" idx="3"/>
            <a:endCxn id="289" idx="1"/>
          </p:cNvCxnSpPr>
          <p:nvPr/>
        </p:nvCxnSpPr>
        <p:spPr>
          <a:xfrm>
            <a:off x="6299280" y="2336664"/>
            <a:ext cx="486000" cy="143100"/>
          </a:xfrm>
          <a:prstGeom prst="straightConnector1">
            <a:avLst/>
          </a:prstGeom>
          <a:noFill/>
          <a:ln cap="flat" cmpd="sng" w="12700">
            <a:solidFill>
              <a:schemeClr val="accent5"/>
            </a:solidFill>
            <a:prstDash val="solid"/>
            <a:miter lim="800000"/>
            <a:headEnd len="sm" w="sm" type="none"/>
            <a:tailEnd len="sm" w="sm" type="none"/>
          </a:ln>
        </p:spPr>
      </p:cxnSp>
      <p:sp>
        <p:nvSpPr>
          <p:cNvPr id="298" name="Google Shape;298;p25"/>
          <p:cNvSpPr txBox="1"/>
          <p:nvPr/>
        </p:nvSpPr>
        <p:spPr>
          <a:xfrm>
            <a:off x="3421616" y="3828798"/>
            <a:ext cx="1026114" cy="253916"/>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50">
                <a:solidFill>
                  <a:schemeClr val="accent5"/>
                </a:solidFill>
                <a:latin typeface="Calibri"/>
                <a:ea typeface="Calibri"/>
                <a:cs typeface="Calibri"/>
                <a:sym typeface="Calibri"/>
              </a:rPr>
              <a:t>Phần tử cuối</a:t>
            </a:r>
            <a:endParaRPr b="1" sz="1050">
              <a:solidFill>
                <a:schemeClr val="accent5"/>
              </a:solidFill>
              <a:latin typeface="Calibri"/>
              <a:ea typeface="Calibri"/>
              <a:cs typeface="Calibri"/>
              <a:sym typeface="Calibri"/>
            </a:endParaRPr>
          </a:p>
        </p:txBody>
      </p:sp>
      <p:cxnSp>
        <p:nvCxnSpPr>
          <p:cNvPr id="299" name="Google Shape;299;p25"/>
          <p:cNvCxnSpPr>
            <a:stCxn id="298" idx="3"/>
            <a:endCxn id="279" idx="1"/>
          </p:cNvCxnSpPr>
          <p:nvPr/>
        </p:nvCxnSpPr>
        <p:spPr>
          <a:xfrm flipH="1" rot="10800000">
            <a:off x="4447730" y="3622456"/>
            <a:ext cx="204300" cy="333300"/>
          </a:xfrm>
          <a:prstGeom prst="straightConnector1">
            <a:avLst/>
          </a:prstGeom>
          <a:noFill/>
          <a:ln cap="flat" cmpd="sng" w="12700">
            <a:solidFill>
              <a:schemeClr val="accent5"/>
            </a:solidFill>
            <a:prstDash val="solid"/>
            <a:miter lim="800000"/>
            <a:headEnd len="sm" w="sm" type="none"/>
            <a:tailEnd len="sm" w="sm" type="none"/>
          </a:ln>
        </p:spPr>
      </p:cxnSp>
      <p:sp>
        <p:nvSpPr>
          <p:cNvPr id="300" name="Google Shape;300;p2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vector vs. deque</a:t>
            </a:r>
            <a:endParaRPr/>
          </a:p>
        </p:txBody>
      </p:sp>
      <p:sp>
        <p:nvSpPr>
          <p:cNvPr id="306" name="Google Shape;306;p2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Trong thực tế nên dùng </a:t>
            </a:r>
            <a:r>
              <a:rPr lang="en-US" sz="2000">
                <a:latin typeface="Courier New"/>
                <a:ea typeface="Courier New"/>
                <a:cs typeface="Courier New"/>
                <a:sym typeface="Courier New"/>
              </a:rPr>
              <a:t>vector</a:t>
            </a:r>
            <a:r>
              <a:rPr lang="en-US" sz="2000"/>
              <a:t> hay </a:t>
            </a:r>
            <a:r>
              <a:rPr lang="en-US" sz="2000">
                <a:latin typeface="Courier New"/>
                <a:ea typeface="Courier New"/>
                <a:cs typeface="Courier New"/>
                <a:sym typeface="Courier New"/>
              </a:rPr>
              <a:t>deque</a:t>
            </a:r>
            <a:r>
              <a:rPr lang="en-US" sz="2000"/>
              <a:t>?</a:t>
            </a:r>
            <a:endParaRPr/>
          </a:p>
          <a:p>
            <a:pPr indent="-228600" lvl="1" marL="685800" rtl="0" algn="l">
              <a:lnSpc>
                <a:spcPct val="90000"/>
              </a:lnSpc>
              <a:spcBef>
                <a:spcPts val="500"/>
              </a:spcBef>
              <a:spcAft>
                <a:spcPts val="0"/>
              </a:spcAft>
              <a:buClr>
                <a:schemeClr val="dk1"/>
              </a:buClr>
              <a:buSzPts val="1800"/>
              <a:buChar char="•"/>
            </a:pPr>
            <a:r>
              <a:rPr lang="en-US" sz="1800"/>
              <a:t>Nếu chỉ cần chèn ở đầu theo kiểu FILO, hãy dùng </a:t>
            </a:r>
            <a:r>
              <a:rPr lang="en-US" sz="1800">
                <a:latin typeface="Courier New"/>
                <a:ea typeface="Courier New"/>
                <a:cs typeface="Courier New"/>
                <a:sym typeface="Courier New"/>
              </a:rPr>
              <a:t>vector</a:t>
            </a:r>
            <a:r>
              <a:rPr lang="en-US" sz="1800"/>
              <a:t>.</a:t>
            </a:r>
            <a:endParaRPr/>
          </a:p>
          <a:p>
            <a:pPr indent="-228600" lvl="1" marL="685800" rtl="0" algn="l">
              <a:lnSpc>
                <a:spcPct val="90000"/>
              </a:lnSpc>
              <a:spcBef>
                <a:spcPts val="500"/>
              </a:spcBef>
              <a:spcAft>
                <a:spcPts val="0"/>
              </a:spcAft>
              <a:buClr>
                <a:schemeClr val="dk1"/>
              </a:buClr>
              <a:buSzPts val="1800"/>
              <a:buChar char="•"/>
            </a:pPr>
            <a:r>
              <a:rPr lang="en-US" sz="1800"/>
              <a:t>Nếu cần chèn cả hai phía, hãy dùng </a:t>
            </a:r>
            <a:r>
              <a:rPr lang="en-US" sz="1800">
                <a:latin typeface="Courier New"/>
                <a:ea typeface="Courier New"/>
                <a:cs typeface="Courier New"/>
                <a:sym typeface="Courier New"/>
              </a:rPr>
              <a:t>deque</a:t>
            </a:r>
            <a:r>
              <a:rPr lang="en-US" sz="1800"/>
              <a:t>.</a:t>
            </a:r>
            <a:endParaRPr/>
          </a:p>
          <a:p>
            <a:pPr indent="-228600" lvl="1" marL="685800" rtl="0" algn="l">
              <a:lnSpc>
                <a:spcPct val="90000"/>
              </a:lnSpc>
              <a:spcBef>
                <a:spcPts val="500"/>
              </a:spcBef>
              <a:spcAft>
                <a:spcPts val="0"/>
              </a:spcAft>
              <a:buClr>
                <a:schemeClr val="dk1"/>
              </a:buClr>
              <a:buSzPts val="1800"/>
              <a:buChar char="•"/>
            </a:pPr>
            <a:r>
              <a:rPr lang="en-US" sz="1800"/>
              <a:t>Nếu cần chèn ở giữa, hãy dùng </a:t>
            </a:r>
            <a:r>
              <a:rPr lang="en-US" sz="1800">
                <a:latin typeface="Courier New"/>
                <a:ea typeface="Courier New"/>
                <a:cs typeface="Courier New"/>
                <a:sym typeface="Courier New"/>
              </a:rPr>
              <a:t>list</a:t>
            </a:r>
            <a:r>
              <a:rPr lang="en-US" sz="1800"/>
              <a:t>.</a:t>
            </a:r>
            <a:endParaRPr/>
          </a:p>
          <a:p>
            <a:pPr indent="-228600" lvl="0" marL="228600" rtl="0" algn="l">
              <a:lnSpc>
                <a:spcPct val="90000"/>
              </a:lnSpc>
              <a:spcBef>
                <a:spcPts val="1000"/>
              </a:spcBef>
              <a:spcAft>
                <a:spcPts val="0"/>
              </a:spcAft>
              <a:buClr>
                <a:schemeClr val="dk1"/>
              </a:buClr>
              <a:buSzPts val="2000"/>
              <a:buChar char="•"/>
            </a:pPr>
            <a:r>
              <a:rPr lang="en-US" sz="2000"/>
              <a:t>Truy xuất ngẫu nhiên tới các phần tử đều có độ phức tạp O(1), tuy nhiên truy xuất phần tử </a:t>
            </a:r>
            <a:r>
              <a:rPr lang="en-US" sz="2000">
                <a:latin typeface="Courier New"/>
                <a:ea typeface="Courier New"/>
                <a:cs typeface="Courier New"/>
                <a:sym typeface="Courier New"/>
              </a:rPr>
              <a:t>vector</a:t>
            </a:r>
            <a:r>
              <a:rPr lang="en-US" sz="2000"/>
              <a:t> có thể nhanh hơn trong thực tế (do </a:t>
            </a:r>
            <a:r>
              <a:rPr lang="en-US" sz="2000">
                <a:latin typeface="Courier New"/>
                <a:ea typeface="Courier New"/>
                <a:cs typeface="Courier New"/>
                <a:sym typeface="Courier New"/>
              </a:rPr>
              <a:t>deque </a:t>
            </a:r>
            <a:r>
              <a:rPr lang="en-US" sz="2000"/>
              <a:t>cần tham chiếu ngược nhiều tầng (multi-level dereferencing) mới truy xuất được)</a:t>
            </a:r>
            <a:endParaRPr/>
          </a:p>
          <a:p>
            <a:pPr indent="-228600" lvl="0" marL="228600" rtl="0" algn="l">
              <a:lnSpc>
                <a:spcPct val="90000"/>
              </a:lnSpc>
              <a:spcBef>
                <a:spcPts val="1000"/>
              </a:spcBef>
              <a:spcAft>
                <a:spcPts val="0"/>
              </a:spcAft>
              <a:buClr>
                <a:schemeClr val="dk1"/>
              </a:buClr>
              <a:buSzPts val="2000"/>
              <a:buChar char="•"/>
            </a:pPr>
            <a:r>
              <a:rPr lang="en-US" sz="2000"/>
              <a:t>Cấp phát lại (Reallocations)</a:t>
            </a:r>
            <a:endParaRPr/>
          </a:p>
          <a:p>
            <a:pPr indent="-228600" lvl="1" marL="685800" rtl="0" algn="l">
              <a:lnSpc>
                <a:spcPct val="90000"/>
              </a:lnSpc>
              <a:spcBef>
                <a:spcPts val="500"/>
              </a:spcBef>
              <a:spcAft>
                <a:spcPts val="0"/>
              </a:spcAft>
              <a:buClr>
                <a:schemeClr val="dk1"/>
              </a:buClr>
              <a:buSzPts val="1800"/>
              <a:buChar char="•"/>
            </a:pPr>
            <a:r>
              <a:rPr lang="en-US" sz="1800"/>
              <a:t>Diễn ra lâu hơn đối với </a:t>
            </a:r>
            <a:r>
              <a:rPr lang="en-US" sz="1800">
                <a:latin typeface="Courier New"/>
                <a:ea typeface="Courier New"/>
                <a:cs typeface="Courier New"/>
                <a:sym typeface="Courier New"/>
              </a:rPr>
              <a:t>vector</a:t>
            </a:r>
            <a:r>
              <a:rPr lang="en-US" sz="1800"/>
              <a:t>.</a:t>
            </a:r>
            <a:endParaRPr/>
          </a:p>
          <a:p>
            <a:pPr indent="-228600" lvl="1" marL="685800" rtl="0" algn="l">
              <a:lnSpc>
                <a:spcPct val="90000"/>
              </a:lnSpc>
              <a:spcBef>
                <a:spcPts val="500"/>
              </a:spcBef>
              <a:spcAft>
                <a:spcPts val="0"/>
              </a:spcAft>
              <a:buClr>
                <a:schemeClr val="dk1"/>
              </a:buClr>
              <a:buSzPts val="1800"/>
              <a:buChar char="•"/>
            </a:pPr>
            <a:r>
              <a:rPr lang="en-US" sz="1800">
                <a:latin typeface="Courier New"/>
                <a:ea typeface="Courier New"/>
                <a:cs typeface="Courier New"/>
                <a:sym typeface="Courier New"/>
              </a:rPr>
              <a:t>vector</a:t>
            </a:r>
            <a:r>
              <a:rPr lang="en-US" sz="1800"/>
              <a:t> làm mất hiệu lực các tham chiếu từ ngoài tới các phần tử, nhưng </a:t>
            </a:r>
            <a:r>
              <a:rPr lang="en-US" sz="1800">
                <a:latin typeface="Courier New"/>
                <a:ea typeface="Courier New"/>
                <a:cs typeface="Courier New"/>
                <a:sym typeface="Courier New"/>
              </a:rPr>
              <a:t>deque </a:t>
            </a:r>
            <a:r>
              <a:rPr lang="en-US" sz="1800"/>
              <a:t>thì không.</a:t>
            </a:r>
            <a:endParaRPr/>
          </a:p>
          <a:p>
            <a:pPr indent="-228600" lvl="1" marL="685800" rtl="0" algn="l">
              <a:lnSpc>
                <a:spcPct val="90000"/>
              </a:lnSpc>
              <a:spcBef>
                <a:spcPts val="500"/>
              </a:spcBef>
              <a:spcAft>
                <a:spcPts val="0"/>
              </a:spcAft>
              <a:buClr>
                <a:schemeClr val="dk1"/>
              </a:buClr>
              <a:buSzPts val="1800"/>
              <a:buChar char="•"/>
            </a:pPr>
            <a:r>
              <a:rPr lang="en-US" sz="1800">
                <a:latin typeface="Courier New"/>
                <a:ea typeface="Courier New"/>
                <a:cs typeface="Courier New"/>
                <a:sym typeface="Courier New"/>
              </a:rPr>
              <a:t>vector</a:t>
            </a:r>
            <a:r>
              <a:rPr lang="en-US" sz="1800"/>
              <a:t> sao chép các </a:t>
            </a:r>
            <a:r>
              <a:rPr b="1" lang="en-US" sz="1800" u="sng"/>
              <a:t>phần tử</a:t>
            </a:r>
            <a:r>
              <a:rPr lang="en-US" sz="1800"/>
              <a:t> (mỗi phần tử có thể là các đối tượng có kích thước lớn), trong khi </a:t>
            </a:r>
            <a:r>
              <a:rPr lang="en-US" sz="1800">
                <a:latin typeface="Courier New"/>
                <a:ea typeface="Courier New"/>
                <a:cs typeface="Courier New"/>
                <a:sym typeface="Courier New"/>
              </a:rPr>
              <a:t>deque</a:t>
            </a:r>
            <a:r>
              <a:rPr lang="en-US" sz="1800"/>
              <a:t> chỉ sao chép các </a:t>
            </a:r>
            <a:r>
              <a:rPr b="1" lang="en-US" sz="1800" u="sng"/>
              <a:t>con trỏ</a:t>
            </a:r>
            <a:r>
              <a:rPr lang="en-US" sz="1800"/>
              <a:t>.</a:t>
            </a:r>
            <a:endParaRPr sz="1800"/>
          </a:p>
        </p:txBody>
      </p:sp>
      <p:sp>
        <p:nvSpPr>
          <p:cNvPr id="307" name="Google Shape;307;p2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a:t>
            </a:r>
            <a:endParaRPr/>
          </a:p>
        </p:txBody>
      </p:sp>
      <p:sp>
        <p:nvSpPr>
          <p:cNvPr id="313" name="Google Shape;313;p27"/>
          <p:cNvSpPr/>
          <p:nvPr/>
        </p:nvSpPr>
        <p:spPr>
          <a:xfrm>
            <a:off x="500522" y="810489"/>
            <a:ext cx="6333974" cy="54876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Vector Implementation</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#include &lt;vector&gt;</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#include &lt;deque&gt;</a:t>
            </a:r>
            <a:endParaRPr/>
          </a:p>
          <a:p>
            <a:pPr indent="0" lvl="0" marL="0" marR="0" rtl="0" algn="l">
              <a:spcBef>
                <a:spcPts val="0"/>
              </a:spcBef>
              <a:spcAft>
                <a:spcPts val="0"/>
              </a:spcAft>
              <a:buNone/>
            </a:pPr>
            <a:r>
              <a:rPr b="1" lang="en-US" sz="1200">
                <a:solidFill>
                  <a:schemeClr val="accent1"/>
                </a:solidFill>
                <a:latin typeface="Courier New"/>
                <a:ea typeface="Courier New"/>
                <a:cs typeface="Courier New"/>
                <a:sym typeface="Courier New"/>
              </a:rPr>
              <a:t>using</a:t>
            </a: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namespace</a:t>
            </a:r>
            <a:r>
              <a:rPr lang="en-US" sz="1200">
                <a:solidFill>
                  <a:schemeClr val="dk1"/>
                </a:solidFill>
                <a:latin typeface="Courier New"/>
                <a:ea typeface="Courier New"/>
                <a:cs typeface="Courier New"/>
                <a:sym typeface="Courier New"/>
              </a:rPr>
              <a:t> std;</a:t>
            </a:r>
            <a:br>
              <a:rPr lang="en-US" sz="1200">
                <a:solidFill>
                  <a:schemeClr val="dk1"/>
                </a:solidFill>
                <a:latin typeface="Courier New"/>
                <a:ea typeface="Courier New"/>
                <a:cs typeface="Courier New"/>
                <a:sym typeface="Courier New"/>
              </a:rPr>
            </a:br>
            <a:br>
              <a:rPr lang="en-US" sz="1200">
                <a:solidFill>
                  <a:schemeClr val="dk1"/>
                </a:solidFill>
                <a:latin typeface="Courier New"/>
                <a:ea typeface="Courier New"/>
                <a:cs typeface="Courier New"/>
                <a:sym typeface="Courier New"/>
              </a:rPr>
            </a:br>
            <a:r>
              <a:rPr b="1" lang="en-US" sz="1200">
                <a:solidFill>
                  <a:schemeClr val="accent1"/>
                </a:solidFill>
                <a:latin typeface="Courier New"/>
                <a:ea typeface="Courier New"/>
                <a:cs typeface="Courier New"/>
                <a:sym typeface="Courier New"/>
              </a:rPr>
              <a:t>int</a:t>
            </a:r>
            <a:r>
              <a:rPr lang="en-US" sz="1200">
                <a:solidFill>
                  <a:schemeClr val="dk1"/>
                </a:solidFill>
                <a:latin typeface="Courier New"/>
                <a:ea typeface="Courier New"/>
                <a:cs typeface="Courier New"/>
                <a:sym typeface="Courier New"/>
              </a:rPr>
              <a:t> main(int argc, char* argv[])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cout &lt;&lt; “With a vector:” &lt;&lt; endl;</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vector&lt;int&gt; v;</a:t>
            </a:r>
            <a:br>
              <a:rPr b="1" lang="en-US" sz="1200">
                <a:solidFill>
                  <a:srgbClr val="FF0000"/>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v.push_back(4); v.push_back(3);</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v.push_back(37); v.push_back(15);</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int* p = &amp;v.back();</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cout &lt;&lt; *p &lt;&lt; “ ” &lt;&lt; v.at(3) &lt;&lt; “ ”   </a:t>
            </a:r>
            <a:r>
              <a:rPr b="1" lang="en-US" sz="1200">
                <a:solidFill>
                  <a:srgbClr val="92D050"/>
                </a:solidFill>
                <a:latin typeface="Courier New"/>
                <a:ea typeface="Courier New"/>
                <a:cs typeface="Courier New"/>
                <a:sym typeface="Courier New"/>
              </a:rPr>
              <a:t>//must be same</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&lt;&lt; p &lt;&lt; “ ” &lt;&lt; &amp;v.at(3) &lt;&lt; endl; </a:t>
            </a:r>
            <a:r>
              <a:rPr b="1" lang="en-US" sz="1200">
                <a:solidFill>
                  <a:srgbClr val="92D050"/>
                </a:solidFill>
                <a:latin typeface="Courier New"/>
                <a:ea typeface="Courier New"/>
                <a:cs typeface="Courier New"/>
                <a:sym typeface="Courier New"/>
              </a:rPr>
              <a:t>//must be same</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v.push_back(99);</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cout &lt;&lt; *p &lt;&lt; “ ” &lt;&lt; v.at(3) &lt;&lt; “ ”   </a:t>
            </a:r>
            <a:r>
              <a:rPr b="1" lang="en-US" sz="1200">
                <a:solidFill>
                  <a:srgbClr val="92D050"/>
                </a:solidFill>
                <a:latin typeface="Courier New"/>
                <a:ea typeface="Courier New"/>
                <a:cs typeface="Courier New"/>
                <a:sym typeface="Courier New"/>
              </a:rPr>
              <a:t>//may be different*</a:t>
            </a:r>
            <a:br>
              <a:rPr b="1" lang="en-US" sz="1200">
                <a:solidFill>
                  <a:srgbClr val="92D050"/>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&lt;&lt; p &lt;&lt; “ ” &lt;&lt; &amp;v.at(3) &lt;&lt; endl; </a:t>
            </a:r>
            <a:r>
              <a:rPr b="1" lang="en-US" sz="1200">
                <a:solidFill>
                  <a:srgbClr val="92D050"/>
                </a:solidFill>
                <a:latin typeface="Courier New"/>
                <a:ea typeface="Courier New"/>
                <a:cs typeface="Courier New"/>
                <a:sym typeface="Courier New"/>
              </a:rPr>
              <a:t>//probably different</a:t>
            </a:r>
            <a:endParaRPr/>
          </a:p>
          <a:p>
            <a:pPr indent="0" lvl="0" marL="0" marR="0" rtl="0" algn="l">
              <a:spcBef>
                <a:spcPts val="0"/>
              </a:spcBef>
              <a:spcAft>
                <a:spcPts val="0"/>
              </a:spcAft>
              <a:buNone/>
            </a:pPr>
            <a:r>
              <a:t/>
            </a:r>
            <a:endParaRPr b="1" sz="1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Deque Implementation</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cout &lt;&lt; “With a deque:” &lt;&lt; endl;</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t>
            </a:r>
            <a:r>
              <a:rPr b="1" lang="en-US" sz="1200">
                <a:solidFill>
                  <a:schemeClr val="accent5"/>
                </a:solidFill>
                <a:latin typeface="Courier New"/>
                <a:ea typeface="Courier New"/>
                <a:cs typeface="Courier New"/>
                <a:sym typeface="Courier New"/>
              </a:rPr>
              <a:t>deque&lt;int&gt; d;</a:t>
            </a:r>
            <a:br>
              <a:rPr b="1" lang="en-US" sz="1200">
                <a:solidFill>
                  <a:srgbClr val="FF0000"/>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d.push_back(4); d.push_back(3);</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d.push_back(37); d.push_back(15);</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int* p = &amp;d.back();</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cout &lt;&lt; *p &lt;&lt; “ ” &lt;&lt; d.at(3) &lt;&lt; “ ”   </a:t>
            </a:r>
            <a:r>
              <a:rPr b="1" lang="en-US" sz="1200">
                <a:solidFill>
                  <a:srgbClr val="92D050"/>
                </a:solidFill>
                <a:latin typeface="Courier New"/>
                <a:ea typeface="Courier New"/>
                <a:cs typeface="Courier New"/>
                <a:sym typeface="Courier New"/>
              </a:rPr>
              <a:t>//must be same</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&lt;&lt; p &lt;&lt; “ ” &lt;&lt; &amp;d.at(3) &lt;&lt; endl; </a:t>
            </a:r>
            <a:r>
              <a:rPr b="1" lang="en-US" sz="1200">
                <a:solidFill>
                  <a:srgbClr val="92D050"/>
                </a:solidFill>
                <a:latin typeface="Courier New"/>
                <a:ea typeface="Courier New"/>
                <a:cs typeface="Courier New"/>
                <a:sym typeface="Courier New"/>
              </a:rPr>
              <a:t>//must be same</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d.resize(32767);           </a:t>
            </a:r>
            <a:r>
              <a:rPr b="1" lang="en-US" sz="1200">
                <a:solidFill>
                  <a:schemeClr val="accent3"/>
                </a:solidFill>
                <a:latin typeface="Courier New"/>
                <a:ea typeface="Courier New"/>
                <a:cs typeface="Courier New"/>
                <a:sym typeface="Courier New"/>
              </a:rPr>
              <a:t>//probably causes realloc</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cout &lt;&lt; *p &lt;&lt; “ ” &lt;&lt; d.at(3) &lt;&lt; “ ”   </a:t>
            </a:r>
            <a:r>
              <a:rPr b="1" lang="en-US" sz="1200">
                <a:solidFill>
                  <a:srgbClr val="92D050"/>
                </a:solidFill>
                <a:latin typeface="Courier New"/>
                <a:ea typeface="Courier New"/>
                <a:cs typeface="Courier New"/>
                <a:sym typeface="Courier New"/>
              </a:rPr>
              <a:t>//must be same</a:t>
            </a:r>
            <a:br>
              <a:rPr b="1" lang="en-US" sz="1200">
                <a:solidFill>
                  <a:srgbClr val="92D050"/>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&lt;&lt; p &lt;&lt; “ ” &lt;&lt; &amp;d.at(3) &lt;&lt; endl; </a:t>
            </a:r>
            <a:r>
              <a:rPr b="1" lang="en-US" sz="1200">
                <a:solidFill>
                  <a:srgbClr val="92D050"/>
                </a:solidFill>
                <a:latin typeface="Courier New"/>
                <a:ea typeface="Courier New"/>
                <a:cs typeface="Courier New"/>
                <a:sym typeface="Courier New"/>
              </a:rPr>
              <a:t>//must be same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314" name="Google Shape;314;p27"/>
          <p:cNvSpPr/>
          <p:nvPr/>
        </p:nvSpPr>
        <p:spPr>
          <a:xfrm>
            <a:off x="6293923" y="2403217"/>
            <a:ext cx="2408050" cy="458736"/>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Vì p không trỏ tới v[3] nữa, nhưng giá trị cũ 15 có thể vẫn còn ở đó.</a:t>
            </a:r>
            <a:endParaRPr sz="1100">
              <a:solidFill>
                <a:srgbClr val="C00000"/>
              </a:solidFill>
              <a:latin typeface="Calibri"/>
              <a:ea typeface="Calibri"/>
              <a:cs typeface="Calibri"/>
              <a:sym typeface="Calibri"/>
            </a:endParaRPr>
          </a:p>
        </p:txBody>
      </p:sp>
      <p:cxnSp>
        <p:nvCxnSpPr>
          <p:cNvPr id="315" name="Google Shape;315;p27"/>
          <p:cNvCxnSpPr>
            <a:stCxn id="314" idx="2"/>
          </p:cNvCxnSpPr>
          <p:nvPr/>
        </p:nvCxnSpPr>
        <p:spPr>
          <a:xfrm flipH="1">
            <a:off x="6270048" y="2861953"/>
            <a:ext cx="1227900" cy="692400"/>
          </a:xfrm>
          <a:prstGeom prst="straightConnector1">
            <a:avLst/>
          </a:prstGeom>
          <a:noFill/>
          <a:ln cap="flat" cmpd="sng" w="12700">
            <a:solidFill>
              <a:schemeClr val="accent2"/>
            </a:solidFill>
            <a:prstDash val="solid"/>
            <a:miter lim="800000"/>
            <a:headEnd len="sm" w="sm" type="none"/>
            <a:tailEnd len="med" w="med" type="triangle"/>
          </a:ln>
        </p:spPr>
      </p:cxnSp>
      <p:sp>
        <p:nvSpPr>
          <p:cNvPr id="316" name="Google Shape;316;p27"/>
          <p:cNvSpPr/>
          <p:nvPr/>
        </p:nvSpPr>
        <p:spPr>
          <a:xfrm>
            <a:off x="4921558" y="773199"/>
            <a:ext cx="3780415" cy="1222064"/>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900">
                <a:solidFill>
                  <a:schemeClr val="accent3"/>
                </a:solidFill>
                <a:latin typeface="Courier New"/>
                <a:ea typeface="Courier New"/>
                <a:cs typeface="Courier New"/>
                <a:sym typeface="Courier New"/>
              </a:rPr>
              <a:t>// Output below, YMMV but comments above will hold</a:t>
            </a:r>
            <a:endParaRPr/>
          </a:p>
          <a:p>
            <a:pPr indent="0" lvl="0" marL="0" marR="0" rtl="0" algn="l">
              <a:spcBef>
                <a:spcPts val="0"/>
              </a:spcBef>
              <a:spcAft>
                <a:spcPts val="0"/>
              </a:spcAft>
              <a:buNone/>
            </a:pPr>
            <a:r>
              <a:rPr b="1" lang="en-US" sz="900">
                <a:solidFill>
                  <a:schemeClr val="accent1"/>
                </a:solidFill>
                <a:latin typeface="Courier New"/>
                <a:ea typeface="Courier New"/>
                <a:cs typeface="Courier New"/>
                <a:sym typeface="Courier New"/>
              </a:rPr>
              <a:t>With a vector:</a:t>
            </a:r>
            <a:br>
              <a:rPr b="1" lang="en-US" sz="900">
                <a:solidFill>
                  <a:schemeClr val="accent1"/>
                </a:solidFill>
                <a:latin typeface="Courier New"/>
                <a:ea typeface="Courier New"/>
                <a:cs typeface="Courier New"/>
                <a:sym typeface="Courier New"/>
              </a:rPr>
            </a:br>
            <a:r>
              <a:rPr b="1" lang="en-US" sz="900">
                <a:solidFill>
                  <a:schemeClr val="accent1"/>
                </a:solidFill>
                <a:latin typeface="Courier New"/>
                <a:ea typeface="Courier New"/>
                <a:cs typeface="Courier New"/>
                <a:sym typeface="Courier New"/>
              </a:rPr>
              <a:t>15 15  0x7ff87bc039cc 0x7ff87bc039cc</a:t>
            </a:r>
            <a:br>
              <a:rPr b="1" lang="en-US" sz="900">
                <a:solidFill>
                  <a:schemeClr val="accent1"/>
                </a:solidFill>
                <a:latin typeface="Courier New"/>
                <a:ea typeface="Courier New"/>
                <a:cs typeface="Courier New"/>
                <a:sym typeface="Courier New"/>
              </a:rPr>
            </a:br>
            <a:r>
              <a:rPr b="1" lang="en-US" sz="900">
                <a:solidFill>
                  <a:schemeClr val="accent1"/>
                </a:solidFill>
                <a:latin typeface="Courier New"/>
                <a:ea typeface="Courier New"/>
                <a:cs typeface="Courier New"/>
                <a:sym typeface="Courier New"/>
              </a:rPr>
              <a:t>15 15  0x7ff87bc039cc 0x7ff87bc039ec</a:t>
            </a:r>
            <a:br>
              <a:rPr b="1" lang="en-US" sz="900">
                <a:solidFill>
                  <a:schemeClr val="accent1"/>
                </a:solidFill>
                <a:latin typeface="Courier New"/>
                <a:ea typeface="Courier New"/>
                <a:cs typeface="Courier New"/>
                <a:sym typeface="Courier New"/>
              </a:rPr>
            </a:br>
            <a:r>
              <a:rPr b="1" lang="en-US" sz="900">
                <a:solidFill>
                  <a:schemeClr val="accent1"/>
                </a:solidFill>
                <a:latin typeface="Courier New"/>
                <a:ea typeface="Courier New"/>
                <a:cs typeface="Courier New"/>
                <a:sym typeface="Courier New"/>
              </a:rPr>
              <a:t>With a deque:</a:t>
            </a:r>
            <a:endParaRPr/>
          </a:p>
          <a:p>
            <a:pPr indent="0" lvl="0" marL="0" marR="0" rtl="0" algn="l">
              <a:spcBef>
                <a:spcPts val="0"/>
              </a:spcBef>
              <a:spcAft>
                <a:spcPts val="0"/>
              </a:spcAft>
              <a:buNone/>
            </a:pPr>
            <a:r>
              <a:rPr b="1" lang="en-US" sz="900">
                <a:solidFill>
                  <a:schemeClr val="accent1"/>
                </a:solidFill>
                <a:latin typeface="Courier New"/>
                <a:ea typeface="Courier New"/>
                <a:cs typeface="Courier New"/>
                <a:sym typeface="Courier New"/>
              </a:rPr>
              <a:t>15 15  0x7ff87c00220c 0x7ff87c00220c</a:t>
            </a:r>
            <a:br>
              <a:rPr b="1" lang="en-US" sz="900">
                <a:solidFill>
                  <a:schemeClr val="accent1"/>
                </a:solidFill>
                <a:latin typeface="Courier New"/>
                <a:ea typeface="Courier New"/>
                <a:cs typeface="Courier New"/>
                <a:sym typeface="Courier New"/>
              </a:rPr>
            </a:br>
            <a:r>
              <a:rPr b="1" lang="en-US" sz="900">
                <a:solidFill>
                  <a:schemeClr val="accent1"/>
                </a:solidFill>
                <a:latin typeface="Courier New"/>
                <a:ea typeface="Courier New"/>
                <a:cs typeface="Courier New"/>
                <a:sym typeface="Courier New"/>
              </a:rPr>
              <a:t>15 15  0x7ff87c00220c 0x7ff87c00220c</a:t>
            </a:r>
            <a:endParaRPr b="1" sz="900">
              <a:solidFill>
                <a:schemeClr val="accent1"/>
              </a:solidFill>
              <a:latin typeface="Courier New"/>
              <a:ea typeface="Courier New"/>
              <a:cs typeface="Courier New"/>
              <a:sym typeface="Courier New"/>
            </a:endParaRPr>
          </a:p>
        </p:txBody>
      </p:sp>
      <p:sp>
        <p:nvSpPr>
          <p:cNvPr id="317" name="Google Shape;317;p2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std::array (C++11)</a:t>
            </a:r>
            <a:endParaRPr/>
          </a:p>
        </p:txBody>
      </p:sp>
      <p:sp>
        <p:nvSpPr>
          <p:cNvPr id="323" name="Google Shape;323;p28"/>
          <p:cNvSpPr txBox="1"/>
          <p:nvPr>
            <p:ph idx="1" type="body"/>
          </p:nvPr>
        </p:nvSpPr>
        <p:spPr>
          <a:xfrm>
            <a:off x="628650" y="825427"/>
            <a:ext cx="7886700"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Là một lớp bao (wrapper) của mảng C++, có thể xem như một </a:t>
            </a:r>
            <a:r>
              <a:rPr lang="en-US" sz="1800">
                <a:latin typeface="Courier New"/>
                <a:ea typeface="Courier New"/>
                <a:cs typeface="Courier New"/>
                <a:sym typeface="Courier New"/>
              </a:rPr>
              <a:t>vector </a:t>
            </a:r>
            <a:r>
              <a:rPr lang="en-US" sz="1800"/>
              <a:t>kích thước cố định</a:t>
            </a:r>
            <a:endParaRPr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800"/>
              <a:buChar char="•"/>
            </a:pPr>
            <a:r>
              <a:rPr lang="en-US" sz="1800">
                <a:latin typeface="Courier New"/>
                <a:ea typeface="Courier New"/>
                <a:cs typeface="Courier New"/>
                <a:sym typeface="Courier New"/>
              </a:rPr>
              <a:t>std::array </a:t>
            </a:r>
            <a:r>
              <a:rPr lang="en-US" sz="1800"/>
              <a:t>vs. mảng C++</a:t>
            </a:r>
            <a:endParaRPr/>
          </a:p>
          <a:p>
            <a:pPr indent="-228600" lvl="1" marL="685800" rtl="0" algn="l">
              <a:lnSpc>
                <a:spcPct val="90000"/>
              </a:lnSpc>
              <a:spcBef>
                <a:spcPts val="500"/>
              </a:spcBef>
              <a:spcAft>
                <a:spcPts val="0"/>
              </a:spcAft>
              <a:buClr>
                <a:schemeClr val="dk1"/>
              </a:buClr>
              <a:buSzPts val="1600"/>
              <a:buChar char="•"/>
            </a:pPr>
            <a:r>
              <a:rPr lang="en-US" sz="1600"/>
              <a:t>std::array không tự động chuyển thành pointer bởi trình dịch như mảng C++ thường</a:t>
            </a:r>
            <a:endParaRPr sz="1600"/>
          </a:p>
          <a:p>
            <a:pPr indent="-228600" lvl="1" marL="685800" rtl="0" algn="l">
              <a:lnSpc>
                <a:spcPct val="90000"/>
              </a:lnSpc>
              <a:spcBef>
                <a:spcPts val="500"/>
              </a:spcBef>
              <a:spcAft>
                <a:spcPts val="0"/>
              </a:spcAft>
              <a:buClr>
                <a:schemeClr val="dk1"/>
              </a:buClr>
              <a:buSzPts val="1600"/>
              <a:buChar char="•"/>
            </a:pPr>
            <a:r>
              <a:rPr lang="en-US" sz="1600"/>
              <a:t>Hỗ trợ các hàm hữu ích</a:t>
            </a:r>
            <a:endParaRPr sz="1600"/>
          </a:p>
          <a:p>
            <a:pPr indent="-228600" lvl="2" marL="1143000" rtl="0" algn="l">
              <a:lnSpc>
                <a:spcPct val="90000"/>
              </a:lnSpc>
              <a:spcBef>
                <a:spcPts val="500"/>
              </a:spcBef>
              <a:spcAft>
                <a:spcPts val="0"/>
              </a:spcAft>
              <a:buClr>
                <a:schemeClr val="dk1"/>
              </a:buClr>
              <a:buSzPts val="1200"/>
              <a:buChar char="•"/>
            </a:pPr>
            <a:r>
              <a:rPr lang="en-US" sz="1200"/>
              <a:t>Phương thức </a:t>
            </a:r>
            <a:r>
              <a:rPr lang="en-US" sz="1200">
                <a:latin typeface="Courier New"/>
                <a:ea typeface="Courier New"/>
                <a:cs typeface="Courier New"/>
                <a:sym typeface="Courier New"/>
              </a:rPr>
              <a:t>at()</a:t>
            </a:r>
            <a:r>
              <a:rPr lang="en-US" sz="1200"/>
              <a:t> cho phép truy xuất phần tử an toàn, kiểm tra biên</a:t>
            </a:r>
            <a:endParaRPr sz="1200"/>
          </a:p>
          <a:p>
            <a:pPr indent="-228600" lvl="2" marL="1143000" rtl="0" algn="l">
              <a:lnSpc>
                <a:spcPct val="90000"/>
              </a:lnSpc>
              <a:spcBef>
                <a:spcPts val="500"/>
              </a:spcBef>
              <a:spcAft>
                <a:spcPts val="0"/>
              </a:spcAft>
              <a:buClr>
                <a:schemeClr val="dk1"/>
              </a:buClr>
              <a:buSzPts val="1200"/>
              <a:buChar char="•"/>
            </a:pPr>
            <a:r>
              <a:rPr lang="en-US" sz="1200"/>
              <a:t>Phương thức </a:t>
            </a:r>
            <a:r>
              <a:rPr lang="en-US" sz="1200">
                <a:latin typeface="Courier New"/>
                <a:ea typeface="Courier New"/>
                <a:cs typeface="Courier New"/>
                <a:sym typeface="Courier New"/>
              </a:rPr>
              <a:t>size()</a:t>
            </a:r>
            <a:r>
              <a:rPr lang="en-US" sz="1200"/>
              <a:t> trả về kích thước mảng được chỉ định khi khởi tạo.</a:t>
            </a:r>
            <a:endParaRPr/>
          </a:p>
          <a:p>
            <a:pPr indent="-228600" lvl="0" marL="228600" rtl="0" algn="l">
              <a:lnSpc>
                <a:spcPct val="90000"/>
              </a:lnSpc>
              <a:spcBef>
                <a:spcPts val="1000"/>
              </a:spcBef>
              <a:spcAft>
                <a:spcPts val="0"/>
              </a:spcAft>
              <a:buClr>
                <a:schemeClr val="dk1"/>
              </a:buClr>
              <a:buSzPts val="1800"/>
              <a:buChar char="•"/>
            </a:pPr>
            <a:r>
              <a:rPr lang="en-US" sz="1800">
                <a:latin typeface="Courier New"/>
                <a:ea typeface="Courier New"/>
                <a:cs typeface="Courier New"/>
                <a:sym typeface="Courier New"/>
              </a:rPr>
              <a:t>std::array </a:t>
            </a:r>
            <a:r>
              <a:rPr lang="en-US" sz="1800"/>
              <a:t>vs. </a:t>
            </a:r>
            <a:r>
              <a:rPr lang="en-US" sz="1800">
                <a:latin typeface="Courier New"/>
                <a:ea typeface="Courier New"/>
                <a:cs typeface="Courier New"/>
                <a:sym typeface="Courier New"/>
              </a:rPr>
              <a:t>std::vector</a:t>
            </a:r>
            <a:endParaRPr/>
          </a:p>
          <a:p>
            <a:pPr indent="-228600" lvl="1" marL="685800" rtl="0" algn="l">
              <a:lnSpc>
                <a:spcPct val="90000"/>
              </a:lnSpc>
              <a:spcBef>
                <a:spcPts val="500"/>
              </a:spcBef>
              <a:spcAft>
                <a:spcPts val="0"/>
              </a:spcAft>
              <a:buClr>
                <a:schemeClr val="dk1"/>
              </a:buClr>
              <a:buSzPts val="1600"/>
              <a:buChar char="•"/>
            </a:pPr>
            <a:r>
              <a:rPr lang="en-US" sz="1600"/>
              <a:t>Nếu bạn biết trước kích thước cần dùng thì hãy cố định nó!</a:t>
            </a:r>
            <a:endParaRPr/>
          </a:p>
          <a:p>
            <a:pPr indent="-228600" lvl="1" marL="685800" rtl="0" algn="l">
              <a:lnSpc>
                <a:spcPct val="90000"/>
              </a:lnSpc>
              <a:spcBef>
                <a:spcPts val="500"/>
              </a:spcBef>
              <a:spcAft>
                <a:spcPts val="0"/>
              </a:spcAft>
              <a:buClr>
                <a:schemeClr val="dk1"/>
              </a:buClr>
              <a:buSzPts val="1600"/>
              <a:buChar char="•"/>
            </a:pPr>
            <a:r>
              <a:rPr lang="en-US" sz="1600">
                <a:latin typeface="Courier New"/>
                <a:ea typeface="Courier New"/>
                <a:cs typeface="Courier New"/>
                <a:sym typeface="Courier New"/>
              </a:rPr>
              <a:t>std::array</a:t>
            </a:r>
            <a:r>
              <a:rPr lang="en-US" sz="1600"/>
              <a:t> thường được lưu trong bộ nhớ stack hơn là bộ nhớ heap</a:t>
            </a:r>
            <a:endParaRPr/>
          </a:p>
          <a:p>
            <a:pPr indent="-228600" lvl="1" marL="685800" rtl="0" algn="l">
              <a:lnSpc>
                <a:spcPct val="90000"/>
              </a:lnSpc>
              <a:spcBef>
                <a:spcPts val="500"/>
              </a:spcBef>
              <a:spcAft>
                <a:spcPts val="0"/>
              </a:spcAft>
              <a:buClr>
                <a:schemeClr val="dk1"/>
              </a:buClr>
              <a:buSzPts val="1600"/>
              <a:buChar char="•"/>
            </a:pPr>
            <a:r>
              <a:rPr lang="en-US" sz="1600">
                <a:latin typeface="Courier New"/>
                <a:ea typeface="Courier New"/>
                <a:cs typeface="Courier New"/>
                <a:sym typeface="Courier New"/>
              </a:rPr>
              <a:t>std::array </a:t>
            </a:r>
            <a:r>
              <a:rPr lang="en-US" sz="1600"/>
              <a:t>nhanh hơn và hiệu quả về mặt bộ nhớ hơn </a:t>
            </a:r>
            <a:r>
              <a:rPr lang="en-US" sz="1600">
                <a:latin typeface="Courier New"/>
                <a:ea typeface="Courier New"/>
                <a:cs typeface="Courier New"/>
                <a:sym typeface="Courier New"/>
              </a:rPr>
              <a:t>std::vector</a:t>
            </a:r>
            <a:endParaRPr/>
          </a:p>
          <a:p>
            <a:pPr indent="-127000" lvl="1" marL="685800" rtl="0" algn="l">
              <a:lnSpc>
                <a:spcPct val="90000"/>
              </a:lnSpc>
              <a:spcBef>
                <a:spcPts val="500"/>
              </a:spcBef>
              <a:spcAft>
                <a:spcPts val="0"/>
              </a:spcAft>
              <a:buClr>
                <a:schemeClr val="dk1"/>
              </a:buClr>
              <a:buSzPts val="1600"/>
              <a:buNone/>
            </a:pPr>
            <a:r>
              <a:t/>
            </a:r>
            <a:endParaRPr sz="1600"/>
          </a:p>
        </p:txBody>
      </p:sp>
      <p:sp>
        <p:nvSpPr>
          <p:cNvPr id="324" name="Google Shape;324;p2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list&lt;T&gt;</a:t>
            </a:r>
            <a:endParaRPr/>
          </a:p>
        </p:txBody>
      </p:sp>
      <p:sp>
        <p:nvSpPr>
          <p:cNvPr id="330" name="Google Shape;330;p2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Cài đặt như danh sách liên kết kép doubly-linked list, cho phép chèn và xóa nhanh phần tử.</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Chỉ hỗ trợ truy xuất tuần tự thông qua iterators.</a:t>
            </a:r>
            <a:endParaRPr/>
          </a:p>
          <a:p>
            <a:pPr indent="-228600" lvl="1" marL="685800" rtl="0" algn="l">
              <a:lnSpc>
                <a:spcPct val="90000"/>
              </a:lnSpc>
              <a:spcBef>
                <a:spcPts val="500"/>
              </a:spcBef>
              <a:spcAft>
                <a:spcPts val="0"/>
              </a:spcAft>
              <a:buClr>
                <a:schemeClr val="dk1"/>
              </a:buClr>
              <a:buSzPts val="1800"/>
              <a:buChar char="•"/>
            </a:pPr>
            <a:r>
              <a:rPr lang="en-US" sz="1800"/>
              <a:t>Không truy xuất ngẫu nhiên qua chỉ số bằng toán tử</a:t>
            </a:r>
            <a:r>
              <a:rPr lang="en-US" sz="1800">
                <a:latin typeface="Courier New"/>
                <a:ea typeface="Courier New"/>
                <a:cs typeface="Courier New"/>
                <a:sym typeface="Courier New"/>
              </a:rPr>
              <a:t>[]</a:t>
            </a:r>
            <a:r>
              <a:rPr lang="en-US" sz="1800"/>
              <a:t> hoặc </a:t>
            </a:r>
            <a:r>
              <a:rPr lang="en-US" sz="1800">
                <a:latin typeface="Courier New"/>
                <a:ea typeface="Courier New"/>
                <a:cs typeface="Courier New"/>
                <a:sym typeface="Courier New"/>
              </a:rPr>
              <a:t>at()</a:t>
            </a:r>
            <a:r>
              <a:rPr lang="en-US" sz="1800"/>
              <a:t>.</a:t>
            </a:r>
            <a:endParaRPr/>
          </a:p>
        </p:txBody>
      </p:sp>
      <p:graphicFrame>
        <p:nvGraphicFramePr>
          <p:cNvPr id="331" name="Google Shape;331;p29"/>
          <p:cNvGraphicFramePr/>
          <p:nvPr/>
        </p:nvGraphicFramePr>
        <p:xfrm>
          <a:off x="783400" y="3585730"/>
          <a:ext cx="3000000" cy="3000000"/>
        </p:xfrm>
        <a:graphic>
          <a:graphicData uri="http://schemas.openxmlformats.org/drawingml/2006/table">
            <a:tbl>
              <a:tblPr bandRow="1" firstRow="1">
                <a:noFill/>
                <a:tableStyleId>{7820B587-CA9D-4F8F-9D6D-F9550F0FDCDF}</a:tableStyleId>
              </a:tblPr>
              <a:tblGrid>
                <a:gridCol w="2268200"/>
                <a:gridCol w="2430800"/>
                <a:gridCol w="2878225"/>
              </a:tblGrid>
              <a:tr h="479700">
                <a:tc>
                  <a:txBody>
                    <a:bodyPr/>
                    <a:lstStyle/>
                    <a:p>
                      <a:pPr indent="0" lvl="0" marL="0" marR="0" rtl="0" algn="l">
                        <a:spcBef>
                          <a:spcPts val="0"/>
                        </a:spcBef>
                        <a:spcAft>
                          <a:spcPts val="0"/>
                        </a:spcAft>
                        <a:buNone/>
                      </a:pPr>
                      <a:r>
                        <a:rPr lang="en-US" sz="1400"/>
                        <a:t>Phương pháp truy xuất</a:t>
                      </a:r>
                      <a:endParaRPr sz="1400"/>
                    </a:p>
                  </a:txBody>
                  <a:tcPr marT="34300" marB="34300" marR="68575" marL="68575"/>
                </a:tc>
                <a:tc>
                  <a:txBody>
                    <a:bodyPr/>
                    <a:lstStyle/>
                    <a:p>
                      <a:pPr indent="0" lvl="0" marL="0" marR="0" rtl="0" algn="l">
                        <a:spcBef>
                          <a:spcPts val="0"/>
                        </a:spcBef>
                        <a:spcAft>
                          <a:spcPts val="0"/>
                        </a:spcAft>
                        <a:buNone/>
                      </a:pPr>
                      <a:r>
                        <a:rPr lang="en-US" sz="1400"/>
                        <a:t>Độ phức tạp</a:t>
                      </a:r>
                      <a:endParaRPr sz="1400"/>
                    </a:p>
                  </a:txBody>
                  <a:tcPr marT="34300" marB="34300" marR="68575" marL="68575"/>
                </a:tc>
                <a:tc>
                  <a:txBody>
                    <a:bodyPr/>
                    <a:lstStyle/>
                    <a:p>
                      <a:pPr indent="0" lvl="0" marL="0" marR="0" rtl="0" algn="l">
                        <a:spcBef>
                          <a:spcPts val="0"/>
                        </a:spcBef>
                        <a:spcAft>
                          <a:spcPts val="0"/>
                        </a:spcAft>
                        <a:buNone/>
                      </a:pPr>
                      <a:r>
                        <a:rPr lang="en-US" sz="1400"/>
                        <a:t>API  hỗ trợ</a:t>
                      </a:r>
                      <a:endParaRPr sz="1400"/>
                    </a:p>
                  </a:txBody>
                  <a:tcPr marT="34300" marB="34300" marR="68575" marL="68575"/>
                </a:tc>
              </a:tr>
              <a:tr h="487950">
                <a:tc>
                  <a:txBody>
                    <a:bodyPr/>
                    <a:lstStyle/>
                    <a:p>
                      <a:pPr indent="0" lvl="0" marL="0" marR="0" rtl="0" algn="l">
                        <a:spcBef>
                          <a:spcPts val="0"/>
                        </a:spcBef>
                        <a:spcAft>
                          <a:spcPts val="0"/>
                        </a:spcAft>
                        <a:buNone/>
                      </a:pPr>
                      <a:r>
                        <a:rPr lang="en-US" sz="1400"/>
                        <a:t>Truy xuất ngẫu nhiên</a:t>
                      </a:r>
                      <a:endParaRPr sz="1400"/>
                    </a:p>
                  </a:txBody>
                  <a:tcPr marT="34300" marB="34300" marR="68575" marL="68575"/>
                </a:tc>
                <a:tc>
                  <a:txBody>
                    <a:bodyPr/>
                    <a:lstStyle/>
                    <a:p>
                      <a:pPr indent="0" lvl="0" marL="0" marR="0" rtl="0" algn="l">
                        <a:spcBef>
                          <a:spcPts val="0"/>
                        </a:spcBef>
                        <a:spcAft>
                          <a:spcPts val="0"/>
                        </a:spcAft>
                        <a:buNone/>
                      </a:pPr>
                      <a:r>
                        <a:rPr lang="en-US" sz="1400"/>
                        <a:t>O(N)</a:t>
                      </a:r>
                      <a:endParaRPr/>
                    </a:p>
                  </a:txBody>
                  <a:tcPr marT="45725" marB="45725" marR="91450" marL="91450"/>
                </a:tc>
                <a:tc>
                  <a:txBody>
                    <a:bodyPr/>
                    <a:lstStyle/>
                    <a:p>
                      <a:pPr indent="0" lvl="0" marL="0" marR="0" rtl="0" algn="l">
                        <a:spcBef>
                          <a:spcPts val="0"/>
                        </a:spcBef>
                        <a:spcAft>
                          <a:spcPts val="0"/>
                        </a:spcAft>
                        <a:buNone/>
                      </a:pPr>
                      <a:r>
                        <a:rPr lang="en-US" sz="1400"/>
                        <a:t>Không hỗ trợ API riêng</a:t>
                      </a:r>
                      <a:endParaRPr sz="1400"/>
                    </a:p>
                  </a:txBody>
                  <a:tcPr marT="45725" marB="45725" marR="91450" marL="91450"/>
                </a:tc>
              </a:tr>
              <a:tr h="487950">
                <a:tc>
                  <a:txBody>
                    <a:bodyPr/>
                    <a:lstStyle/>
                    <a:p>
                      <a:pPr indent="0" lvl="0" marL="0" marR="0" rtl="0" algn="l">
                        <a:spcBef>
                          <a:spcPts val="0"/>
                        </a:spcBef>
                        <a:spcAft>
                          <a:spcPts val="0"/>
                        </a:spcAft>
                        <a:buNone/>
                      </a:pPr>
                      <a:r>
                        <a:rPr lang="en-US" sz="1400"/>
                        <a:t>Thêm/xóa phần tử cuối</a:t>
                      </a:r>
                      <a:endParaRPr sz="1400"/>
                    </a:p>
                  </a:txBody>
                  <a:tcPr marT="34300" marB="34300" marR="68575" marL="68575"/>
                </a:tc>
                <a:tc>
                  <a:txBody>
                    <a:bodyPr/>
                    <a:lstStyle/>
                    <a:p>
                      <a:pPr indent="0" lvl="0" marL="0" marR="0" rtl="0" algn="l">
                        <a:spcBef>
                          <a:spcPts val="0"/>
                        </a:spcBef>
                        <a:spcAft>
                          <a:spcPts val="0"/>
                        </a:spcAft>
                        <a:buNone/>
                      </a:pPr>
                      <a:r>
                        <a:rPr lang="en-US" sz="1400"/>
                        <a:t>O(1)</a:t>
                      </a:r>
                      <a:endParaRPr/>
                    </a:p>
                  </a:txBody>
                  <a:tcPr marT="45725" marB="45725" marR="91450" marL="91450"/>
                </a:tc>
                <a:tc>
                  <a:txBody>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push_back</a:t>
                      </a:r>
                      <a:r>
                        <a:rPr lang="en-US" sz="1400"/>
                        <a:t> / </a:t>
                      </a:r>
                      <a:r>
                        <a:rPr lang="en-US" sz="1400">
                          <a:solidFill>
                            <a:schemeClr val="dk1"/>
                          </a:solidFill>
                          <a:latin typeface="Courier New"/>
                          <a:ea typeface="Courier New"/>
                          <a:cs typeface="Courier New"/>
                          <a:sym typeface="Courier New"/>
                        </a:rPr>
                        <a:t>pop_back</a:t>
                      </a:r>
                      <a:endParaRPr sz="1400">
                        <a:solidFill>
                          <a:schemeClr val="dk1"/>
                        </a:solidFill>
                        <a:latin typeface="Courier New"/>
                        <a:ea typeface="Courier New"/>
                        <a:cs typeface="Courier New"/>
                        <a:sym typeface="Courier New"/>
                      </a:endParaRPr>
                    </a:p>
                  </a:txBody>
                  <a:tcPr marT="45725" marB="45725" marR="91450" marL="91450"/>
                </a:tc>
              </a:tr>
              <a:tr h="487950">
                <a:tc>
                  <a:txBody>
                    <a:bodyPr/>
                    <a:lstStyle/>
                    <a:p>
                      <a:pPr indent="0" lvl="0" marL="0" marR="0" rtl="0" algn="l">
                        <a:spcBef>
                          <a:spcPts val="0"/>
                        </a:spcBef>
                        <a:spcAft>
                          <a:spcPts val="0"/>
                        </a:spcAft>
                        <a:buNone/>
                      </a:pPr>
                      <a:r>
                        <a:rPr lang="en-US" sz="1400"/>
                        <a:t>Thêm/xóa phần tử đầu</a:t>
                      </a:r>
                      <a:endParaRPr sz="1400"/>
                    </a:p>
                  </a:txBody>
                  <a:tcPr marT="34300" marB="34300" marR="68575" marL="68575"/>
                </a:tc>
                <a:tc>
                  <a:txBody>
                    <a:bodyPr/>
                    <a:lstStyle/>
                    <a:p>
                      <a:pPr indent="0" lvl="0" marL="0" marR="0" rtl="0" algn="l">
                        <a:spcBef>
                          <a:spcPts val="0"/>
                        </a:spcBef>
                        <a:spcAft>
                          <a:spcPts val="0"/>
                        </a:spcAft>
                        <a:buNone/>
                      </a:pPr>
                      <a:r>
                        <a:rPr lang="en-US" sz="1400"/>
                        <a:t>O(1)</a:t>
                      </a:r>
                      <a:endParaRPr/>
                    </a:p>
                  </a:txBody>
                  <a:tcPr marT="45725" marB="45725" marR="91450" marL="91450"/>
                </a:tc>
                <a:tc>
                  <a:txBody>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push_front</a:t>
                      </a:r>
                      <a:r>
                        <a:rPr lang="en-US" sz="1400"/>
                        <a:t> / </a:t>
                      </a:r>
                      <a:r>
                        <a:rPr lang="en-US" sz="1400">
                          <a:solidFill>
                            <a:schemeClr val="dk1"/>
                          </a:solidFill>
                          <a:latin typeface="Courier New"/>
                          <a:ea typeface="Courier New"/>
                          <a:cs typeface="Courier New"/>
                          <a:sym typeface="Courier New"/>
                        </a:rPr>
                        <a:t>pop_front</a:t>
                      </a:r>
                      <a:endParaRPr sz="1400">
                        <a:solidFill>
                          <a:schemeClr val="dk1"/>
                        </a:solidFill>
                        <a:latin typeface="Courier New"/>
                        <a:ea typeface="Courier New"/>
                        <a:cs typeface="Courier New"/>
                        <a:sym typeface="Courier New"/>
                      </a:endParaRPr>
                    </a:p>
                  </a:txBody>
                  <a:tcPr marT="45725" marB="45725" marR="91450" marL="91450"/>
                </a:tc>
              </a:tr>
              <a:tr h="487950">
                <a:tc>
                  <a:txBody>
                    <a:bodyPr/>
                    <a:lstStyle/>
                    <a:p>
                      <a:pPr indent="0" lvl="0" marL="0" marR="0" rtl="0" algn="l">
                        <a:spcBef>
                          <a:spcPts val="0"/>
                        </a:spcBef>
                        <a:spcAft>
                          <a:spcPts val="0"/>
                        </a:spcAft>
                        <a:buNone/>
                      </a:pPr>
                      <a:r>
                        <a:rPr lang="en-US" sz="1400"/>
                        <a:t>Chèn/xóa ngẫu nhiên</a:t>
                      </a:r>
                      <a:endParaRPr sz="1400"/>
                    </a:p>
                  </a:txBody>
                  <a:tcPr marT="34300" marB="34300" marR="68575" marL="68575"/>
                </a:tc>
                <a:tc>
                  <a:txBody>
                    <a:bodyPr/>
                    <a:lstStyle/>
                    <a:p>
                      <a:pPr indent="0" lvl="0" marL="0" marR="0" rtl="0" algn="l">
                        <a:spcBef>
                          <a:spcPts val="0"/>
                        </a:spcBef>
                        <a:spcAft>
                          <a:spcPts val="0"/>
                        </a:spcAft>
                        <a:buNone/>
                      </a:pPr>
                      <a:r>
                        <a:rPr lang="en-US" sz="1400"/>
                        <a:t>O(1) (khi đã tới phần tử)</a:t>
                      </a:r>
                      <a:br>
                        <a:rPr lang="en-US" sz="1400"/>
                      </a:br>
                      <a:r>
                        <a:rPr lang="en-US" sz="1400"/>
                        <a:t>O(N) (để tới nơi cần xóa)</a:t>
                      </a:r>
                      <a:endParaRPr/>
                    </a:p>
                  </a:txBody>
                  <a:tcPr marT="45725" marB="45725" marR="91450" marL="91450"/>
                </a:tc>
                <a:tc>
                  <a:txBody>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insert</a:t>
                      </a:r>
                      <a:r>
                        <a:rPr lang="en-US" sz="1400"/>
                        <a:t> / </a:t>
                      </a:r>
                      <a:r>
                        <a:rPr lang="en-US" sz="1400">
                          <a:solidFill>
                            <a:schemeClr val="dk1"/>
                          </a:solidFill>
                          <a:latin typeface="Courier New"/>
                          <a:ea typeface="Courier New"/>
                          <a:cs typeface="Courier New"/>
                          <a:sym typeface="Courier New"/>
                        </a:rPr>
                        <a:t>erase</a:t>
                      </a:r>
                      <a:endParaRPr/>
                    </a:p>
                  </a:txBody>
                  <a:tcPr marT="45725" marB="45725" marR="91450" marL="91450"/>
                </a:tc>
              </a:tr>
            </a:tbl>
          </a:graphicData>
        </a:graphic>
      </p:graphicFrame>
      <p:sp>
        <p:nvSpPr>
          <p:cNvPr id="332" name="Google Shape;332;p2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Users\dwharder\Desktop\l3.png" id="333" name="Google Shape;333;p29"/>
          <p:cNvPicPr preferRelativeResize="0"/>
          <p:nvPr/>
        </p:nvPicPr>
        <p:blipFill rotWithShape="1">
          <a:blip r:embed="rId3">
            <a:alphaModFix/>
          </a:blip>
          <a:srcRect b="0" l="0" r="0" t="0"/>
          <a:stretch/>
        </p:blipFill>
        <p:spPr>
          <a:xfrm>
            <a:off x="1816667" y="1902376"/>
            <a:ext cx="5510666" cy="8555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Nội dung</a:t>
            </a:r>
            <a:endParaRPr/>
          </a:p>
        </p:txBody>
      </p:sp>
      <p:sp>
        <p:nvSpPr>
          <p:cNvPr id="61" name="Google Shape;61;p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US" sz="2800"/>
              <a:t>Nhắc lại các cấu trúc dữ liệu cơ bản</a:t>
            </a:r>
            <a:endParaRPr sz="2800"/>
          </a:p>
          <a:p>
            <a:pPr indent="-514350" lvl="0" marL="514350" rtl="0" algn="l">
              <a:lnSpc>
                <a:spcPct val="90000"/>
              </a:lnSpc>
              <a:spcBef>
                <a:spcPts val="1000"/>
              </a:spcBef>
              <a:spcAft>
                <a:spcPts val="0"/>
              </a:spcAft>
              <a:buClr>
                <a:schemeClr val="dk1"/>
              </a:buClr>
              <a:buSzPts val="2800"/>
              <a:buAutoNum type="arabicPeriod"/>
            </a:pPr>
            <a:r>
              <a:rPr lang="en-US" sz="2800"/>
              <a:t>Giới thiệu thư viện STL và cách sử dụng các cấu trúc cơ bản</a:t>
            </a:r>
            <a:endParaRPr sz="2800"/>
          </a:p>
          <a:p>
            <a:pPr indent="-514350" lvl="0" marL="514350" rtl="0" algn="l">
              <a:lnSpc>
                <a:spcPct val="90000"/>
              </a:lnSpc>
              <a:spcBef>
                <a:spcPts val="1000"/>
              </a:spcBef>
              <a:spcAft>
                <a:spcPts val="0"/>
              </a:spcAft>
              <a:buClr>
                <a:schemeClr val="dk1"/>
              </a:buClr>
              <a:buSzPts val="2800"/>
              <a:buAutoNum type="arabicPeriod"/>
            </a:pPr>
            <a:r>
              <a:rPr lang="en-US" sz="2800"/>
              <a:t>Một số ví dụ ứng dụng</a:t>
            </a:r>
            <a:endParaRPr sz="2800"/>
          </a:p>
        </p:txBody>
      </p:sp>
      <p:sp>
        <p:nvSpPr>
          <p:cNvPr id="62" name="Google Shape;62;p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Sequence Containers: std::forward_list (C++11)</a:t>
            </a:r>
            <a:endParaRPr/>
          </a:p>
        </p:txBody>
      </p:sp>
      <p:sp>
        <p:nvSpPr>
          <p:cNvPr id="339" name="Google Shape;339;p3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Về cơ bản là danh sách liên kết đơn.</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400"/>
              <a:buChar char="•"/>
            </a:pPr>
            <a:r>
              <a:rPr lang="en-US">
                <a:latin typeface="Courier New"/>
                <a:ea typeface="Courier New"/>
                <a:cs typeface="Courier New"/>
                <a:sym typeface="Courier New"/>
              </a:rPr>
              <a:t>std::forward_list </a:t>
            </a:r>
            <a:r>
              <a:rPr lang="en-US"/>
              <a:t>vs. </a:t>
            </a:r>
            <a:r>
              <a:rPr lang="en-US">
                <a:latin typeface="Courier New"/>
                <a:ea typeface="Courier New"/>
                <a:cs typeface="Courier New"/>
                <a:sym typeface="Courier New"/>
              </a:rPr>
              <a:t>std::list</a:t>
            </a:r>
            <a:endParaRPr/>
          </a:p>
          <a:p>
            <a:pPr indent="-228600" lvl="1" marL="685800" rtl="0" algn="l">
              <a:lnSpc>
                <a:spcPct val="90000"/>
              </a:lnSpc>
              <a:spcBef>
                <a:spcPts val="500"/>
              </a:spcBef>
              <a:spcAft>
                <a:spcPts val="0"/>
              </a:spcAft>
              <a:buClr>
                <a:schemeClr val="dk1"/>
              </a:buClr>
              <a:buSzPts val="2000"/>
              <a:buChar char="•"/>
            </a:pPr>
            <a:r>
              <a:rPr lang="en-US" sz="2000"/>
              <a:t>Hiệu quả hơn về bộ nhớ, các thao tác chèn/xóa nhanh hơn một chút</a:t>
            </a:r>
            <a:endParaRPr sz="2000"/>
          </a:p>
          <a:p>
            <a:pPr indent="-228600" lvl="1" marL="685800" rtl="0" algn="l">
              <a:lnSpc>
                <a:spcPct val="90000"/>
              </a:lnSpc>
              <a:spcBef>
                <a:spcPts val="500"/>
              </a:spcBef>
              <a:spcAft>
                <a:spcPts val="0"/>
              </a:spcAft>
              <a:buClr>
                <a:schemeClr val="dk1"/>
              </a:buClr>
              <a:buSzPts val="2000"/>
              <a:buChar char="•"/>
            </a:pPr>
            <a:r>
              <a:rPr lang="en-US" sz="2000"/>
              <a:t>Không truy xuất ngay lập tức tới cuối danh sách được</a:t>
            </a:r>
            <a:endParaRPr sz="2000"/>
          </a:p>
          <a:p>
            <a:pPr indent="-228600" lvl="2" marL="1143000" rtl="0" algn="l">
              <a:lnSpc>
                <a:spcPct val="90000"/>
              </a:lnSpc>
              <a:spcBef>
                <a:spcPts val="500"/>
              </a:spcBef>
              <a:spcAft>
                <a:spcPts val="0"/>
              </a:spcAft>
              <a:buClr>
                <a:schemeClr val="dk1"/>
              </a:buClr>
              <a:buSzPts val="1600"/>
              <a:buChar char="•"/>
            </a:pPr>
            <a:r>
              <a:rPr lang="en-US" sz="1600"/>
              <a:t>Nghĩa là không có </a:t>
            </a:r>
            <a:r>
              <a:rPr lang="en-US" sz="1600">
                <a:latin typeface="Courier New"/>
                <a:ea typeface="Courier New"/>
                <a:cs typeface="Courier New"/>
                <a:sym typeface="Courier New"/>
              </a:rPr>
              <a:t>push_back()</a:t>
            </a:r>
            <a:r>
              <a:rPr lang="en-US" sz="1600"/>
              <a:t>, </a:t>
            </a:r>
            <a:r>
              <a:rPr lang="en-US" sz="1600">
                <a:latin typeface="Courier New"/>
                <a:ea typeface="Courier New"/>
                <a:cs typeface="Courier New"/>
                <a:sym typeface="Courier New"/>
              </a:rPr>
              <a:t>back()</a:t>
            </a:r>
            <a:endParaRPr/>
          </a:p>
          <a:p>
            <a:pPr indent="-228600" lvl="1" marL="685800" rtl="0" algn="l">
              <a:lnSpc>
                <a:spcPct val="90000"/>
              </a:lnSpc>
              <a:spcBef>
                <a:spcPts val="500"/>
              </a:spcBef>
              <a:spcAft>
                <a:spcPts val="0"/>
              </a:spcAft>
              <a:buClr>
                <a:schemeClr val="dk1"/>
              </a:buClr>
              <a:buSzPts val="2000"/>
              <a:buChar char="•"/>
            </a:pPr>
            <a:r>
              <a:rPr lang="en-US" sz="2000"/>
              <a:t>Không thể duyệt ngược danh sách</a:t>
            </a:r>
            <a:endParaRPr sz="2000"/>
          </a:p>
          <a:p>
            <a:pPr indent="-228600" lvl="1" marL="685800" rtl="0" algn="l">
              <a:lnSpc>
                <a:spcPct val="90000"/>
              </a:lnSpc>
              <a:spcBef>
                <a:spcPts val="500"/>
              </a:spcBef>
              <a:spcAft>
                <a:spcPts val="0"/>
              </a:spcAft>
              <a:buClr>
                <a:schemeClr val="dk1"/>
              </a:buClr>
              <a:buSzPts val="2000"/>
              <a:buChar char="•"/>
            </a:pPr>
            <a:r>
              <a:rPr lang="en-US" sz="2000"/>
              <a:t>Không có phương thức </a:t>
            </a:r>
            <a:r>
              <a:rPr lang="en-US" sz="2000">
                <a:latin typeface="Courier New"/>
                <a:ea typeface="Courier New"/>
                <a:cs typeface="Courier New"/>
                <a:sym typeface="Courier New"/>
              </a:rPr>
              <a:t>size()</a:t>
            </a:r>
            <a:endParaRPr sz="2000"/>
          </a:p>
        </p:txBody>
      </p:sp>
      <p:sp>
        <p:nvSpPr>
          <p:cNvPr id="340" name="Google Shape;340;p3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Users\dwharder\Desktop\l2.png" id="341" name="Google Shape;341;p30"/>
          <p:cNvPicPr preferRelativeResize="0"/>
          <p:nvPr/>
        </p:nvPicPr>
        <p:blipFill rotWithShape="1">
          <a:blip r:embed="rId3">
            <a:alphaModFix/>
          </a:blip>
          <a:srcRect b="0" l="0" r="0" t="0"/>
          <a:stretch/>
        </p:blipFill>
        <p:spPr>
          <a:xfrm>
            <a:off x="628650" y="4497451"/>
            <a:ext cx="7044615" cy="7535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estrial"/>
              <a:buNone/>
            </a:pPr>
            <a:r>
              <a:rPr lang="en-US" sz="2800"/>
              <a:t>STL Container Adapters</a:t>
            </a:r>
            <a:endParaRPr sz="2700"/>
          </a:p>
        </p:txBody>
      </p:sp>
      <p:sp>
        <p:nvSpPr>
          <p:cNvPr id="347" name="Google Shape;347;p3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Thường là một lớp bao (wrapper) của sequence container để cung cấp các interface đặc thù cho các thao tác thêm/xóa phần tử.</a:t>
            </a:r>
            <a:endParaRPr sz="20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Char char="•"/>
            </a:pPr>
            <a:r>
              <a:rPr lang="en-US" sz="2000"/>
              <a:t>Có thể chỉ định trong hàm khởi tạo loại container sẽ được sử dụng để cài đặt cho adapters:</a:t>
            </a:r>
            <a:endParaRPr/>
          </a:p>
          <a:p>
            <a:pPr indent="-228600" lvl="1" marL="685800" rtl="0" algn="l">
              <a:lnSpc>
                <a:spcPct val="90000"/>
              </a:lnSpc>
              <a:spcBef>
                <a:spcPts val="500"/>
              </a:spcBef>
              <a:spcAft>
                <a:spcPts val="0"/>
              </a:spcAft>
              <a:buClr>
                <a:schemeClr val="dk1"/>
              </a:buClr>
              <a:buSzPts val="1800"/>
              <a:buChar char="•"/>
            </a:pPr>
            <a:r>
              <a:rPr b="1" lang="en-US" sz="1800">
                <a:latin typeface="Courier New"/>
                <a:ea typeface="Courier New"/>
                <a:cs typeface="Courier New"/>
                <a:sym typeface="Courier New"/>
              </a:rPr>
              <a:t>stack</a:t>
            </a:r>
            <a:r>
              <a:rPr lang="en-US" sz="1800">
                <a:latin typeface="Courier New"/>
                <a:ea typeface="Courier New"/>
                <a:cs typeface="Courier New"/>
                <a:sym typeface="Courier New"/>
              </a:rPr>
              <a:t>:  	vector, deque(mặc định), list</a:t>
            </a:r>
            <a:endParaRPr/>
          </a:p>
          <a:p>
            <a:pPr indent="-228600" lvl="1" marL="685800" rtl="0" algn="l">
              <a:lnSpc>
                <a:spcPct val="90000"/>
              </a:lnSpc>
              <a:spcBef>
                <a:spcPts val="500"/>
              </a:spcBef>
              <a:spcAft>
                <a:spcPts val="0"/>
              </a:spcAft>
              <a:buClr>
                <a:schemeClr val="dk1"/>
              </a:buClr>
              <a:buSzPts val="1800"/>
              <a:buChar char="•"/>
            </a:pPr>
            <a:r>
              <a:rPr b="1" lang="en-US" sz="1800">
                <a:latin typeface="Courier New"/>
                <a:ea typeface="Courier New"/>
                <a:cs typeface="Courier New"/>
                <a:sym typeface="Courier New"/>
              </a:rPr>
              <a:t>queue</a:t>
            </a:r>
            <a:r>
              <a:rPr lang="en-US" sz="1800">
                <a:latin typeface="Courier New"/>
                <a:ea typeface="Courier New"/>
                <a:cs typeface="Courier New"/>
                <a:sym typeface="Courier New"/>
              </a:rPr>
              <a:t>:	deque(mặc định), list</a:t>
            </a:r>
            <a:endParaRPr/>
          </a:p>
          <a:p>
            <a:pPr indent="-228600" lvl="1" marL="685800" rtl="0" algn="l">
              <a:lnSpc>
                <a:spcPct val="90000"/>
              </a:lnSpc>
              <a:spcBef>
                <a:spcPts val="500"/>
              </a:spcBef>
              <a:spcAft>
                <a:spcPts val="0"/>
              </a:spcAft>
              <a:buClr>
                <a:schemeClr val="dk1"/>
              </a:buClr>
              <a:buSzPts val="1800"/>
              <a:buChar char="•"/>
            </a:pPr>
            <a:r>
              <a:rPr b="1" lang="en-US" sz="1800">
                <a:latin typeface="Courier New"/>
                <a:ea typeface="Courier New"/>
                <a:cs typeface="Courier New"/>
                <a:sym typeface="Courier New"/>
              </a:rPr>
              <a:t>priority_queue</a:t>
            </a:r>
            <a:r>
              <a:rPr lang="en-US" sz="1800">
                <a:latin typeface="Courier New"/>
                <a:ea typeface="Courier New"/>
                <a:cs typeface="Courier New"/>
                <a:sym typeface="Courier New"/>
              </a:rPr>
              <a:t>:	  vector(mặc định), deque</a:t>
            </a:r>
            <a:endParaRPr/>
          </a:p>
          <a:p>
            <a:pPr indent="-228600" lvl="0" marL="228600" rtl="0" algn="l">
              <a:lnSpc>
                <a:spcPct val="90000"/>
              </a:lnSpc>
              <a:spcBef>
                <a:spcPts val="1000"/>
              </a:spcBef>
              <a:spcAft>
                <a:spcPts val="0"/>
              </a:spcAft>
              <a:buClr>
                <a:schemeClr val="dk1"/>
              </a:buClr>
              <a:buSzPts val="2000"/>
              <a:buChar char="•"/>
            </a:pPr>
            <a:r>
              <a:rPr lang="en-US" sz="2000"/>
              <a:t>Cài đặt sử dụng </a:t>
            </a:r>
            <a:r>
              <a:rPr b="1" lang="en-US" sz="2000">
                <a:solidFill>
                  <a:srgbClr val="FF00FF"/>
                </a:solidFill>
              </a:rPr>
              <a:t>DP</a:t>
            </a:r>
            <a:r>
              <a:rPr lang="en-US" sz="2000"/>
              <a:t>: Adapter Pattern</a:t>
            </a:r>
            <a:endParaRPr/>
          </a:p>
          <a:p>
            <a:pPr indent="-228600" lvl="1" marL="685800" rtl="0" algn="l">
              <a:lnSpc>
                <a:spcPct val="90000"/>
              </a:lnSpc>
              <a:spcBef>
                <a:spcPts val="500"/>
              </a:spcBef>
              <a:spcAft>
                <a:spcPts val="0"/>
              </a:spcAft>
              <a:buClr>
                <a:schemeClr val="dk1"/>
              </a:buClr>
              <a:buSzPts val="1600"/>
              <a:buChar char="•"/>
            </a:pPr>
            <a:r>
              <a:rPr lang="en-US" sz="1600"/>
              <a:t>Xác định interface cần dùng (ví dụ với </a:t>
            </a:r>
            <a:r>
              <a:rPr lang="en-US" sz="1600">
                <a:latin typeface="Courier New"/>
                <a:ea typeface="Courier New"/>
                <a:cs typeface="Courier New"/>
                <a:sym typeface="Courier New"/>
              </a:rPr>
              <a:t>stack</a:t>
            </a:r>
            <a:r>
              <a:rPr lang="en-US" sz="1600"/>
              <a:t>, ta cần </a:t>
            </a:r>
            <a:r>
              <a:rPr lang="en-US" sz="1600">
                <a:latin typeface="Courier New"/>
                <a:ea typeface="Courier New"/>
                <a:cs typeface="Courier New"/>
                <a:sym typeface="Courier New"/>
              </a:rPr>
              <a:t>push()</a:t>
            </a:r>
            <a:r>
              <a:rPr lang="en-US" sz="1600"/>
              <a:t> và </a:t>
            </a:r>
            <a:r>
              <a:rPr lang="en-US" sz="1600">
                <a:latin typeface="Courier New"/>
                <a:ea typeface="Courier New"/>
                <a:cs typeface="Courier New"/>
                <a:sym typeface="Courier New"/>
              </a:rPr>
              <a:t>pop()</a:t>
            </a:r>
            <a:r>
              <a:rPr lang="en-US" sz="1600"/>
              <a:t> )</a:t>
            </a:r>
            <a:endParaRPr/>
          </a:p>
          <a:p>
            <a:pPr indent="-228600" lvl="1" marL="685800" rtl="0" algn="l">
              <a:lnSpc>
                <a:spcPct val="90000"/>
              </a:lnSpc>
              <a:spcBef>
                <a:spcPts val="500"/>
              </a:spcBef>
              <a:spcAft>
                <a:spcPts val="0"/>
              </a:spcAft>
              <a:buClr>
                <a:schemeClr val="dk1"/>
              </a:buClr>
              <a:buSzPts val="1600"/>
              <a:buChar char="•"/>
            </a:pPr>
            <a:r>
              <a:rPr lang="en-US" sz="1600"/>
              <a:t>Khởi tạo (không kế thừa!) một sequence container như là thành viên dữ liệu private  của lớp để thực hiện các thao tác thực sự phía dưới (ví dụ, </a:t>
            </a:r>
            <a:r>
              <a:rPr lang="en-US" sz="1600">
                <a:latin typeface="Courier New"/>
                <a:ea typeface="Courier New"/>
                <a:cs typeface="Courier New"/>
                <a:sym typeface="Courier New"/>
              </a:rPr>
              <a:t>vector</a:t>
            </a:r>
            <a:r>
              <a:rPr lang="en-US" sz="1600"/>
              <a:t>).</a:t>
            </a:r>
            <a:endParaRPr/>
          </a:p>
          <a:p>
            <a:pPr indent="-228600" lvl="1" marL="685800" rtl="0" algn="l">
              <a:lnSpc>
                <a:spcPct val="90000"/>
              </a:lnSpc>
              <a:spcBef>
                <a:spcPts val="500"/>
              </a:spcBef>
              <a:spcAft>
                <a:spcPts val="0"/>
              </a:spcAft>
              <a:buClr>
                <a:schemeClr val="dk1"/>
              </a:buClr>
              <a:buSzPts val="1600"/>
              <a:buChar char="•"/>
            </a:pPr>
            <a:r>
              <a:rPr lang="en-US" sz="1600"/>
              <a:t>Định nghĩa các thao tác bằng cách ủy quyền cho các thao tác của lớp sequence container thực hiện.</a:t>
            </a:r>
            <a:endParaRPr/>
          </a:p>
          <a:p>
            <a:pPr indent="-114300" lvl="1" marL="685800" rtl="0" algn="l">
              <a:lnSpc>
                <a:spcPct val="90000"/>
              </a:lnSpc>
              <a:spcBef>
                <a:spcPts val="500"/>
              </a:spcBef>
              <a:spcAft>
                <a:spcPts val="0"/>
              </a:spcAft>
              <a:buClr>
                <a:schemeClr val="dk1"/>
              </a:buClr>
              <a:buSzPts val="1800"/>
              <a:buNone/>
            </a:pPr>
            <a:r>
              <a:t/>
            </a:r>
            <a:endParaRPr sz="1800">
              <a:latin typeface="Courier New"/>
              <a:ea typeface="Courier New"/>
              <a:cs typeface="Courier New"/>
              <a:sym typeface="Courier New"/>
            </a:endParaRPr>
          </a:p>
        </p:txBody>
      </p:sp>
      <p:sp>
        <p:nvSpPr>
          <p:cNvPr id="348" name="Google Shape;348;p3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Container Adapters – </a:t>
            </a:r>
            <a:r>
              <a:rPr lang="en-US" sz="2700">
                <a:solidFill>
                  <a:srgbClr val="FF00FF"/>
                </a:solidFill>
              </a:rPr>
              <a:t>DP</a:t>
            </a:r>
            <a:r>
              <a:rPr lang="en-US" sz="2700"/>
              <a:t>: Adaptor</a:t>
            </a:r>
            <a:endParaRPr/>
          </a:p>
        </p:txBody>
      </p:sp>
      <p:sp>
        <p:nvSpPr>
          <p:cNvPr id="354" name="Google Shape;354;p3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500"/>
              <a:buChar char="•"/>
            </a:pPr>
            <a:r>
              <a:rPr lang="en-US" sz="1500"/>
              <a:t>Phiên bản đơn giản cài đặt STL Stack</a:t>
            </a:r>
            <a:endParaRPr/>
          </a:p>
        </p:txBody>
      </p:sp>
      <p:sp>
        <p:nvSpPr>
          <p:cNvPr id="355" name="Google Shape;355;p32"/>
          <p:cNvSpPr/>
          <p:nvPr/>
        </p:nvSpPr>
        <p:spPr>
          <a:xfrm>
            <a:off x="467390" y="1506904"/>
            <a:ext cx="4320398" cy="438127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accent1"/>
                </a:solidFill>
                <a:latin typeface="Courier New"/>
                <a:ea typeface="Courier New"/>
                <a:cs typeface="Courier New"/>
                <a:sym typeface="Courier New"/>
              </a:rPr>
              <a:t>template</a:t>
            </a:r>
            <a:r>
              <a:rPr lang="en-US" sz="1200">
                <a:solidFill>
                  <a:schemeClr val="dk1"/>
                </a:solidFill>
                <a:latin typeface="Courier New"/>
                <a:ea typeface="Courier New"/>
                <a:cs typeface="Courier New"/>
                <a:sym typeface="Courier New"/>
              </a:rPr>
              <a:t> &lt;</a:t>
            </a:r>
            <a:r>
              <a:rPr b="1" lang="en-US" sz="1200">
                <a:solidFill>
                  <a:schemeClr val="accent1"/>
                </a:solidFill>
                <a:latin typeface="Courier New"/>
                <a:ea typeface="Courier New"/>
                <a:cs typeface="Courier New"/>
                <a:sym typeface="Courier New"/>
              </a:rPr>
              <a:t>class</a:t>
            </a:r>
            <a:r>
              <a:rPr lang="en-US" sz="1200">
                <a:solidFill>
                  <a:schemeClr val="dk1"/>
                </a:solidFill>
                <a:latin typeface="Courier New"/>
                <a:ea typeface="Courier New"/>
                <a:cs typeface="Courier New"/>
                <a:sym typeface="Courier New"/>
              </a:rPr>
              <a:t> T, Container = deque&lt;T&gt; &gt;</a:t>
            </a:r>
            <a:endParaRPr/>
          </a:p>
          <a:p>
            <a:pPr indent="0" lvl="0" marL="0" marR="0" rtl="0" algn="l">
              <a:spcBef>
                <a:spcPts val="0"/>
              </a:spcBef>
              <a:spcAft>
                <a:spcPts val="0"/>
              </a:spcAft>
              <a:buNone/>
            </a:pPr>
            <a:r>
              <a:rPr b="1" lang="en-US" sz="1200">
                <a:solidFill>
                  <a:schemeClr val="accent1"/>
                </a:solidFill>
                <a:latin typeface="Courier New"/>
                <a:ea typeface="Courier New"/>
                <a:cs typeface="Courier New"/>
                <a:sym typeface="Courier New"/>
              </a:rPr>
              <a:t>class</a:t>
            </a:r>
            <a:r>
              <a:rPr lang="en-US" sz="1200">
                <a:solidFill>
                  <a:schemeClr val="dk1"/>
                </a:solidFill>
                <a:latin typeface="Courier New"/>
                <a:ea typeface="Courier New"/>
                <a:cs typeface="Courier New"/>
                <a:sym typeface="Courier New"/>
              </a:rPr>
              <a:t> stack{</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public</a:t>
            </a: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bool</a:t>
            </a:r>
            <a:r>
              <a:rPr lang="en-US" sz="1200">
                <a:solidFill>
                  <a:schemeClr val="dk1"/>
                </a:solidFill>
                <a:latin typeface="Courier New"/>
                <a:ea typeface="Courier New"/>
                <a:cs typeface="Courier New"/>
                <a:sym typeface="Courier New"/>
              </a:rPr>
              <a:t> empty() </a:t>
            </a:r>
            <a:r>
              <a:rPr b="1" lang="en-US" sz="1200">
                <a:solidFill>
                  <a:schemeClr val="accent1"/>
                </a:solidFill>
                <a:latin typeface="Courier New"/>
                <a:ea typeface="Courier New"/>
                <a:cs typeface="Courier New"/>
                <a:sym typeface="Courier New"/>
              </a:rPr>
              <a:t>const</a:t>
            </a: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int</a:t>
            </a:r>
            <a:r>
              <a:rPr lang="en-US" sz="1200">
                <a:solidFill>
                  <a:schemeClr val="dk1"/>
                </a:solidFill>
                <a:latin typeface="Courier New"/>
                <a:ea typeface="Courier New"/>
                <a:cs typeface="Courier New"/>
                <a:sym typeface="Courier New"/>
              </a:rPr>
              <a:t> size() </a:t>
            </a:r>
            <a:r>
              <a:rPr b="1" lang="en-US" sz="1200">
                <a:solidFill>
                  <a:schemeClr val="accent1"/>
                </a:solidFill>
                <a:latin typeface="Courier New"/>
                <a:ea typeface="Courier New"/>
                <a:cs typeface="Courier New"/>
                <a:sym typeface="Courier New"/>
              </a:rPr>
              <a:t>const</a:t>
            </a: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T&amp; top </a:t>
            </a:r>
            <a:r>
              <a:rPr b="1" lang="en-US" sz="1200">
                <a:solidFill>
                  <a:schemeClr val="accent1"/>
                </a:solidFill>
                <a:latin typeface="Courier New"/>
                <a:ea typeface="Courier New"/>
                <a:cs typeface="Courier New"/>
                <a:sym typeface="Courier New"/>
              </a:rPr>
              <a:t>const</a:t>
            </a: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push (</a:t>
            </a:r>
            <a:r>
              <a:rPr b="1" lang="en-US" sz="1200">
                <a:solidFill>
                  <a:schemeClr val="accent1"/>
                </a:solidFill>
                <a:latin typeface="Courier New"/>
                <a:ea typeface="Courier New"/>
                <a:cs typeface="Courier New"/>
                <a:sym typeface="Courier New"/>
              </a:rPr>
              <a:t>const</a:t>
            </a:r>
            <a:r>
              <a:rPr lang="en-US" sz="1200">
                <a:solidFill>
                  <a:schemeClr val="dk1"/>
                </a:solidFill>
                <a:latin typeface="Courier New"/>
                <a:ea typeface="Courier New"/>
                <a:cs typeface="Courier New"/>
                <a:sym typeface="Courier New"/>
              </a:rPr>
              <a:t> T&amp; val);</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pop();</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chemeClr val="accent1"/>
                </a:solidFill>
                <a:latin typeface="Courier New"/>
                <a:ea typeface="Courier New"/>
                <a:cs typeface="Courier New"/>
                <a:sym typeface="Courier New"/>
              </a:rPr>
              <a:t>private</a:t>
            </a:r>
            <a:r>
              <a:rPr lang="en-US" sz="1200">
                <a:solidFill>
                  <a:schemeClr val="dk1"/>
                </a:solidFill>
                <a:latin typeface="Courier New"/>
                <a:ea typeface="Courier New"/>
                <a:cs typeface="Courier New"/>
                <a:sym typeface="Courier New"/>
              </a:rPr>
              <a:t>:</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 this container is the adapter</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Container contents_;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accent1"/>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stack::push(</a:t>
            </a:r>
            <a:r>
              <a:rPr b="1" lang="en-US" sz="1200">
                <a:solidFill>
                  <a:schemeClr val="accent1"/>
                </a:solidFill>
                <a:latin typeface="Courier New"/>
                <a:ea typeface="Courier New"/>
                <a:cs typeface="Courier New"/>
                <a:sym typeface="Courier New"/>
              </a:rPr>
              <a:t>const</a:t>
            </a:r>
            <a:r>
              <a:rPr lang="en-US" sz="1200">
                <a:solidFill>
                  <a:schemeClr val="dk1"/>
                </a:solidFill>
                <a:latin typeface="Courier New"/>
                <a:ea typeface="Courier New"/>
                <a:cs typeface="Courier New"/>
                <a:sym typeface="Courier New"/>
              </a:rPr>
              <a:t> T&amp; val)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contents_.push_back(val);</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accent1"/>
                </a:solidFill>
                <a:latin typeface="Courier New"/>
                <a:ea typeface="Courier New"/>
                <a:cs typeface="Courier New"/>
                <a:sym typeface="Courier New"/>
              </a:rPr>
              <a:t>void</a:t>
            </a:r>
            <a:r>
              <a:rPr lang="en-US" sz="1200">
                <a:solidFill>
                  <a:schemeClr val="dk1"/>
                </a:solidFill>
                <a:latin typeface="Courier New"/>
                <a:ea typeface="Courier New"/>
                <a:cs typeface="Courier New"/>
                <a:sym typeface="Courier New"/>
              </a:rPr>
              <a:t> stack::pop() {</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contents_.pop_back();</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56" name="Google Shape;356;p32"/>
          <p:cNvSpPr/>
          <p:nvPr/>
        </p:nvSpPr>
        <p:spPr>
          <a:xfrm>
            <a:off x="5108975" y="1518290"/>
            <a:ext cx="1204559" cy="223166"/>
          </a:xfrm>
          <a:prstGeom prst="rect">
            <a:avLst/>
          </a:prstGeom>
          <a:solidFill>
            <a:schemeClr val="lt1"/>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Stack&lt;T&gt;</a:t>
            </a:r>
            <a:endParaRPr/>
          </a:p>
        </p:txBody>
      </p:sp>
      <p:sp>
        <p:nvSpPr>
          <p:cNvPr id="357" name="Google Shape;357;p32"/>
          <p:cNvSpPr/>
          <p:nvPr/>
        </p:nvSpPr>
        <p:spPr>
          <a:xfrm>
            <a:off x="5108975" y="1741456"/>
            <a:ext cx="1204559" cy="849814"/>
          </a:xfrm>
          <a:prstGeom prst="rect">
            <a:avLst/>
          </a:prstGeom>
          <a:solidFill>
            <a:schemeClr val="lt1"/>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push(T)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pop()</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top(): T</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empty(): bool</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size(): int</a:t>
            </a:r>
            <a:endParaRPr/>
          </a:p>
        </p:txBody>
      </p:sp>
      <p:sp>
        <p:nvSpPr>
          <p:cNvPr id="358" name="Google Shape;358;p32"/>
          <p:cNvSpPr/>
          <p:nvPr/>
        </p:nvSpPr>
        <p:spPr>
          <a:xfrm>
            <a:off x="6313534" y="2032642"/>
            <a:ext cx="270030" cy="162018"/>
          </a:xfrm>
          <a:prstGeom prst="diamond">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59" name="Google Shape;359;p32"/>
          <p:cNvSpPr/>
          <p:nvPr/>
        </p:nvSpPr>
        <p:spPr>
          <a:xfrm>
            <a:off x="7412111" y="1506904"/>
            <a:ext cx="1204559" cy="22316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Container&lt;T&gt;</a:t>
            </a:r>
            <a:endParaRPr/>
          </a:p>
        </p:txBody>
      </p:sp>
      <p:sp>
        <p:nvSpPr>
          <p:cNvPr id="360" name="Google Shape;360;p32"/>
          <p:cNvSpPr/>
          <p:nvPr/>
        </p:nvSpPr>
        <p:spPr>
          <a:xfrm>
            <a:off x="7412111" y="1730070"/>
            <a:ext cx="1204559" cy="84981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empty(): bool</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size(): int</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back(): T</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push_back(T)</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pop_back()</a:t>
            </a:r>
            <a:endParaRPr/>
          </a:p>
        </p:txBody>
      </p:sp>
      <p:cxnSp>
        <p:nvCxnSpPr>
          <p:cNvPr id="361" name="Google Shape;361;p32"/>
          <p:cNvCxnSpPr>
            <a:stCxn id="358" idx="3"/>
          </p:cNvCxnSpPr>
          <p:nvPr/>
        </p:nvCxnSpPr>
        <p:spPr>
          <a:xfrm>
            <a:off x="6583564" y="2113651"/>
            <a:ext cx="835200" cy="4200"/>
          </a:xfrm>
          <a:prstGeom prst="straightConnector1">
            <a:avLst/>
          </a:prstGeom>
          <a:noFill/>
          <a:ln cap="flat" cmpd="sng" w="12700">
            <a:solidFill>
              <a:schemeClr val="dk1"/>
            </a:solidFill>
            <a:prstDash val="solid"/>
            <a:miter lim="800000"/>
            <a:headEnd len="sm" w="sm" type="none"/>
            <a:tailEnd len="sm" w="sm" type="none"/>
          </a:ln>
        </p:spPr>
      </p:cxnSp>
      <p:sp>
        <p:nvSpPr>
          <p:cNvPr id="362" name="Google Shape;362;p32"/>
          <p:cNvSpPr/>
          <p:nvPr/>
        </p:nvSpPr>
        <p:spPr>
          <a:xfrm>
            <a:off x="5061156" y="3364679"/>
            <a:ext cx="1026114" cy="22316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deque&lt;T&gt;</a:t>
            </a:r>
            <a:endParaRPr/>
          </a:p>
        </p:txBody>
      </p:sp>
      <p:sp>
        <p:nvSpPr>
          <p:cNvPr id="363" name="Google Shape;363;p32"/>
          <p:cNvSpPr/>
          <p:nvPr/>
        </p:nvSpPr>
        <p:spPr>
          <a:xfrm>
            <a:off x="6284504" y="3364679"/>
            <a:ext cx="1026114" cy="22316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vector&lt;T&gt;</a:t>
            </a:r>
            <a:endParaRPr/>
          </a:p>
        </p:txBody>
      </p:sp>
      <p:sp>
        <p:nvSpPr>
          <p:cNvPr id="364" name="Google Shape;364;p32"/>
          <p:cNvSpPr/>
          <p:nvPr/>
        </p:nvSpPr>
        <p:spPr>
          <a:xfrm>
            <a:off x="7507853" y="3361781"/>
            <a:ext cx="1026114" cy="22316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list&lt;T&gt;</a:t>
            </a:r>
            <a:endParaRPr/>
          </a:p>
        </p:txBody>
      </p:sp>
      <p:sp>
        <p:nvSpPr>
          <p:cNvPr id="365" name="Google Shape;365;p32"/>
          <p:cNvSpPr/>
          <p:nvPr/>
        </p:nvSpPr>
        <p:spPr>
          <a:xfrm>
            <a:off x="7906379" y="2579791"/>
            <a:ext cx="216024" cy="162018"/>
          </a:xfrm>
          <a:prstGeom prst="triangle">
            <a:avLst>
              <a:gd fmla="val 50000"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cxnSp>
        <p:nvCxnSpPr>
          <p:cNvPr id="366" name="Google Shape;366;p32"/>
          <p:cNvCxnSpPr>
            <a:stCxn id="365" idx="3"/>
            <a:endCxn id="362" idx="0"/>
          </p:cNvCxnSpPr>
          <p:nvPr/>
        </p:nvCxnSpPr>
        <p:spPr>
          <a:xfrm rot="5400000">
            <a:off x="6482891" y="1833109"/>
            <a:ext cx="622800" cy="2440200"/>
          </a:xfrm>
          <a:prstGeom prst="bentConnector3">
            <a:avLst>
              <a:gd fmla="val 50000" name="adj1"/>
            </a:avLst>
          </a:prstGeom>
          <a:noFill/>
          <a:ln cap="flat" cmpd="sng" w="12700">
            <a:solidFill>
              <a:schemeClr val="dk1"/>
            </a:solidFill>
            <a:prstDash val="solid"/>
            <a:miter lim="800000"/>
            <a:headEnd len="sm" w="sm" type="none"/>
            <a:tailEnd len="sm" w="sm" type="none"/>
          </a:ln>
        </p:spPr>
      </p:cxnSp>
      <p:cxnSp>
        <p:nvCxnSpPr>
          <p:cNvPr id="367" name="Google Shape;367;p32"/>
          <p:cNvCxnSpPr>
            <a:stCxn id="365" idx="3"/>
            <a:endCxn id="364" idx="0"/>
          </p:cNvCxnSpPr>
          <p:nvPr/>
        </p:nvCxnSpPr>
        <p:spPr>
          <a:xfrm flipH="1" rot="-5400000">
            <a:off x="7707641" y="3048559"/>
            <a:ext cx="620100" cy="6600"/>
          </a:xfrm>
          <a:prstGeom prst="bentConnector3">
            <a:avLst>
              <a:gd fmla="val 50000" name="adj1"/>
            </a:avLst>
          </a:prstGeom>
          <a:noFill/>
          <a:ln cap="flat" cmpd="sng" w="12700">
            <a:solidFill>
              <a:schemeClr val="dk1"/>
            </a:solidFill>
            <a:prstDash val="solid"/>
            <a:miter lim="800000"/>
            <a:headEnd len="sm" w="sm" type="none"/>
            <a:tailEnd len="sm" w="sm" type="none"/>
          </a:ln>
        </p:spPr>
      </p:cxnSp>
      <p:sp>
        <p:nvSpPr>
          <p:cNvPr id="368" name="Google Shape;368;p32"/>
          <p:cNvSpPr txBox="1"/>
          <p:nvPr/>
        </p:nvSpPr>
        <p:spPr>
          <a:xfrm>
            <a:off x="6769736" y="1870137"/>
            <a:ext cx="64807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contents</a:t>
            </a:r>
            <a:endParaRPr/>
          </a:p>
        </p:txBody>
      </p:sp>
      <p:sp>
        <p:nvSpPr>
          <p:cNvPr id="369" name="Google Shape;369;p32"/>
          <p:cNvSpPr txBox="1"/>
          <p:nvPr/>
        </p:nvSpPr>
        <p:spPr>
          <a:xfrm>
            <a:off x="7212361" y="2115400"/>
            <a:ext cx="27824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1</a:t>
            </a:r>
            <a:endParaRPr/>
          </a:p>
        </p:txBody>
      </p:sp>
      <p:cxnSp>
        <p:nvCxnSpPr>
          <p:cNvPr id="370" name="Google Shape;370;p32"/>
          <p:cNvCxnSpPr>
            <a:stCxn id="365" idx="3"/>
            <a:endCxn id="363" idx="0"/>
          </p:cNvCxnSpPr>
          <p:nvPr/>
        </p:nvCxnSpPr>
        <p:spPr>
          <a:xfrm rot="5400000">
            <a:off x="7094591" y="2444809"/>
            <a:ext cx="622800" cy="1216800"/>
          </a:xfrm>
          <a:prstGeom prst="bentConnector3">
            <a:avLst>
              <a:gd fmla="val 50000" name="adj1"/>
            </a:avLst>
          </a:prstGeom>
          <a:noFill/>
          <a:ln cap="flat" cmpd="sng" w="12700">
            <a:solidFill>
              <a:schemeClr val="dk1"/>
            </a:solidFill>
            <a:prstDash val="solid"/>
            <a:miter lim="800000"/>
            <a:headEnd len="sm" w="sm" type="none"/>
            <a:tailEnd len="sm" w="sm" type="none"/>
          </a:ln>
        </p:spPr>
      </p:cxnSp>
      <p:sp>
        <p:nvSpPr>
          <p:cNvPr id="371" name="Google Shape;371;p3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estrial"/>
              <a:buNone/>
            </a:pPr>
            <a:r>
              <a:rPr lang="en-US" sz="2800"/>
              <a:t>STL Container Adapters: stack</a:t>
            </a:r>
            <a:endParaRPr sz="2700"/>
          </a:p>
        </p:txBody>
      </p:sp>
      <p:sp>
        <p:nvSpPr>
          <p:cNvPr id="377" name="Google Shape;377;p3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template &lt;class T, class Container = deque&lt;T&gt; &gt; class stack;</a:t>
            </a:r>
            <a:endParaRPr/>
          </a:p>
          <a:p>
            <a:pPr indent="-228600" lvl="0" marL="228600" rtl="0" algn="l">
              <a:lnSpc>
                <a:spcPct val="90000"/>
              </a:lnSpc>
              <a:spcBef>
                <a:spcPts val="1000"/>
              </a:spcBef>
              <a:spcAft>
                <a:spcPts val="0"/>
              </a:spcAft>
              <a:buClr>
                <a:schemeClr val="dk1"/>
              </a:buClr>
              <a:buSzPts val="2000"/>
              <a:buChar char="•"/>
            </a:pPr>
            <a:r>
              <a:rPr lang="en-US" sz="2000"/>
              <a:t>Các thao tác với stack</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empty():</a:t>
            </a:r>
            <a:r>
              <a:rPr lang="en-US" sz="1600"/>
              <a:t> kiểm tra stack rỗng hay không</a:t>
            </a:r>
            <a:endParaRPr sz="1600"/>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size():</a:t>
            </a:r>
            <a:r>
              <a:rPr lang="en-US" sz="1600"/>
              <a:t> Trả về kích thước của stack</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top():</a:t>
            </a:r>
            <a:r>
              <a:rPr lang="en-US" sz="1600"/>
              <a:t> Trả về tham chiếu tới phần tử trên cùng của stack</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push(g)</a:t>
            </a:r>
            <a:r>
              <a:rPr lang="en-US" sz="1600"/>
              <a:t>: Thêm phần tử ‘g’ lên đỉnh của stack</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emplace()</a:t>
            </a:r>
            <a:r>
              <a:rPr lang="en-US" sz="1600"/>
              <a:t>: Khởi tạo và chèn phần tử lên đỉnh của stack. Hiệu quả hơn hàm push() do không mất thời gian copy đối tượng </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pop() </a:t>
            </a:r>
            <a:r>
              <a:rPr lang="en-US" sz="1600"/>
              <a:t>– Xóa phần tử trên cùng của đỉnh stack</a:t>
            </a:r>
            <a:endParaRPr sz="1800">
              <a:latin typeface="Courier New"/>
              <a:ea typeface="Courier New"/>
              <a:cs typeface="Courier New"/>
              <a:sym typeface="Courier New"/>
            </a:endParaRPr>
          </a:p>
        </p:txBody>
      </p:sp>
      <p:sp>
        <p:nvSpPr>
          <p:cNvPr id="378" name="Google Shape;378;p3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estrial"/>
              <a:buNone/>
            </a:pPr>
            <a:r>
              <a:rPr lang="en-US" sz="2800"/>
              <a:t>STL Container Adapters: queue</a:t>
            </a:r>
            <a:endParaRPr sz="2700"/>
          </a:p>
        </p:txBody>
      </p:sp>
      <p:sp>
        <p:nvSpPr>
          <p:cNvPr id="384" name="Google Shape;384;p3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ourier New"/>
                <a:ea typeface="Courier New"/>
                <a:cs typeface="Courier New"/>
                <a:sym typeface="Courier New"/>
              </a:rPr>
              <a:t>template &lt;class T, class Container = deque&lt;T&gt; &gt; class queue;</a:t>
            </a:r>
            <a:endParaRPr/>
          </a:p>
          <a:p>
            <a:pPr indent="-228600" lvl="0" marL="228600" rtl="0" algn="l">
              <a:lnSpc>
                <a:spcPct val="90000"/>
              </a:lnSpc>
              <a:spcBef>
                <a:spcPts val="1000"/>
              </a:spcBef>
              <a:spcAft>
                <a:spcPts val="0"/>
              </a:spcAft>
              <a:buClr>
                <a:schemeClr val="dk1"/>
              </a:buClr>
              <a:buSzPts val="2000"/>
              <a:buChar char="•"/>
            </a:pPr>
            <a:r>
              <a:rPr lang="en-US" sz="2000"/>
              <a:t>Các thao tác với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empty()</a:t>
            </a:r>
            <a:r>
              <a:rPr lang="en-US" sz="1800"/>
              <a:t>: trả về queue rỗng hay không.</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size()</a:t>
            </a:r>
            <a:r>
              <a:rPr lang="en-US" sz="1800"/>
              <a:t>: trả về kích thước của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front()</a:t>
            </a:r>
            <a:r>
              <a:rPr lang="en-US" sz="1800"/>
              <a:t>: trả về tham chiếu tới phần tử đầu tiên trong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back()</a:t>
            </a:r>
            <a:r>
              <a:rPr lang="en-US" sz="1800"/>
              <a:t>: trả về tham chiếu tới phần tử cuối cùng trong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push(g)</a:t>
            </a:r>
            <a:r>
              <a:rPr lang="en-US" sz="1800"/>
              <a:t>: thêm phần tử ‘g’ vào cuối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emplace()</a:t>
            </a:r>
            <a:r>
              <a:rPr lang="en-US" sz="1800"/>
              <a:t>: khởi tạo và chèn phần tử mới vào cuối queue. </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pop()</a:t>
            </a:r>
            <a:r>
              <a:rPr lang="en-US" sz="1800"/>
              <a:t>: xóa phần tử đầu tiên trong queue</a:t>
            </a:r>
            <a:endParaRPr/>
          </a:p>
          <a:p>
            <a:pPr indent="-114300" lvl="1" marL="685800" rtl="0" algn="l">
              <a:lnSpc>
                <a:spcPct val="90000"/>
              </a:lnSpc>
              <a:spcBef>
                <a:spcPts val="500"/>
              </a:spcBef>
              <a:spcAft>
                <a:spcPts val="0"/>
              </a:spcAft>
              <a:buClr>
                <a:schemeClr val="dk1"/>
              </a:buClr>
              <a:buSzPts val="1800"/>
              <a:buNone/>
            </a:pPr>
            <a:r>
              <a:t/>
            </a:r>
            <a:endParaRPr sz="1800"/>
          </a:p>
        </p:txBody>
      </p:sp>
      <p:sp>
        <p:nvSpPr>
          <p:cNvPr id="385" name="Google Shape;385;p3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Questrial"/>
              <a:buNone/>
            </a:pPr>
            <a:r>
              <a:rPr lang="en-US" sz="2800"/>
              <a:t>STL Container Adapters: priority_queue</a:t>
            </a:r>
            <a:endParaRPr sz="2700"/>
          </a:p>
        </p:txBody>
      </p:sp>
      <p:sp>
        <p:nvSpPr>
          <p:cNvPr id="391" name="Google Shape;391;p3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Courier New"/>
                <a:ea typeface="Courier New"/>
                <a:cs typeface="Courier New"/>
                <a:sym typeface="Courier New"/>
              </a:rPr>
              <a:t>template &lt;class T, class Container = vector&lt;T&gt;,</a:t>
            </a:r>
            <a:endParaRPr/>
          </a:p>
          <a:p>
            <a:pPr indent="0" lvl="0" marL="0" rtl="0" algn="l">
              <a:lnSpc>
                <a:spcPct val="90000"/>
              </a:lnSpc>
              <a:spcBef>
                <a:spcPts val="1000"/>
              </a:spcBef>
              <a:spcAft>
                <a:spcPts val="0"/>
              </a:spcAft>
              <a:buClr>
                <a:schemeClr val="dk1"/>
              </a:buClr>
              <a:buSzPts val="1800"/>
              <a:buNone/>
            </a:pPr>
            <a:r>
              <a:rPr lang="en-US" sz="1800">
                <a:latin typeface="Courier New"/>
                <a:ea typeface="Courier New"/>
                <a:cs typeface="Courier New"/>
                <a:sym typeface="Courier New"/>
              </a:rPr>
              <a:t>  class Compare = less&lt;typename Container::value_type&gt; &gt; class priority_queue;</a:t>
            </a:r>
            <a:endParaRPr/>
          </a:p>
          <a:p>
            <a:pPr indent="-228600" lvl="0" marL="228600" rtl="0" algn="l">
              <a:lnSpc>
                <a:spcPct val="90000"/>
              </a:lnSpc>
              <a:spcBef>
                <a:spcPts val="1000"/>
              </a:spcBef>
              <a:spcAft>
                <a:spcPts val="0"/>
              </a:spcAft>
              <a:buClr>
                <a:schemeClr val="dk1"/>
              </a:buClr>
              <a:buSzPts val="2000"/>
              <a:buChar char="•"/>
            </a:pPr>
            <a:r>
              <a:rPr lang="en-US" sz="2000"/>
              <a:t>Cấu trúc hàng đợi ưu tiên đảm bảo phần tử được ưu tiên nhất luôn ở đầu hàng đợi</a:t>
            </a:r>
            <a:endParaRPr sz="2000"/>
          </a:p>
          <a:p>
            <a:pPr indent="-228600" lvl="0" marL="228600" rtl="0" algn="l">
              <a:lnSpc>
                <a:spcPct val="90000"/>
              </a:lnSpc>
              <a:spcBef>
                <a:spcPts val="1000"/>
              </a:spcBef>
              <a:spcAft>
                <a:spcPts val="0"/>
              </a:spcAft>
              <a:buClr>
                <a:schemeClr val="dk1"/>
              </a:buClr>
              <a:buSzPts val="2000"/>
              <a:buChar char="•"/>
            </a:pPr>
            <a:r>
              <a:rPr lang="en-US" sz="2000"/>
              <a:t>Các thao tác với priority_queue (tương tự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empty()</a:t>
            </a:r>
            <a:r>
              <a:rPr lang="en-US" sz="1800"/>
              <a:t>: trả về queue rỗng hay không.</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size()</a:t>
            </a:r>
            <a:r>
              <a:rPr lang="en-US" sz="1800"/>
              <a:t>: trả về kích thước của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front()</a:t>
            </a:r>
            <a:r>
              <a:rPr lang="en-US" sz="1800"/>
              <a:t>: trả về tham chiếu tới phần tử đầu tiên trong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back()</a:t>
            </a:r>
            <a:r>
              <a:rPr lang="en-US" sz="1800"/>
              <a:t>: trả về tham chiếu tới phần tử cuối cùng trong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push(g)</a:t>
            </a:r>
            <a:r>
              <a:rPr lang="en-US" sz="1800"/>
              <a:t>: thêm phần tử ‘g’ vào cuối queue</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emplace()</a:t>
            </a:r>
            <a:r>
              <a:rPr lang="en-US" sz="1800"/>
              <a:t>: khởi tạo và chèn phần tử mới vào cuối queue. </a:t>
            </a:r>
            <a:endParaRPr/>
          </a:p>
          <a:p>
            <a:pPr indent="0" lvl="1" marL="0" rtl="0" algn="l">
              <a:lnSpc>
                <a:spcPct val="90000"/>
              </a:lnSpc>
              <a:spcBef>
                <a:spcPts val="500"/>
              </a:spcBef>
              <a:spcAft>
                <a:spcPts val="0"/>
              </a:spcAft>
              <a:buClr>
                <a:schemeClr val="dk1"/>
              </a:buClr>
              <a:buSzPts val="1800"/>
              <a:buNone/>
            </a:pPr>
            <a:r>
              <a:rPr lang="en-US" sz="1800">
                <a:latin typeface="Courier New"/>
                <a:ea typeface="Courier New"/>
                <a:cs typeface="Courier New"/>
                <a:sym typeface="Courier New"/>
              </a:rPr>
              <a:t>pop()</a:t>
            </a:r>
            <a:r>
              <a:rPr lang="en-US" sz="1800"/>
              <a:t>: xóa phần tử đầu tiên trong queue</a:t>
            </a:r>
            <a:endParaRPr/>
          </a:p>
          <a:p>
            <a:pPr indent="-114300" lvl="1" marL="685800" rtl="0" algn="l">
              <a:lnSpc>
                <a:spcPct val="90000"/>
              </a:lnSpc>
              <a:spcBef>
                <a:spcPts val="500"/>
              </a:spcBef>
              <a:spcAft>
                <a:spcPts val="0"/>
              </a:spcAft>
              <a:buClr>
                <a:schemeClr val="dk1"/>
              </a:buClr>
              <a:buSzPts val="1800"/>
              <a:buNone/>
            </a:pPr>
            <a:r>
              <a:t/>
            </a:r>
            <a:endParaRPr sz="1800"/>
          </a:p>
        </p:txBody>
      </p:sp>
      <p:sp>
        <p:nvSpPr>
          <p:cNvPr id="392" name="Google Shape;392;p3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a:t>
            </a:r>
            <a:endParaRPr/>
          </a:p>
        </p:txBody>
      </p:sp>
      <p:sp>
        <p:nvSpPr>
          <p:cNvPr id="398" name="Google Shape;398;p3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Container liên kết có thứ tự</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a:t>
            </a:r>
            <a:r>
              <a:rPr lang="en-US" sz="2000">
                <a:latin typeface="Courier New"/>
                <a:ea typeface="Courier New"/>
                <a:cs typeface="Courier New"/>
                <a:sym typeface="Courier New"/>
              </a:rPr>
              <a:t>multi]map, [multi]set</a:t>
            </a:r>
            <a:endParaRPr>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1800"/>
              <a:buChar char="•"/>
            </a:pPr>
            <a:r>
              <a:rPr lang="en-US" sz="1800"/>
              <a:t>Thứ tự các phần tử dựa trên giá trị </a:t>
            </a:r>
            <a:r>
              <a:rPr b="1" i="1" lang="en-US" sz="1800"/>
              <a:t>key</a:t>
            </a:r>
            <a:endParaRPr sz="1800"/>
          </a:p>
          <a:p>
            <a:pPr indent="-228600" lvl="2" marL="1143000" rtl="0" algn="l">
              <a:lnSpc>
                <a:spcPct val="90000"/>
              </a:lnSpc>
              <a:spcBef>
                <a:spcPts val="500"/>
              </a:spcBef>
              <a:spcAft>
                <a:spcPts val="0"/>
              </a:spcAft>
              <a:buClr>
                <a:schemeClr val="dk1"/>
              </a:buClr>
              <a:buSzPts val="1800"/>
              <a:buChar char="•"/>
            </a:pPr>
            <a:r>
              <a:rPr lang="en-US" sz="1800"/>
              <a:t>Không phải theo thứ tự chèn vào</a:t>
            </a:r>
            <a:endParaRPr sz="1800"/>
          </a:p>
          <a:p>
            <a:pPr indent="-228600" lvl="1" marL="685800" rtl="0" algn="l">
              <a:lnSpc>
                <a:spcPct val="90000"/>
              </a:lnSpc>
              <a:spcBef>
                <a:spcPts val="500"/>
              </a:spcBef>
              <a:spcAft>
                <a:spcPts val="0"/>
              </a:spcAft>
              <a:buClr>
                <a:schemeClr val="dk1"/>
              </a:buClr>
              <a:buSzPts val="1800"/>
              <a:buChar char="•"/>
            </a:pPr>
            <a:r>
              <a:rPr lang="en-US" sz="1800"/>
              <a:t>Cài đặt sử dụng kiến trúc tương tự </a:t>
            </a:r>
            <a:r>
              <a:rPr b="1" lang="en-US" sz="1800" u="sng"/>
              <a:t>binary search tree</a:t>
            </a:r>
            <a:r>
              <a:rPr lang="en-US" sz="1800"/>
              <a:t> =&gt; Thời gian tìm kiếm là O(log N)</a:t>
            </a:r>
            <a:endParaRPr/>
          </a:p>
          <a:p>
            <a:pPr indent="-228600" lvl="1" marL="685800" rtl="0" algn="l">
              <a:lnSpc>
                <a:spcPct val="90000"/>
              </a:lnSpc>
              <a:spcBef>
                <a:spcPts val="500"/>
              </a:spcBef>
              <a:spcAft>
                <a:spcPts val="0"/>
              </a:spcAft>
              <a:buClr>
                <a:schemeClr val="dk1"/>
              </a:buClr>
              <a:buSzPts val="1800"/>
              <a:buChar char="•"/>
            </a:pPr>
            <a:r>
              <a:rPr lang="en-US" sz="1800"/>
              <a:t>Có thể duyệt các phần tử theo “thứ tự”</a:t>
            </a:r>
            <a:endParaRPr sz="1800">
              <a:latin typeface="Courier New"/>
              <a:ea typeface="Courier New"/>
              <a:cs typeface="Courier New"/>
              <a:sym typeface="Courier New"/>
            </a:endParaRPr>
          </a:p>
          <a:p>
            <a:pPr indent="-127000" lvl="1" marL="685800" rtl="0" algn="l">
              <a:lnSpc>
                <a:spcPct val="90000"/>
              </a:lnSpc>
              <a:spcBef>
                <a:spcPts val="500"/>
              </a:spcBef>
              <a:spcAft>
                <a:spcPts val="0"/>
              </a:spcAft>
              <a:buClr>
                <a:schemeClr val="dk1"/>
              </a:buClr>
              <a:buSzPts val="1600"/>
              <a:buNone/>
            </a:pPr>
            <a:r>
              <a:t/>
            </a:r>
            <a:endParaRPr sz="16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400"/>
              <a:buChar char="•"/>
            </a:pPr>
            <a:r>
              <a:rPr lang="en-US"/>
              <a:t>Container liên kết không có thứ tự</a:t>
            </a:r>
            <a:endParaRPr/>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a:t>
            </a:r>
            <a:r>
              <a:rPr lang="en-US" sz="1800">
                <a:latin typeface="Courier New"/>
                <a:ea typeface="Courier New"/>
                <a:cs typeface="Courier New"/>
                <a:sym typeface="Courier New"/>
              </a:rPr>
              <a:t>unordered_[multi]map, unordered_[multi]set</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1800"/>
              <a:buChar char="•"/>
            </a:pPr>
            <a:r>
              <a:rPr lang="en-US" sz="1800"/>
              <a:t>Không có thứ tự giữa các phần tử</a:t>
            </a:r>
            <a:endParaRPr sz="1800"/>
          </a:p>
          <a:p>
            <a:pPr indent="-228600" lvl="1" marL="685800" rtl="0" algn="l">
              <a:lnSpc>
                <a:spcPct val="90000"/>
              </a:lnSpc>
              <a:spcBef>
                <a:spcPts val="500"/>
              </a:spcBef>
              <a:spcAft>
                <a:spcPts val="0"/>
              </a:spcAft>
              <a:buClr>
                <a:schemeClr val="dk1"/>
              </a:buClr>
              <a:buSzPts val="1800"/>
              <a:buChar char="•"/>
            </a:pPr>
            <a:r>
              <a:rPr lang="en-US" sz="1800"/>
              <a:t>Cài đặt sử dụng </a:t>
            </a:r>
            <a:r>
              <a:rPr b="1" lang="en-US" sz="1800" u="sng"/>
              <a:t>hash tables</a:t>
            </a:r>
            <a:r>
              <a:rPr lang="en-US" sz="1800"/>
              <a:t> =&gt; Thời gian tìm kiếm là O(1)</a:t>
            </a:r>
            <a:endParaRPr/>
          </a:p>
          <a:p>
            <a:pPr indent="-228600" lvl="1" marL="685800" rtl="0" algn="l">
              <a:lnSpc>
                <a:spcPct val="90000"/>
              </a:lnSpc>
              <a:spcBef>
                <a:spcPts val="500"/>
              </a:spcBef>
              <a:spcAft>
                <a:spcPts val="0"/>
              </a:spcAft>
              <a:buClr>
                <a:schemeClr val="dk1"/>
              </a:buClr>
              <a:buSzPts val="1800"/>
              <a:buChar char="•"/>
            </a:pPr>
            <a:r>
              <a:rPr lang="en-US" sz="1800"/>
              <a:t>Có thể duyệt các phần tử nhưng không theo một thứ tự cụ thể nào.</a:t>
            </a:r>
            <a:endParaRPr sz="1800">
              <a:latin typeface="Courier New"/>
              <a:ea typeface="Courier New"/>
              <a:cs typeface="Courier New"/>
              <a:sym typeface="Courier New"/>
            </a:endParaRPr>
          </a:p>
          <a:p>
            <a:pPr indent="-127000" lvl="1" marL="685800" rtl="0" algn="l">
              <a:lnSpc>
                <a:spcPct val="90000"/>
              </a:lnSpc>
              <a:spcBef>
                <a:spcPts val="500"/>
              </a:spcBef>
              <a:spcAft>
                <a:spcPts val="0"/>
              </a:spcAft>
              <a:buClr>
                <a:schemeClr val="dk1"/>
              </a:buClr>
              <a:buSzPts val="1600"/>
              <a:buNone/>
            </a:pPr>
            <a:r>
              <a:t/>
            </a:r>
            <a:endParaRPr sz="1600"/>
          </a:p>
        </p:txBody>
      </p:sp>
      <p:sp>
        <p:nvSpPr>
          <p:cNvPr id="399" name="Google Shape;399;p3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 – set&lt;T&gt;</a:t>
            </a:r>
            <a:endParaRPr/>
          </a:p>
        </p:txBody>
      </p:sp>
      <p:sp>
        <p:nvSpPr>
          <p:cNvPr id="405" name="Google Shape;405;p3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set là tập hợp các giá trị duy nhất</a:t>
            </a:r>
            <a:endParaRPr sz="2000"/>
          </a:p>
          <a:p>
            <a:pPr indent="-228600" lvl="1" marL="685800" rtl="0" algn="l">
              <a:lnSpc>
                <a:spcPct val="90000"/>
              </a:lnSpc>
              <a:spcBef>
                <a:spcPts val="500"/>
              </a:spcBef>
              <a:spcAft>
                <a:spcPts val="0"/>
              </a:spcAft>
              <a:buClr>
                <a:schemeClr val="dk1"/>
              </a:buClr>
              <a:buSzPts val="1400"/>
              <a:buChar char="•"/>
            </a:pPr>
            <a:r>
              <a:rPr lang="en-US" sz="1400"/>
              <a:t>Khai báo:    </a:t>
            </a:r>
            <a:r>
              <a:rPr lang="en-US" sz="1600">
                <a:latin typeface="Courier New"/>
                <a:ea typeface="Courier New"/>
                <a:cs typeface="Courier New"/>
                <a:sym typeface="Courier New"/>
              </a:rPr>
              <a:t>set&lt;T&gt; s;</a:t>
            </a:r>
            <a:endParaRPr sz="18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ts val="1600"/>
              <a:buChar char="•"/>
            </a:pPr>
            <a:r>
              <a:rPr lang="en-US" sz="1600"/>
              <a:t>Kiểu T phải hỗ trợ hàm so sánh thỏa mãn tính chất </a:t>
            </a:r>
            <a:r>
              <a:rPr b="1" lang="en-US" sz="1600"/>
              <a:t>strict weak ordering</a:t>
            </a:r>
            <a:endParaRPr/>
          </a:p>
          <a:p>
            <a:pPr indent="-228600" lvl="2" marL="1143000" rtl="0" algn="l">
              <a:lnSpc>
                <a:spcPct val="90000"/>
              </a:lnSpc>
              <a:spcBef>
                <a:spcPts val="500"/>
              </a:spcBef>
              <a:spcAft>
                <a:spcPts val="0"/>
              </a:spcAft>
              <a:buClr>
                <a:schemeClr val="dk1"/>
              </a:buClr>
              <a:buSzPts val="1600"/>
              <a:buChar char="•"/>
            </a:pPr>
            <a:r>
              <a:rPr lang="en-US" sz="1600"/>
              <a:t>Nghĩa là  chống phản xạ (anti-reflexive), phản đối xứng (anti-symmetric), bắc cầu (transitive)</a:t>
            </a:r>
            <a:endParaRPr/>
          </a:p>
          <a:p>
            <a:pPr indent="-228600" lvl="2" marL="1143000" rtl="0" algn="l">
              <a:lnSpc>
                <a:spcPct val="90000"/>
              </a:lnSpc>
              <a:spcBef>
                <a:spcPts val="500"/>
              </a:spcBef>
              <a:spcAft>
                <a:spcPts val="0"/>
              </a:spcAft>
              <a:buClr>
                <a:schemeClr val="dk1"/>
              </a:buClr>
              <a:buSzPts val="1600"/>
              <a:buChar char="•"/>
            </a:pPr>
            <a:r>
              <a:rPr lang="en-US" sz="1600"/>
              <a:t>Mặc định là toán tử </a:t>
            </a:r>
            <a:r>
              <a:rPr lang="en-US" sz="1600">
                <a:latin typeface="Courier New"/>
                <a:ea typeface="Courier New"/>
                <a:cs typeface="Courier New"/>
                <a:sym typeface="Courier New"/>
              </a:rPr>
              <a:t>operator&lt;</a:t>
            </a:r>
            <a:endParaRPr/>
          </a:p>
          <a:p>
            <a:pPr indent="-228600" lvl="2" marL="1143000" rtl="0" algn="l">
              <a:lnSpc>
                <a:spcPct val="90000"/>
              </a:lnSpc>
              <a:spcBef>
                <a:spcPts val="500"/>
              </a:spcBef>
              <a:spcAft>
                <a:spcPts val="0"/>
              </a:spcAft>
              <a:buClr>
                <a:schemeClr val="dk1"/>
              </a:buClr>
              <a:buSzPts val="1600"/>
              <a:buChar char="•"/>
            </a:pPr>
            <a:r>
              <a:rPr lang="en-US" sz="1600"/>
              <a:t>Có thể dùng cho lớp do người dùng tự định nghĩa, nhưng phải định nghĩa toán tử </a:t>
            </a:r>
            <a:r>
              <a:rPr lang="en-US" sz="1600">
                <a:latin typeface="Courier New"/>
                <a:ea typeface="Courier New"/>
                <a:cs typeface="Courier New"/>
                <a:sym typeface="Courier New"/>
              </a:rPr>
              <a:t>operator&lt; </a:t>
            </a:r>
            <a:r>
              <a:rPr lang="en-US" sz="1600"/>
              <a:t>phù hợp cho lớp, hoặc cung cấp </a:t>
            </a:r>
            <a:r>
              <a:rPr b="1" i="1" lang="en-US" sz="1600"/>
              <a:t>functor</a:t>
            </a:r>
            <a:r>
              <a:rPr lang="en-US" sz="1600"/>
              <a:t> khi khởi tạo set.</a:t>
            </a:r>
            <a:endParaRPr sz="14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Char char="•"/>
            </a:pPr>
            <a:r>
              <a:rPr lang="en-US" sz="2000"/>
              <a:t>Set không cho phép các phần tử trùng nhau</a:t>
            </a:r>
            <a:endParaRPr sz="2000"/>
          </a:p>
          <a:p>
            <a:pPr indent="-228600" lvl="1" marL="685800" rtl="0" algn="l">
              <a:lnSpc>
                <a:spcPct val="90000"/>
              </a:lnSpc>
              <a:spcBef>
                <a:spcPts val="500"/>
              </a:spcBef>
              <a:spcAft>
                <a:spcPts val="0"/>
              </a:spcAft>
              <a:buClr>
                <a:schemeClr val="dk1"/>
              </a:buClr>
              <a:buSzPts val="1800"/>
              <a:buChar char="•"/>
            </a:pPr>
            <a:r>
              <a:rPr lang="en-US" sz="1800"/>
              <a:t>Nếu cố </a:t>
            </a:r>
            <a:r>
              <a:rPr lang="en-US" sz="1800">
                <a:latin typeface="Courier New"/>
                <a:ea typeface="Courier New"/>
                <a:cs typeface="Courier New"/>
                <a:sym typeface="Courier New"/>
              </a:rPr>
              <a:t>insert</a:t>
            </a:r>
            <a:r>
              <a:rPr lang="en-US" sz="1800"/>
              <a:t> một phần tử đã có trong </a:t>
            </a:r>
            <a:r>
              <a:rPr lang="en-US" sz="1800">
                <a:latin typeface="Courier New"/>
                <a:ea typeface="Courier New"/>
                <a:cs typeface="Courier New"/>
                <a:sym typeface="Courier New"/>
              </a:rPr>
              <a:t>set</a:t>
            </a:r>
            <a:r>
              <a:rPr lang="en-US" sz="1800"/>
              <a:t>, thì </a:t>
            </a:r>
            <a:r>
              <a:rPr lang="en-US" sz="1800">
                <a:latin typeface="Courier New"/>
                <a:ea typeface="Courier New"/>
                <a:cs typeface="Courier New"/>
                <a:sym typeface="Courier New"/>
              </a:rPr>
              <a:t>set</a:t>
            </a:r>
            <a:r>
              <a:rPr lang="en-US" sz="1800"/>
              <a:t> không thay đổi.  </a:t>
            </a:r>
            <a:endParaRPr/>
          </a:p>
          <a:p>
            <a:pPr indent="-228600" lvl="1" marL="685800" rtl="0" algn="l">
              <a:lnSpc>
                <a:spcPct val="90000"/>
              </a:lnSpc>
              <a:spcBef>
                <a:spcPts val="500"/>
              </a:spcBef>
              <a:spcAft>
                <a:spcPts val="0"/>
              </a:spcAft>
              <a:buClr>
                <a:schemeClr val="dk1"/>
              </a:buClr>
              <a:buSzPts val="1800"/>
              <a:buChar char="•"/>
            </a:pPr>
            <a:r>
              <a:rPr lang="en-US" sz="1800"/>
              <a:t>Kết quả trả về là một cặp </a:t>
            </a:r>
            <a:r>
              <a:rPr lang="en-US" sz="1800">
                <a:latin typeface="Courier New"/>
                <a:ea typeface="Courier New"/>
                <a:cs typeface="Courier New"/>
                <a:sym typeface="Courier New"/>
              </a:rPr>
              <a:t>&lt;iterator, bool&gt;</a:t>
            </a:r>
            <a:endParaRPr/>
          </a:p>
          <a:p>
            <a:pPr indent="-228600" lvl="2" marL="1143000" rtl="0" algn="l">
              <a:lnSpc>
                <a:spcPct val="90000"/>
              </a:lnSpc>
              <a:spcBef>
                <a:spcPts val="500"/>
              </a:spcBef>
              <a:spcAft>
                <a:spcPts val="0"/>
              </a:spcAft>
              <a:buClr>
                <a:schemeClr val="dk1"/>
              </a:buClr>
              <a:buSzPts val="1600"/>
              <a:buChar char="•"/>
            </a:pPr>
            <a:r>
              <a:rPr lang="en-US" sz="1600"/>
              <a:t>Phần tử thứ hai thể hiện phép chèn thành công hay không</a:t>
            </a:r>
            <a:endParaRPr sz="1600"/>
          </a:p>
          <a:p>
            <a:pPr indent="-228600" lvl="2" marL="1143000" rtl="0" algn="l">
              <a:lnSpc>
                <a:spcPct val="90000"/>
              </a:lnSpc>
              <a:spcBef>
                <a:spcPts val="500"/>
              </a:spcBef>
              <a:spcAft>
                <a:spcPts val="0"/>
              </a:spcAft>
              <a:buClr>
                <a:schemeClr val="dk1"/>
              </a:buClr>
              <a:buSzPts val="1600"/>
              <a:buChar char="•"/>
            </a:pPr>
            <a:r>
              <a:rPr lang="en-US" sz="1600"/>
              <a:t>Phần tử đầu tiên là vị trí của phần tử mới được chèn (hoặc phần tử đã tồn tại sẵn)</a:t>
            </a:r>
            <a:endParaRPr sz="1600"/>
          </a:p>
          <a:p>
            <a:pPr indent="-139700" lvl="1" marL="685800" rtl="0" algn="l">
              <a:lnSpc>
                <a:spcPct val="90000"/>
              </a:lnSpc>
              <a:spcBef>
                <a:spcPts val="500"/>
              </a:spcBef>
              <a:spcAft>
                <a:spcPts val="0"/>
              </a:spcAft>
              <a:buClr>
                <a:schemeClr val="dk1"/>
              </a:buClr>
              <a:buSzPts val="1400"/>
              <a:buNone/>
            </a:pPr>
            <a:r>
              <a:t/>
            </a:r>
            <a:endParaRPr sz="1400"/>
          </a:p>
        </p:txBody>
      </p:sp>
      <p:sp>
        <p:nvSpPr>
          <p:cNvPr id="406" name="Google Shape;406;p3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 – set&lt;T&gt;</a:t>
            </a:r>
            <a:endParaRPr/>
          </a:p>
        </p:txBody>
      </p:sp>
      <p:sp>
        <p:nvSpPr>
          <p:cNvPr id="412" name="Google Shape;412;p38"/>
          <p:cNvSpPr/>
          <p:nvPr/>
        </p:nvSpPr>
        <p:spPr>
          <a:xfrm>
            <a:off x="378675" y="1000126"/>
            <a:ext cx="3878814" cy="558355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000">
                <a:solidFill>
                  <a:srgbClr val="92D050"/>
                </a:solidFill>
                <a:latin typeface="Courier New"/>
                <a:ea typeface="Courier New"/>
                <a:cs typeface="Courier New"/>
                <a:sym typeface="Courier New"/>
              </a:rPr>
              <a:t>// Example with user-defined class and operator&lt;</a:t>
            </a:r>
            <a:br>
              <a:rPr b="1" lang="en-US" sz="1000">
                <a:solidFill>
                  <a:srgbClr val="92D050"/>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#include </a:t>
            </a:r>
            <a:r>
              <a:rPr b="1" lang="en-US" sz="1000">
                <a:solidFill>
                  <a:srgbClr val="FF00FF"/>
                </a:solidFill>
                <a:latin typeface="Courier New"/>
                <a:ea typeface="Courier New"/>
                <a:cs typeface="Courier New"/>
                <a:sym typeface="Courier New"/>
              </a:rPr>
              <a:t>&lt;algorithm&gt;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#include </a:t>
            </a:r>
            <a:r>
              <a:rPr b="1" lang="en-US" sz="1000">
                <a:solidFill>
                  <a:srgbClr val="FF00FF"/>
                </a:solidFill>
                <a:latin typeface="Courier New"/>
                <a:ea typeface="Courier New"/>
                <a:cs typeface="Courier New"/>
                <a:sym typeface="Courier New"/>
              </a:rPr>
              <a:t>&lt;set&gt;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#include </a:t>
            </a:r>
            <a:r>
              <a:rPr b="1" lang="en-US" sz="1000">
                <a:solidFill>
                  <a:srgbClr val="FF00FF"/>
                </a:solidFill>
                <a:latin typeface="Courier New"/>
                <a:ea typeface="Courier New"/>
                <a:cs typeface="Courier New"/>
                <a:sym typeface="Courier New"/>
              </a:rPr>
              <a:t>&lt;iostream&gt;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#include </a:t>
            </a:r>
            <a:r>
              <a:rPr b="1" lang="en-US" sz="1000">
                <a:solidFill>
                  <a:srgbClr val="FF00FF"/>
                </a:solidFill>
                <a:latin typeface="Courier New"/>
                <a:ea typeface="Courier New"/>
                <a:cs typeface="Courier New"/>
                <a:sym typeface="Courier New"/>
              </a:rPr>
              <a:t>&lt;string&gt;</a:t>
            </a:r>
            <a:br>
              <a:rPr b="1" lang="en-US" sz="1000">
                <a:solidFill>
                  <a:srgbClr val="FF00FF"/>
                </a:solidFill>
                <a:latin typeface="Courier New"/>
                <a:ea typeface="Courier New"/>
                <a:cs typeface="Courier New"/>
                <a:sym typeface="Courier New"/>
              </a:rPr>
            </a:br>
            <a:r>
              <a:rPr b="1" lang="en-US" sz="1000">
                <a:solidFill>
                  <a:schemeClr val="accent1"/>
                </a:solidFill>
                <a:latin typeface="Courier New"/>
                <a:ea typeface="Courier New"/>
                <a:cs typeface="Courier New"/>
                <a:sym typeface="Courier New"/>
              </a:rPr>
              <a:t>using namespace</a:t>
            </a:r>
            <a:r>
              <a:rPr lang="en-US" sz="1000">
                <a:solidFill>
                  <a:schemeClr val="dk1"/>
                </a:solidFill>
                <a:latin typeface="Courier New"/>
                <a:ea typeface="Courier New"/>
                <a:cs typeface="Courier New"/>
                <a:sym typeface="Courier New"/>
              </a:rPr>
              <a:t> std;</a:t>
            </a:r>
            <a:endParaRPr/>
          </a:p>
          <a:p>
            <a:pPr indent="0" lvl="0" marL="0" marR="0" rtl="0" algn="l">
              <a:spcBef>
                <a:spcPts val="0"/>
              </a:spcBef>
              <a:spcAft>
                <a:spcPts val="0"/>
              </a:spcAft>
              <a:buNone/>
            </a:pPr>
            <a:br>
              <a:rPr b="1" lang="en-US" sz="1000">
                <a:solidFill>
                  <a:schemeClr val="accent1"/>
                </a:solidFill>
                <a:latin typeface="Courier New"/>
                <a:ea typeface="Courier New"/>
                <a:cs typeface="Courier New"/>
                <a:sym typeface="Courier New"/>
              </a:rPr>
            </a:br>
            <a:r>
              <a:rPr b="1" lang="en-US" sz="1000">
                <a:solidFill>
                  <a:schemeClr val="accent1"/>
                </a:solidFill>
                <a:latin typeface="Courier New"/>
                <a:ea typeface="Courier New"/>
                <a:cs typeface="Courier New"/>
                <a:sym typeface="Courier New"/>
              </a:rPr>
              <a:t>class</a:t>
            </a:r>
            <a:r>
              <a:rPr lang="en-US" sz="1000">
                <a:solidFill>
                  <a:schemeClr val="dk1"/>
                </a:solidFill>
                <a:latin typeface="Courier New"/>
                <a:ea typeface="Courier New"/>
                <a:cs typeface="Courier New"/>
                <a:sym typeface="Courier New"/>
              </a:rPr>
              <a:t> Student {</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public</a:t>
            </a: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Student(string name, </a:t>
            </a:r>
            <a:r>
              <a:rPr b="1" lang="en-US" sz="1000">
                <a:solidFill>
                  <a:schemeClr val="accent1"/>
                </a:solidFill>
                <a:latin typeface="Courier New"/>
                <a:ea typeface="Courier New"/>
                <a:cs typeface="Courier New"/>
                <a:sym typeface="Courier New"/>
              </a:rPr>
              <a:t>int</a:t>
            </a:r>
            <a:r>
              <a:rPr lang="en-US" sz="1000">
                <a:solidFill>
                  <a:schemeClr val="dk1"/>
                </a:solidFill>
                <a:latin typeface="Courier New"/>
                <a:ea typeface="Courier New"/>
                <a:cs typeface="Courier New"/>
                <a:sym typeface="Courier New"/>
              </a:rPr>
              <a:t> sNum, </a:t>
            </a:r>
            <a:r>
              <a:rPr b="1" lang="en-US" sz="1000">
                <a:solidFill>
                  <a:schemeClr val="accent1"/>
                </a:solidFill>
                <a:latin typeface="Courier New"/>
                <a:ea typeface="Courier New"/>
                <a:cs typeface="Courier New"/>
                <a:sym typeface="Courier New"/>
              </a:rPr>
              <a:t>double</a:t>
            </a:r>
            <a:r>
              <a:rPr lang="en-US" sz="1000">
                <a:solidFill>
                  <a:schemeClr val="dk1"/>
                </a:solidFill>
                <a:latin typeface="Courier New"/>
                <a:ea typeface="Courier New"/>
                <a:cs typeface="Courier New"/>
                <a:sym typeface="Courier New"/>
              </a:rPr>
              <a:t> gpa);</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string getName() </a:t>
            </a:r>
            <a:r>
              <a:rPr b="1" lang="en-US" sz="1000">
                <a:solidFill>
                  <a:schemeClr val="accent1"/>
                </a:solidFill>
                <a:latin typeface="Courier New"/>
                <a:ea typeface="Courier New"/>
                <a:cs typeface="Courier New"/>
                <a:sym typeface="Courier New"/>
              </a:rPr>
              <a:t>const</a:t>
            </a:r>
            <a:r>
              <a:rPr lang="en-US" sz="1000">
                <a:solidFill>
                  <a:schemeClr val="dk1"/>
                </a:solidFill>
                <a:latin typeface="Courier New"/>
                <a:ea typeface="Courier New"/>
                <a:cs typeface="Courier New"/>
                <a:sym typeface="Courier New"/>
              </a:rPr>
              <a:t>;</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int</a:t>
            </a:r>
            <a:r>
              <a:rPr lang="en-US" sz="1000">
                <a:solidFill>
                  <a:schemeClr val="dk1"/>
                </a:solidFill>
                <a:latin typeface="Courier New"/>
                <a:ea typeface="Courier New"/>
                <a:cs typeface="Courier New"/>
                <a:sym typeface="Courier New"/>
              </a:rPr>
              <a:t> getSNum()</a:t>
            </a:r>
            <a:r>
              <a:rPr b="1" lang="en-US" sz="1000">
                <a:solidFill>
                  <a:schemeClr val="accent1"/>
                </a:solidFill>
                <a:latin typeface="Courier New"/>
                <a:ea typeface="Courier New"/>
                <a:cs typeface="Courier New"/>
                <a:sym typeface="Courier New"/>
              </a:rPr>
              <a:t> const</a:t>
            </a: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000">
                <a:solidFill>
                  <a:schemeClr val="accent1"/>
                </a:solidFill>
                <a:latin typeface="Courier New"/>
                <a:ea typeface="Courier New"/>
                <a:cs typeface="Courier New"/>
                <a:sym typeface="Courier New"/>
              </a:rPr>
              <a:t>      double</a:t>
            </a:r>
            <a:r>
              <a:rPr lang="en-US" sz="1000">
                <a:solidFill>
                  <a:schemeClr val="dk1"/>
                </a:solidFill>
                <a:latin typeface="Courier New"/>
                <a:ea typeface="Courier New"/>
                <a:cs typeface="Courier New"/>
                <a:sym typeface="Courier New"/>
              </a:rPr>
              <a:t> getGPA()</a:t>
            </a:r>
            <a:r>
              <a:rPr b="1" lang="en-US" sz="1000">
                <a:solidFill>
                  <a:schemeClr val="accent1"/>
                </a:solidFill>
                <a:latin typeface="Courier New"/>
                <a:ea typeface="Courier New"/>
                <a:cs typeface="Courier New"/>
                <a:sym typeface="Courier New"/>
              </a:rPr>
              <a:t> const</a:t>
            </a: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private</a:t>
            </a: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string name_;</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int</a:t>
            </a:r>
            <a:r>
              <a:rPr lang="en-US" sz="1000">
                <a:solidFill>
                  <a:schemeClr val="dk1"/>
                </a:solidFill>
                <a:latin typeface="Courier New"/>
                <a:ea typeface="Courier New"/>
                <a:cs typeface="Courier New"/>
                <a:sym typeface="Courier New"/>
              </a:rPr>
              <a:t> sNum_;</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double</a:t>
            </a:r>
            <a:r>
              <a:rPr lang="en-US" sz="1000">
                <a:solidFill>
                  <a:schemeClr val="dk1"/>
                </a:solidFill>
                <a:latin typeface="Courier New"/>
                <a:ea typeface="Courier New"/>
                <a:cs typeface="Courier New"/>
                <a:sym typeface="Courier New"/>
              </a:rPr>
              <a:t> gpa_;</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Student::Student(string name, </a:t>
            </a:r>
            <a:r>
              <a:rPr b="1" lang="en-US" sz="1000">
                <a:solidFill>
                  <a:schemeClr val="accent1"/>
                </a:solidFill>
                <a:latin typeface="Courier New"/>
                <a:ea typeface="Courier New"/>
                <a:cs typeface="Courier New"/>
                <a:sym typeface="Courier New"/>
              </a:rPr>
              <a:t>int</a:t>
            </a:r>
            <a:r>
              <a:rPr lang="en-US" sz="1000">
                <a:solidFill>
                  <a:schemeClr val="dk1"/>
                </a:solidFill>
                <a:latin typeface="Courier New"/>
                <a:ea typeface="Courier New"/>
                <a:cs typeface="Courier New"/>
                <a:sym typeface="Courier New"/>
              </a:rPr>
              <a:t> sNum, </a:t>
            </a:r>
            <a:r>
              <a:rPr b="1" lang="en-US" sz="1000">
                <a:solidFill>
                  <a:schemeClr val="accent1"/>
                </a:solidFill>
                <a:latin typeface="Courier New"/>
                <a:ea typeface="Courier New"/>
                <a:cs typeface="Courier New"/>
                <a:sym typeface="Courier New"/>
              </a:rPr>
              <a:t>double</a:t>
            </a:r>
            <a:r>
              <a:rPr lang="en-US" sz="1000">
                <a:solidFill>
                  <a:schemeClr val="dk1"/>
                </a:solidFill>
                <a:latin typeface="Courier New"/>
                <a:ea typeface="Courier New"/>
                <a:cs typeface="Courier New"/>
                <a:sym typeface="Courier New"/>
              </a:rPr>
              <a:t> gpa)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name_(name), sNum_(sNum), gpa_(gpa) {}</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string Student::getName() </a:t>
            </a:r>
            <a:r>
              <a:rPr b="1" lang="en-US" sz="1000">
                <a:solidFill>
                  <a:schemeClr val="accent1"/>
                </a:solidFill>
                <a:latin typeface="Courier New"/>
                <a:ea typeface="Courier New"/>
                <a:cs typeface="Courier New"/>
                <a:sym typeface="Courier New"/>
              </a:rPr>
              <a:t>const </a:t>
            </a: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return</a:t>
            </a:r>
            <a:r>
              <a:rPr lang="en-US" sz="1000">
                <a:solidFill>
                  <a:schemeClr val="dk1"/>
                </a:solidFill>
                <a:latin typeface="Courier New"/>
                <a:ea typeface="Courier New"/>
                <a:cs typeface="Courier New"/>
                <a:sym typeface="Courier New"/>
              </a:rPr>
              <a:t> name_; }</a:t>
            </a:r>
            <a:br>
              <a:rPr lang="en-US" sz="1000">
                <a:solidFill>
                  <a:schemeClr val="dk1"/>
                </a:solidFill>
                <a:latin typeface="Courier New"/>
                <a:ea typeface="Courier New"/>
                <a:cs typeface="Courier New"/>
                <a:sym typeface="Courier New"/>
              </a:rPr>
            </a:br>
            <a:r>
              <a:rPr b="1" lang="en-US" sz="1000">
                <a:solidFill>
                  <a:schemeClr val="accent1"/>
                </a:solidFill>
                <a:latin typeface="Courier New"/>
                <a:ea typeface="Courier New"/>
                <a:cs typeface="Courier New"/>
                <a:sym typeface="Courier New"/>
              </a:rPr>
              <a:t>int</a:t>
            </a:r>
            <a:r>
              <a:rPr lang="en-US" sz="1000">
                <a:solidFill>
                  <a:schemeClr val="dk1"/>
                </a:solidFill>
                <a:latin typeface="Courier New"/>
                <a:ea typeface="Courier New"/>
                <a:cs typeface="Courier New"/>
                <a:sym typeface="Courier New"/>
              </a:rPr>
              <a:t> Student::getSNum()</a:t>
            </a:r>
            <a:r>
              <a:rPr b="1" lang="en-US" sz="1000">
                <a:solidFill>
                  <a:schemeClr val="accent1"/>
                </a:solidFill>
                <a:latin typeface="Courier New"/>
                <a:ea typeface="Courier New"/>
                <a:cs typeface="Courier New"/>
                <a:sym typeface="Courier New"/>
              </a:rPr>
              <a:t> const </a:t>
            </a: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return</a:t>
            </a:r>
            <a:r>
              <a:rPr lang="en-US" sz="1000">
                <a:solidFill>
                  <a:schemeClr val="dk1"/>
                </a:solidFill>
                <a:latin typeface="Courier New"/>
                <a:ea typeface="Courier New"/>
                <a:cs typeface="Courier New"/>
                <a:sym typeface="Courier New"/>
              </a:rPr>
              <a:t> sNum_; }</a:t>
            </a:r>
            <a:endParaRPr/>
          </a:p>
          <a:p>
            <a:pPr indent="0" lvl="0" marL="0" marR="0" rtl="0" algn="l">
              <a:spcBef>
                <a:spcPts val="0"/>
              </a:spcBef>
              <a:spcAft>
                <a:spcPts val="0"/>
              </a:spcAft>
              <a:buNone/>
            </a:pPr>
            <a:r>
              <a:rPr b="1" lang="en-US" sz="1000">
                <a:solidFill>
                  <a:schemeClr val="accent1"/>
                </a:solidFill>
                <a:latin typeface="Courier New"/>
                <a:ea typeface="Courier New"/>
                <a:cs typeface="Courier New"/>
                <a:sym typeface="Courier New"/>
              </a:rPr>
              <a:t>double</a:t>
            </a:r>
            <a:r>
              <a:rPr lang="en-US" sz="1000">
                <a:solidFill>
                  <a:schemeClr val="dk1"/>
                </a:solidFill>
                <a:latin typeface="Courier New"/>
                <a:ea typeface="Courier New"/>
                <a:cs typeface="Courier New"/>
                <a:sym typeface="Courier New"/>
              </a:rPr>
              <a:t> Student::getGPA()</a:t>
            </a:r>
            <a:r>
              <a:rPr b="1" lang="en-US" sz="1000">
                <a:solidFill>
                  <a:schemeClr val="accent1"/>
                </a:solidFill>
                <a:latin typeface="Courier New"/>
                <a:ea typeface="Courier New"/>
                <a:cs typeface="Courier New"/>
                <a:sym typeface="Courier New"/>
              </a:rPr>
              <a:t> const </a:t>
            </a: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return</a:t>
            </a:r>
            <a:r>
              <a:rPr lang="en-US" sz="1000">
                <a:solidFill>
                  <a:schemeClr val="dk1"/>
                </a:solidFill>
                <a:latin typeface="Courier New"/>
                <a:ea typeface="Courier New"/>
                <a:cs typeface="Courier New"/>
                <a:sym typeface="Courier New"/>
              </a:rPr>
              <a:t> gpa_; }</a:t>
            </a:r>
            <a:br>
              <a:rPr lang="en-US" sz="1000">
                <a:solidFill>
                  <a:schemeClr val="dk1"/>
                </a:solidFill>
                <a:latin typeface="Courier New"/>
                <a:ea typeface="Courier New"/>
                <a:cs typeface="Courier New"/>
                <a:sym typeface="Courier New"/>
              </a:rPr>
            </a:br>
            <a:br>
              <a:rPr lang="en-US" sz="1000">
                <a:solidFill>
                  <a:schemeClr val="dk1"/>
                </a:solidFill>
                <a:latin typeface="Courier New"/>
                <a:ea typeface="Courier New"/>
                <a:cs typeface="Courier New"/>
                <a:sym typeface="Courier New"/>
              </a:rPr>
            </a:br>
            <a:r>
              <a:rPr b="1" lang="en-US" sz="1000">
                <a:solidFill>
                  <a:schemeClr val="accent1"/>
                </a:solidFill>
                <a:latin typeface="Courier New"/>
                <a:ea typeface="Courier New"/>
                <a:cs typeface="Courier New"/>
                <a:sym typeface="Courier New"/>
              </a:rPr>
              <a:t>bool</a:t>
            </a: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operator</a:t>
            </a:r>
            <a:r>
              <a:rPr lang="en-US" sz="1000">
                <a:solidFill>
                  <a:schemeClr val="dk1"/>
                </a:solidFill>
                <a:latin typeface="Courier New"/>
                <a:ea typeface="Courier New"/>
                <a:cs typeface="Courier New"/>
                <a:sym typeface="Courier New"/>
              </a:rPr>
              <a:t>== (const Student&amp; s1, const Student&amp; s2) {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return</a:t>
            </a:r>
            <a:r>
              <a:rPr lang="en-US" sz="1000">
                <a:solidFill>
                  <a:schemeClr val="dk1"/>
                </a:solidFill>
                <a:latin typeface="Courier New"/>
                <a:ea typeface="Courier New"/>
                <a:cs typeface="Courier New"/>
                <a:sym typeface="Courier New"/>
              </a:rPr>
              <a:t> (s1.getSNum() == s2.getSNum()) &amp;&amp;</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(s1.getName() == s2.getName()) &amp;&amp;</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(s1.getGPA() == s2.getGPA())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a:t>
            </a:r>
            <a:endParaRPr/>
          </a:p>
        </p:txBody>
      </p:sp>
      <p:sp>
        <p:nvSpPr>
          <p:cNvPr id="413" name="Google Shape;413;p38"/>
          <p:cNvSpPr/>
          <p:nvPr/>
        </p:nvSpPr>
        <p:spPr>
          <a:xfrm>
            <a:off x="4360985" y="1009653"/>
            <a:ext cx="4684541" cy="489877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000">
                <a:solidFill>
                  <a:schemeClr val="accent1"/>
                </a:solidFill>
                <a:latin typeface="Courier New"/>
                <a:ea typeface="Courier New"/>
                <a:cs typeface="Courier New"/>
                <a:sym typeface="Courier New"/>
              </a:rPr>
              <a:t>bool</a:t>
            </a: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operator</a:t>
            </a:r>
            <a:r>
              <a:rPr lang="en-US" sz="1000">
                <a:solidFill>
                  <a:schemeClr val="dk1"/>
                </a:solidFill>
                <a:latin typeface="Courier New"/>
                <a:ea typeface="Courier New"/>
                <a:cs typeface="Courier New"/>
                <a:sym typeface="Courier New"/>
              </a:rPr>
              <a:t>&lt; (const Student&amp; s1, const Student&amp; s2) {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return</a:t>
            </a:r>
            <a:r>
              <a:rPr lang="en-US" sz="1000">
                <a:solidFill>
                  <a:schemeClr val="dk1"/>
                </a:solidFill>
                <a:latin typeface="Courier New"/>
                <a:ea typeface="Courier New"/>
                <a:cs typeface="Courier New"/>
                <a:sym typeface="Courier New"/>
              </a:rPr>
              <a:t> s1.getSNum() &lt; s2.getSNum();</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ostream&amp; </a:t>
            </a:r>
            <a:r>
              <a:rPr b="1" lang="en-US" sz="1000">
                <a:solidFill>
                  <a:schemeClr val="accent1"/>
                </a:solidFill>
                <a:latin typeface="Courier New"/>
                <a:ea typeface="Courier New"/>
                <a:cs typeface="Courier New"/>
                <a:sym typeface="Courier New"/>
              </a:rPr>
              <a:t>operator</a:t>
            </a:r>
            <a:r>
              <a:rPr lang="en-US" sz="1000">
                <a:solidFill>
                  <a:schemeClr val="dk1"/>
                </a:solidFill>
                <a:latin typeface="Courier New"/>
                <a:ea typeface="Courier New"/>
                <a:cs typeface="Courier New"/>
                <a:sym typeface="Courier New"/>
              </a:rPr>
              <a:t>&lt;&lt; (ostream&amp; os, </a:t>
            </a:r>
            <a:r>
              <a:rPr b="1" lang="en-US" sz="1000">
                <a:solidFill>
                  <a:schemeClr val="accent1"/>
                </a:solidFill>
                <a:latin typeface="Courier New"/>
                <a:ea typeface="Courier New"/>
                <a:cs typeface="Courier New"/>
                <a:sym typeface="Courier New"/>
              </a:rPr>
              <a:t>const</a:t>
            </a:r>
            <a:r>
              <a:rPr lang="en-US" sz="1000">
                <a:solidFill>
                  <a:schemeClr val="dk1"/>
                </a:solidFill>
                <a:latin typeface="Courier New"/>
                <a:ea typeface="Courier New"/>
                <a:cs typeface="Courier New"/>
                <a:sym typeface="Courier New"/>
              </a:rPr>
              <a:t> Student&amp; s) {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os &lt;&lt; s.getName() &lt;&lt; “ ” &lt;&lt; s.getSNum()</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&lt;&lt; “ ” &lt;&lt; s.getGPA();</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return</a:t>
            </a:r>
            <a:r>
              <a:rPr lang="en-US" sz="1000">
                <a:solidFill>
                  <a:schemeClr val="dk1"/>
                </a:solidFill>
                <a:latin typeface="Courier New"/>
                <a:ea typeface="Courier New"/>
                <a:cs typeface="Courier New"/>
                <a:sym typeface="Courier New"/>
              </a:rPr>
              <a:t> os;</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br>
              <a:rPr lang="en-US" sz="1000">
                <a:solidFill>
                  <a:schemeClr val="dk1"/>
                </a:solidFill>
                <a:latin typeface="Courier New"/>
                <a:ea typeface="Courier New"/>
                <a:cs typeface="Courier New"/>
                <a:sym typeface="Courier New"/>
              </a:rPr>
            </a:br>
            <a:r>
              <a:rPr b="1" lang="en-US" sz="1000">
                <a:solidFill>
                  <a:schemeClr val="accent1"/>
                </a:solidFill>
                <a:latin typeface="Courier New"/>
                <a:ea typeface="Courier New"/>
                <a:cs typeface="Courier New"/>
                <a:sym typeface="Courier New"/>
              </a:rPr>
              <a:t>int</a:t>
            </a:r>
            <a:r>
              <a:rPr lang="en-US" sz="1000">
                <a:solidFill>
                  <a:schemeClr val="dk1"/>
                </a:solidFill>
                <a:latin typeface="Courier New"/>
                <a:ea typeface="Courier New"/>
                <a:cs typeface="Courier New"/>
                <a:sym typeface="Courier New"/>
              </a:rPr>
              <a:t> main{</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rgbClr val="92D050"/>
                </a:solidFill>
                <a:latin typeface="Courier New"/>
                <a:ea typeface="Courier New"/>
                <a:cs typeface="Courier New"/>
                <a:sym typeface="Courier New"/>
              </a:rPr>
              <a:t>// Peter and Mary have the same SNum</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Student* pJohn = new Student(</a:t>
            </a:r>
            <a:r>
              <a:rPr b="1" lang="en-US" sz="1000">
                <a:solidFill>
                  <a:srgbClr val="FF00FF"/>
                </a:solidFill>
                <a:latin typeface="Courier New"/>
                <a:ea typeface="Courier New"/>
                <a:cs typeface="Courier New"/>
                <a:sym typeface="Courier New"/>
              </a:rPr>
              <a:t>“John Smith”</a:t>
            </a:r>
            <a:r>
              <a:rPr lang="en-US" sz="1000">
                <a:solidFill>
                  <a:schemeClr val="dk1"/>
                </a:solidFill>
                <a:latin typeface="Courier New"/>
                <a:ea typeface="Courier New"/>
                <a:cs typeface="Courier New"/>
                <a:sym typeface="Courier New"/>
              </a:rPr>
              <a:t>, </a:t>
            </a:r>
            <a:r>
              <a:rPr b="1" lang="en-US" sz="1000">
                <a:solidFill>
                  <a:srgbClr val="C00000"/>
                </a:solidFill>
                <a:latin typeface="Courier New"/>
                <a:ea typeface="Courier New"/>
                <a:cs typeface="Courier New"/>
                <a:sym typeface="Courier New"/>
              </a:rPr>
              <a:t>666</a:t>
            </a:r>
            <a:r>
              <a:rPr lang="en-US" sz="1000">
                <a:solidFill>
                  <a:schemeClr val="dk1"/>
                </a:solidFill>
                <a:latin typeface="Courier New"/>
                <a:ea typeface="Courier New"/>
                <a:cs typeface="Courier New"/>
                <a:sym typeface="Courier New"/>
              </a:rPr>
              <a:t>, </a:t>
            </a:r>
            <a:r>
              <a:rPr b="1" lang="en-US" sz="1000">
                <a:solidFill>
                  <a:srgbClr val="C00000"/>
                </a:solidFill>
                <a:latin typeface="Courier New"/>
                <a:ea typeface="Courier New"/>
                <a:cs typeface="Courier New"/>
                <a:sym typeface="Courier New"/>
              </a:rPr>
              <a:t>3.7</a:t>
            </a: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Student* pMary = new Student(</a:t>
            </a:r>
            <a:r>
              <a:rPr b="1" lang="en-US" sz="1000">
                <a:solidFill>
                  <a:srgbClr val="FF00FF"/>
                </a:solidFill>
                <a:latin typeface="Courier New"/>
                <a:ea typeface="Courier New"/>
                <a:cs typeface="Courier New"/>
                <a:sym typeface="Courier New"/>
              </a:rPr>
              <a:t>“Mary Jones”</a:t>
            </a:r>
            <a:r>
              <a:rPr lang="en-US" sz="1000">
                <a:solidFill>
                  <a:schemeClr val="dk1"/>
                </a:solidFill>
                <a:latin typeface="Courier New"/>
                <a:ea typeface="Courier New"/>
                <a:cs typeface="Courier New"/>
                <a:sym typeface="Courier New"/>
              </a:rPr>
              <a:t>, </a:t>
            </a:r>
            <a:r>
              <a:rPr b="1" lang="en-US" sz="1000">
                <a:solidFill>
                  <a:srgbClr val="C00000"/>
                </a:solidFill>
                <a:latin typeface="Courier New"/>
                <a:ea typeface="Courier New"/>
                <a:cs typeface="Courier New"/>
                <a:sym typeface="Courier New"/>
              </a:rPr>
              <a:t>345</a:t>
            </a:r>
            <a:r>
              <a:rPr lang="en-US" sz="1000">
                <a:solidFill>
                  <a:schemeClr val="dk1"/>
                </a:solidFill>
                <a:latin typeface="Courier New"/>
                <a:ea typeface="Courier New"/>
                <a:cs typeface="Courier New"/>
                <a:sym typeface="Courier New"/>
              </a:rPr>
              <a:t>, </a:t>
            </a:r>
            <a:r>
              <a:rPr b="1" lang="en-US" sz="1000">
                <a:solidFill>
                  <a:srgbClr val="C00000"/>
                </a:solidFill>
                <a:latin typeface="Courier New"/>
                <a:ea typeface="Courier New"/>
                <a:cs typeface="Courier New"/>
                <a:sym typeface="Courier New"/>
              </a:rPr>
              <a:t>3.4</a:t>
            </a:r>
            <a:r>
              <a:rPr lang="en-US" sz="10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Student* pPeter = new Student(</a:t>
            </a:r>
            <a:r>
              <a:rPr b="1" lang="en-US" sz="1000">
                <a:solidFill>
                  <a:srgbClr val="FF00FF"/>
                </a:solidFill>
                <a:latin typeface="Courier New"/>
                <a:ea typeface="Courier New"/>
                <a:cs typeface="Courier New"/>
                <a:sym typeface="Courier New"/>
              </a:rPr>
              <a:t>“Peter Piper”</a:t>
            </a:r>
            <a:r>
              <a:rPr lang="en-US" sz="1000">
                <a:solidFill>
                  <a:schemeClr val="dk1"/>
                </a:solidFill>
                <a:latin typeface="Courier New"/>
                <a:ea typeface="Courier New"/>
                <a:cs typeface="Courier New"/>
                <a:sym typeface="Courier New"/>
              </a:rPr>
              <a:t>, </a:t>
            </a:r>
            <a:r>
              <a:rPr b="1" lang="en-US" sz="1000">
                <a:solidFill>
                  <a:srgbClr val="C00000"/>
                </a:solidFill>
                <a:latin typeface="Courier New"/>
                <a:ea typeface="Courier New"/>
                <a:cs typeface="Courier New"/>
                <a:sym typeface="Courier New"/>
              </a:rPr>
              <a:t>345</a:t>
            </a:r>
            <a:r>
              <a:rPr lang="en-US" sz="1000">
                <a:solidFill>
                  <a:schemeClr val="dk1"/>
                </a:solidFill>
                <a:latin typeface="Courier New"/>
                <a:ea typeface="Courier New"/>
                <a:cs typeface="Courier New"/>
                <a:sym typeface="Courier New"/>
              </a:rPr>
              <a:t>, </a:t>
            </a:r>
            <a:r>
              <a:rPr b="1" lang="en-US" sz="1000">
                <a:solidFill>
                  <a:srgbClr val="C00000"/>
                </a:solidFill>
                <a:latin typeface="Courier New"/>
                <a:ea typeface="Courier New"/>
                <a:cs typeface="Courier New"/>
                <a:sym typeface="Courier New"/>
              </a:rPr>
              <a:t>3.1</a:t>
            </a:r>
            <a:r>
              <a:rPr lang="en-US" sz="1000">
                <a:solidFill>
                  <a:schemeClr val="dk1"/>
                </a:solidFill>
                <a:latin typeface="Courier New"/>
                <a:ea typeface="Courier New"/>
                <a:cs typeface="Courier New"/>
                <a:sym typeface="Courier New"/>
              </a:rPr>
              <a:t>);</a:t>
            </a:r>
            <a:br>
              <a:rPr lang="en-US" sz="1000">
                <a:solidFill>
                  <a:schemeClr val="dk1"/>
                </a:solidFill>
                <a:latin typeface="Courier New"/>
                <a:ea typeface="Courier New"/>
                <a:cs typeface="Courier New"/>
                <a:sym typeface="Courier New"/>
              </a:rPr>
            </a:b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set&lt;Student&gt; s;</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s.insert(*pJohn);</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s.insert(*pMary);</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s.insert(*pPeter);</a:t>
            </a:r>
            <a:endParaRPr/>
          </a:p>
          <a:p>
            <a:pPr indent="0" lvl="0" marL="0" marR="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   </a:t>
            </a:r>
            <a:r>
              <a:rPr b="1" lang="en-US" sz="1000">
                <a:solidFill>
                  <a:srgbClr val="92D050"/>
                </a:solidFill>
                <a:latin typeface="Courier New"/>
                <a:ea typeface="Courier New"/>
                <a:cs typeface="Courier New"/>
                <a:sym typeface="Courier New"/>
              </a:rPr>
              <a:t>// Will print in numeric order of sNum</a:t>
            </a:r>
            <a:br>
              <a:rPr b="1" lang="en-US" sz="1000">
                <a:solidFill>
                  <a:srgbClr val="92D050"/>
                </a:solidFill>
                <a:latin typeface="Courier New"/>
                <a:ea typeface="Courier New"/>
                <a:cs typeface="Courier New"/>
                <a:sym typeface="Courier New"/>
              </a:rPr>
            </a:br>
            <a:r>
              <a:rPr b="1" lang="en-US" sz="1000">
                <a:solidFill>
                  <a:srgbClr val="92D050"/>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for</a:t>
            </a: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auto</a:t>
            </a:r>
            <a:r>
              <a:rPr lang="en-US" sz="1000">
                <a:solidFill>
                  <a:schemeClr val="dk1"/>
                </a:solidFill>
                <a:latin typeface="Courier New"/>
                <a:ea typeface="Courier New"/>
                <a:cs typeface="Courier New"/>
                <a:sym typeface="Courier New"/>
              </a:rPr>
              <a:t> iter = s.begin(); iter != s.end(); iter++){</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cout &lt;&lt; iter &lt;&lt; endl;</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if</a:t>
            </a:r>
            <a:r>
              <a:rPr lang="en-US" sz="1000">
                <a:solidFill>
                  <a:schemeClr val="dk1"/>
                </a:solidFill>
                <a:latin typeface="Courier New"/>
                <a:ea typeface="Courier New"/>
                <a:cs typeface="Courier New"/>
                <a:sym typeface="Courier New"/>
              </a:rPr>
              <a:t> ( s.find(*pPeter) != s.end()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cout &lt;&lt; </a:t>
            </a:r>
            <a:r>
              <a:rPr b="1" lang="en-US" sz="1000">
                <a:solidFill>
                  <a:srgbClr val="FF00FF"/>
                </a:solidFill>
                <a:latin typeface="Courier New"/>
                <a:ea typeface="Courier New"/>
                <a:cs typeface="Courier New"/>
                <a:sym typeface="Courier New"/>
              </a:rPr>
              <a:t>“Found it with set’s find()!”</a:t>
            </a:r>
            <a:r>
              <a:rPr lang="en-US" sz="1000">
                <a:solidFill>
                  <a:schemeClr val="dk1"/>
                </a:solidFill>
                <a:latin typeface="Courier New"/>
                <a:ea typeface="Courier New"/>
                <a:cs typeface="Courier New"/>
                <a:sym typeface="Courier New"/>
              </a:rPr>
              <a:t> &lt;&lt; endl;</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a:t>
            </a:r>
            <a:r>
              <a:rPr b="1" lang="en-US" sz="1000">
                <a:solidFill>
                  <a:schemeClr val="accent1"/>
                </a:solidFill>
                <a:latin typeface="Courier New"/>
                <a:ea typeface="Courier New"/>
                <a:cs typeface="Courier New"/>
                <a:sym typeface="Courier New"/>
              </a:rPr>
              <a:t>if</a:t>
            </a:r>
            <a:r>
              <a:rPr lang="en-US" sz="1000">
                <a:solidFill>
                  <a:schemeClr val="dk1"/>
                </a:solidFill>
                <a:latin typeface="Courier New"/>
                <a:ea typeface="Courier New"/>
                <a:cs typeface="Courier New"/>
                <a:sym typeface="Courier New"/>
              </a:rPr>
              <a:t> ( find( s.begin(), s.end(), *pPeter ) != s.end() )</a:t>
            </a:r>
            <a:br>
              <a:rPr lang="en-US" sz="1000">
                <a:solidFill>
                  <a:schemeClr val="dk1"/>
                </a:solidFill>
                <a:latin typeface="Courier New"/>
                <a:ea typeface="Courier New"/>
                <a:cs typeface="Courier New"/>
                <a:sym typeface="Courier New"/>
              </a:rPr>
            </a:br>
            <a:r>
              <a:rPr lang="en-US" sz="1000">
                <a:solidFill>
                  <a:schemeClr val="dk1"/>
                </a:solidFill>
                <a:latin typeface="Courier New"/>
                <a:ea typeface="Courier New"/>
                <a:cs typeface="Courier New"/>
                <a:sym typeface="Courier New"/>
              </a:rPr>
              <a:t>      cout &lt;&lt; </a:t>
            </a:r>
            <a:r>
              <a:rPr b="1" lang="en-US" sz="1000">
                <a:solidFill>
                  <a:srgbClr val="FF00FF"/>
                </a:solidFill>
                <a:latin typeface="Courier New"/>
                <a:ea typeface="Courier New"/>
                <a:cs typeface="Courier New"/>
                <a:sym typeface="Courier New"/>
              </a:rPr>
              <a:t>“Found it with STL algorithm find()”</a:t>
            </a:r>
            <a:r>
              <a:rPr lang="en-US" sz="1000">
                <a:solidFill>
                  <a:schemeClr val="dk1"/>
                </a:solidFill>
                <a:latin typeface="Courier New"/>
                <a:ea typeface="Courier New"/>
                <a:cs typeface="Courier New"/>
                <a:sym typeface="Courier New"/>
              </a:rPr>
              <a:t> &lt;&lt; endl;</a:t>
            </a:r>
            <a:endParaRPr/>
          </a:p>
          <a:p>
            <a:pPr indent="0" lvl="0" marL="0" marR="0" rtl="0" algn="l">
              <a:spcBef>
                <a:spcPts val="0"/>
              </a:spcBef>
              <a:spcAft>
                <a:spcPts val="0"/>
              </a:spcAft>
              <a:buNone/>
            </a:pPr>
            <a:r>
              <a:rPr lang="en-US" sz="1000">
                <a:solidFill>
                  <a:schemeClr val="dk1"/>
                </a:solidFill>
                <a:latin typeface="Courier New"/>
                <a:ea typeface="Courier New"/>
                <a:cs typeface="Courier New"/>
                <a:sym typeface="Courier New"/>
              </a:rPr>
              <a:t>}</a:t>
            </a:r>
            <a:endParaRPr/>
          </a:p>
        </p:txBody>
      </p:sp>
      <p:sp>
        <p:nvSpPr>
          <p:cNvPr id="414" name="Google Shape;414;p3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 – set&lt;T&gt;</a:t>
            </a:r>
            <a:endParaRPr/>
          </a:p>
        </p:txBody>
      </p:sp>
      <p:sp>
        <p:nvSpPr>
          <p:cNvPr id="420" name="Google Shape;420;p3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Tương đương (Equivalence) vs. đồng nhất (Equality)</a:t>
            </a:r>
            <a:endParaRPr/>
          </a:p>
          <a:p>
            <a:pPr indent="-228600" lvl="1" marL="685800" rtl="0" algn="l">
              <a:lnSpc>
                <a:spcPct val="90000"/>
              </a:lnSpc>
              <a:spcBef>
                <a:spcPts val="500"/>
              </a:spcBef>
              <a:spcAft>
                <a:spcPts val="0"/>
              </a:spcAft>
              <a:buClr>
                <a:schemeClr val="dk1"/>
              </a:buClr>
              <a:buSzPts val="1800"/>
              <a:buChar char="•"/>
            </a:pPr>
            <a:r>
              <a:rPr lang="en-US" sz="1800"/>
              <a:t>Tương đương</a:t>
            </a:r>
            <a:endParaRPr sz="1800"/>
          </a:p>
          <a:p>
            <a:pPr indent="-228600" lvl="2" marL="1143000" rtl="0" algn="l">
              <a:lnSpc>
                <a:spcPct val="90000"/>
              </a:lnSpc>
              <a:spcBef>
                <a:spcPts val="500"/>
              </a:spcBef>
              <a:spcAft>
                <a:spcPts val="0"/>
              </a:spcAft>
              <a:buClr>
                <a:schemeClr val="dk1"/>
              </a:buClr>
              <a:buSzPts val="2000"/>
              <a:buChar char="•"/>
            </a:pPr>
            <a:r>
              <a:rPr lang="en-US"/>
              <a:t>Các phương thức tìm kiếm của container (ví dụ </a:t>
            </a:r>
            <a:r>
              <a:rPr lang="en-US">
                <a:latin typeface="Courier New"/>
                <a:ea typeface="Courier New"/>
                <a:cs typeface="Courier New"/>
                <a:sym typeface="Courier New"/>
              </a:rPr>
              <a:t>find</a:t>
            </a:r>
            <a:r>
              <a:rPr lang="en-US"/>
              <a:t>, </a:t>
            </a:r>
            <a:r>
              <a:rPr lang="en-US">
                <a:latin typeface="Courier New"/>
                <a:ea typeface="Courier New"/>
                <a:cs typeface="Courier New"/>
                <a:sym typeface="Courier New"/>
              </a:rPr>
              <a:t>count</a:t>
            </a:r>
            <a:r>
              <a:rPr lang="en-US"/>
              <a:t>, </a:t>
            </a:r>
            <a:r>
              <a:rPr lang="en-US">
                <a:latin typeface="Courier New"/>
                <a:ea typeface="Courier New"/>
                <a:cs typeface="Courier New"/>
                <a:sym typeface="Courier New"/>
              </a:rPr>
              <a:t>lower_bound</a:t>
            </a:r>
            <a:r>
              <a:rPr lang="en-US"/>
              <a:t>, …) sẽ sử dụng biểu thức sau để tìm kiếm các phần tử trong container liên kết có thứ tự thậm chí ngay cả khi bạn đã định nghĩa toán tử </a:t>
            </a:r>
            <a:r>
              <a:rPr lang="en-US">
                <a:latin typeface="Courier New"/>
                <a:ea typeface="Courier New"/>
                <a:cs typeface="Courier New"/>
                <a:sym typeface="Courier New"/>
              </a:rPr>
              <a:t>operator==</a:t>
            </a:r>
            <a:endParaRPr/>
          </a:p>
          <a:p>
            <a:pPr indent="-101600" lvl="2" marL="1143000" rtl="0" algn="l">
              <a:lnSpc>
                <a:spcPct val="90000"/>
              </a:lnSpc>
              <a:spcBef>
                <a:spcPts val="500"/>
              </a:spcBef>
              <a:spcAft>
                <a:spcPts val="0"/>
              </a:spcAft>
              <a:buClr>
                <a:schemeClr val="dk1"/>
              </a:buClr>
              <a:buSzPts val="2000"/>
              <a:buNone/>
            </a:pPr>
            <a:r>
              <a:t/>
            </a:r>
            <a:endParaRPr/>
          </a:p>
          <a:p>
            <a:pPr indent="0" lvl="2" marL="685800" rtl="0" algn="l">
              <a:lnSpc>
                <a:spcPct val="90000"/>
              </a:lnSpc>
              <a:spcBef>
                <a:spcPts val="500"/>
              </a:spcBef>
              <a:spcAft>
                <a:spcPts val="0"/>
              </a:spcAft>
              <a:buClr>
                <a:schemeClr val="dk1"/>
              </a:buClr>
              <a:buSzPts val="1800"/>
              <a:buNone/>
            </a:pPr>
            <a:r>
              <a:rPr lang="en-US" sz="1800"/>
              <a:t>	</a:t>
            </a:r>
            <a:r>
              <a:rPr lang="en-US" sz="1800">
                <a:solidFill>
                  <a:srgbClr val="C00000"/>
                </a:solidFill>
                <a:latin typeface="Courier New"/>
                <a:ea typeface="Courier New"/>
                <a:cs typeface="Courier New"/>
                <a:sym typeface="Courier New"/>
              </a:rPr>
              <a:t>if( !( a &lt; b ) &amp;&amp; !( b &lt; a ) )</a:t>
            </a:r>
            <a:endParaRPr/>
          </a:p>
          <a:p>
            <a:pPr indent="-114300" lvl="1" marL="685800" rtl="0" algn="l">
              <a:lnSpc>
                <a:spcPct val="90000"/>
              </a:lnSpc>
              <a:spcBef>
                <a:spcPts val="500"/>
              </a:spcBef>
              <a:spcAft>
                <a:spcPts val="0"/>
              </a:spcAft>
              <a:buClr>
                <a:schemeClr val="dk1"/>
              </a:buClr>
              <a:buSzPts val="1800"/>
              <a:buNone/>
            </a:pPr>
            <a:r>
              <a:t/>
            </a:r>
            <a:endParaRPr sz="1800"/>
          </a:p>
          <a:p>
            <a:pPr indent="-228600" lvl="1" marL="685800" rtl="0" algn="l">
              <a:lnSpc>
                <a:spcPct val="90000"/>
              </a:lnSpc>
              <a:spcBef>
                <a:spcPts val="500"/>
              </a:spcBef>
              <a:spcAft>
                <a:spcPts val="0"/>
              </a:spcAft>
              <a:buClr>
                <a:schemeClr val="dk1"/>
              </a:buClr>
              <a:buSzPts val="2000"/>
              <a:buChar char="•"/>
            </a:pPr>
            <a:r>
              <a:rPr lang="en-US" sz="2000"/>
              <a:t>Đồng nhất</a:t>
            </a:r>
            <a:endParaRPr sz="1800"/>
          </a:p>
          <a:p>
            <a:pPr indent="-228600" lvl="2" marL="1143000" rtl="0" algn="l">
              <a:lnSpc>
                <a:spcPct val="90000"/>
              </a:lnSpc>
              <a:spcBef>
                <a:spcPts val="500"/>
              </a:spcBef>
              <a:spcAft>
                <a:spcPts val="0"/>
              </a:spcAft>
              <a:buClr>
                <a:schemeClr val="dk1"/>
              </a:buClr>
              <a:buSzPts val="1800"/>
              <a:buChar char="•"/>
            </a:pPr>
            <a:r>
              <a:rPr lang="en-US" sz="1800"/>
              <a:t>Các thuật toán của STL </a:t>
            </a:r>
            <a:r>
              <a:rPr lang="en-US">
                <a:latin typeface="Courier New"/>
                <a:ea typeface="Courier New"/>
                <a:cs typeface="Courier New"/>
                <a:sym typeface="Courier New"/>
              </a:rPr>
              <a:t>find, count, remove_if </a:t>
            </a:r>
            <a:r>
              <a:rPr lang="en-US" sz="1800"/>
              <a:t>so sánh các phần tử bằng phép </a:t>
            </a:r>
            <a:r>
              <a:rPr lang="en-US">
                <a:latin typeface="Courier New"/>
                <a:ea typeface="Courier New"/>
                <a:cs typeface="Courier New"/>
                <a:sym typeface="Courier New"/>
              </a:rPr>
              <a:t>operator==</a:t>
            </a:r>
            <a:endParaRPr/>
          </a:p>
        </p:txBody>
      </p:sp>
      <p:sp>
        <p:nvSpPr>
          <p:cNvPr id="421" name="Google Shape;421;p3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Nhắc lại các CTDL cơ bản</a:t>
            </a:r>
            <a:endParaRPr sz="4000">
              <a:latin typeface="Arial"/>
              <a:ea typeface="Arial"/>
              <a:cs typeface="Arial"/>
              <a:sym typeface="Arial"/>
            </a:endParaRPr>
          </a:p>
        </p:txBody>
      </p:sp>
      <p:sp>
        <p:nvSpPr>
          <p:cNvPr id="68" name="Google Shape;68;p4"/>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 – map&lt;T&gt;</a:t>
            </a:r>
            <a:endParaRPr/>
          </a:p>
        </p:txBody>
      </p:sp>
      <p:sp>
        <p:nvSpPr>
          <p:cNvPr id="427" name="Google Shape;427;p4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Tập hợp các cặp giá trị phân biệt</a:t>
            </a:r>
            <a:endParaRPr/>
          </a:p>
          <a:p>
            <a:pPr indent="-228600" lvl="1" marL="685800" rtl="0" algn="l">
              <a:lnSpc>
                <a:spcPct val="90000"/>
              </a:lnSpc>
              <a:spcBef>
                <a:spcPts val="500"/>
              </a:spcBef>
              <a:spcAft>
                <a:spcPts val="0"/>
              </a:spcAft>
              <a:buClr>
                <a:schemeClr val="dk1"/>
              </a:buClr>
              <a:buSzPts val="2000"/>
              <a:buChar char="•"/>
            </a:pPr>
            <a:r>
              <a:rPr lang="en-US" sz="2000"/>
              <a:t>Khai báo:</a:t>
            </a:r>
            <a:endParaRPr/>
          </a:p>
          <a:p>
            <a:pPr indent="0" lvl="0" marL="0" rtl="0" algn="l">
              <a:lnSpc>
                <a:spcPct val="90000"/>
              </a:lnSpc>
              <a:spcBef>
                <a:spcPts val="1000"/>
              </a:spcBef>
              <a:spcAft>
                <a:spcPts val="0"/>
              </a:spcAft>
              <a:buClr>
                <a:schemeClr val="dk1"/>
              </a:buClr>
              <a:buSzPts val="2000"/>
              <a:buNone/>
            </a:pPr>
            <a:r>
              <a:rPr lang="en-US" sz="2000">
                <a:latin typeface="Courier New"/>
                <a:ea typeface="Courier New"/>
                <a:cs typeface="Courier New"/>
                <a:sym typeface="Courier New"/>
              </a:rPr>
              <a:t>		map&lt;T1, T2&gt; m;</a:t>
            </a:r>
            <a:endParaRPr>
              <a:latin typeface="Courier New"/>
              <a:ea typeface="Courier New"/>
              <a:cs typeface="Courier New"/>
              <a:sym typeface="Courier New"/>
            </a:endParaRPr>
          </a:p>
          <a:p>
            <a:pPr indent="-161925" lvl="1" marL="685800" rtl="0" algn="l">
              <a:lnSpc>
                <a:spcPct val="90000"/>
              </a:lnSpc>
              <a:spcBef>
                <a:spcPts val="500"/>
              </a:spcBef>
              <a:spcAft>
                <a:spcPts val="0"/>
              </a:spcAft>
              <a:buClr>
                <a:schemeClr val="dk1"/>
              </a:buClr>
              <a:buSzPts val="1050"/>
              <a:buNone/>
            </a:pPr>
            <a:r>
              <a:t/>
            </a:r>
            <a:endParaRPr sz="105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Char char="•"/>
            </a:pPr>
            <a:r>
              <a:rPr lang="en-US" sz="2000"/>
              <a:t>T1 là kiểu khóa (</a:t>
            </a:r>
            <a:r>
              <a:rPr b="1" i="1" lang="en-US" sz="2000"/>
              <a:t>key field type</a:t>
            </a:r>
            <a:r>
              <a:rPr lang="en-US" sz="2000"/>
              <a:t>); yêu cầu hỗ trợ hàm so sánh thỏa mãn </a:t>
            </a:r>
            <a:r>
              <a:rPr b="1" i="1" lang="en-US" sz="2000"/>
              <a:t>strict weak ordering</a:t>
            </a:r>
            <a:endParaRPr/>
          </a:p>
          <a:p>
            <a:pPr indent="-228600" lvl="2" marL="1143000" rtl="0" algn="l">
              <a:lnSpc>
                <a:spcPct val="90000"/>
              </a:lnSpc>
              <a:spcBef>
                <a:spcPts val="500"/>
              </a:spcBef>
              <a:spcAft>
                <a:spcPts val="0"/>
              </a:spcAft>
              <a:buClr>
                <a:schemeClr val="dk1"/>
              </a:buClr>
              <a:buSzPts val="1800"/>
              <a:buChar char="•"/>
            </a:pPr>
            <a:r>
              <a:rPr lang="en-US" sz="1800"/>
              <a:t>Nghĩa là  chống phản xạ (anti-reflexive), phản đối xứng (anti-symmetric), bắc cầu (transitive)</a:t>
            </a:r>
            <a:endParaRPr/>
          </a:p>
          <a:p>
            <a:pPr indent="-228600" lvl="2" marL="1143000" rtl="0" algn="l">
              <a:lnSpc>
                <a:spcPct val="90000"/>
              </a:lnSpc>
              <a:spcBef>
                <a:spcPts val="500"/>
              </a:spcBef>
              <a:spcAft>
                <a:spcPts val="0"/>
              </a:spcAft>
              <a:buClr>
                <a:schemeClr val="dk1"/>
              </a:buClr>
              <a:buSzPts val="1800"/>
              <a:buChar char="•"/>
            </a:pPr>
            <a:r>
              <a:rPr lang="en-US" sz="1800"/>
              <a:t>Mặc định là toán tử </a:t>
            </a:r>
            <a:r>
              <a:rPr lang="en-US" sz="1800">
                <a:latin typeface="Courier New"/>
                <a:ea typeface="Courier New"/>
                <a:cs typeface="Courier New"/>
                <a:sym typeface="Courier New"/>
              </a:rPr>
              <a:t>operator&lt;</a:t>
            </a:r>
            <a:endParaRPr/>
          </a:p>
          <a:p>
            <a:pPr indent="-228600" lvl="2" marL="1143000" rtl="0" algn="l">
              <a:lnSpc>
                <a:spcPct val="90000"/>
              </a:lnSpc>
              <a:spcBef>
                <a:spcPts val="500"/>
              </a:spcBef>
              <a:spcAft>
                <a:spcPts val="0"/>
              </a:spcAft>
              <a:buClr>
                <a:schemeClr val="dk1"/>
              </a:buClr>
              <a:buSzPts val="1800"/>
              <a:buChar char="•"/>
            </a:pPr>
            <a:r>
              <a:rPr lang="en-US" sz="1800"/>
              <a:t>Có thể dùng cho lớp do người dùng tự định nghĩa, nhưng phải định nghĩa toán tử </a:t>
            </a:r>
            <a:r>
              <a:rPr lang="en-US" sz="1800">
                <a:latin typeface="Courier New"/>
                <a:ea typeface="Courier New"/>
                <a:cs typeface="Courier New"/>
                <a:sym typeface="Courier New"/>
              </a:rPr>
              <a:t>operator&lt; </a:t>
            </a:r>
            <a:r>
              <a:rPr lang="en-US" sz="1800"/>
              <a:t>phù hợp cho lớp, hoặc cung cấp </a:t>
            </a:r>
            <a:r>
              <a:rPr b="1" i="1" lang="en-US" sz="1800"/>
              <a:t>functor</a:t>
            </a:r>
            <a:r>
              <a:rPr lang="en-US" sz="1800"/>
              <a:t> khi khởi tạo set.</a:t>
            </a:r>
            <a:endParaRPr sz="1600">
              <a:latin typeface="Courier New"/>
              <a:ea typeface="Courier New"/>
              <a:cs typeface="Courier New"/>
              <a:sym typeface="Courier New"/>
            </a:endParaRPr>
          </a:p>
          <a:p>
            <a:pPr indent="-127000" lvl="2" marL="1143000" rtl="0" algn="l">
              <a:lnSpc>
                <a:spcPct val="90000"/>
              </a:lnSpc>
              <a:spcBef>
                <a:spcPts val="500"/>
              </a:spcBef>
              <a:spcAft>
                <a:spcPts val="0"/>
              </a:spcAft>
              <a:buClr>
                <a:schemeClr val="dk1"/>
              </a:buClr>
              <a:buSzPts val="1600"/>
              <a:buNone/>
            </a:pPr>
            <a:r>
              <a:t/>
            </a:r>
            <a:endParaRPr sz="16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T2</a:t>
            </a:r>
            <a:r>
              <a:rPr lang="en-US" sz="2000"/>
              <a:t> là kiểu giá trị (</a:t>
            </a:r>
            <a:r>
              <a:rPr b="1" i="1" lang="en-US" sz="2000"/>
              <a:t>value field type</a:t>
            </a:r>
            <a:r>
              <a:rPr lang="en-US" sz="2000"/>
              <a:t>); có thể là kiểu bất kỳ sao cho có thể copy hoặc gán được.</a:t>
            </a:r>
            <a:endParaRPr sz="1600"/>
          </a:p>
          <a:p>
            <a:pPr indent="0" lvl="2" marL="685800" rtl="0" algn="l">
              <a:lnSpc>
                <a:spcPct val="90000"/>
              </a:lnSpc>
              <a:spcBef>
                <a:spcPts val="500"/>
              </a:spcBef>
              <a:spcAft>
                <a:spcPts val="0"/>
              </a:spcAft>
              <a:buClr>
                <a:schemeClr val="dk1"/>
              </a:buClr>
              <a:buSzPts val="1200"/>
              <a:buNone/>
            </a:pPr>
            <a:r>
              <a:t/>
            </a:r>
            <a:endParaRPr sz="1200">
              <a:latin typeface="Calibri"/>
              <a:ea typeface="Calibri"/>
              <a:cs typeface="Calibri"/>
              <a:sym typeface="Calibri"/>
            </a:endParaRPr>
          </a:p>
          <a:p>
            <a:pPr indent="-127000" lvl="1" marL="685800" rtl="0" algn="l">
              <a:lnSpc>
                <a:spcPct val="90000"/>
              </a:lnSpc>
              <a:spcBef>
                <a:spcPts val="500"/>
              </a:spcBef>
              <a:spcAft>
                <a:spcPts val="0"/>
              </a:spcAft>
              <a:buClr>
                <a:schemeClr val="dk1"/>
              </a:buClr>
              <a:buSzPts val="1600"/>
              <a:buNone/>
            </a:pPr>
            <a:r>
              <a:t/>
            </a:r>
            <a:endParaRPr sz="1600">
              <a:latin typeface="Courier New"/>
              <a:ea typeface="Courier New"/>
              <a:cs typeface="Courier New"/>
              <a:sym typeface="Courier New"/>
            </a:endParaRPr>
          </a:p>
          <a:p>
            <a:pPr indent="-127000" lvl="1" marL="685800" rtl="0" algn="l">
              <a:lnSpc>
                <a:spcPct val="90000"/>
              </a:lnSpc>
              <a:spcBef>
                <a:spcPts val="500"/>
              </a:spcBef>
              <a:spcAft>
                <a:spcPts val="0"/>
              </a:spcAft>
              <a:buClr>
                <a:schemeClr val="dk1"/>
              </a:buClr>
              <a:buSzPts val="1600"/>
              <a:buNone/>
            </a:pPr>
            <a:r>
              <a:t/>
            </a:r>
            <a:endParaRPr sz="1600"/>
          </a:p>
        </p:txBody>
      </p:sp>
      <p:sp>
        <p:nvSpPr>
          <p:cNvPr id="428" name="Google Shape;428;p4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 – map&lt;T&gt;</a:t>
            </a:r>
            <a:endParaRPr/>
          </a:p>
        </p:txBody>
      </p:sp>
      <p:sp>
        <p:nvSpPr>
          <p:cNvPr id="434" name="Google Shape;434;p4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Truy vấn map tìm kiếm phần tử</a:t>
            </a:r>
            <a:endParaRPr/>
          </a:p>
          <a:p>
            <a:pPr indent="-228600" lvl="1" marL="685800" rtl="0" algn="l">
              <a:lnSpc>
                <a:spcPct val="90000"/>
              </a:lnSpc>
              <a:spcBef>
                <a:spcPts val="500"/>
              </a:spcBef>
              <a:spcAft>
                <a:spcPts val="0"/>
              </a:spcAft>
              <a:buClr>
                <a:schemeClr val="dk1"/>
              </a:buClr>
              <a:buSzPts val="1800"/>
              <a:buChar char="•"/>
            </a:pPr>
            <a:r>
              <a:rPr lang="en-US" sz="1800"/>
              <a:t>Tìm kiếm theo index sẽ </a:t>
            </a:r>
            <a:r>
              <a:rPr b="1" i="1" lang="en-US" sz="1800"/>
              <a:t>chèn key mới nếu nó chưa tồn tại trong map</a:t>
            </a:r>
            <a:r>
              <a:rPr lang="en-US" sz="1800"/>
              <a:t>:</a:t>
            </a:r>
            <a:br>
              <a:rPr lang="en-US" sz="1800"/>
            </a:br>
            <a:endParaRPr sz="1800"/>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a:t>
            </a:r>
            <a:r>
              <a:rPr b="1" lang="en-US" sz="1800">
                <a:solidFill>
                  <a:srgbClr val="0070C0"/>
                </a:solidFill>
                <a:latin typeface="Courier New"/>
                <a:ea typeface="Courier New"/>
                <a:cs typeface="Courier New"/>
                <a:sym typeface="Courier New"/>
              </a:rPr>
              <a:t>if</a:t>
            </a:r>
            <a:r>
              <a:rPr lang="en-US" sz="1800">
                <a:latin typeface="Courier New"/>
                <a:ea typeface="Courier New"/>
                <a:cs typeface="Courier New"/>
                <a:sym typeface="Courier New"/>
              </a:rPr>
              <a:t>( works[ “bach” ] == 0 )</a:t>
            </a:r>
            <a:br>
              <a:rPr lang="en-US" sz="1800">
                <a:latin typeface="Courier New"/>
                <a:ea typeface="Courier New"/>
                <a:cs typeface="Courier New"/>
                <a:sym typeface="Courier New"/>
              </a:rPr>
            </a:br>
            <a:r>
              <a:rPr lang="en-US" sz="1800">
                <a:latin typeface="Courier New"/>
                <a:ea typeface="Courier New"/>
                <a:cs typeface="Courier New"/>
                <a:sym typeface="Courier New"/>
              </a:rPr>
              <a:t>          </a:t>
            </a:r>
            <a:r>
              <a:rPr b="1" lang="en-US" sz="1800">
                <a:solidFill>
                  <a:schemeClr val="accent3"/>
                </a:solidFill>
                <a:latin typeface="Courier New"/>
                <a:ea typeface="Courier New"/>
                <a:cs typeface="Courier New"/>
                <a:sym typeface="Courier New"/>
              </a:rPr>
              <a:t>// bach not present</a:t>
            </a:r>
            <a:endParaRPr b="1" sz="2000">
              <a:solidFill>
                <a:schemeClr val="accent3"/>
              </a:solidFill>
              <a:latin typeface="Courier New"/>
              <a:ea typeface="Courier New"/>
              <a:cs typeface="Courier New"/>
              <a:sym typeface="Courier New"/>
            </a:endParaRPr>
          </a:p>
          <a:p>
            <a:pPr indent="-171450" lvl="1" marL="685800" rtl="0" algn="l">
              <a:lnSpc>
                <a:spcPct val="90000"/>
              </a:lnSpc>
              <a:spcBef>
                <a:spcPts val="500"/>
              </a:spcBef>
              <a:spcAft>
                <a:spcPts val="0"/>
              </a:spcAft>
              <a:buClr>
                <a:schemeClr val="dk1"/>
              </a:buClr>
              <a:buSzPts val="900"/>
              <a:buNone/>
            </a:pPr>
            <a:r>
              <a:t/>
            </a:r>
            <a:endParaRPr sz="9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Char char="•"/>
            </a:pPr>
            <a:r>
              <a:rPr lang="en-US" sz="1800"/>
              <a:t>Phương pháp khác là dùng phương thức </a:t>
            </a:r>
            <a:r>
              <a:rPr b="1" lang="en-US" sz="1800" u="sng"/>
              <a:t>find()</a:t>
            </a:r>
            <a:r>
              <a:rPr lang="en-US" sz="1800"/>
              <a:t> trả về con trỏ iterator tới cặp key/value cần truy vấn</a:t>
            </a:r>
            <a:endParaRPr b="1" i="1" sz="1600"/>
          </a:p>
          <a:p>
            <a:pPr indent="-127000" lvl="1" marL="685800" rtl="0" algn="l">
              <a:lnSpc>
                <a:spcPct val="90000"/>
              </a:lnSpc>
              <a:spcBef>
                <a:spcPts val="5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a:t>
            </a:r>
            <a:r>
              <a:rPr lang="en-US" sz="1800">
                <a:latin typeface="Courier New"/>
                <a:ea typeface="Courier New"/>
                <a:cs typeface="Courier New"/>
                <a:sym typeface="Courier New"/>
              </a:rPr>
              <a:t>map&lt;string, </a:t>
            </a:r>
            <a:r>
              <a:rPr b="1" lang="en-US" sz="1800">
                <a:solidFill>
                  <a:srgbClr val="0070C0"/>
                </a:solidFill>
                <a:latin typeface="Courier New"/>
                <a:ea typeface="Courier New"/>
                <a:cs typeface="Courier New"/>
                <a:sym typeface="Courier New"/>
              </a:rPr>
              <a:t>int</a:t>
            </a:r>
            <a:r>
              <a:rPr lang="en-US" sz="1800">
                <a:latin typeface="Courier New"/>
                <a:ea typeface="Courier New"/>
                <a:cs typeface="Courier New"/>
                <a:sym typeface="Courier New"/>
              </a:rPr>
              <a:t>&gt;::iterator it;</a:t>
            </a:r>
            <a:endParaRPr/>
          </a:p>
          <a:p>
            <a:pPr indent="0" lvl="0" marL="0" rtl="0" algn="l">
              <a:lnSpc>
                <a:spcPct val="90000"/>
              </a:lnSpc>
              <a:spcBef>
                <a:spcPts val="1000"/>
              </a:spcBef>
              <a:spcAft>
                <a:spcPts val="0"/>
              </a:spcAft>
              <a:buClr>
                <a:schemeClr val="dk1"/>
              </a:buClr>
              <a:buSzPts val="1800"/>
              <a:buNone/>
            </a:pPr>
            <a:r>
              <a:rPr lang="en-US" sz="1800">
                <a:latin typeface="Courier New"/>
                <a:ea typeface="Courier New"/>
                <a:cs typeface="Courier New"/>
                <a:sym typeface="Courier New"/>
              </a:rPr>
              <a:t>		</a:t>
            </a:r>
            <a:br>
              <a:rPr lang="en-US" sz="1800">
                <a:latin typeface="Courier New"/>
                <a:ea typeface="Courier New"/>
                <a:cs typeface="Courier New"/>
                <a:sym typeface="Courier New"/>
              </a:rPr>
            </a:br>
            <a:r>
              <a:rPr lang="en-US" sz="1800">
                <a:latin typeface="Courier New"/>
                <a:ea typeface="Courier New"/>
                <a:cs typeface="Courier New"/>
                <a:sym typeface="Courier New"/>
              </a:rPr>
              <a:t>	it = words.find( “bach” );</a:t>
            </a:r>
            <a:endParaRPr/>
          </a:p>
          <a:p>
            <a:pPr indent="0" lvl="0" marL="0" rtl="0" algn="l">
              <a:lnSpc>
                <a:spcPct val="90000"/>
              </a:lnSpc>
              <a:spcBef>
                <a:spcPts val="1000"/>
              </a:spcBef>
              <a:spcAft>
                <a:spcPts val="0"/>
              </a:spcAft>
              <a:buClr>
                <a:schemeClr val="dk1"/>
              </a:buClr>
              <a:buSzPts val="1800"/>
              <a:buNone/>
            </a:pPr>
            <a:r>
              <a:rPr lang="en-US" sz="1800">
                <a:latin typeface="Courier New"/>
                <a:ea typeface="Courier New"/>
                <a:cs typeface="Courier New"/>
                <a:sym typeface="Courier New"/>
              </a:rPr>
              <a:t> 	if( it == words.end( ) )</a:t>
            </a:r>
            <a:br>
              <a:rPr lang="en-US" sz="1800">
                <a:latin typeface="Courier New"/>
                <a:ea typeface="Courier New"/>
                <a:cs typeface="Courier New"/>
                <a:sym typeface="Courier New"/>
              </a:rPr>
            </a:br>
            <a:r>
              <a:rPr lang="en-US" sz="2000">
                <a:latin typeface="Courier New"/>
                <a:ea typeface="Courier New"/>
                <a:cs typeface="Courier New"/>
                <a:sym typeface="Courier New"/>
              </a:rPr>
              <a:t>         </a:t>
            </a:r>
            <a:r>
              <a:rPr b="1" lang="en-US" sz="1800">
                <a:solidFill>
                  <a:schemeClr val="accent3"/>
                </a:solidFill>
                <a:latin typeface="Courier New"/>
                <a:ea typeface="Courier New"/>
                <a:cs typeface="Courier New"/>
                <a:sym typeface="Courier New"/>
              </a:rPr>
              <a:t>// bach not present</a:t>
            </a:r>
            <a:endParaRPr b="1" sz="2000">
              <a:solidFill>
                <a:schemeClr val="accent3"/>
              </a:solidFill>
              <a:latin typeface="Courier New"/>
              <a:ea typeface="Courier New"/>
              <a:cs typeface="Courier New"/>
              <a:sym typeface="Courier New"/>
            </a:endParaRPr>
          </a:p>
          <a:p>
            <a:pPr indent="0" lvl="2" marL="685800" rtl="0" algn="l">
              <a:lnSpc>
                <a:spcPct val="90000"/>
              </a:lnSpc>
              <a:spcBef>
                <a:spcPts val="500"/>
              </a:spcBef>
              <a:spcAft>
                <a:spcPts val="0"/>
              </a:spcAft>
              <a:buClr>
                <a:schemeClr val="dk1"/>
              </a:buClr>
              <a:buSzPts val="1200"/>
              <a:buNone/>
            </a:pPr>
            <a:r>
              <a:t/>
            </a:r>
            <a:endParaRPr sz="1200">
              <a:latin typeface="Calibri"/>
              <a:ea typeface="Calibri"/>
              <a:cs typeface="Calibri"/>
              <a:sym typeface="Calibri"/>
            </a:endParaRPr>
          </a:p>
          <a:p>
            <a:pPr indent="-127000" lvl="1" marL="685800" rtl="0" algn="l">
              <a:lnSpc>
                <a:spcPct val="90000"/>
              </a:lnSpc>
              <a:spcBef>
                <a:spcPts val="500"/>
              </a:spcBef>
              <a:spcAft>
                <a:spcPts val="0"/>
              </a:spcAft>
              <a:buClr>
                <a:schemeClr val="dk1"/>
              </a:buClr>
              <a:buSzPts val="1600"/>
              <a:buNone/>
            </a:pPr>
            <a:r>
              <a:t/>
            </a:r>
            <a:endParaRPr sz="1600">
              <a:latin typeface="Courier New"/>
              <a:ea typeface="Courier New"/>
              <a:cs typeface="Courier New"/>
              <a:sym typeface="Courier New"/>
            </a:endParaRPr>
          </a:p>
          <a:p>
            <a:pPr indent="-127000" lvl="1" marL="685800" rtl="0" algn="l">
              <a:lnSpc>
                <a:spcPct val="90000"/>
              </a:lnSpc>
              <a:spcBef>
                <a:spcPts val="500"/>
              </a:spcBef>
              <a:spcAft>
                <a:spcPts val="0"/>
              </a:spcAft>
              <a:buClr>
                <a:schemeClr val="dk1"/>
              </a:buClr>
              <a:buSzPts val="1600"/>
              <a:buNone/>
            </a:pPr>
            <a:r>
              <a:t/>
            </a:r>
            <a:endParaRPr sz="1600"/>
          </a:p>
        </p:txBody>
      </p:sp>
      <p:sp>
        <p:nvSpPr>
          <p:cNvPr id="435" name="Google Shape;435;p41"/>
          <p:cNvSpPr/>
          <p:nvPr/>
        </p:nvSpPr>
        <p:spPr>
          <a:xfrm>
            <a:off x="5733388" y="4656952"/>
            <a:ext cx="2430270" cy="587220"/>
          </a:xfrm>
          <a:prstGeom prst="foldedCorner">
            <a:avLst>
              <a:gd fmla="val 27662" name="adj"/>
            </a:avLst>
          </a:prstGeom>
          <a:solidFill>
            <a:schemeClr val="lt1"/>
          </a:solidFill>
          <a:ln cap="flat" cmpd="sng" w="12700">
            <a:solidFill>
              <a:schemeClr val="accent1"/>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rPr lang="en-US" sz="1350">
                <a:solidFill>
                  <a:schemeClr val="dk1"/>
                </a:solidFill>
                <a:latin typeface="Courier New"/>
                <a:ea typeface="Courier New"/>
                <a:cs typeface="Courier New"/>
                <a:sym typeface="Courier New"/>
              </a:rPr>
              <a:t>end()</a:t>
            </a:r>
            <a:r>
              <a:rPr lang="en-US" sz="1350">
                <a:solidFill>
                  <a:schemeClr val="dk1"/>
                </a:solidFill>
                <a:latin typeface="Calibri"/>
                <a:ea typeface="Calibri"/>
                <a:cs typeface="Calibri"/>
                <a:sym typeface="Calibri"/>
              </a:rPr>
              <a:t> là giá trị iterator trỏ tới vị trí sau phần tử cuối cùng</a:t>
            </a:r>
            <a:endParaRPr sz="1350">
              <a:solidFill>
                <a:schemeClr val="dk1"/>
              </a:solidFill>
              <a:latin typeface="Calibri"/>
              <a:ea typeface="Calibri"/>
              <a:cs typeface="Calibri"/>
              <a:sym typeface="Calibri"/>
            </a:endParaRPr>
          </a:p>
        </p:txBody>
      </p:sp>
      <p:cxnSp>
        <p:nvCxnSpPr>
          <p:cNvPr id="436" name="Google Shape;436;p41"/>
          <p:cNvCxnSpPr>
            <a:stCxn id="435" idx="1"/>
          </p:cNvCxnSpPr>
          <p:nvPr/>
        </p:nvCxnSpPr>
        <p:spPr>
          <a:xfrm flipH="1">
            <a:off x="4005088" y="4950562"/>
            <a:ext cx="1728300" cy="246600"/>
          </a:xfrm>
          <a:prstGeom prst="straightConnector1">
            <a:avLst/>
          </a:prstGeom>
          <a:noFill/>
          <a:ln cap="flat" cmpd="sng" w="12700">
            <a:solidFill>
              <a:schemeClr val="accent1"/>
            </a:solidFill>
            <a:prstDash val="dot"/>
            <a:miter lim="800000"/>
            <a:headEnd len="sm" w="sm" type="none"/>
            <a:tailEnd len="sm" w="sm" type="none"/>
          </a:ln>
        </p:spPr>
      </p:cxnSp>
      <p:sp>
        <p:nvSpPr>
          <p:cNvPr id="437" name="Google Shape;437;p4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 – map&lt;T&gt;</a:t>
            </a:r>
            <a:endParaRPr/>
          </a:p>
        </p:txBody>
      </p:sp>
      <p:sp>
        <p:nvSpPr>
          <p:cNvPr id="443" name="Google Shape;443;p4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Ví dụ Dictionary</a:t>
            </a:r>
            <a:endParaRPr/>
          </a:p>
          <a:p>
            <a:pPr indent="0" lvl="2" marL="685800" rtl="0" algn="l">
              <a:lnSpc>
                <a:spcPct val="90000"/>
              </a:lnSpc>
              <a:spcBef>
                <a:spcPts val="500"/>
              </a:spcBef>
              <a:spcAft>
                <a:spcPts val="0"/>
              </a:spcAft>
              <a:buClr>
                <a:schemeClr val="dk1"/>
              </a:buClr>
              <a:buSzPts val="1050"/>
              <a:buNone/>
            </a:pPr>
            <a:r>
              <a:t/>
            </a:r>
            <a:endParaRPr sz="1050">
              <a:latin typeface="Calibri"/>
              <a:ea typeface="Calibri"/>
              <a:cs typeface="Calibri"/>
              <a:sym typeface="Calibri"/>
            </a:endParaRPr>
          </a:p>
          <a:p>
            <a:pPr indent="-152400" lvl="1" marL="685800" rtl="0" algn="l">
              <a:lnSpc>
                <a:spcPct val="90000"/>
              </a:lnSpc>
              <a:spcBef>
                <a:spcPts val="500"/>
              </a:spcBef>
              <a:spcAft>
                <a:spcPts val="0"/>
              </a:spcAft>
              <a:buClr>
                <a:schemeClr val="dk1"/>
              </a:buClr>
              <a:buSzPts val="1200"/>
              <a:buNone/>
            </a:pPr>
            <a:r>
              <a:t/>
            </a:r>
            <a:endParaRPr sz="1200">
              <a:latin typeface="Courier New"/>
              <a:ea typeface="Courier New"/>
              <a:cs typeface="Courier New"/>
              <a:sym typeface="Courier New"/>
            </a:endParaRPr>
          </a:p>
          <a:p>
            <a:pPr indent="-152400" lvl="1" marL="685800" rtl="0" algn="l">
              <a:lnSpc>
                <a:spcPct val="90000"/>
              </a:lnSpc>
              <a:spcBef>
                <a:spcPts val="500"/>
              </a:spcBef>
              <a:spcAft>
                <a:spcPts val="0"/>
              </a:spcAft>
              <a:buClr>
                <a:schemeClr val="dk1"/>
              </a:buClr>
              <a:buSzPts val="1200"/>
              <a:buNone/>
            </a:pPr>
            <a:r>
              <a:t/>
            </a:r>
            <a:endParaRPr sz="1200"/>
          </a:p>
        </p:txBody>
      </p:sp>
      <p:sp>
        <p:nvSpPr>
          <p:cNvPr id="444" name="Google Shape;444;p42"/>
          <p:cNvSpPr/>
          <p:nvPr/>
        </p:nvSpPr>
        <p:spPr>
          <a:xfrm>
            <a:off x="127655" y="1456705"/>
            <a:ext cx="4002326" cy="499719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#include </a:t>
            </a:r>
            <a:r>
              <a:rPr b="1" lang="en-US" sz="1400">
                <a:solidFill>
                  <a:srgbClr val="FF00FF"/>
                </a:solidFill>
                <a:latin typeface="Courier New"/>
                <a:ea typeface="Courier New"/>
                <a:cs typeface="Courier New"/>
                <a:sym typeface="Courier New"/>
              </a:rPr>
              <a:t>&lt;iostream&gt;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#include </a:t>
            </a:r>
            <a:r>
              <a:rPr b="1" lang="en-US" sz="1400">
                <a:solidFill>
                  <a:srgbClr val="FF00FF"/>
                </a:solidFill>
                <a:latin typeface="Courier New"/>
                <a:ea typeface="Courier New"/>
                <a:cs typeface="Courier New"/>
                <a:sym typeface="Courier New"/>
              </a:rPr>
              <a:t>&lt;map&gt;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#include </a:t>
            </a:r>
            <a:r>
              <a:rPr b="1" lang="en-US" sz="1400">
                <a:solidFill>
                  <a:srgbClr val="FF00FF"/>
                </a:solidFill>
                <a:latin typeface="Courier New"/>
                <a:ea typeface="Courier New"/>
                <a:cs typeface="Courier New"/>
                <a:sym typeface="Courier New"/>
              </a:rPr>
              <a:t>&lt;cassert&gt;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#include </a:t>
            </a:r>
            <a:r>
              <a:rPr b="1" lang="en-US" sz="1400">
                <a:solidFill>
                  <a:srgbClr val="FF00FF"/>
                </a:solidFill>
                <a:latin typeface="Courier New"/>
                <a:ea typeface="Courier New"/>
                <a:cs typeface="Courier New"/>
                <a:sym typeface="Courier New"/>
              </a:rPr>
              <a:t>&lt;string&gt;</a:t>
            </a:r>
            <a:br>
              <a:rPr b="1" lang="en-US" sz="1400">
                <a:solidFill>
                  <a:srgbClr val="FF00FF"/>
                </a:solidFill>
                <a:latin typeface="Courier New"/>
                <a:ea typeface="Courier New"/>
                <a:cs typeface="Courier New"/>
                <a:sym typeface="Courier New"/>
              </a:rPr>
            </a:br>
            <a:r>
              <a:rPr b="1" lang="en-US" sz="1400">
                <a:solidFill>
                  <a:schemeClr val="accent1"/>
                </a:solidFill>
                <a:latin typeface="Courier New"/>
                <a:ea typeface="Courier New"/>
                <a:cs typeface="Courier New"/>
                <a:sym typeface="Courier New"/>
              </a:rPr>
              <a:t>using namespace</a:t>
            </a:r>
            <a:r>
              <a:rPr lang="en-US" sz="1400">
                <a:solidFill>
                  <a:schemeClr val="dk1"/>
                </a:solidFill>
                <a:latin typeface="Courier New"/>
                <a:ea typeface="Courier New"/>
                <a:cs typeface="Courier New"/>
                <a:sym typeface="Courier New"/>
              </a:rPr>
              <a:t> std;</a:t>
            </a:r>
            <a:endParaRPr/>
          </a:p>
          <a:p>
            <a:pPr indent="0" lvl="0" marL="0" marR="0" rtl="0" algn="l">
              <a:spcBef>
                <a:spcPts val="0"/>
              </a:spcBef>
              <a:spcAft>
                <a:spcPts val="0"/>
              </a:spcAft>
              <a:buNone/>
            </a:pPr>
            <a:br>
              <a:rPr b="1" lang="en-US" sz="1400">
                <a:solidFill>
                  <a:schemeClr val="accent1"/>
                </a:solidFill>
                <a:latin typeface="Courier New"/>
                <a:ea typeface="Courier New"/>
                <a:cs typeface="Courier New"/>
                <a:sym typeface="Courier New"/>
              </a:rPr>
            </a:br>
            <a:r>
              <a:rPr b="1" lang="en-US" sz="1400">
                <a:solidFill>
                  <a:schemeClr val="accent3"/>
                </a:solidFill>
                <a:latin typeface="Courier New"/>
                <a:ea typeface="Courier New"/>
                <a:cs typeface="Courier New"/>
                <a:sym typeface="Courier New"/>
              </a:rPr>
              <a:t>// Example adapted from Josuttis</a:t>
            </a:r>
            <a:br>
              <a:rPr b="1" lang="en-US" sz="1400">
                <a:solidFill>
                  <a:schemeClr val="accent1"/>
                </a:solidFill>
                <a:latin typeface="Courier New"/>
                <a:ea typeface="Courier New"/>
                <a:cs typeface="Courier New"/>
                <a:sym typeface="Courier New"/>
              </a:rPr>
            </a:br>
            <a:r>
              <a:rPr b="1" lang="en-US" sz="1400">
                <a:solidFill>
                  <a:schemeClr val="accent1"/>
                </a:solidFill>
                <a:latin typeface="Courier New"/>
                <a:ea typeface="Courier New"/>
                <a:cs typeface="Courier New"/>
                <a:sym typeface="Courier New"/>
              </a:rPr>
              <a:t>int</a:t>
            </a:r>
            <a:r>
              <a:rPr lang="en-US" sz="1400">
                <a:solidFill>
                  <a:schemeClr val="dk1"/>
                </a:solidFill>
                <a:latin typeface="Courier New"/>
                <a:ea typeface="Courier New"/>
                <a:cs typeface="Courier New"/>
                <a:sym typeface="Courier New"/>
              </a:rPr>
              <a:t> main()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map&lt;string, string&gt; dict;</a:t>
            </a:r>
            <a:br>
              <a:rPr lang="en-US" sz="1400">
                <a:solidFill>
                  <a:schemeClr val="dk1"/>
                </a:solidFill>
                <a:latin typeface="Courier New"/>
                <a:ea typeface="Courier New"/>
                <a:cs typeface="Courier New"/>
                <a:sym typeface="Courier New"/>
              </a:rPr>
            </a:b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dict[</a:t>
            </a:r>
            <a:r>
              <a:rPr b="1" lang="en-US" sz="1400">
                <a:solidFill>
                  <a:srgbClr val="FF00FF"/>
                </a:solidFill>
                <a:latin typeface="Courier New"/>
                <a:ea typeface="Courier New"/>
                <a:cs typeface="Courier New"/>
                <a:sym typeface="Courier New"/>
              </a:rPr>
              <a:t>“car”</a:t>
            </a:r>
            <a:r>
              <a:rPr lang="en-US" sz="1400">
                <a:solidFill>
                  <a:schemeClr val="dk1"/>
                </a:solidFill>
                <a:latin typeface="Courier New"/>
                <a:ea typeface="Courier New"/>
                <a:cs typeface="Courier New"/>
                <a:sym typeface="Courier New"/>
              </a:rPr>
              <a:t>] = </a:t>
            </a:r>
            <a:r>
              <a:rPr b="1" lang="en-US" sz="1400">
                <a:solidFill>
                  <a:srgbClr val="FF00FF"/>
                </a:solidFill>
                <a:latin typeface="Courier New"/>
                <a:ea typeface="Courier New"/>
                <a:cs typeface="Courier New"/>
                <a:sym typeface="Courier New"/>
              </a:rPr>
              <a:t>“vioture”</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dict[</a:t>
            </a:r>
            <a:r>
              <a:rPr b="1" lang="en-US" sz="1400">
                <a:solidFill>
                  <a:srgbClr val="FF00FF"/>
                </a:solidFill>
                <a:latin typeface="Courier New"/>
                <a:ea typeface="Courier New"/>
                <a:cs typeface="Courier New"/>
                <a:sym typeface="Courier New"/>
              </a:rPr>
              <a:t>“hello”</a:t>
            </a:r>
            <a:r>
              <a:rPr lang="en-US" sz="1400">
                <a:solidFill>
                  <a:schemeClr val="dk1"/>
                </a:solidFill>
                <a:latin typeface="Courier New"/>
                <a:ea typeface="Courier New"/>
                <a:cs typeface="Courier New"/>
                <a:sym typeface="Courier New"/>
              </a:rPr>
              <a:t>] = </a:t>
            </a:r>
            <a:r>
              <a:rPr b="1" lang="en-US" sz="1400">
                <a:solidFill>
                  <a:srgbClr val="FF00FF"/>
                </a:solidFill>
                <a:latin typeface="Courier New"/>
                <a:ea typeface="Courier New"/>
                <a:cs typeface="Courier New"/>
                <a:sym typeface="Courier New"/>
              </a:rPr>
              <a:t>“bonjour”</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dict[</a:t>
            </a:r>
            <a:r>
              <a:rPr b="1" lang="en-US" sz="1400">
                <a:solidFill>
                  <a:srgbClr val="FF00FF"/>
                </a:solidFill>
                <a:latin typeface="Courier New"/>
                <a:ea typeface="Courier New"/>
                <a:cs typeface="Courier New"/>
                <a:sym typeface="Courier New"/>
              </a:rPr>
              <a:t>“apple”</a:t>
            </a:r>
            <a:r>
              <a:rPr lang="en-US" sz="1400">
                <a:solidFill>
                  <a:schemeClr val="dk1"/>
                </a:solidFill>
                <a:latin typeface="Courier New"/>
                <a:ea typeface="Courier New"/>
                <a:cs typeface="Courier New"/>
                <a:sym typeface="Courier New"/>
              </a:rPr>
              <a:t>] = </a:t>
            </a:r>
            <a:r>
              <a:rPr b="1" lang="en-US" sz="1400">
                <a:solidFill>
                  <a:srgbClr val="FF00FF"/>
                </a:solidFill>
                <a:latin typeface="Courier New"/>
                <a:ea typeface="Courier New"/>
                <a:cs typeface="Courier New"/>
                <a:sym typeface="Courier New"/>
              </a:rPr>
              <a:t>“pomme”</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cout &lt;&lt; </a:t>
            </a:r>
            <a:r>
              <a:rPr b="1" lang="en-US" sz="1400">
                <a:solidFill>
                  <a:srgbClr val="FF00FF"/>
                </a:solidFill>
                <a:latin typeface="Courier New"/>
                <a:ea typeface="Courier New"/>
                <a:cs typeface="Courier New"/>
                <a:sym typeface="Courier New"/>
              </a:rPr>
              <a:t>“Printing simple dictionary”</a:t>
            </a:r>
            <a:r>
              <a:rPr lang="en-US" sz="1400">
                <a:solidFill>
                  <a:schemeClr val="dk1"/>
                </a:solidFill>
                <a:latin typeface="Courier New"/>
                <a:ea typeface="Courier New"/>
                <a:cs typeface="Courier New"/>
                <a:sym typeface="Courier New"/>
              </a:rPr>
              <a:t> &lt;&lt; endl;</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for</a:t>
            </a:r>
            <a:r>
              <a:rPr lang="en-US" sz="1400">
                <a:solidFill>
                  <a:schemeClr val="dk1"/>
                </a:solidFill>
                <a:latin typeface="Courier New"/>
                <a:ea typeface="Courier New"/>
                <a:cs typeface="Courier New"/>
                <a:sym typeface="Courier New"/>
              </a:rPr>
              <a:t>( auto it : dict ){</a:t>
            </a: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cout &lt;&lt; it.first &lt;&lt; </a:t>
            </a:r>
            <a:r>
              <a:rPr b="1" lang="en-US" sz="1400">
                <a:solidFill>
                  <a:srgbClr val="FF00FF"/>
                </a:solidFill>
                <a:latin typeface="Courier New"/>
                <a:ea typeface="Courier New"/>
                <a:cs typeface="Courier New"/>
                <a:sym typeface="Courier New"/>
              </a:rPr>
              <a:t>“:\t”</a:t>
            </a:r>
            <a:r>
              <a:rPr lang="en-US" sz="1400">
                <a:solidFill>
                  <a:schemeClr val="dk1"/>
                </a:solidFill>
                <a:latin typeface="Courier New"/>
                <a:ea typeface="Courier New"/>
                <a:cs typeface="Courier New"/>
                <a:sym typeface="Courier New"/>
              </a:rPr>
              <a:t> &lt;&lt; it.second &lt;&lt; endl;</a:t>
            </a: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445" name="Google Shape;445;p42"/>
          <p:cNvSpPr/>
          <p:nvPr/>
        </p:nvSpPr>
        <p:spPr>
          <a:xfrm>
            <a:off x="4212095" y="1094813"/>
            <a:ext cx="4804250" cy="5366474"/>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accent3"/>
                </a:solidFill>
                <a:latin typeface="Courier New"/>
                <a:ea typeface="Courier New"/>
                <a:cs typeface="Courier New"/>
                <a:sym typeface="Courier New"/>
              </a:rPr>
              <a:t>// Example adapted from Josuttis</a:t>
            </a: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multimap&lt;string, string&gt; mdict;</a:t>
            </a:r>
            <a:br>
              <a:rPr lang="en-US" sz="1400">
                <a:solidFill>
                  <a:schemeClr val="dk1"/>
                </a:solidFill>
                <a:latin typeface="Courier New"/>
                <a:ea typeface="Courier New"/>
                <a:cs typeface="Courier New"/>
                <a:sym typeface="Courier New"/>
              </a:rPr>
            </a:b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mdict.insert(make_pair(</a:t>
            </a:r>
            <a:r>
              <a:rPr b="1" lang="en-US" sz="1400">
                <a:solidFill>
                  <a:srgbClr val="FF00FF"/>
                </a:solidFill>
                <a:latin typeface="Courier New"/>
                <a:ea typeface="Courier New"/>
                <a:cs typeface="Courier New"/>
                <a:sym typeface="Courier New"/>
              </a:rPr>
              <a:t>“car”, “voiture”</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mdict.insert(make_pair(</a:t>
            </a:r>
            <a:r>
              <a:rPr b="1" lang="en-US" sz="1400">
                <a:solidFill>
                  <a:srgbClr val="FF00FF"/>
                </a:solidFill>
                <a:latin typeface="Courier New"/>
                <a:ea typeface="Courier New"/>
                <a:cs typeface="Courier New"/>
                <a:sym typeface="Courier New"/>
              </a:rPr>
              <a:t>“car”, “auto”</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mdict.insert(make_pair(</a:t>
            </a:r>
            <a:r>
              <a:rPr b="1" lang="en-US" sz="1400">
                <a:solidFill>
                  <a:srgbClr val="FF00FF"/>
                </a:solidFill>
                <a:latin typeface="Courier New"/>
                <a:ea typeface="Courier New"/>
                <a:cs typeface="Courier New"/>
                <a:sym typeface="Courier New"/>
              </a:rPr>
              <a:t>“car”, “wagon”</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mdict.insert(make_pair(</a:t>
            </a:r>
            <a:r>
              <a:rPr b="1" lang="en-US" sz="1400">
                <a:solidFill>
                  <a:srgbClr val="FF00FF"/>
                </a:solidFill>
                <a:latin typeface="Courier New"/>
                <a:ea typeface="Courier New"/>
                <a:cs typeface="Courier New"/>
                <a:sym typeface="Courier New"/>
              </a:rPr>
              <a:t>“hello”, “bonjour”</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mdict.insert(make_pair(</a:t>
            </a:r>
            <a:r>
              <a:rPr b="1" lang="en-US" sz="1400">
                <a:solidFill>
                  <a:srgbClr val="FF00FF"/>
                </a:solidFill>
                <a:latin typeface="Courier New"/>
                <a:ea typeface="Courier New"/>
                <a:cs typeface="Courier New"/>
                <a:sym typeface="Courier New"/>
              </a:rPr>
              <a:t>“apple”, “pomme”</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cout &lt;&lt; </a:t>
            </a:r>
            <a:r>
              <a:rPr b="1" lang="en-US" sz="1400">
                <a:solidFill>
                  <a:srgbClr val="FF00FF"/>
                </a:solidFill>
                <a:latin typeface="Courier New"/>
                <a:ea typeface="Courier New"/>
                <a:cs typeface="Courier New"/>
                <a:sym typeface="Courier New"/>
              </a:rPr>
              <a:t>“\nPrinting all defs of “\car”\”</a:t>
            </a:r>
            <a:r>
              <a:rPr lang="en-US" sz="1400">
                <a:solidFill>
                  <a:schemeClr val="dk1"/>
                </a:solidFill>
                <a:latin typeface="Courier New"/>
                <a:ea typeface="Courier New"/>
                <a:cs typeface="Courier New"/>
                <a:sym typeface="Courier New"/>
              </a:rPr>
              <a:t> &lt;&lt; endl;</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r>
              <a:rPr b="1" lang="en-US" sz="1400">
                <a:solidFill>
                  <a:schemeClr val="accent1"/>
                </a:solidFill>
                <a:latin typeface="Courier New"/>
                <a:ea typeface="Courier New"/>
                <a:cs typeface="Courier New"/>
                <a:sym typeface="Courier New"/>
              </a:rPr>
              <a:t>for</a:t>
            </a:r>
            <a:r>
              <a:rPr lang="en-US" sz="1400">
                <a:solidFill>
                  <a:schemeClr val="dk1"/>
                </a:solidFill>
                <a:latin typeface="Courier New"/>
                <a:ea typeface="Courier New"/>
                <a:cs typeface="Courier New"/>
                <a:sym typeface="Courier New"/>
              </a:rPr>
              <a:t>(multimap&lt;string, string&gt;::const_iterator </a:t>
            </a: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it = mdict.lower_bound(</a:t>
            </a:r>
            <a:r>
              <a:rPr b="1" lang="en-US" sz="1400">
                <a:solidFill>
                  <a:srgbClr val="FF00FF"/>
                </a:solidFill>
                <a:latin typeface="Courier New"/>
                <a:ea typeface="Courier New"/>
                <a:cs typeface="Courier New"/>
                <a:sym typeface="Courier New"/>
              </a:rPr>
              <a:t>“car”</a:t>
            </a: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it != mdict.upper_bound(</a:t>
            </a:r>
            <a:r>
              <a:rPr b="1" lang="en-US" sz="1400">
                <a:solidFill>
                  <a:srgbClr val="FF00FF"/>
                </a:solidFill>
                <a:latin typeface="Courier New"/>
                <a:ea typeface="Courier New"/>
                <a:cs typeface="Courier New"/>
                <a:sym typeface="Courier New"/>
              </a:rPr>
              <a:t>“car”</a:t>
            </a:r>
            <a:r>
              <a:rPr lang="en-US" sz="1400">
                <a:solidFill>
                  <a:schemeClr val="dk1"/>
                </a:solidFill>
                <a:latin typeface="Courier New"/>
                <a:ea typeface="Courier New"/>
                <a:cs typeface="Courier New"/>
                <a:sym typeface="Courier New"/>
              </a:rPr>
              <a:t>); it++){</a:t>
            </a:r>
            <a:br>
              <a:rPr lang="en-US" sz="1400">
                <a:solidFill>
                  <a:schemeClr val="dk1"/>
                </a:solidFill>
                <a:latin typeface="Courier New"/>
                <a:ea typeface="Courier New"/>
                <a:cs typeface="Courier New"/>
                <a:sym typeface="Courier New"/>
              </a:rPr>
            </a:b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cout &lt;&lt; (*it).first &lt;&lt; </a:t>
            </a:r>
            <a:r>
              <a:rPr b="1" lang="en-US" sz="1400">
                <a:solidFill>
                  <a:srgbClr val="FF00FF"/>
                </a:solidFill>
                <a:latin typeface="Courier New"/>
                <a:ea typeface="Courier New"/>
                <a:cs typeface="Courier New"/>
                <a:sym typeface="Courier New"/>
              </a:rPr>
              <a:t>“: ”</a:t>
            </a:r>
            <a:r>
              <a:rPr lang="en-US" sz="1400">
                <a:solidFill>
                  <a:schemeClr val="dk1"/>
                </a:solidFill>
                <a:latin typeface="Courier New"/>
                <a:ea typeface="Courier New"/>
                <a:cs typeface="Courier New"/>
                <a:sym typeface="Courier New"/>
              </a:rPr>
              <a:t> &lt;&lt; </a:t>
            </a: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&lt;&lt; (*it).second &lt;&lt; endl;</a:t>
            </a:r>
            <a:br>
              <a:rPr lang="en-US" sz="1400">
                <a:solidFill>
                  <a:schemeClr val="dk1"/>
                </a:solidFill>
                <a:latin typeface="Courier New"/>
                <a:ea typeface="Courier New"/>
                <a:cs typeface="Courier New"/>
                <a:sym typeface="Courier New"/>
              </a:rPr>
            </a:b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446" name="Google Shape;446;p4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Associative Containers</a:t>
            </a:r>
            <a:endParaRPr/>
          </a:p>
        </p:txBody>
      </p:sp>
      <p:sp>
        <p:nvSpPr>
          <p:cNvPr id="452" name="Google Shape;452;p4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Courier New"/>
                <a:ea typeface="Courier New"/>
                <a:cs typeface="Courier New"/>
                <a:sym typeface="Courier New"/>
              </a:rPr>
              <a:t>[multi]set</a:t>
            </a:r>
            <a:r>
              <a:rPr lang="en-US" sz="1800"/>
              <a:t> và </a:t>
            </a:r>
            <a:r>
              <a:rPr lang="en-US" sz="1800">
                <a:latin typeface="Courier New"/>
                <a:ea typeface="Courier New"/>
                <a:cs typeface="Courier New"/>
                <a:sym typeface="Courier New"/>
              </a:rPr>
              <a:t>[multi]map </a:t>
            </a:r>
            <a:r>
              <a:rPr lang="en-US" sz="1800"/>
              <a:t>thường được cài đặt bằng cây đỏ đen (</a:t>
            </a:r>
            <a:r>
              <a:rPr b="1" lang="en-US" sz="1800"/>
              <a:t>red-black tree)</a:t>
            </a:r>
            <a:endParaRPr sz="1800"/>
          </a:p>
          <a:p>
            <a:pPr indent="-228600" lvl="1" marL="685800" rtl="0" algn="l">
              <a:lnSpc>
                <a:spcPct val="90000"/>
              </a:lnSpc>
              <a:spcBef>
                <a:spcPts val="500"/>
              </a:spcBef>
              <a:spcAft>
                <a:spcPts val="0"/>
              </a:spcAft>
              <a:buClr>
                <a:schemeClr val="dk1"/>
              </a:buClr>
              <a:buSzPts val="1800"/>
              <a:buChar char="•"/>
            </a:pPr>
            <a:r>
              <a:rPr lang="en-US" sz="1800"/>
              <a:t>Là một cây nhị phân luôn giữ cho bản thân cân bằng hợp lý bằng cách thực hiện một số thao tác khi chén/xóa phần tử.</a:t>
            </a:r>
            <a:endParaRPr/>
          </a:p>
          <a:p>
            <a:pPr indent="-228600" lvl="1" marL="685800" rtl="0" algn="l">
              <a:lnSpc>
                <a:spcPct val="90000"/>
              </a:lnSpc>
              <a:spcBef>
                <a:spcPts val="500"/>
              </a:spcBef>
              <a:spcAft>
                <a:spcPts val="0"/>
              </a:spcAft>
              <a:buClr>
                <a:schemeClr val="dk1"/>
              </a:buClr>
              <a:buSzPts val="1800"/>
              <a:buChar char="•"/>
            </a:pPr>
            <a:r>
              <a:rPr lang="en-US" sz="1800"/>
              <a:t>Cây đỏ đen đảm bảo các thao tác lookup / insert / delete có độ phức tạp O(log N).</a:t>
            </a:r>
            <a:endParaRPr/>
          </a:p>
          <a:p>
            <a:pPr indent="-228600" lvl="1" marL="685800" rtl="0" algn="l">
              <a:lnSpc>
                <a:spcPct val="90000"/>
              </a:lnSpc>
              <a:spcBef>
                <a:spcPts val="500"/>
              </a:spcBef>
              <a:spcAft>
                <a:spcPts val="0"/>
              </a:spcAft>
              <a:buClr>
                <a:schemeClr val="dk1"/>
              </a:buClr>
              <a:buSzPts val="1800"/>
              <a:buChar char="•"/>
            </a:pPr>
            <a:r>
              <a:rPr lang="en-US" sz="1800"/>
              <a:t>Có các phương thức tìm kiếm được tối ưu sẵn (ví dụ, </a:t>
            </a:r>
            <a:r>
              <a:rPr lang="en-US" sz="1800">
                <a:latin typeface="Courier New"/>
                <a:ea typeface="Courier New"/>
                <a:cs typeface="Courier New"/>
                <a:sym typeface="Courier New"/>
              </a:rPr>
              <a:t>find, count, lower_bound, upper_bound</a:t>
            </a:r>
            <a:r>
              <a:rPr lang="en-US" sz="1800"/>
              <a:t>)</a:t>
            </a:r>
            <a:endParaRPr/>
          </a:p>
          <a:p>
            <a:pPr indent="-228600" lvl="0" marL="228600" rtl="0" algn="l">
              <a:lnSpc>
                <a:spcPct val="90000"/>
              </a:lnSpc>
              <a:spcBef>
                <a:spcPts val="1000"/>
              </a:spcBef>
              <a:spcAft>
                <a:spcPts val="0"/>
              </a:spcAft>
              <a:buClr>
                <a:schemeClr val="dk1"/>
              </a:buClr>
              <a:buSzPts val="1800"/>
              <a:buChar char="•"/>
            </a:pPr>
            <a:r>
              <a:rPr lang="en-US" sz="1800"/>
              <a:t>Vì container được sắp xếp tự động nên không thể thay đổi trực tiếp giá trị các phần tử (vì nếu làm thế sẽ có thể gây ảnh hưởng tới thứ tự các phần tử)</a:t>
            </a:r>
            <a:endParaRPr/>
          </a:p>
          <a:p>
            <a:pPr indent="-228600" lvl="1" marL="685800" rtl="0" algn="l">
              <a:lnSpc>
                <a:spcPct val="90000"/>
              </a:lnSpc>
              <a:spcBef>
                <a:spcPts val="500"/>
              </a:spcBef>
              <a:spcAft>
                <a:spcPts val="0"/>
              </a:spcAft>
              <a:buClr>
                <a:schemeClr val="dk1"/>
              </a:buClr>
              <a:buSzPts val="2000"/>
              <a:buChar char="•"/>
            </a:pPr>
            <a:r>
              <a:rPr lang="en-US" sz="2000"/>
              <a:t>Không có phương thức truy cập trực tiếp tới các phần tử</a:t>
            </a:r>
            <a:endParaRPr sz="2000"/>
          </a:p>
          <a:p>
            <a:pPr indent="-228600" lvl="1" marL="685800" rtl="0" algn="l">
              <a:lnSpc>
                <a:spcPct val="90000"/>
              </a:lnSpc>
              <a:spcBef>
                <a:spcPts val="500"/>
              </a:spcBef>
              <a:spcAft>
                <a:spcPts val="0"/>
              </a:spcAft>
              <a:buClr>
                <a:schemeClr val="dk1"/>
              </a:buClr>
              <a:buSzPts val="2000"/>
              <a:buChar char="•"/>
            </a:pPr>
            <a:r>
              <a:rPr lang="en-US" sz="2000"/>
              <a:t>Để thay đổi một phần tử, bạn phải xóa phần tử cũ và chèn giá trị mới vào</a:t>
            </a:r>
            <a:endParaRPr sz="2000"/>
          </a:p>
        </p:txBody>
      </p:sp>
      <p:sp>
        <p:nvSpPr>
          <p:cNvPr id="453" name="Google Shape;453;p4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Questrial"/>
              <a:buNone/>
            </a:pPr>
            <a:r>
              <a:rPr lang="en-US" sz="2700"/>
              <a:t>STL Unsorted Associative Containers (C++11)</a:t>
            </a:r>
            <a:endParaRPr/>
          </a:p>
        </p:txBody>
      </p:sp>
      <p:sp>
        <p:nvSpPr>
          <p:cNvPr id="459" name="Google Shape;459;p4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Courier New"/>
                <a:ea typeface="Courier New"/>
                <a:cs typeface="Courier New"/>
                <a:sym typeface="Courier New"/>
              </a:rPr>
              <a:t>unordered_[multi]set</a:t>
            </a:r>
            <a:r>
              <a:rPr lang="en-US" sz="2000"/>
              <a:t> và </a:t>
            </a:r>
            <a:r>
              <a:rPr lang="en-US" sz="2000">
                <a:latin typeface="Courier New"/>
                <a:ea typeface="Courier New"/>
                <a:cs typeface="Courier New"/>
                <a:sym typeface="Courier New"/>
              </a:rPr>
              <a:t>unordered_[multi]map </a:t>
            </a:r>
            <a:endParaRPr/>
          </a:p>
          <a:p>
            <a:pPr indent="-228600" lvl="0" marL="228600" rtl="0" algn="l">
              <a:lnSpc>
                <a:spcPct val="90000"/>
              </a:lnSpc>
              <a:spcBef>
                <a:spcPts val="1000"/>
              </a:spcBef>
              <a:spcAft>
                <a:spcPts val="0"/>
              </a:spcAft>
              <a:buClr>
                <a:schemeClr val="dk1"/>
              </a:buClr>
              <a:buSzPts val="2000"/>
              <a:buChar char="•"/>
            </a:pPr>
            <a:r>
              <a:rPr lang="en-US" sz="2000"/>
              <a:t>Tương tự như các cấu trúc container liên kết có thứ tự, ngoại trừ:</a:t>
            </a:r>
            <a:endParaRPr/>
          </a:p>
          <a:p>
            <a:pPr indent="-228600" lvl="1" marL="685800" rtl="0" algn="l">
              <a:lnSpc>
                <a:spcPct val="90000"/>
              </a:lnSpc>
              <a:spcBef>
                <a:spcPts val="500"/>
              </a:spcBef>
              <a:spcAft>
                <a:spcPts val="0"/>
              </a:spcAft>
              <a:buClr>
                <a:schemeClr val="dk1"/>
              </a:buClr>
              <a:buSzPts val="2000"/>
              <a:buChar char="•"/>
            </a:pPr>
            <a:r>
              <a:rPr lang="en-US" sz="2000"/>
              <a:t>Các phần tử không được sắp xếp.</a:t>
            </a:r>
            <a:endParaRPr/>
          </a:p>
          <a:p>
            <a:pPr indent="-228600" lvl="1" marL="685800" rtl="0" algn="l">
              <a:lnSpc>
                <a:spcPct val="90000"/>
              </a:lnSpc>
              <a:spcBef>
                <a:spcPts val="500"/>
              </a:spcBef>
              <a:spcAft>
                <a:spcPts val="0"/>
              </a:spcAft>
              <a:buClr>
                <a:schemeClr val="dk1"/>
              </a:buClr>
              <a:buSzPts val="2000"/>
              <a:buChar char="•"/>
            </a:pPr>
            <a:r>
              <a:rPr lang="en-US" sz="2000"/>
              <a:t>Được cài đặt bằng bảng băm (hash tables), độ phức tạp O(1) với các thao tác insert / lookup / remove.</a:t>
            </a:r>
            <a:endParaRPr/>
          </a:p>
          <a:p>
            <a:pPr indent="-228600" lvl="1" marL="685800" rtl="0" algn="l">
              <a:lnSpc>
                <a:spcPct val="90000"/>
              </a:lnSpc>
              <a:spcBef>
                <a:spcPts val="500"/>
              </a:spcBef>
              <a:spcAft>
                <a:spcPts val="0"/>
              </a:spcAft>
              <a:buClr>
                <a:schemeClr val="dk1"/>
              </a:buClr>
              <a:buSzPts val="2000"/>
              <a:buChar char="•"/>
            </a:pPr>
            <a:r>
              <a:rPr lang="en-US" sz="2000"/>
              <a:t>Có iterators để duyệt các phần tử trong container nhưng không theo thứ tự </a:t>
            </a:r>
            <a:r>
              <a:rPr i="1" lang="en-US" sz="2000"/>
              <a:t>đặc biệt </a:t>
            </a:r>
            <a:r>
              <a:rPr lang="en-US" sz="2000"/>
              <a:t>nào cả</a:t>
            </a:r>
            <a:endParaRPr sz="2000"/>
          </a:p>
          <a:p>
            <a:pPr indent="0" lvl="0" marL="0" rtl="0" algn="l">
              <a:lnSpc>
                <a:spcPct val="90000"/>
              </a:lnSpc>
              <a:spcBef>
                <a:spcPts val="1000"/>
              </a:spcBef>
              <a:spcAft>
                <a:spcPts val="0"/>
              </a:spcAft>
              <a:buClr>
                <a:schemeClr val="dk1"/>
              </a:buClr>
              <a:buSzPts val="2000"/>
              <a:buNone/>
            </a:pPr>
            <a:r>
              <a:t/>
            </a:r>
            <a:endParaRPr sz="2000"/>
          </a:p>
        </p:txBody>
      </p:sp>
      <p:sp>
        <p:nvSpPr>
          <p:cNvPr id="460" name="Google Shape;460;p4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pair</a:t>
            </a:r>
            <a:endParaRPr/>
          </a:p>
        </p:txBody>
      </p:sp>
      <p:sp>
        <p:nvSpPr>
          <p:cNvPr id="466" name="Google Shape;466;p4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Courier New"/>
                <a:ea typeface="Courier New"/>
                <a:cs typeface="Courier New"/>
                <a:sym typeface="Courier New"/>
              </a:rPr>
              <a:t>template &lt;class T1, class T2&gt; struct pair;</a:t>
            </a:r>
            <a:endParaRPr/>
          </a:p>
          <a:p>
            <a:pPr indent="-228600" lvl="0" marL="228600" rtl="0" algn="l">
              <a:lnSpc>
                <a:spcPct val="90000"/>
              </a:lnSpc>
              <a:spcBef>
                <a:spcPts val="1000"/>
              </a:spcBef>
              <a:spcAft>
                <a:spcPts val="0"/>
              </a:spcAft>
              <a:buClr>
                <a:schemeClr val="dk1"/>
              </a:buClr>
              <a:buSzPts val="2400"/>
              <a:buChar char="•"/>
            </a:pPr>
            <a:r>
              <a:rPr lang="en-US"/>
              <a:t>pair chứa hai phần tử có thể thuộc hai kiểu khác nhau</a:t>
            </a:r>
            <a:endParaRPr/>
          </a:p>
          <a:p>
            <a:pPr indent="-228600" lvl="0" marL="228600" rtl="0" algn="l">
              <a:lnSpc>
                <a:spcPct val="90000"/>
              </a:lnSpc>
              <a:spcBef>
                <a:spcPts val="1000"/>
              </a:spcBef>
              <a:spcAft>
                <a:spcPts val="0"/>
              </a:spcAft>
              <a:buClr>
                <a:schemeClr val="dk1"/>
              </a:buClr>
              <a:buSzPts val="2400"/>
              <a:buChar char="•"/>
            </a:pPr>
            <a:r>
              <a:rPr lang="en-US"/>
              <a:t>Truy cập phần tử thứ nhất bằng first</a:t>
            </a:r>
            <a:endParaRPr/>
          </a:p>
          <a:p>
            <a:pPr indent="-228600" lvl="0" marL="228600" rtl="0" algn="l">
              <a:lnSpc>
                <a:spcPct val="90000"/>
              </a:lnSpc>
              <a:spcBef>
                <a:spcPts val="1000"/>
              </a:spcBef>
              <a:spcAft>
                <a:spcPts val="0"/>
              </a:spcAft>
              <a:buClr>
                <a:schemeClr val="dk1"/>
              </a:buClr>
              <a:buSzPts val="2400"/>
              <a:buChar char="•"/>
            </a:pPr>
            <a:r>
              <a:rPr lang="en-US"/>
              <a:t>Truy cập phần tử thứ hai bằng second</a:t>
            </a:r>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200"/>
              <a:buNone/>
            </a:pPr>
            <a:r>
              <a:rPr lang="en-US" sz="2200">
                <a:latin typeface="Courier New"/>
                <a:ea typeface="Courier New"/>
                <a:cs typeface="Courier New"/>
                <a:sym typeface="Courier New"/>
              </a:rPr>
              <a:t>pair&lt;int, char&gt; PAIR1;</a:t>
            </a:r>
            <a:endParaRPr/>
          </a:p>
          <a:p>
            <a:pPr indent="0" lvl="0" marL="0" rtl="0" algn="l">
              <a:lnSpc>
                <a:spcPct val="90000"/>
              </a:lnSpc>
              <a:spcBef>
                <a:spcPts val="1000"/>
              </a:spcBef>
              <a:spcAft>
                <a:spcPts val="0"/>
              </a:spcAft>
              <a:buClr>
                <a:schemeClr val="dk1"/>
              </a:buClr>
              <a:buSzPts val="2200"/>
              <a:buNone/>
            </a:pPr>
            <a:r>
              <a:rPr lang="en-US" sz="2200">
                <a:latin typeface="Courier New"/>
                <a:ea typeface="Courier New"/>
                <a:cs typeface="Courier New"/>
                <a:sym typeface="Courier New"/>
              </a:rPr>
              <a:t>PAIR1.first = 100;</a:t>
            </a:r>
            <a:endParaRPr/>
          </a:p>
          <a:p>
            <a:pPr indent="0" lvl="0" marL="0" rtl="0" algn="l">
              <a:lnSpc>
                <a:spcPct val="90000"/>
              </a:lnSpc>
              <a:spcBef>
                <a:spcPts val="1000"/>
              </a:spcBef>
              <a:spcAft>
                <a:spcPts val="0"/>
              </a:spcAft>
              <a:buClr>
                <a:schemeClr val="dk1"/>
              </a:buClr>
              <a:buSzPts val="2200"/>
              <a:buNone/>
            </a:pPr>
            <a:r>
              <a:rPr lang="en-US" sz="2200">
                <a:latin typeface="Courier New"/>
                <a:ea typeface="Courier New"/>
                <a:cs typeface="Courier New"/>
                <a:sym typeface="Courier New"/>
              </a:rPr>
              <a:t>PAIR1.second = 'G';</a:t>
            </a:r>
            <a:endParaRPr/>
          </a:p>
          <a:p>
            <a:pPr indent="0" lvl="0" marL="0" rtl="0" algn="l">
              <a:lnSpc>
                <a:spcPct val="90000"/>
              </a:lnSpc>
              <a:spcBef>
                <a:spcPts val="1000"/>
              </a:spcBef>
              <a:spcAft>
                <a:spcPts val="0"/>
              </a:spcAft>
              <a:buClr>
                <a:schemeClr val="dk1"/>
              </a:buClr>
              <a:buSzPts val="2200"/>
              <a:buNone/>
            </a:pPr>
            <a:r>
              <a:rPr lang="en-US" sz="2200">
                <a:latin typeface="Courier New"/>
                <a:ea typeface="Courier New"/>
                <a:cs typeface="Courier New"/>
                <a:sym typeface="Courier New"/>
              </a:rPr>
              <a:t>cout &lt;&lt; PAIR1.first &lt;&lt; " ";</a:t>
            </a:r>
            <a:endParaRPr/>
          </a:p>
          <a:p>
            <a:pPr indent="0" lvl="0" marL="0" rtl="0" algn="l">
              <a:lnSpc>
                <a:spcPct val="90000"/>
              </a:lnSpc>
              <a:spcBef>
                <a:spcPts val="1000"/>
              </a:spcBef>
              <a:spcAft>
                <a:spcPts val="0"/>
              </a:spcAft>
              <a:buClr>
                <a:schemeClr val="dk1"/>
              </a:buClr>
              <a:buSzPts val="2200"/>
              <a:buNone/>
            </a:pPr>
            <a:r>
              <a:rPr lang="en-US" sz="2200">
                <a:latin typeface="Courier New"/>
                <a:ea typeface="Courier New"/>
                <a:cs typeface="Courier New"/>
                <a:sym typeface="Courier New"/>
              </a:rPr>
              <a:t>cout &lt;&lt; PAIR1.second &lt;&lt; endl;</a:t>
            </a:r>
            <a:endParaRPr/>
          </a:p>
        </p:txBody>
      </p:sp>
      <p:sp>
        <p:nvSpPr>
          <p:cNvPr id="467" name="Google Shape;467;p4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make_pair</a:t>
            </a:r>
            <a:endParaRPr/>
          </a:p>
        </p:txBody>
      </p:sp>
      <p:sp>
        <p:nvSpPr>
          <p:cNvPr id="473" name="Google Shape;473;p46"/>
          <p:cNvSpPr txBox="1"/>
          <p:nvPr>
            <p:ph idx="1" type="body"/>
          </p:nvPr>
        </p:nvSpPr>
        <p:spPr>
          <a:xfrm>
            <a:off x="318832" y="942109"/>
            <a:ext cx="8825168" cy="52071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Courier New"/>
                <a:ea typeface="Courier New"/>
                <a:cs typeface="Courier New"/>
                <a:sym typeface="Courier New"/>
              </a:rPr>
              <a:t>template &lt;class T1, class T2&gt; pair&lt;T1,T2&gt; make_pair(T1 x, T2 y);</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400"/>
              <a:buChar char="•"/>
            </a:pPr>
            <a:r>
              <a:rPr lang="en-US"/>
              <a:t>Tạo ra một đối tượng pair</a:t>
            </a:r>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pair &lt;int,int&gt; foo;</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pair &lt;int,int&gt; bar;</a:t>
            </a:r>
            <a:endParaRPr/>
          </a:p>
          <a:p>
            <a:pPr indent="0" lvl="0" marL="0" rtl="0" algn="l">
              <a:lnSpc>
                <a:spcPct val="90000"/>
              </a:lnSpc>
              <a:spcBef>
                <a:spcPts val="1000"/>
              </a:spcBef>
              <a:spcAft>
                <a:spcPts val="0"/>
              </a:spcAft>
              <a:buClr>
                <a:schemeClr val="dk1"/>
              </a:buClr>
              <a:buSzPts val="1900"/>
              <a:buNone/>
            </a:pPr>
            <a:r>
              <a:t/>
            </a:r>
            <a:endParaRPr sz="19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foo = make_pair (10,20);</a:t>
            </a:r>
            <a:endParaRPr/>
          </a:p>
          <a:p>
            <a:pPr indent="-4057650" lvl="0" marL="405765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bar = make_pair (10.5,'A'); // ok: implicit conversion from  // pair&lt;double,char&gt;</a:t>
            </a:r>
            <a:endParaRPr/>
          </a:p>
          <a:p>
            <a:pPr indent="0" lvl="0" marL="0" rtl="0" algn="l">
              <a:lnSpc>
                <a:spcPct val="90000"/>
              </a:lnSpc>
              <a:spcBef>
                <a:spcPts val="1000"/>
              </a:spcBef>
              <a:spcAft>
                <a:spcPts val="0"/>
              </a:spcAft>
              <a:buClr>
                <a:schemeClr val="dk1"/>
              </a:buClr>
              <a:buSzPts val="1900"/>
              <a:buNone/>
            </a:pPr>
            <a:r>
              <a:t/>
            </a:r>
            <a:endParaRPr sz="19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cout &lt;&lt; "foo: " &lt;&lt; foo.first &lt;&lt; ", " &lt;&lt; foo.second &lt;&lt; '\n';</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cout &lt;&lt; "bar: " &lt;&lt; bar.first &lt;&lt; ", " &lt;&lt; bar.second &lt;&lt; '\n';</a:t>
            </a:r>
            <a:endParaRPr/>
          </a:p>
        </p:txBody>
      </p:sp>
      <p:sp>
        <p:nvSpPr>
          <p:cNvPr id="474" name="Google Shape;474;p4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make_pair</a:t>
            </a:r>
            <a:endParaRPr/>
          </a:p>
        </p:txBody>
      </p:sp>
      <p:sp>
        <p:nvSpPr>
          <p:cNvPr id="480" name="Google Shape;480;p47"/>
          <p:cNvSpPr txBox="1"/>
          <p:nvPr>
            <p:ph idx="1" type="body"/>
          </p:nvPr>
        </p:nvSpPr>
        <p:spPr>
          <a:xfrm>
            <a:off x="264753" y="942109"/>
            <a:ext cx="8808242"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Khởi tạo biến pair</a:t>
            </a:r>
            <a:endParaRPr/>
          </a:p>
          <a:p>
            <a:pPr indent="-76200" lvl="0" marL="22860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pair &lt;int,int&gt; foo = {10, 20};</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pair &lt;int,int&gt; bar = {10.5, ‘A’};</a:t>
            </a:r>
            <a:endParaRPr/>
          </a:p>
          <a:p>
            <a:pPr indent="0" lvl="0" marL="0" rtl="0" algn="l">
              <a:lnSpc>
                <a:spcPct val="90000"/>
              </a:lnSpc>
              <a:spcBef>
                <a:spcPts val="1000"/>
              </a:spcBef>
              <a:spcAft>
                <a:spcPts val="0"/>
              </a:spcAft>
              <a:buClr>
                <a:schemeClr val="dk1"/>
              </a:buClr>
              <a:buSzPts val="1900"/>
              <a:buNone/>
            </a:pPr>
            <a:r>
              <a:t/>
            </a:r>
            <a:endParaRPr sz="19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cout &lt;&lt; "foo: " &lt;&lt; foo.first &lt;&lt; ", " &lt;&lt; foo.second &lt;&lt; '\n';</a:t>
            </a:r>
            <a:endParaRPr/>
          </a:p>
          <a:p>
            <a:pPr indent="0" lvl="0" marL="0" rtl="0" algn="l">
              <a:lnSpc>
                <a:spcPct val="90000"/>
              </a:lnSpc>
              <a:spcBef>
                <a:spcPts val="1000"/>
              </a:spcBef>
              <a:spcAft>
                <a:spcPts val="0"/>
              </a:spcAft>
              <a:buClr>
                <a:schemeClr val="dk1"/>
              </a:buClr>
              <a:buSzPts val="1900"/>
              <a:buNone/>
            </a:pPr>
            <a:r>
              <a:rPr lang="en-US" sz="1900">
                <a:latin typeface="Courier New"/>
                <a:ea typeface="Courier New"/>
                <a:cs typeface="Courier New"/>
                <a:sym typeface="Courier New"/>
              </a:rPr>
              <a:t>cout &lt;&lt; "bar: " &lt;&lt; bar.first &lt;&lt; ", " &lt;&lt; bar.second &lt;&lt; '\n';</a:t>
            </a:r>
            <a:endParaRPr/>
          </a:p>
        </p:txBody>
      </p:sp>
      <p:sp>
        <p:nvSpPr>
          <p:cNvPr id="481" name="Google Shape;481;p4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Một số ví dụ áp dụng</a:t>
            </a:r>
            <a:endParaRPr sz="4000">
              <a:latin typeface="Arial"/>
              <a:ea typeface="Arial"/>
              <a:cs typeface="Arial"/>
              <a:sym typeface="Arial"/>
            </a:endParaRPr>
          </a:p>
        </p:txBody>
      </p:sp>
      <p:sp>
        <p:nvSpPr>
          <p:cNvPr id="487" name="Google Shape;487;p48"/>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Đổi cơ số</a:t>
            </a:r>
            <a:endParaRPr/>
          </a:p>
        </p:txBody>
      </p:sp>
      <p:sp>
        <p:nvSpPr>
          <p:cNvPr id="493" name="Google Shape;493;p4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Dữ liệu vào: số thập phân n</a:t>
            </a:r>
            <a:endParaRPr sz="2000"/>
          </a:p>
          <a:p>
            <a:pPr indent="-228600" lvl="0" marL="228600" rtl="0" algn="l">
              <a:lnSpc>
                <a:spcPct val="90000"/>
              </a:lnSpc>
              <a:spcBef>
                <a:spcPts val="1000"/>
              </a:spcBef>
              <a:spcAft>
                <a:spcPts val="0"/>
              </a:spcAft>
              <a:buClr>
                <a:schemeClr val="dk1"/>
              </a:buClr>
              <a:buSzPts val="2000"/>
              <a:buChar char="•"/>
            </a:pPr>
            <a:r>
              <a:rPr lang="en-US" sz="2000"/>
              <a:t>Kết quả: số hệ cơ số b tương đương </a:t>
            </a:r>
            <a:endParaRPr sz="2000"/>
          </a:p>
          <a:p>
            <a:pPr indent="0" lvl="0" marL="0" rtl="0" algn="l">
              <a:lnSpc>
                <a:spcPct val="90000"/>
              </a:lnSpc>
              <a:spcBef>
                <a:spcPts val="1000"/>
              </a:spcBef>
              <a:spcAft>
                <a:spcPts val="0"/>
              </a:spcAft>
              <a:buClr>
                <a:schemeClr val="dk1"/>
              </a:buClr>
              <a:buSzPts val="2000"/>
              <a:buNone/>
            </a:pPr>
            <a:r>
              <a:rPr lang="en-US" sz="2000"/>
              <a:t>1. Chữ số bên phải nhất của kết quả = n % b. Đẩy vào Stack. </a:t>
            </a:r>
            <a:endParaRPr sz="2000"/>
          </a:p>
          <a:p>
            <a:pPr indent="0" lvl="0" marL="0" rtl="0" algn="l">
              <a:lnSpc>
                <a:spcPct val="90000"/>
              </a:lnSpc>
              <a:spcBef>
                <a:spcPts val="1000"/>
              </a:spcBef>
              <a:spcAft>
                <a:spcPts val="0"/>
              </a:spcAft>
              <a:buClr>
                <a:schemeClr val="dk1"/>
              </a:buClr>
              <a:buSzPts val="2000"/>
              <a:buNone/>
            </a:pPr>
            <a:r>
              <a:rPr lang="en-US" sz="2000"/>
              <a:t>2. Thay n= n / b (để tìm các số tiếp theo). </a:t>
            </a:r>
            <a:endParaRPr sz="2000"/>
          </a:p>
          <a:p>
            <a:pPr indent="0" lvl="0" marL="0" rtl="0" algn="l">
              <a:lnSpc>
                <a:spcPct val="90000"/>
              </a:lnSpc>
              <a:spcBef>
                <a:spcPts val="1000"/>
              </a:spcBef>
              <a:spcAft>
                <a:spcPts val="0"/>
              </a:spcAft>
              <a:buClr>
                <a:schemeClr val="dk1"/>
              </a:buClr>
              <a:buSzPts val="2000"/>
              <a:buNone/>
            </a:pPr>
            <a:r>
              <a:rPr lang="en-US" sz="2000"/>
              <a:t>3. Lặp lại bước 1-2 cho đến khi n = 0. </a:t>
            </a:r>
            <a:endParaRPr sz="2000"/>
          </a:p>
          <a:p>
            <a:pPr indent="0" lvl="0" marL="0" rtl="0" algn="l">
              <a:lnSpc>
                <a:spcPct val="90000"/>
              </a:lnSpc>
              <a:spcBef>
                <a:spcPts val="1000"/>
              </a:spcBef>
              <a:spcAft>
                <a:spcPts val="0"/>
              </a:spcAft>
              <a:buClr>
                <a:schemeClr val="dk1"/>
              </a:buClr>
              <a:buSzPts val="2000"/>
              <a:buNone/>
            </a:pPr>
            <a:r>
              <a:rPr lang="en-US" sz="2000"/>
              <a:t>4. Rút lần lượt các chữ số lưu trong Stack, chuyển sang dạng ký tự tương ứng với hệ cơ số trước khi in ra kết quả</a:t>
            </a:r>
            <a:endParaRPr sz="1800">
              <a:latin typeface="Courier New"/>
              <a:ea typeface="Courier New"/>
              <a:cs typeface="Courier New"/>
              <a:sym typeface="Courier New"/>
            </a:endParaRPr>
          </a:p>
        </p:txBody>
      </p:sp>
      <p:sp>
        <p:nvSpPr>
          <p:cNvPr id="494" name="Google Shape;494;p4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5" name="Google Shape;495;p49"/>
          <p:cNvPicPr preferRelativeResize="0"/>
          <p:nvPr/>
        </p:nvPicPr>
        <p:blipFill rotWithShape="1">
          <a:blip r:embed="rId3">
            <a:alphaModFix/>
          </a:blip>
          <a:srcRect b="0" l="0" r="0" t="0"/>
          <a:stretch/>
        </p:blipFill>
        <p:spPr>
          <a:xfrm>
            <a:off x="1425177" y="3785646"/>
            <a:ext cx="6772275" cy="248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Các cấu trúc dữ liệu cơ bản</a:t>
            </a:r>
            <a:endParaRPr/>
          </a:p>
        </p:txBody>
      </p:sp>
      <p:sp>
        <p:nvSpPr>
          <p:cNvPr id="75" name="Google Shape;75;p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Mảng và danh sách liên kết</a:t>
            </a:r>
            <a:endParaRPr sz="2400"/>
          </a:p>
        </p:txBody>
      </p:sp>
      <p:sp>
        <p:nvSpPr>
          <p:cNvPr id="76" name="Google Shape;76;p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Users\dwharder\Desktop\l2.png" id="77" name="Google Shape;77;p5"/>
          <p:cNvPicPr preferRelativeResize="0"/>
          <p:nvPr/>
        </p:nvPicPr>
        <p:blipFill rotWithShape="1">
          <a:blip r:embed="rId3">
            <a:alphaModFix/>
          </a:blip>
          <a:srcRect b="0" l="0" r="0" t="0"/>
          <a:stretch/>
        </p:blipFill>
        <p:spPr>
          <a:xfrm>
            <a:off x="853054" y="3610360"/>
            <a:ext cx="7034032" cy="752380"/>
          </a:xfrm>
          <a:prstGeom prst="rect">
            <a:avLst/>
          </a:prstGeom>
          <a:noFill/>
          <a:ln>
            <a:noFill/>
          </a:ln>
        </p:spPr>
      </p:pic>
      <p:pic>
        <p:nvPicPr>
          <p:cNvPr descr="C:\Users\dwharder\Desktop\l3.png" id="78" name="Google Shape;78;p5"/>
          <p:cNvPicPr preferRelativeResize="0"/>
          <p:nvPr/>
        </p:nvPicPr>
        <p:blipFill rotWithShape="1">
          <a:blip r:embed="rId4">
            <a:alphaModFix/>
          </a:blip>
          <a:srcRect b="0" l="0" r="0" t="0"/>
          <a:stretch/>
        </p:blipFill>
        <p:spPr>
          <a:xfrm>
            <a:off x="853054" y="4718712"/>
            <a:ext cx="6793804" cy="1054801"/>
          </a:xfrm>
          <a:prstGeom prst="rect">
            <a:avLst/>
          </a:prstGeom>
          <a:noFill/>
          <a:ln>
            <a:noFill/>
          </a:ln>
        </p:spPr>
      </p:pic>
      <p:pic>
        <p:nvPicPr>
          <p:cNvPr descr="x1" id="79" name="Google Shape;79;p5"/>
          <p:cNvPicPr preferRelativeResize="0"/>
          <p:nvPr/>
        </p:nvPicPr>
        <p:blipFill rotWithShape="1">
          <a:blip r:embed="rId5">
            <a:alphaModFix/>
          </a:blip>
          <a:srcRect b="0" l="0" r="0" t="0"/>
          <a:stretch/>
        </p:blipFill>
        <p:spPr>
          <a:xfrm>
            <a:off x="844220" y="1548715"/>
            <a:ext cx="5388647" cy="719322"/>
          </a:xfrm>
          <a:prstGeom prst="rect">
            <a:avLst/>
          </a:prstGeom>
          <a:noFill/>
          <a:ln>
            <a:noFill/>
          </a:ln>
        </p:spPr>
      </p:pic>
      <p:pic>
        <p:nvPicPr>
          <p:cNvPr descr="x2" id="80" name="Google Shape;80;p5"/>
          <p:cNvPicPr preferRelativeResize="0"/>
          <p:nvPr/>
        </p:nvPicPr>
        <p:blipFill rotWithShape="1">
          <a:blip r:embed="rId6">
            <a:alphaModFix/>
          </a:blip>
          <a:srcRect b="0" l="0" r="0" t="0"/>
          <a:stretch/>
        </p:blipFill>
        <p:spPr>
          <a:xfrm>
            <a:off x="844220" y="2450384"/>
            <a:ext cx="7448318" cy="7205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Đổi cơ số</a:t>
            </a:r>
            <a:endParaRPr/>
          </a:p>
        </p:txBody>
      </p:sp>
      <p:sp>
        <p:nvSpPr>
          <p:cNvPr id="501" name="Google Shape;501;p5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50"/>
          <p:cNvSpPr txBox="1"/>
          <p:nvPr/>
        </p:nvSpPr>
        <p:spPr>
          <a:xfrm>
            <a:off x="628649" y="810489"/>
            <a:ext cx="7446205" cy="502676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000">
                <a:solidFill>
                  <a:srgbClr val="B00040"/>
                </a:solidFill>
                <a:latin typeface="Courier New"/>
                <a:ea typeface="Courier New"/>
                <a:cs typeface="Courier New"/>
                <a:sym typeface="Courier New"/>
              </a:rPr>
              <a:t>void</a:t>
            </a:r>
            <a:r>
              <a:rPr lang="en-US" sz="2000">
                <a:solidFill>
                  <a:schemeClr val="dk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base_change</a:t>
            </a:r>
            <a:r>
              <a:rPr lang="en-US" sz="2000">
                <a:solidFill>
                  <a:schemeClr val="dk1"/>
                </a:solidFill>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n,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b) {</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char</a:t>
            </a:r>
            <a:r>
              <a:rPr lang="en-US" sz="2000">
                <a:solidFill>
                  <a:schemeClr val="dk1"/>
                </a:solidFill>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digits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"0123456789ABCDEF"</a:t>
            </a:r>
            <a:r>
              <a:rPr lang="en-US" sz="2000">
                <a:solidFill>
                  <a:schemeClr val="dk1"/>
                </a:solidFill>
                <a:latin typeface="Courier New"/>
                <a:ea typeface="Courier New"/>
                <a:cs typeface="Courier New"/>
                <a:sym typeface="Courier New"/>
              </a:rPr>
              <a:t>;</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stack</a:t>
            </a:r>
            <a:r>
              <a:rPr lang="en-US" sz="2000">
                <a:solidFill>
                  <a:srgbClr val="666666"/>
                </a:solidFill>
                <a:latin typeface="Courier New"/>
                <a:ea typeface="Courier New"/>
                <a:cs typeface="Courier New"/>
                <a:sym typeface="Courier New"/>
              </a:rPr>
              <a:t>&lt;</a:t>
            </a:r>
            <a:r>
              <a:rPr lang="en-US" sz="2000">
                <a:solidFill>
                  <a:srgbClr val="B00040"/>
                </a:solidFill>
                <a:latin typeface="Courier New"/>
                <a:ea typeface="Courier New"/>
                <a:cs typeface="Courier New"/>
                <a:sym typeface="Courier New"/>
              </a:rPr>
              <a:t>int</a:t>
            </a:r>
            <a:r>
              <a:rPr lang="en-US" sz="2000">
                <a:solidFill>
                  <a:srgbClr val="666666"/>
                </a:solidFill>
                <a:latin typeface="Courier New"/>
                <a:ea typeface="Courier New"/>
                <a:cs typeface="Courier New"/>
                <a:sym typeface="Courier New"/>
              </a:rPr>
              <a:t>&gt;</a:t>
            </a:r>
            <a:r>
              <a:rPr lang="en-US" sz="2000">
                <a:solidFill>
                  <a:schemeClr val="dk1"/>
                </a:solidFill>
                <a:latin typeface="Courier New"/>
                <a:ea typeface="Courier New"/>
                <a:cs typeface="Courier New"/>
                <a:sym typeface="Courier New"/>
              </a:rPr>
              <a:t> stk;</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do</a:t>
            </a:r>
            <a:r>
              <a:rPr lang="en-US" sz="2000">
                <a:solidFill>
                  <a:schemeClr val="dk1"/>
                </a:solidFill>
                <a:latin typeface="Courier New"/>
                <a:ea typeface="Courier New"/>
                <a:cs typeface="Courier New"/>
                <a:sym typeface="Courier New"/>
              </a:rPr>
              <a:t> {</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stk.push(n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n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b;</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 </a:t>
            </a:r>
            <a:r>
              <a:rPr b="1" lang="en-US" sz="2000">
                <a:solidFill>
                  <a:srgbClr val="008000"/>
                </a:solidFill>
                <a:latin typeface="Courier New"/>
                <a:ea typeface="Courier New"/>
                <a:cs typeface="Courier New"/>
                <a:sym typeface="Courier New"/>
              </a:rPr>
              <a:t>while</a:t>
            </a:r>
            <a:r>
              <a:rPr lang="en-US" sz="2000">
                <a:solidFill>
                  <a:schemeClr val="dk1"/>
                </a:solidFill>
                <a:latin typeface="Courier New"/>
                <a:ea typeface="Courier New"/>
                <a:cs typeface="Courier New"/>
                <a:sym typeface="Courier New"/>
              </a:rPr>
              <a:t> (n);</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while</a:t>
            </a:r>
            <a:r>
              <a:rPr lang="en-US" sz="2000">
                <a:solidFill>
                  <a:schemeClr val="dk1"/>
                </a:solidFill>
                <a:latin typeface="Courier New"/>
                <a:ea typeface="Courier New"/>
                <a:cs typeface="Courier New"/>
                <a:sym typeface="Courier New"/>
              </a:rPr>
              <a:t>(</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stk.empty()){</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solidFill>
                  <a:schemeClr val="dk1"/>
                </a:solidFill>
                <a:latin typeface="Courier New"/>
                <a:ea typeface="Courier New"/>
                <a:cs typeface="Courier New"/>
                <a:sym typeface="Courier New"/>
              </a:rPr>
              <a:t> u </a:t>
            </a:r>
            <a:r>
              <a:rPr lang="en-US" sz="2000">
                <a:solidFill>
                  <a:srgbClr val="666666"/>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 stk.top();</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stk.pop();</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cout </a:t>
            </a:r>
            <a:r>
              <a:rPr lang="en-US" sz="2000">
                <a:solidFill>
                  <a:srgbClr val="666666"/>
                </a:solidFill>
                <a:latin typeface="Courier New"/>
                <a:ea typeface="Courier New"/>
                <a:cs typeface="Courier New"/>
                <a:sym typeface="Courier New"/>
              </a:rPr>
              <a:t>&lt;&lt;</a:t>
            </a:r>
            <a:r>
              <a:rPr lang="en-US" sz="2000">
                <a:solidFill>
                  <a:schemeClr val="dk1"/>
                </a:solidFill>
                <a:latin typeface="Courier New"/>
                <a:ea typeface="Courier New"/>
                <a:cs typeface="Courier New"/>
                <a:sym typeface="Courier New"/>
              </a:rPr>
              <a:t> digits[u];</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600"/>
              <a:t>Tính toán biểu thức ký pháp hậu tố</a:t>
            </a:r>
            <a:endParaRPr sz="3600"/>
          </a:p>
        </p:txBody>
      </p:sp>
      <p:sp>
        <p:nvSpPr>
          <p:cNvPr id="508" name="Google Shape;508;p51"/>
          <p:cNvSpPr txBox="1"/>
          <p:nvPr>
            <p:ph idx="1" type="body"/>
          </p:nvPr>
        </p:nvSpPr>
        <p:spPr>
          <a:xfrm>
            <a:off x="628650" y="969818"/>
            <a:ext cx="8233996"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Ký pháp hậu tố:</a:t>
            </a:r>
            <a:endParaRPr/>
          </a:p>
          <a:p>
            <a:pPr indent="-228600" lvl="1" marL="685800" rtl="0" algn="l">
              <a:lnSpc>
                <a:spcPct val="90000"/>
              </a:lnSpc>
              <a:spcBef>
                <a:spcPts val="500"/>
              </a:spcBef>
              <a:spcAft>
                <a:spcPts val="0"/>
              </a:spcAft>
              <a:buClr>
                <a:schemeClr val="dk1"/>
              </a:buClr>
              <a:buSzPts val="2400"/>
              <a:buChar char="•"/>
            </a:pPr>
            <a:r>
              <a:rPr lang="en-US" sz="2400"/>
              <a:t>Toán hạng đặt trước toán tử </a:t>
            </a:r>
            <a:endParaRPr sz="2400"/>
          </a:p>
          <a:p>
            <a:pPr indent="-228600" lvl="1" marL="685800" rtl="0" algn="l">
              <a:lnSpc>
                <a:spcPct val="90000"/>
              </a:lnSpc>
              <a:spcBef>
                <a:spcPts val="500"/>
              </a:spcBef>
              <a:spcAft>
                <a:spcPts val="0"/>
              </a:spcAft>
              <a:buClr>
                <a:schemeClr val="dk1"/>
              </a:buClr>
              <a:buSzPts val="2400"/>
              <a:buChar char="•"/>
            </a:pPr>
            <a:r>
              <a:rPr lang="en-US" sz="2400"/>
              <a:t>Không cần dùng các dấu (). </a:t>
            </a:r>
            <a:endParaRPr sz="2400"/>
          </a:p>
          <a:p>
            <a:pPr indent="-228600" lvl="0" marL="228600" rtl="0" algn="l">
              <a:lnSpc>
                <a:spcPct val="90000"/>
              </a:lnSpc>
              <a:spcBef>
                <a:spcPts val="1000"/>
              </a:spcBef>
              <a:spcAft>
                <a:spcPts val="0"/>
              </a:spcAft>
              <a:buClr>
                <a:schemeClr val="dk1"/>
              </a:buClr>
              <a:buSzPts val="2400"/>
              <a:buChar char="•"/>
            </a:pPr>
            <a:r>
              <a:rPr lang="en-US"/>
              <a:t>Ví dụ:</a:t>
            </a:r>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a*b*c*d*e*f =&gt; ab*c*d*e*f*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1 + (-5) / (6 * (7+8))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=&gt; 1 5 -6 7 8 + * /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(x/y–a*b) * ((b+x) –y )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=&gt; x y / a b * –b x + y y ^ –*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(x*y*z –x^2 / (y*2 –z^3) + 1/z) * (x –y)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400"/>
              <a:buNone/>
            </a:pPr>
            <a:r>
              <a:rPr lang="en-US">
                <a:latin typeface="Courier New"/>
                <a:ea typeface="Courier New"/>
                <a:cs typeface="Courier New"/>
                <a:sym typeface="Courier New"/>
              </a:rPr>
              <a:t>=&gt; xy*z*x2^y2*z3^ –/ –1z/+xy –*</a:t>
            </a:r>
            <a:endParaRPr sz="1800">
              <a:latin typeface="Courier New"/>
              <a:ea typeface="Courier New"/>
              <a:cs typeface="Courier New"/>
              <a:sym typeface="Courier New"/>
            </a:endParaRPr>
          </a:p>
        </p:txBody>
      </p:sp>
      <p:sp>
        <p:nvSpPr>
          <p:cNvPr id="509" name="Google Shape;509;p5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600"/>
              <a:t>Tính toán biểu thức ký pháp hậu tố</a:t>
            </a:r>
            <a:endParaRPr sz="3600"/>
          </a:p>
        </p:txBody>
      </p:sp>
      <p:sp>
        <p:nvSpPr>
          <p:cNvPr id="515" name="Google Shape;515;p52"/>
          <p:cNvSpPr txBox="1"/>
          <p:nvPr>
            <p:ph idx="1" type="body"/>
          </p:nvPr>
        </p:nvSpPr>
        <p:spPr>
          <a:xfrm>
            <a:off x="628650" y="969818"/>
            <a:ext cx="8233996" cy="52071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Ví dụ: (7 –11) * 2 + 3</a:t>
            </a:r>
            <a:endParaRPr/>
          </a:p>
        </p:txBody>
      </p:sp>
      <p:sp>
        <p:nvSpPr>
          <p:cNvPr id="516" name="Google Shape;516;p5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17" name="Google Shape;517;p52"/>
          <p:cNvPicPr preferRelativeResize="0"/>
          <p:nvPr/>
        </p:nvPicPr>
        <p:blipFill rotWithShape="1">
          <a:blip r:embed="rId3">
            <a:alphaModFix/>
          </a:blip>
          <a:srcRect b="0" l="0" r="0" t="0"/>
          <a:stretch/>
        </p:blipFill>
        <p:spPr>
          <a:xfrm>
            <a:off x="954209" y="1373625"/>
            <a:ext cx="6903073" cy="45145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600"/>
              <a:t>Tính toán biểu thức ký pháp hậu tố</a:t>
            </a:r>
            <a:endParaRPr sz="3600"/>
          </a:p>
        </p:txBody>
      </p:sp>
      <p:sp>
        <p:nvSpPr>
          <p:cNvPr id="523" name="Google Shape;523;p5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5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bool</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isOperator</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op)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op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op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op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op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op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op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ct val="100000"/>
              <a:buNone/>
            </a:pPr>
            <a:r>
              <a:t/>
            </a:r>
            <a:endParaRPr sz="2000">
              <a:latin typeface="Calibri"/>
              <a:ea typeface="Calibri"/>
              <a:cs typeface="Calibri"/>
              <a:sym typeface="Calibri"/>
            </a:endParaRPr>
          </a:p>
          <a:p>
            <a:pPr indent="0" lvl="0" marL="0" marR="0" rtl="0" algn="l">
              <a:lnSpc>
                <a:spcPct val="107000"/>
              </a:lnSpc>
              <a:spcBef>
                <a:spcPts val="0"/>
              </a:spcBef>
              <a:spcAft>
                <a:spcPts val="0"/>
              </a:spcAft>
              <a:buClr>
                <a:srgbClr val="B00040"/>
              </a:buClr>
              <a:buSzPct val="100000"/>
              <a:buNone/>
            </a:pP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compute</a:t>
            </a:r>
            <a:r>
              <a:rPr lang="en-US" sz="2000">
                <a:latin typeface="Courier New"/>
                <a:ea typeface="Courier New"/>
                <a:cs typeface="Courier New"/>
                <a:sym typeface="Courier New"/>
              </a:rPr>
              <a:t>(</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left,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right, </a:t>
            </a:r>
            <a:r>
              <a:rPr lang="en-US" sz="2000">
                <a:solidFill>
                  <a:srgbClr val="B00040"/>
                </a:solidFill>
                <a:latin typeface="Courier New"/>
                <a:ea typeface="Courier New"/>
                <a:cs typeface="Courier New"/>
                <a:sym typeface="Courier New"/>
              </a:rPr>
              <a:t>char</a:t>
            </a:r>
            <a:r>
              <a:rPr lang="en-US" sz="2000">
                <a:latin typeface="Courier New"/>
                <a:ea typeface="Courier New"/>
                <a:cs typeface="Courier New"/>
                <a:sym typeface="Courier New"/>
              </a:rPr>
              <a:t> op)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lang="en-US" sz="2000">
                <a:solidFill>
                  <a:srgbClr val="B00040"/>
                </a:solidFill>
                <a:latin typeface="Courier New"/>
                <a:ea typeface="Courier New"/>
                <a:cs typeface="Courier New"/>
                <a:sym typeface="Courier New"/>
              </a:rPr>
              <a:t>int</a:t>
            </a:r>
            <a:r>
              <a:rPr lang="en-US" sz="2000">
                <a:latin typeface="Courier New"/>
                <a:ea typeface="Courier New"/>
                <a:cs typeface="Courier New"/>
                <a:sym typeface="Courier New"/>
              </a:rPr>
              <a:t> value;</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switch</a:t>
            </a:r>
            <a:r>
              <a:rPr lang="en-US" sz="2000">
                <a:latin typeface="Courier New"/>
                <a:ea typeface="Courier New"/>
                <a:cs typeface="Courier New"/>
                <a:sym typeface="Courier New"/>
              </a:rPr>
              <a:t>(op){</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case</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 value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left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right; </a:t>
            </a:r>
            <a:r>
              <a:rPr b="1" lang="en-US" sz="2000">
                <a:solidFill>
                  <a:srgbClr val="008000"/>
                </a:solidFill>
                <a:latin typeface="Courier New"/>
                <a:ea typeface="Courier New"/>
                <a:cs typeface="Courier New"/>
                <a:sym typeface="Courier New"/>
              </a:rPr>
              <a:t>break</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case</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 value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left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right; </a:t>
            </a:r>
            <a:r>
              <a:rPr b="1" lang="en-US" sz="2000">
                <a:solidFill>
                  <a:srgbClr val="008000"/>
                </a:solidFill>
                <a:latin typeface="Courier New"/>
                <a:ea typeface="Courier New"/>
                <a:cs typeface="Courier New"/>
                <a:sym typeface="Courier New"/>
              </a:rPr>
              <a:t>break</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case</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 value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left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right; </a:t>
            </a:r>
            <a:r>
              <a:rPr b="1" lang="en-US" sz="2000">
                <a:solidFill>
                  <a:srgbClr val="008000"/>
                </a:solidFill>
                <a:latin typeface="Courier New"/>
                <a:ea typeface="Courier New"/>
                <a:cs typeface="Courier New"/>
                <a:sym typeface="Courier New"/>
              </a:rPr>
              <a:t>break</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case</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 value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left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right; </a:t>
            </a:r>
            <a:r>
              <a:rPr b="1" lang="en-US" sz="2000">
                <a:solidFill>
                  <a:srgbClr val="008000"/>
                </a:solidFill>
                <a:latin typeface="Courier New"/>
                <a:ea typeface="Courier New"/>
                <a:cs typeface="Courier New"/>
                <a:sym typeface="Courier New"/>
              </a:rPr>
              <a:t>break</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case</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 value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left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right; </a:t>
            </a:r>
            <a:r>
              <a:rPr b="1" lang="en-US" sz="2000">
                <a:solidFill>
                  <a:srgbClr val="008000"/>
                </a:solidFill>
                <a:latin typeface="Courier New"/>
                <a:ea typeface="Courier New"/>
                <a:cs typeface="Courier New"/>
                <a:sym typeface="Courier New"/>
              </a:rPr>
              <a:t>break</a:t>
            </a:r>
            <a:r>
              <a:rPr lang="en-US" sz="2000">
                <a:latin typeface="Courier New"/>
                <a:ea typeface="Courier New"/>
                <a:cs typeface="Courier New"/>
                <a:sym typeface="Courier New"/>
              </a:rPr>
              <a: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case</a:t>
            </a:r>
            <a:r>
              <a:rPr lang="en-US" sz="2000">
                <a:latin typeface="Courier New"/>
                <a:ea typeface="Courier New"/>
                <a:cs typeface="Courier New"/>
                <a:sym typeface="Courier New"/>
              </a:rPr>
              <a:t> </a:t>
            </a:r>
            <a:r>
              <a:rPr lang="en-US" sz="2000">
                <a:solidFill>
                  <a:srgbClr val="BA2121"/>
                </a:solidFill>
                <a:latin typeface="Courier New"/>
                <a:ea typeface="Courier New"/>
                <a:cs typeface="Courier New"/>
                <a:sym typeface="Courier New"/>
              </a:rPr>
              <a:t>'^'</a:t>
            </a:r>
            <a:r>
              <a:rPr lang="en-US" sz="2000">
                <a:latin typeface="Courier New"/>
                <a:ea typeface="Courier New"/>
                <a:cs typeface="Courier New"/>
                <a:sym typeface="Courier New"/>
              </a:rPr>
              <a:t> : value </a:t>
            </a:r>
            <a:r>
              <a:rPr lang="en-US" sz="2000">
                <a:solidFill>
                  <a:srgbClr val="666666"/>
                </a:solidFill>
                <a:latin typeface="Courier New"/>
                <a:ea typeface="Courier New"/>
                <a:cs typeface="Courier New"/>
                <a:sym typeface="Courier New"/>
              </a:rPr>
              <a:t>=</a:t>
            </a:r>
            <a:r>
              <a:rPr lang="en-US" sz="2000">
                <a:latin typeface="Courier New"/>
                <a:ea typeface="Courier New"/>
                <a:cs typeface="Courier New"/>
                <a:sym typeface="Courier New"/>
              </a:rPr>
              <a:t> pow(left, right);</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r>
              <a:rPr b="1" lang="en-US" sz="2000">
                <a:solidFill>
                  <a:srgbClr val="008000"/>
                </a:solidFill>
                <a:latin typeface="Courier New"/>
                <a:ea typeface="Courier New"/>
                <a:cs typeface="Courier New"/>
                <a:sym typeface="Courier New"/>
              </a:rPr>
              <a:t>return</a:t>
            </a:r>
            <a:r>
              <a:rPr lang="en-US" sz="2000">
                <a:latin typeface="Courier New"/>
                <a:ea typeface="Courier New"/>
                <a:cs typeface="Courier New"/>
                <a:sym typeface="Courier New"/>
              </a:rPr>
              <a:t> value;</a:t>
            </a:r>
            <a:endParaRPr sz="20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2000">
                <a:latin typeface="Courier New"/>
                <a:ea typeface="Courier New"/>
                <a:cs typeface="Courier New"/>
                <a:sym typeface="Courier New"/>
              </a:rPr>
              <a:t>} </a:t>
            </a:r>
            <a:endParaRPr sz="20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sz="3600"/>
              <a:t>Tính toán biểu thức ký pháp hậu tố</a:t>
            </a:r>
            <a:endParaRPr sz="3600"/>
          </a:p>
        </p:txBody>
      </p:sp>
      <p:sp>
        <p:nvSpPr>
          <p:cNvPr id="530" name="Google Shape;530;p5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1" name="Google Shape;531;p5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7000"/>
              </a:lnSpc>
              <a:spcBef>
                <a:spcPts val="0"/>
              </a:spcBef>
              <a:spcAft>
                <a:spcPts val="0"/>
              </a:spcAft>
              <a:buClr>
                <a:srgbClr val="B00040"/>
              </a:buClr>
              <a:buSzPct val="100000"/>
              <a:buNone/>
            </a:pP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expr_eval</a:t>
            </a:r>
            <a:r>
              <a:rPr lang="en-US" sz="1800">
                <a:latin typeface="Courier New"/>
                <a:ea typeface="Courier New"/>
                <a:cs typeface="Courier New"/>
                <a:sym typeface="Courier New"/>
              </a:rPr>
              <a:t>(string expr)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left, right, ans;</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lang="en-US" sz="1800">
                <a:solidFill>
                  <a:srgbClr val="B00040"/>
                </a:solidFill>
                <a:latin typeface="Courier New"/>
                <a:ea typeface="Courier New"/>
                <a:cs typeface="Courier New"/>
                <a:sym typeface="Courier New"/>
              </a:rPr>
              <a:t>char</a:t>
            </a:r>
            <a:r>
              <a:rPr lang="en-US" sz="1800">
                <a:latin typeface="Courier New"/>
                <a:ea typeface="Courier New"/>
                <a:cs typeface="Courier New"/>
                <a:sym typeface="Courier New"/>
              </a:rPr>
              <a:t> ch;</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stack</a:t>
            </a:r>
            <a:r>
              <a:rPr lang="en-US" sz="1800">
                <a:solidFill>
                  <a:srgbClr val="666666"/>
                </a:solidFill>
                <a:latin typeface="Courier New"/>
                <a:ea typeface="Courier New"/>
                <a:cs typeface="Courier New"/>
                <a:sym typeface="Courier New"/>
              </a:rPr>
              <a:t>&lt;</a:t>
            </a:r>
            <a:r>
              <a:rPr lang="en-US" sz="1800">
                <a:solidFill>
                  <a:srgbClr val="B00040"/>
                </a:solidFill>
                <a:latin typeface="Courier New"/>
                <a:ea typeface="Courier New"/>
                <a:cs typeface="Courier New"/>
                <a:sym typeface="Courier New"/>
              </a:rPr>
              <a:t>int</a:t>
            </a:r>
            <a:r>
              <a:rPr lang="en-US" sz="1800">
                <a:solidFill>
                  <a:srgbClr val="666666"/>
                </a:solidFill>
                <a:latin typeface="Courier New"/>
                <a:ea typeface="Courier New"/>
                <a:cs typeface="Courier New"/>
                <a:sym typeface="Courier New"/>
              </a:rPr>
              <a:t>&gt;</a:t>
            </a:r>
            <a:r>
              <a:rPr lang="en-US" sz="1800">
                <a:latin typeface="Courier New"/>
                <a:ea typeface="Courier New"/>
                <a:cs typeface="Courier New"/>
                <a:sym typeface="Courier New"/>
              </a:rPr>
              <a:t> stk;</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for</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i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i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expr.length(); i</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ch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expr[i];</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latin typeface="Courier New"/>
                <a:ea typeface="Courier New"/>
                <a:cs typeface="Courier New"/>
                <a:sym typeface="Courier New"/>
              </a:rPr>
              <a:t> (isdigit(ch)) stk.push(ch</a:t>
            </a:r>
            <a:r>
              <a:rPr lang="en-US" sz="1800">
                <a:solidFill>
                  <a:srgbClr val="666666"/>
                </a:solidFill>
                <a:latin typeface="Courier New"/>
                <a:ea typeface="Courier New"/>
                <a:cs typeface="Courier New"/>
                <a:sym typeface="Courier New"/>
              </a:rPr>
              <a:t>-</a:t>
            </a:r>
            <a:r>
              <a:rPr lang="en-US" sz="1800">
                <a:solidFill>
                  <a:srgbClr val="BA2121"/>
                </a:solidFill>
                <a:latin typeface="Courier New"/>
                <a:ea typeface="Courier New"/>
                <a:cs typeface="Courier New"/>
                <a:sym typeface="Courier New"/>
              </a:rPr>
              <a:t>'0'</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else</a:t>
            </a: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latin typeface="Courier New"/>
                <a:ea typeface="Courier New"/>
                <a:cs typeface="Courier New"/>
                <a:sym typeface="Courier New"/>
              </a:rPr>
              <a:t> (isOperator(ch))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left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stk.top();</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stk.pop();</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right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stk.top();</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stk.pop();</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ans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compute(left, right, ch);</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stk.push(ans);</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 </a:t>
            </a:r>
            <a:r>
              <a:rPr b="1" lang="en-US" sz="1800">
                <a:solidFill>
                  <a:srgbClr val="008000"/>
                </a:solidFill>
                <a:latin typeface="Courier New"/>
                <a:ea typeface="Courier New"/>
                <a:cs typeface="Courier New"/>
                <a:sym typeface="Courier New"/>
              </a:rPr>
              <a:t>else</a:t>
            </a:r>
            <a:r>
              <a:rPr lang="en-US" sz="1800">
                <a:latin typeface="Courier New"/>
                <a:ea typeface="Courier New"/>
                <a:cs typeface="Courier New"/>
                <a:sym typeface="Courier New"/>
              </a:rPr>
              <a:t> cout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a:t>
            </a:r>
            <a:r>
              <a:rPr lang="en-US" sz="1800">
                <a:solidFill>
                  <a:srgbClr val="BA2121"/>
                </a:solidFill>
                <a:latin typeface="Courier New"/>
                <a:ea typeface="Courier New"/>
                <a:cs typeface="Courier New"/>
                <a:sym typeface="Courier New"/>
              </a:rPr>
              <a:t>"Expression is not correct"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&lt;&lt;</a:t>
            </a:r>
            <a:r>
              <a:rPr lang="en-US" sz="1800">
                <a:latin typeface="Courier New"/>
                <a:ea typeface="Courier New"/>
                <a:cs typeface="Courier New"/>
                <a:sym typeface="Courier New"/>
              </a:rPr>
              <a:t> endl;</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stk.top();</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None/>
            </a:pPr>
            <a:r>
              <a:rPr lang="en-US" sz="1800">
                <a:latin typeface="Courier New"/>
                <a:ea typeface="Courier New"/>
                <a:cs typeface="Courier New"/>
                <a:sym typeface="Courier New"/>
              </a:rPr>
              <a:t> </a:t>
            </a:r>
            <a:endParaRPr sz="18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Questrial"/>
              <a:buNone/>
            </a:pPr>
            <a:r>
              <a:rPr lang="en-US"/>
              <a:t>Water jug</a:t>
            </a:r>
            <a:endParaRPr/>
          </a:p>
        </p:txBody>
      </p:sp>
      <p:sp>
        <p:nvSpPr>
          <p:cNvPr id="537" name="Google Shape;537;p55"/>
          <p:cNvSpPr txBox="1"/>
          <p:nvPr>
            <p:ph idx="1" type="body"/>
          </p:nvPr>
        </p:nvSpPr>
        <p:spPr>
          <a:xfrm>
            <a:off x="628650" y="1093787"/>
            <a:ext cx="7886700" cy="539908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Có hai bình, một bình dung tích a lít và một bình dung tích b lít (a, b là các số nguyên dương nhỏ hơn 1000). Có một máy bơm với lượng nước không giới hạn. Cho một số nguyên dương c, làm thế nào để đong được chính xác c lít nước với số bước nhỏ nhất.</a:t>
            </a:r>
            <a:endParaRPr/>
          </a:p>
          <a:p>
            <a:pPr indent="-228600" lvl="0" marL="228600" rtl="0" algn="l">
              <a:lnSpc>
                <a:spcPct val="90000"/>
              </a:lnSpc>
              <a:spcBef>
                <a:spcPts val="1000"/>
              </a:spcBef>
              <a:spcAft>
                <a:spcPts val="0"/>
              </a:spcAft>
              <a:buClr>
                <a:schemeClr val="dk1"/>
              </a:buClr>
              <a:buSzPct val="100000"/>
              <a:buChar char="•"/>
            </a:pPr>
            <a:r>
              <a:rPr lang="en-US"/>
              <a:t>Gọi state (x, y): lượng nước trong hai bình</a:t>
            </a:r>
            <a:endParaRPr/>
          </a:p>
          <a:p>
            <a:pPr indent="-228600" lvl="0" marL="228600" rtl="0" algn="l">
              <a:lnSpc>
                <a:spcPct val="90000"/>
              </a:lnSpc>
              <a:spcBef>
                <a:spcPts val="1000"/>
              </a:spcBef>
              <a:spcAft>
                <a:spcPts val="0"/>
              </a:spcAft>
              <a:buClr>
                <a:schemeClr val="dk1"/>
              </a:buClr>
              <a:buSzPct val="100000"/>
              <a:buChar char="•"/>
            </a:pPr>
            <a:r>
              <a:rPr lang="en-US"/>
              <a:t>Từ trạng thái (x, y) có thể chuyển sang các trạng thái sau:</a:t>
            </a:r>
            <a:endParaRPr/>
          </a:p>
          <a:p>
            <a:pPr indent="0" lvl="1" marL="457200" rtl="0" algn="l">
              <a:lnSpc>
                <a:spcPct val="90000"/>
              </a:lnSpc>
              <a:spcBef>
                <a:spcPts val="500"/>
              </a:spcBef>
              <a:spcAft>
                <a:spcPts val="0"/>
              </a:spcAft>
              <a:buClr>
                <a:schemeClr val="dk1"/>
              </a:buClr>
              <a:buSzPct val="100000"/>
              <a:buNone/>
            </a:pPr>
            <a:r>
              <a:rPr lang="en-US"/>
              <a:t>(x, 0)</a:t>
            </a:r>
            <a:endParaRPr/>
          </a:p>
          <a:p>
            <a:pPr indent="0" lvl="1" marL="457200" rtl="0" algn="l">
              <a:lnSpc>
                <a:spcPct val="90000"/>
              </a:lnSpc>
              <a:spcBef>
                <a:spcPts val="500"/>
              </a:spcBef>
              <a:spcAft>
                <a:spcPts val="0"/>
              </a:spcAft>
              <a:buClr>
                <a:schemeClr val="dk1"/>
              </a:buClr>
              <a:buSzPct val="100000"/>
              <a:buNone/>
            </a:pPr>
            <a:r>
              <a:rPr lang="en-US"/>
              <a:t>(0, y)</a:t>
            </a:r>
            <a:endParaRPr/>
          </a:p>
          <a:p>
            <a:pPr indent="0" lvl="1" marL="457200" rtl="0" algn="l">
              <a:lnSpc>
                <a:spcPct val="90000"/>
              </a:lnSpc>
              <a:spcBef>
                <a:spcPts val="500"/>
              </a:spcBef>
              <a:spcAft>
                <a:spcPts val="0"/>
              </a:spcAft>
              <a:buClr>
                <a:schemeClr val="dk1"/>
              </a:buClr>
              <a:buSzPct val="100000"/>
              <a:buNone/>
            </a:pPr>
            <a:r>
              <a:rPr lang="en-US"/>
              <a:t>(a, y)</a:t>
            </a:r>
            <a:endParaRPr/>
          </a:p>
          <a:p>
            <a:pPr indent="0" lvl="1" marL="457200" rtl="0" algn="l">
              <a:lnSpc>
                <a:spcPct val="90000"/>
              </a:lnSpc>
              <a:spcBef>
                <a:spcPts val="500"/>
              </a:spcBef>
              <a:spcAft>
                <a:spcPts val="0"/>
              </a:spcAft>
              <a:buClr>
                <a:schemeClr val="dk1"/>
              </a:buClr>
              <a:buSzPct val="100000"/>
              <a:buNone/>
            </a:pPr>
            <a:r>
              <a:rPr lang="en-US"/>
              <a:t>(x, b)</a:t>
            </a:r>
            <a:endParaRPr/>
          </a:p>
          <a:p>
            <a:pPr indent="0" lvl="1" marL="457200" rtl="0" algn="l">
              <a:lnSpc>
                <a:spcPct val="90000"/>
              </a:lnSpc>
              <a:spcBef>
                <a:spcPts val="500"/>
              </a:spcBef>
              <a:spcAft>
                <a:spcPts val="0"/>
              </a:spcAft>
              <a:buClr>
                <a:schemeClr val="dk1"/>
              </a:buClr>
              <a:buSzPct val="100000"/>
              <a:buNone/>
            </a:pPr>
            <a:r>
              <a:rPr lang="en-US"/>
              <a:t>(a, x + y - a) nếu x + y &gt;= a</a:t>
            </a:r>
            <a:endParaRPr/>
          </a:p>
          <a:p>
            <a:pPr indent="0" lvl="1" marL="457200" rtl="0" algn="l">
              <a:lnSpc>
                <a:spcPct val="90000"/>
              </a:lnSpc>
              <a:spcBef>
                <a:spcPts val="500"/>
              </a:spcBef>
              <a:spcAft>
                <a:spcPts val="0"/>
              </a:spcAft>
              <a:buClr>
                <a:schemeClr val="dk1"/>
              </a:buClr>
              <a:buSzPct val="100000"/>
              <a:buNone/>
            </a:pPr>
            <a:r>
              <a:rPr lang="en-US"/>
              <a:t>(x + y, 0) nếu x + y &lt; a</a:t>
            </a:r>
            <a:endParaRPr/>
          </a:p>
          <a:p>
            <a:pPr indent="0" lvl="1" marL="457200" rtl="0" algn="l">
              <a:lnSpc>
                <a:spcPct val="90000"/>
              </a:lnSpc>
              <a:spcBef>
                <a:spcPts val="500"/>
              </a:spcBef>
              <a:spcAft>
                <a:spcPts val="0"/>
              </a:spcAft>
              <a:buClr>
                <a:schemeClr val="dk1"/>
              </a:buClr>
              <a:buSzPct val="100000"/>
              <a:buNone/>
            </a:pPr>
            <a:r>
              <a:rPr lang="en-US"/>
              <a:t>(x + y - b, b) nếu x + y &gt;= b</a:t>
            </a:r>
            <a:endParaRPr/>
          </a:p>
          <a:p>
            <a:pPr indent="0" lvl="1" marL="457200" rtl="0" algn="l">
              <a:lnSpc>
                <a:spcPct val="90000"/>
              </a:lnSpc>
              <a:spcBef>
                <a:spcPts val="500"/>
              </a:spcBef>
              <a:spcAft>
                <a:spcPts val="0"/>
              </a:spcAft>
              <a:buClr>
                <a:schemeClr val="dk1"/>
              </a:buClr>
              <a:buSzPct val="100000"/>
              <a:buNone/>
            </a:pPr>
            <a:r>
              <a:rPr lang="en-US"/>
              <a:t>(0, x + y) nếu x + y &lt; b</a:t>
            </a:r>
            <a:endParaRPr/>
          </a:p>
          <a:p>
            <a:pPr indent="-228600" lvl="0" marL="228600" rtl="0" algn="l">
              <a:lnSpc>
                <a:spcPct val="90000"/>
              </a:lnSpc>
              <a:spcBef>
                <a:spcPts val="1000"/>
              </a:spcBef>
              <a:spcAft>
                <a:spcPts val="0"/>
              </a:spcAft>
              <a:buClr>
                <a:schemeClr val="dk1"/>
              </a:buClr>
              <a:buSzPct val="100000"/>
              <a:buChar char="•"/>
            </a:pPr>
            <a:r>
              <a:rPr lang="en-US"/>
              <a:t>Trạng thái cần đạt: (c, y) hoặc (x; c)</a:t>
            </a:r>
            <a:endParaRPr/>
          </a:p>
        </p:txBody>
      </p:sp>
      <p:sp>
        <p:nvSpPr>
          <p:cNvPr id="538" name="Google Shape;538;p5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ph idx="1" type="body"/>
          </p:nvPr>
        </p:nvSpPr>
        <p:spPr>
          <a:xfrm>
            <a:off x="628650" y="323557"/>
            <a:ext cx="7886700" cy="616931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7000"/>
              </a:lnSpc>
              <a:spcBef>
                <a:spcPts val="0"/>
              </a:spcBef>
              <a:spcAft>
                <a:spcPts val="0"/>
              </a:spcAft>
              <a:buClr>
                <a:srgbClr val="BC7A00"/>
              </a:buClr>
              <a:buSzPts val="1800"/>
              <a:buNone/>
            </a:pPr>
            <a:r>
              <a:rPr lang="en-US" sz="1800">
                <a:solidFill>
                  <a:srgbClr val="BC7A00"/>
                </a:solidFill>
                <a:latin typeface="Courier New"/>
                <a:ea typeface="Courier New"/>
                <a:cs typeface="Courier New"/>
                <a:sym typeface="Courier New"/>
              </a:rPr>
              <a:t>#include &lt;bits/stdc++.h&gt;</a:t>
            </a:r>
            <a:endParaRPr sz="1800">
              <a:latin typeface="Calibri"/>
              <a:ea typeface="Calibri"/>
              <a:cs typeface="Calibri"/>
              <a:sym typeface="Calibri"/>
            </a:endParaRPr>
          </a:p>
          <a:p>
            <a:pPr indent="0" lvl="0" marL="0" marR="0" rtl="0" algn="l">
              <a:lnSpc>
                <a:spcPct val="107000"/>
              </a:lnSpc>
              <a:spcBef>
                <a:spcPts val="0"/>
              </a:spcBef>
              <a:spcAft>
                <a:spcPts val="0"/>
              </a:spcAft>
              <a:buClr>
                <a:srgbClr val="008000"/>
              </a:buClr>
              <a:buSzPts val="1800"/>
              <a:buNone/>
            </a:pPr>
            <a:r>
              <a:rPr b="1" lang="en-US" sz="1800">
                <a:solidFill>
                  <a:srgbClr val="008000"/>
                </a:solidFill>
                <a:latin typeface="Courier New"/>
                <a:ea typeface="Courier New"/>
                <a:cs typeface="Courier New"/>
                <a:sym typeface="Courier New"/>
              </a:rPr>
              <a:t>using</a:t>
            </a: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namespace</a:t>
            </a:r>
            <a:r>
              <a:rPr lang="en-US" sz="1800">
                <a:latin typeface="Courier New"/>
                <a:ea typeface="Courier New"/>
                <a:cs typeface="Courier New"/>
                <a:sym typeface="Courier New"/>
              </a:rPr>
              <a:t> std;</a:t>
            </a:r>
            <a:endParaRPr sz="1800">
              <a:latin typeface="Calibri"/>
              <a:ea typeface="Calibri"/>
              <a:cs typeface="Calibri"/>
              <a:sym typeface="Calibri"/>
            </a:endParaRPr>
          </a:p>
          <a:p>
            <a:pPr indent="0" lvl="0" marL="0" marR="0" rtl="0" algn="l">
              <a:lnSpc>
                <a:spcPct val="107000"/>
              </a:lnSpc>
              <a:spcBef>
                <a:spcPts val="0"/>
              </a:spcBef>
              <a:spcAft>
                <a:spcPts val="0"/>
              </a:spcAft>
              <a:buClr>
                <a:srgbClr val="BC7A00"/>
              </a:buClr>
              <a:buSzPts val="1800"/>
              <a:buNone/>
            </a:pPr>
            <a:r>
              <a:rPr lang="en-US" sz="1800">
                <a:solidFill>
                  <a:srgbClr val="BC7A00"/>
                </a:solidFill>
                <a:latin typeface="Courier New"/>
                <a:ea typeface="Courier New"/>
                <a:cs typeface="Courier New"/>
                <a:sym typeface="Courier New"/>
              </a:rPr>
              <a:t>#define ii pair&lt;int, int&gt;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cnt[</a:t>
            </a:r>
            <a:r>
              <a:rPr lang="en-US" sz="1800">
                <a:solidFill>
                  <a:srgbClr val="666666"/>
                </a:solidFill>
                <a:latin typeface="Courier New"/>
                <a:ea typeface="Courier New"/>
                <a:cs typeface="Courier New"/>
                <a:sym typeface="Courier New"/>
              </a:rPr>
              <a:t>1000</a:t>
            </a:r>
            <a:r>
              <a:rPr lang="en-US" sz="1800">
                <a:latin typeface="Courier New"/>
                <a:ea typeface="Courier New"/>
                <a:cs typeface="Courier New"/>
                <a:sym typeface="Courier New"/>
              </a:rPr>
              <a:t>][</a:t>
            </a:r>
            <a:r>
              <a:rPr lang="en-US" sz="1800">
                <a:solidFill>
                  <a:srgbClr val="666666"/>
                </a:solidFill>
                <a:latin typeface="Courier New"/>
                <a:ea typeface="Courier New"/>
                <a:cs typeface="Courier New"/>
                <a:sym typeface="Courier New"/>
              </a:rPr>
              <a:t>1000</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queue</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ii</a:t>
            </a:r>
            <a:r>
              <a:rPr lang="en-US" sz="1800">
                <a:solidFill>
                  <a:srgbClr val="666666"/>
                </a:solidFill>
                <a:latin typeface="Courier New"/>
                <a:ea typeface="Courier New"/>
                <a:cs typeface="Courier New"/>
                <a:sym typeface="Courier New"/>
              </a:rPr>
              <a:t>&gt;</a:t>
            </a:r>
            <a:r>
              <a:rPr lang="en-US" sz="1800">
                <a:latin typeface="Courier New"/>
                <a:ea typeface="Courier New"/>
                <a:cs typeface="Courier New"/>
                <a:sym typeface="Courier New"/>
              </a:rPr>
              <a:t> q;</a:t>
            </a:r>
            <a:endParaRPr sz="18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 b, c;</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push_and_count</a:t>
            </a:r>
            <a:r>
              <a:rPr lang="en-US" sz="1800">
                <a:latin typeface="Courier New"/>
                <a:ea typeface="Courier New"/>
                <a:cs typeface="Courier New"/>
                <a:sym typeface="Courier New"/>
              </a:rPr>
              <a:t>(</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x,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y, </a:t>
            </a: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cur_steps){</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latin typeface="Courier New"/>
                <a:ea typeface="Courier New"/>
                <a:cs typeface="Courier New"/>
                <a:sym typeface="Courier New"/>
              </a:rPr>
              <a:t>((x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(y </a:t>
            </a:r>
            <a:r>
              <a:rPr lang="en-US" sz="1800">
                <a:solidFill>
                  <a:srgbClr val="666666"/>
                </a:solidFill>
                <a:latin typeface="Courier New"/>
                <a:ea typeface="Courier New"/>
                <a:cs typeface="Courier New"/>
                <a:sym typeface="Courier New"/>
              </a:rPr>
              <a:t>&lt;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(x </a:t>
            </a:r>
            <a:r>
              <a:rPr lang="en-US" sz="1800">
                <a:solidFill>
                  <a:srgbClr val="666666"/>
                </a:solidFill>
                <a:latin typeface="Courier New"/>
                <a:ea typeface="Courier New"/>
                <a:cs typeface="Courier New"/>
                <a:sym typeface="Courier New"/>
              </a:rPr>
              <a:t>&gt;</a:t>
            </a:r>
            <a:r>
              <a:rPr lang="en-US" sz="1800">
                <a:latin typeface="Courier New"/>
                <a:ea typeface="Courier New"/>
                <a:cs typeface="Courier New"/>
                <a:sym typeface="Courier New"/>
              </a:rPr>
              <a:t> a)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(y </a:t>
            </a:r>
            <a:r>
              <a:rPr lang="en-US" sz="1800">
                <a:solidFill>
                  <a:srgbClr val="666666"/>
                </a:solidFill>
                <a:latin typeface="Courier New"/>
                <a:ea typeface="Courier New"/>
                <a:cs typeface="Courier New"/>
                <a:sym typeface="Courier New"/>
              </a:rPr>
              <a:t>&gt;</a:t>
            </a:r>
            <a:r>
              <a:rPr lang="en-US" sz="1800">
                <a:latin typeface="Courier New"/>
                <a:ea typeface="Courier New"/>
                <a:cs typeface="Courier New"/>
                <a:sym typeface="Courier New"/>
              </a:rPr>
              <a:t> b))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if</a:t>
            </a:r>
            <a:r>
              <a:rPr lang="en-US" sz="1800">
                <a:latin typeface="Courier New"/>
                <a:ea typeface="Courier New"/>
                <a:cs typeface="Courier New"/>
                <a:sym typeface="Courier New"/>
              </a:rPr>
              <a:t>(</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cnt[x][y]){</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q.push({x, y}); cnt[x][y]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cur_steps;</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a:t>
            </a:r>
            <a:endParaRPr/>
          </a:p>
          <a:p>
            <a:pPr indent="0" lvl="0" marL="0" marR="0" rtl="0" algn="l">
              <a:lnSpc>
                <a:spcPct val="107000"/>
              </a:lnSpc>
              <a:spcBef>
                <a:spcPts val="0"/>
              </a:spcBef>
              <a:spcAft>
                <a:spcPts val="0"/>
              </a:spcAft>
              <a:buClr>
                <a:schemeClr val="dk1"/>
              </a:buClr>
              <a:buSzPts val="1800"/>
              <a:buNone/>
            </a:pPr>
            <a:r>
              <a:t/>
            </a:r>
            <a:endParaRPr sz="1800">
              <a:latin typeface="Courier New"/>
              <a:ea typeface="Courier New"/>
              <a:cs typeface="Courier New"/>
              <a:sym typeface="Courier New"/>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void</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water_jug</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endParaRPr sz="1800">
              <a:latin typeface="Calibri"/>
              <a:ea typeface="Calibri"/>
              <a:cs typeface="Calibri"/>
              <a:sym typeface="Calibri"/>
            </a:endParaRPr>
          </a:p>
          <a:p>
            <a:pPr indent="0" lvl="0" marL="0" marR="0" rtl="0" algn="l">
              <a:lnSpc>
                <a:spcPct val="107000"/>
              </a:lnSpc>
              <a:spcBef>
                <a:spcPts val="0"/>
              </a:spcBef>
              <a:spcAft>
                <a:spcPts val="0"/>
              </a:spcAft>
              <a:buClr>
                <a:srgbClr val="B00040"/>
              </a:buClr>
              <a:buSzPts val="1800"/>
              <a:buNone/>
            </a:pPr>
            <a:r>
              <a:rPr lang="en-US" sz="1800">
                <a:solidFill>
                  <a:srgbClr val="B00040"/>
                </a:solidFill>
                <a:latin typeface="Courier New"/>
                <a:ea typeface="Courier New"/>
                <a:cs typeface="Courier New"/>
                <a:sym typeface="Courier New"/>
              </a:rPr>
              <a:t>int</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main</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6</a:t>
            </a:r>
            <a:r>
              <a:rPr lang="en-US" sz="1800">
                <a:latin typeface="Courier New"/>
                <a:ea typeface="Courier New"/>
                <a:cs typeface="Courier New"/>
                <a:sym typeface="Courier New"/>
              </a:rPr>
              <a:t>; b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8</a:t>
            </a:r>
            <a:r>
              <a:rPr lang="en-US" sz="1800">
                <a:latin typeface="Courier New"/>
                <a:ea typeface="Courier New"/>
                <a:cs typeface="Courier New"/>
                <a:sym typeface="Courier New"/>
              </a:rPr>
              <a:t>; c </a:t>
            </a:r>
            <a:r>
              <a:rPr lang="en-US" sz="1800">
                <a:solidFill>
                  <a:srgbClr val="666666"/>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4</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water_jug();</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    </a:t>
            </a:r>
            <a:r>
              <a:rPr b="1" lang="en-US" sz="1800">
                <a:solidFill>
                  <a:srgbClr val="008000"/>
                </a:solidFill>
                <a:latin typeface="Courier New"/>
                <a:ea typeface="Courier New"/>
                <a:cs typeface="Courier New"/>
                <a:sym typeface="Courier New"/>
              </a:rPr>
              <a:t>return</a:t>
            </a:r>
            <a:r>
              <a:rPr lang="en-US" sz="1800">
                <a:latin typeface="Courier New"/>
                <a:ea typeface="Courier New"/>
                <a:cs typeface="Courier New"/>
                <a:sym typeface="Courier New"/>
              </a:rPr>
              <a:t> </a:t>
            </a:r>
            <a:r>
              <a:rPr lang="en-US" sz="1800">
                <a:solidFill>
                  <a:srgbClr val="666666"/>
                </a:solidFill>
                <a:latin typeface="Courier New"/>
                <a:ea typeface="Courier New"/>
                <a:cs typeface="Courier New"/>
                <a:sym typeface="Courier New"/>
              </a:rPr>
              <a:t>0</a:t>
            </a: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800"/>
              <a:buNone/>
            </a:pPr>
            <a:r>
              <a:rPr lang="en-US" sz="1800">
                <a:latin typeface="Courier New"/>
                <a:ea typeface="Courier New"/>
                <a:cs typeface="Courier New"/>
                <a:sym typeface="Courier New"/>
              </a:rPr>
              <a:t>}</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a:p>
        </p:txBody>
      </p:sp>
      <p:sp>
        <p:nvSpPr>
          <p:cNvPr id="544" name="Google Shape;544;p5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idx="1" type="body"/>
          </p:nvPr>
        </p:nvSpPr>
        <p:spPr>
          <a:xfrm>
            <a:off x="628650" y="323557"/>
            <a:ext cx="7886700" cy="616931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B00040"/>
              </a:buClr>
              <a:buSzPts val="1600"/>
              <a:buNone/>
            </a:pPr>
            <a:r>
              <a:rPr lang="en-US" sz="1600">
                <a:solidFill>
                  <a:srgbClr val="B00040"/>
                </a:solidFill>
                <a:latin typeface="Courier New"/>
                <a:ea typeface="Courier New"/>
                <a:cs typeface="Courier New"/>
                <a:sym typeface="Courier New"/>
              </a:rPr>
              <a:t>void</a:t>
            </a: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water_jug</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lang="en-US" sz="1600">
                <a:solidFill>
                  <a:srgbClr val="B00040"/>
                </a:solidFill>
                <a:latin typeface="Courier New"/>
                <a:ea typeface="Courier New"/>
                <a:cs typeface="Courier New"/>
                <a:sym typeface="Courier New"/>
              </a:rPr>
              <a:t>int</a:t>
            </a:r>
            <a:r>
              <a:rPr lang="en-US" sz="1600">
                <a:latin typeface="Courier New"/>
                <a:ea typeface="Courier New"/>
                <a:cs typeface="Courier New"/>
                <a:sym typeface="Courier New"/>
              </a:rPr>
              <a:t> x, 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q.push({a, b});</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cnt[a][b]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while</a:t>
            </a:r>
            <a:r>
              <a:rPr lang="en-US" sz="1600">
                <a:latin typeface="Courier New"/>
                <a:ea typeface="Courier New"/>
                <a:cs typeface="Courier New"/>
                <a:sym typeface="Courier New"/>
              </a:rPr>
              <a:t>(</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q.empty()){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ii u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q.front();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q.pop();</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u.first; y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u.second;</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if</a:t>
            </a:r>
            <a:r>
              <a:rPr lang="en-US" sz="1600">
                <a:latin typeface="Courier New"/>
                <a:ea typeface="Courier New"/>
                <a:cs typeface="Courier New"/>
                <a:sym typeface="Courier New"/>
              </a:rPr>
              <a:t> (x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c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y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c)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cout </a:t>
            </a:r>
            <a:r>
              <a:rPr lang="en-US" sz="1600">
                <a:solidFill>
                  <a:srgbClr val="666666"/>
                </a:solidFill>
                <a:latin typeface="Courier New"/>
                <a:ea typeface="Courier New"/>
                <a:cs typeface="Courier New"/>
                <a:sym typeface="Courier New"/>
              </a:rPr>
              <a:t>&lt;&lt;</a:t>
            </a:r>
            <a:r>
              <a:rPr lang="en-US" sz="1600">
                <a:latin typeface="Courier New"/>
                <a:ea typeface="Courier New"/>
                <a:cs typeface="Courier New"/>
                <a:sym typeface="Courier New"/>
              </a:rPr>
              <a:t> cnt[x][y]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t>
            </a:r>
            <a:r>
              <a:rPr lang="en-US" sz="1600">
                <a:solidFill>
                  <a:srgbClr val="666666"/>
                </a:solidFill>
                <a:latin typeface="Courier New"/>
                <a:ea typeface="Courier New"/>
                <a:cs typeface="Courier New"/>
                <a:sym typeface="Courier New"/>
              </a:rPr>
              <a:t>1</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r>
              <a:rPr b="1" lang="en-US" sz="1600">
                <a:solidFill>
                  <a:srgbClr val="008000"/>
                </a:solidFill>
                <a:latin typeface="Courier New"/>
                <a:ea typeface="Courier New"/>
                <a:cs typeface="Courier New"/>
                <a:sym typeface="Courier New"/>
              </a:rPr>
              <a:t>return</a:t>
            </a: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push_and_count(x,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y,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push_and_count(x, b,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push_and_count(a, y,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push_and_count(a, 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y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a,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y, </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y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b, b,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push_and_count(</a:t>
            </a:r>
            <a:r>
              <a:rPr lang="en-US" sz="1600">
                <a:solidFill>
                  <a:srgbClr val="666666"/>
                </a:solidFill>
                <a:latin typeface="Courier New"/>
                <a:ea typeface="Courier New"/>
                <a:cs typeface="Courier New"/>
                <a:sym typeface="Courier New"/>
              </a:rPr>
              <a:t>0</a:t>
            </a:r>
            <a:r>
              <a:rPr lang="en-US" sz="1600">
                <a:latin typeface="Courier New"/>
                <a:ea typeface="Courier New"/>
                <a:cs typeface="Courier New"/>
                <a:sym typeface="Courier New"/>
              </a:rPr>
              <a:t>, x </a:t>
            </a:r>
            <a:r>
              <a:rPr lang="en-US" sz="1600">
                <a:solidFill>
                  <a:srgbClr val="666666"/>
                </a:solidFill>
                <a:latin typeface="Courier New"/>
                <a:ea typeface="Courier New"/>
                <a:cs typeface="Courier New"/>
                <a:sym typeface="Courier New"/>
              </a:rPr>
              <a:t>+</a:t>
            </a:r>
            <a:r>
              <a:rPr lang="en-US" sz="1600">
                <a:latin typeface="Courier New"/>
                <a:ea typeface="Courier New"/>
                <a:cs typeface="Courier New"/>
                <a:sym typeface="Courier New"/>
              </a:rPr>
              <a:t> y, cnt[x][y]);</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    }</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rPr lang="en-US" sz="1600">
                <a:latin typeface="Courier New"/>
                <a:ea typeface="Courier New"/>
                <a:cs typeface="Courier New"/>
                <a:sym typeface="Courier New"/>
              </a:rPr>
              <a:t>}</a:t>
            </a:r>
            <a:endParaRPr sz="1600">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None/>
            </a:pPr>
            <a:r>
              <a:t/>
            </a:r>
            <a:endParaRPr sz="1600">
              <a:latin typeface="Calibri"/>
              <a:ea typeface="Calibri"/>
              <a:cs typeface="Calibri"/>
              <a:sym typeface="Calibri"/>
            </a:endParaRPr>
          </a:p>
        </p:txBody>
      </p:sp>
      <p:sp>
        <p:nvSpPr>
          <p:cNvPr id="550" name="Google Shape;550;p5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4" name="Shape 554"/>
        <p:cNvGrpSpPr/>
        <p:nvPr/>
      </p:nvGrpSpPr>
      <p:grpSpPr>
        <a:xfrm>
          <a:off x="0" y="0"/>
          <a:ext cx="0" cy="0"/>
          <a:chOff x="0" y="0"/>
          <a:chExt cx="0" cy="0"/>
        </a:xfrm>
      </p:grpSpPr>
      <p:sp>
        <p:nvSpPr>
          <p:cNvPr id="555" name="Google Shape;555;p58"/>
          <p:cNvSpPr txBox="1"/>
          <p:nvPr>
            <p:ph type="title"/>
          </p:nvPr>
        </p:nvSpPr>
        <p:spPr>
          <a:xfrm>
            <a:off x="168813" y="1767108"/>
            <a:ext cx="2711450" cy="4244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3600"/>
              <a:buFont typeface="Questrial"/>
              <a:buNone/>
            </a:pPr>
            <a:r>
              <a:rPr lang="en-US" sz="3600"/>
              <a:t>Xin cảm ơn!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Các cấu trúc dữ liệu cơ bản</a:t>
            </a:r>
            <a:endParaRPr/>
          </a:p>
        </p:txBody>
      </p:sp>
      <p:sp>
        <p:nvSpPr>
          <p:cNvPr id="87" name="Google Shape;87;p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Mảng và danh sách liên kết</a:t>
            </a:r>
            <a:endParaRPr/>
          </a:p>
        </p:txBody>
      </p:sp>
      <p:sp>
        <p:nvSpPr>
          <p:cNvPr id="88" name="Google Shape;88;p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9" name="Google Shape;89;p6"/>
          <p:cNvGraphicFramePr/>
          <p:nvPr/>
        </p:nvGraphicFramePr>
        <p:xfrm>
          <a:off x="385727" y="2133600"/>
          <a:ext cx="3000000" cy="3000000"/>
        </p:xfrm>
        <a:graphic>
          <a:graphicData uri="http://schemas.openxmlformats.org/drawingml/2006/table">
            <a:tbl>
              <a:tblPr>
                <a:noFill/>
                <a:tableStyleId>{7820B587-CA9D-4F8F-9D6D-F9550F0FDCDF}</a:tableStyleId>
              </a:tblPr>
              <a:tblGrid>
                <a:gridCol w="2799475"/>
                <a:gridCol w="1308300"/>
                <a:gridCol w="793875"/>
                <a:gridCol w="1698525"/>
                <a:gridCol w="1772375"/>
              </a:tblGrid>
              <a:tr h="144025">
                <a:tc rowSpan="2">
                  <a:txBody>
                    <a:bodyPr/>
                    <a:lstStyle/>
                    <a:p>
                      <a:pPr indent="0" lvl="0" marL="0" marR="0" rtl="0" algn="ctr">
                        <a:spcBef>
                          <a:spcPts val="0"/>
                        </a:spcBef>
                        <a:spcAft>
                          <a:spcPts val="0"/>
                        </a:spcAft>
                        <a:buNone/>
                      </a:pPr>
                      <a:r>
                        <a:rPr lang="en-US" sz="2000" u="none" cap="none" strike="noStrike"/>
                        <a:t>Loại CTDL</a:t>
                      </a:r>
                      <a:endParaRPr/>
                    </a:p>
                  </a:txBody>
                  <a:tcPr marT="45725" marB="45725" marR="91450" marL="91450">
                    <a:lnR cap="flat" cmpd="sng" w="12700">
                      <a:solidFill>
                        <a:srgbClr val="7F7F7F"/>
                      </a:solidFill>
                      <a:prstDash val="dot"/>
                      <a:round/>
                      <a:headEnd len="sm" w="sm" type="none"/>
                      <a:tailEnd len="sm" w="sm" type="none"/>
                    </a:lnR>
                    <a:lnB cap="flat" cmpd="sng" w="12700">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en-US" sz="2000" u="none" cap="none" strike="noStrike"/>
                        <a:t>Truy cập phần tử thứ </a:t>
                      </a:r>
                      <a:r>
                        <a:rPr i="1" lang="en-US" sz="2000" u="none" cap="none" strike="noStrike">
                          <a:latin typeface="Times New Roman"/>
                          <a:ea typeface="Times New Roman"/>
                          <a:cs typeface="Times New Roman"/>
                          <a:sym typeface="Times New Roman"/>
                        </a:rPr>
                        <a:t>k</a:t>
                      </a:r>
                      <a:endParaRPr sz="2000" u="none" cap="none" strike="noStrike"/>
                    </a:p>
                  </a:txBody>
                  <a:tcPr marT="45725" marB="45725" marR="91450" marL="91450" anchor="ctr">
                    <a:lnL cap="flat" cmpd="sng" w="12700">
                      <a:solidFill>
                        <a:srgbClr val="7F7F7F"/>
                      </a:solidFill>
                      <a:prstDash val="dot"/>
                      <a:round/>
                      <a:headEnd len="sm" w="sm" type="none"/>
                      <a:tailEnd len="sm" w="sm" type="none"/>
                    </a:lnL>
                    <a:lnR cap="flat" cmpd="sng" w="12700">
                      <a:solidFill>
                        <a:srgbClr val="7F7F7F"/>
                      </a:solidFill>
                      <a:prstDash val="dot"/>
                      <a:round/>
                      <a:headEnd len="sm" w="sm" type="none"/>
                      <a:tailEnd len="sm" w="sm" type="none"/>
                    </a:lnR>
                    <a:lnB cap="flat" cmpd="sng" w="12700">
                      <a:solidFill>
                        <a:schemeClr val="dk1"/>
                      </a:solidFill>
                      <a:prstDash val="solid"/>
                      <a:round/>
                      <a:headEnd len="sm" w="sm" type="none"/>
                      <a:tailEnd len="sm" w="sm" type="none"/>
                    </a:lnB>
                  </a:tcPr>
                </a:tc>
                <a:tc gridSpan="3">
                  <a:txBody>
                    <a:bodyPr/>
                    <a:lstStyle/>
                    <a:p>
                      <a:pPr indent="0" lvl="0" marL="0" marR="0" rtl="0" algn="ctr">
                        <a:spcBef>
                          <a:spcPts val="0"/>
                        </a:spcBef>
                        <a:spcAft>
                          <a:spcPts val="0"/>
                        </a:spcAft>
                        <a:buNone/>
                      </a:pPr>
                      <a:r>
                        <a:rPr lang="en-US" sz="2000" u="none" cap="none" strike="noStrike"/>
                        <a:t>Chèn/xóa phần tử</a:t>
                      </a:r>
                      <a:endParaRPr sz="2000" u="none" cap="none" strike="noStrike"/>
                    </a:p>
                  </a:txBody>
                  <a:tcPr marT="45725" marB="45725" marR="91450" marL="91450" anchor="ctr">
                    <a:lnL cap="flat" cmpd="sng" w="12700">
                      <a:solidFill>
                        <a:srgbClr val="7F7F7F"/>
                      </a:solidFill>
                      <a:prstDash val="dot"/>
                      <a:round/>
                      <a:headEnd len="sm" w="sm" type="none"/>
                      <a:tailEnd len="sm" w="sm" type="none"/>
                    </a:lnL>
                  </a:tcPr>
                </a:tc>
                <a:tc hMerge="1"/>
                <a:tc hMerge="1"/>
              </a:tr>
              <a:tr h="125725">
                <a:tc vMerge="1"/>
                <a:tc vMerge="1"/>
                <a:tc>
                  <a:txBody>
                    <a:bodyPr/>
                    <a:lstStyle/>
                    <a:p>
                      <a:pPr indent="0" lvl="0" marL="0" marR="0" rtl="0" algn="ctr">
                        <a:spcBef>
                          <a:spcPts val="0"/>
                        </a:spcBef>
                        <a:spcAft>
                          <a:spcPts val="0"/>
                        </a:spcAft>
                        <a:buNone/>
                      </a:pPr>
                      <a:r>
                        <a:rPr lang="en-US" sz="2000" u="none" cap="none" strike="noStrike"/>
                        <a:t>Đầu</a:t>
                      </a:r>
                      <a:endParaRPr sz="2000" u="none" cap="none" strike="noStrike"/>
                    </a:p>
                  </a:txBody>
                  <a:tcPr marT="45725" marB="45725" marR="91450" marL="91450" anchor="ctr">
                    <a:lnL cap="flat" cmpd="sng" w="12700">
                      <a:solidFill>
                        <a:srgbClr val="7F7F7F"/>
                      </a:solidFill>
                      <a:prstDash val="dot"/>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i="0" lang="en-US" sz="2000" u="none" cap="none" strike="noStrike">
                          <a:latin typeface="Times New Roman"/>
                          <a:ea typeface="Times New Roman"/>
                          <a:cs typeface="Times New Roman"/>
                          <a:sym typeface="Times New Roman"/>
                        </a:rPr>
                        <a:t>Thứ</a:t>
                      </a:r>
                      <a:r>
                        <a:rPr i="1" lang="en-US" sz="2000" u="none" cap="none" strike="noStrike">
                          <a:latin typeface="Times New Roman"/>
                          <a:ea typeface="Times New Roman"/>
                          <a:cs typeface="Times New Roman"/>
                          <a:sym typeface="Times New Roman"/>
                        </a:rPr>
                        <a:t> k</a:t>
                      </a:r>
                      <a:endParaRPr i="0" sz="2000" u="none" cap="none" strike="noStrike"/>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Cuối</a:t>
                      </a:r>
                      <a:endParaRPr sz="2000" u="none" cap="none" strike="noStrike"/>
                    </a:p>
                  </a:txBody>
                  <a:tcPr marT="45725" marB="45725" marR="91450" marL="91450" anchor="ctr">
                    <a:lnB cap="flat" cmpd="sng" w="12700">
                      <a:solidFill>
                        <a:schemeClr val="dk1"/>
                      </a:solidFill>
                      <a:prstDash val="solid"/>
                      <a:round/>
                      <a:headEnd len="sm" w="sm" type="none"/>
                      <a:tailEnd len="sm" w="sm" type="none"/>
                    </a:lnB>
                  </a:tcPr>
                </a:tc>
              </a:tr>
              <a:tr h="201625">
                <a:tc>
                  <a:txBody>
                    <a:bodyPr/>
                    <a:lstStyle/>
                    <a:p>
                      <a:pPr indent="0" lvl="0" marL="0" marR="0" rtl="0" algn="l">
                        <a:spcBef>
                          <a:spcPts val="0"/>
                        </a:spcBef>
                        <a:spcAft>
                          <a:spcPts val="0"/>
                        </a:spcAft>
                        <a:buNone/>
                      </a:pPr>
                      <a:r>
                        <a:rPr lang="en-US" sz="2000" u="none" cap="none" strike="noStrike"/>
                        <a:t>Danh sách liên kết đơn</a:t>
                      </a:r>
                      <a:endParaRPr sz="2000"/>
                    </a:p>
                  </a:txBody>
                  <a:tcPr marT="45725" marB="45725" marR="91450" marL="91450">
                    <a:lnR cap="flat" cmpd="sng" w="12700">
                      <a:solidFill>
                        <a:srgbClr val="7F7F7F"/>
                      </a:solidFill>
                      <a:prstDash val="dot"/>
                      <a:round/>
                      <a:headEnd len="sm" w="sm" type="none"/>
                      <a:tailEnd len="sm" w="sm" type="none"/>
                    </a:lnR>
                    <a:lnT cap="flat" cmpd="sng" w="12700">
                      <a:solidFill>
                        <a:schemeClr val="dk1"/>
                      </a:solidFill>
                      <a:prstDash val="solid"/>
                      <a:round/>
                      <a:headEnd len="sm" w="sm" type="none"/>
                      <a:tailEnd len="sm" w="sm" type="none"/>
                    </a:lnT>
                  </a:tcPr>
                </a:tc>
                <a:tc rowSpan="2">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O(</a:t>
                      </a:r>
                      <a:r>
                        <a:rPr i="1" lang="en-US" sz="2000">
                          <a:latin typeface="Times New Roman"/>
                          <a:ea typeface="Times New Roman"/>
                          <a:cs typeface="Times New Roman"/>
                          <a:sym typeface="Times New Roman"/>
                        </a:rPr>
                        <a:t>n</a:t>
                      </a:r>
                      <a:r>
                        <a:rPr i="0"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45725" marB="45725" marR="91450" marL="91450" anchor="ctr">
                    <a:lnL cap="flat" cmpd="sng" w="12700">
                      <a:solidFill>
                        <a:srgbClr val="7F7F7F"/>
                      </a:solidFill>
                      <a:prstDash val="dot"/>
                      <a:round/>
                      <a:headEnd len="sm" w="sm" type="none"/>
                      <a:tailEnd len="sm" w="sm" type="none"/>
                    </a:lnL>
                    <a:lnR cap="flat" cmpd="sng" w="12700">
                      <a:solidFill>
                        <a:srgbClr val="7F7F7F"/>
                      </a:solidFill>
                      <a:prstDash val="dot"/>
                      <a:round/>
                      <a:headEnd len="sm" w="sm" type="none"/>
                      <a:tailEnd len="sm" w="sm" type="none"/>
                    </a:lnR>
                    <a:lnT cap="flat" cmpd="sng" w="12700">
                      <a:solidFill>
                        <a:schemeClr val="dk1"/>
                      </a:solidFill>
                      <a:prstDash val="solid"/>
                      <a:round/>
                      <a:headEnd len="sm" w="sm" type="none"/>
                      <a:tailEnd len="sm" w="sm" type="none"/>
                    </a:lnT>
                    <a:lnB cap="flat" cmpd="sng" w="12700">
                      <a:solidFill>
                        <a:srgbClr val="7F7F7F"/>
                      </a:solidFill>
                      <a:prstDash val="dot"/>
                      <a:round/>
                      <a:headEnd len="sm" w="sm" type="none"/>
                      <a:tailEnd len="sm" w="sm" type="none"/>
                    </a:lnB>
                  </a:tcPr>
                </a:tc>
                <a:tc rowSpan="2">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nchor="ctr">
                    <a:lnL cap="flat" cmpd="sng" w="12700">
                      <a:solidFill>
                        <a:srgbClr val="7F7F7F"/>
                      </a:solidFill>
                      <a:prstDash val="dot"/>
                      <a:round/>
                      <a:headEnd len="sm" w="sm" type="none"/>
                      <a:tailEnd len="sm" w="sm" type="none"/>
                    </a:lnL>
                    <a:lnT cap="flat" cmpd="sng" w="12700">
                      <a:solidFill>
                        <a:schemeClr val="dk1"/>
                      </a:solidFill>
                      <a:prstDash val="solid"/>
                      <a:round/>
                      <a:headEnd len="sm" w="sm" type="none"/>
                      <a:tailEnd len="sm" w="sm" type="none"/>
                    </a:lnT>
                    <a:lnB cap="flat" cmpd="sng" w="12700">
                      <a:solidFill>
                        <a:srgbClr val="7F7F7F"/>
                      </a:solidFill>
                      <a:prstDash val="dot"/>
                      <a:round/>
                      <a:headEnd len="sm" w="sm" type="none"/>
                      <a:tailEnd len="sm" w="sm" type="none"/>
                    </a:lnB>
                  </a:tcPr>
                </a:tc>
                <a:tc rowSpan="2">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r>
                        <a:rPr baseline="30000" i="0"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45725" marB="45725" marR="91450" marL="91450" anchor="ctr">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7F7F7F"/>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r>
                        <a:rPr i="0" lang="en-US" sz="2000"/>
                        <a:t> hoặc </a:t>
                      </a: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n</a:t>
                      </a:r>
                      <a:r>
                        <a:rPr i="0"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1625">
                <a:tc>
                  <a:txBody>
                    <a:bodyPr/>
                    <a:lstStyle/>
                    <a:p>
                      <a:pPr indent="0" lvl="0" marL="0" marR="0" rtl="0" algn="l">
                        <a:spcBef>
                          <a:spcPts val="0"/>
                        </a:spcBef>
                        <a:spcAft>
                          <a:spcPts val="0"/>
                        </a:spcAft>
                        <a:buNone/>
                      </a:pPr>
                      <a:r>
                        <a:rPr lang="en-US" sz="2000"/>
                        <a:t>Danh sách liên kết kép</a:t>
                      </a:r>
                      <a:endParaRPr sz="2000"/>
                    </a:p>
                  </a:txBody>
                  <a:tcPr marT="45725" marB="45725" marR="91450" marL="91450">
                    <a:lnR cap="flat" cmpd="sng" w="12700">
                      <a:solidFill>
                        <a:srgbClr val="7F7F7F"/>
                      </a:solidFill>
                      <a:prstDash val="dot"/>
                      <a:round/>
                      <a:headEnd len="sm" w="sm" type="none"/>
                      <a:tailEnd len="sm" w="sm" type="none"/>
                    </a:lnR>
                    <a:lnB cap="flat" cmpd="sng" w="12700">
                      <a:solidFill>
                        <a:srgbClr val="7F7F7F"/>
                      </a:solidFill>
                      <a:prstDash val="dot"/>
                      <a:round/>
                      <a:headEnd len="sm" w="sm" type="none"/>
                      <a:tailEnd len="sm" w="sm" type="none"/>
                    </a:lnB>
                  </a:tcPr>
                </a:tc>
                <a:tc vMerge="1"/>
                <a:tc vMerge="1"/>
                <a:tc vMerge="1"/>
                <a:tc>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7F7F7F"/>
                      </a:solidFill>
                      <a:prstDash val="dot"/>
                      <a:round/>
                      <a:headEnd len="sm" w="sm" type="none"/>
                      <a:tailEnd len="sm" w="sm" type="none"/>
                    </a:lnB>
                  </a:tcPr>
                </a:tc>
              </a:tr>
              <a:tr h="201625">
                <a:tc>
                  <a:txBody>
                    <a:bodyPr/>
                    <a:lstStyle/>
                    <a:p>
                      <a:pPr indent="0" lvl="0" marL="0" marR="0" rtl="0" algn="l">
                        <a:spcBef>
                          <a:spcPts val="0"/>
                        </a:spcBef>
                        <a:spcAft>
                          <a:spcPts val="0"/>
                        </a:spcAft>
                        <a:buNone/>
                      </a:pPr>
                      <a:r>
                        <a:rPr lang="en-US" sz="2000"/>
                        <a:t>Mảng</a:t>
                      </a:r>
                      <a:endParaRPr sz="2000"/>
                    </a:p>
                  </a:txBody>
                  <a:tcPr marT="45725" marB="45725" marR="91450" marL="91450">
                    <a:lnR cap="flat" cmpd="sng" w="12700">
                      <a:solidFill>
                        <a:srgbClr val="7F7F7F"/>
                      </a:solidFill>
                      <a:prstDash val="dot"/>
                      <a:round/>
                      <a:headEnd len="sm" w="sm" type="none"/>
                      <a:tailEnd len="sm" w="sm" type="none"/>
                    </a:lnR>
                    <a:lnT cap="flat" cmpd="sng" w="12700">
                      <a:solidFill>
                        <a:srgbClr val="7F7F7F"/>
                      </a:solidFill>
                      <a:prstDash val="dot"/>
                      <a:round/>
                      <a:headEnd len="sm" w="sm" type="none"/>
                      <a:tailEnd len="sm" w="sm" type="none"/>
                    </a:lnT>
                  </a:tcPr>
                </a:tc>
                <a:tc rowSpan="2">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nchor="ctr">
                    <a:lnL cap="flat" cmpd="sng" w="12700">
                      <a:solidFill>
                        <a:srgbClr val="7F7F7F"/>
                      </a:solidFill>
                      <a:prstDash val="dot"/>
                      <a:round/>
                      <a:headEnd len="sm" w="sm" type="none"/>
                      <a:tailEnd len="sm" w="sm" type="none"/>
                    </a:lnL>
                    <a:lnR cap="flat" cmpd="sng" w="12700">
                      <a:solidFill>
                        <a:srgbClr val="7F7F7F"/>
                      </a:solidFill>
                      <a:prstDash val="dot"/>
                      <a:round/>
                      <a:headEnd len="sm" w="sm" type="none"/>
                      <a:tailEnd len="sm" w="sm" type="none"/>
                    </a:lnR>
                    <a:lnT cap="flat" cmpd="sng" w="12700">
                      <a:solidFill>
                        <a:srgbClr val="7F7F7F"/>
                      </a:solidFill>
                      <a:prstDash val="dot"/>
                      <a:round/>
                      <a:headEnd len="sm" w="sm" type="none"/>
                      <a:tailEnd len="sm" w="sm" type="none"/>
                    </a:lnT>
                  </a:tcPr>
                </a:tc>
                <a:tc>
                  <a:txBody>
                    <a:bodyPr/>
                    <a:lstStyle/>
                    <a:p>
                      <a:pPr indent="0" lvl="0" marL="0" marR="0" rtl="0" algn="ctr">
                        <a:spcBef>
                          <a:spcPts val="0"/>
                        </a:spcBef>
                        <a:spcAft>
                          <a:spcPts val="0"/>
                        </a:spcAft>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n</a:t>
                      </a:r>
                      <a:r>
                        <a:rPr i="0" lang="en-US" sz="2000">
                          <a:latin typeface="Times New Roman"/>
                          <a:ea typeface="Times New Roman"/>
                          <a:cs typeface="Times New Roman"/>
                          <a:sym typeface="Times New Roman"/>
                        </a:rPr>
                        <a:t>)</a:t>
                      </a:r>
                      <a:endParaRPr sz="2000"/>
                    </a:p>
                  </a:txBody>
                  <a:tcPr marT="45725" marB="45725" marR="91450" marL="91450" anchor="ctr">
                    <a:lnL cap="flat" cmpd="sng" w="12700">
                      <a:solidFill>
                        <a:srgbClr val="7F7F7F"/>
                      </a:solidFill>
                      <a:prstDash val="dot"/>
                      <a:round/>
                      <a:headEnd len="sm" w="sm" type="none"/>
                      <a:tailEnd len="sm" w="sm" type="none"/>
                    </a:lnL>
                    <a:lnT cap="flat" cmpd="sng" w="12700">
                      <a:solidFill>
                        <a:srgbClr val="7F7F7F"/>
                      </a:solidFill>
                      <a:prstDash val="dot"/>
                      <a:round/>
                      <a:headEnd len="sm" w="sm" type="none"/>
                      <a:tailEnd len="sm" w="sm" type="none"/>
                    </a:lnT>
                  </a:tcPr>
                </a:tc>
                <a:tc rowSpan="2">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O(</a:t>
                      </a:r>
                      <a:r>
                        <a:rPr i="1" lang="en-US" sz="2000">
                          <a:latin typeface="Times New Roman"/>
                          <a:ea typeface="Times New Roman"/>
                          <a:cs typeface="Times New Roman"/>
                          <a:sym typeface="Times New Roman"/>
                        </a:rPr>
                        <a:t>n</a:t>
                      </a:r>
                      <a:r>
                        <a:rPr i="0"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45725" marB="45725" marR="91450" marL="91450" anchor="ctr">
                    <a:lnR cap="flat" cmpd="sng" w="9525">
                      <a:solidFill>
                        <a:srgbClr val="000000">
                          <a:alpha val="0"/>
                        </a:srgbClr>
                      </a:solidFill>
                      <a:prstDash val="solid"/>
                      <a:round/>
                      <a:headEnd len="sm" w="sm" type="none"/>
                      <a:tailEnd len="sm" w="sm" type="none"/>
                    </a:lnR>
                    <a:lnT cap="flat" cmpd="sng" w="12700">
                      <a:solidFill>
                        <a:srgbClr val="7F7F7F"/>
                      </a:solidFill>
                      <a:prstDash val="dot"/>
                      <a:round/>
                      <a:headEnd len="sm" w="sm" type="none"/>
                      <a:tailEnd len="sm" w="sm" type="none"/>
                    </a:lnT>
                  </a:tcPr>
                </a:tc>
                <a:tc rowSpan="2">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T cap="flat" cmpd="sng" w="12700">
                      <a:solidFill>
                        <a:srgbClr val="7F7F7F"/>
                      </a:solidFill>
                      <a:prstDash val="dot"/>
                      <a:round/>
                      <a:headEnd len="sm" w="sm" type="none"/>
                      <a:tailEnd len="sm" w="sm" type="none"/>
                    </a:lnT>
                  </a:tcPr>
                </a:tc>
              </a:tr>
              <a:tr h="201625">
                <a:tc>
                  <a:txBody>
                    <a:bodyPr/>
                    <a:lstStyle/>
                    <a:p>
                      <a:pPr indent="0" lvl="0" marL="0" marR="0" rtl="0" algn="l">
                        <a:spcBef>
                          <a:spcPts val="0"/>
                        </a:spcBef>
                        <a:spcAft>
                          <a:spcPts val="0"/>
                        </a:spcAft>
                        <a:buNone/>
                      </a:pPr>
                      <a:r>
                        <a:rPr lang="en-US" sz="2000"/>
                        <a:t>Mảng hai đầu</a:t>
                      </a:r>
                      <a:endParaRPr sz="2000"/>
                    </a:p>
                  </a:txBody>
                  <a:tcPr marT="45725" marB="45725" marR="91450" marL="91450">
                    <a:lnR cap="flat" cmpd="sng" w="12700">
                      <a:solidFill>
                        <a:srgbClr val="7F7F7F"/>
                      </a:solidFill>
                      <a:prstDash val="dot"/>
                      <a:round/>
                      <a:headEnd len="sm" w="sm" type="none"/>
                      <a:tailEnd len="sm" w="sm" type="none"/>
                    </a:lnR>
                  </a:tcPr>
                </a:tc>
                <a:tc vMerge="1"/>
                <a:tc>
                  <a:txBody>
                    <a:bodyPr/>
                    <a:lstStyle/>
                    <a:p>
                      <a:pPr indent="0" lvl="0" marL="0" marR="0" rtl="0" algn="ctr">
                        <a:lnSpc>
                          <a:spcPct val="100000"/>
                        </a:lnSpc>
                        <a:spcBef>
                          <a:spcPts val="0"/>
                        </a:spcBef>
                        <a:spcAft>
                          <a:spcPts val="0"/>
                        </a:spcAft>
                        <a:buClr>
                          <a:schemeClr val="dk1"/>
                        </a:buClr>
                        <a:buSzPts val="2000"/>
                        <a:buFont typeface="Noto Sans Symbols"/>
                        <a:buNone/>
                      </a:pPr>
                      <a:r>
                        <a:rPr lang="en-US" sz="2000">
                          <a:latin typeface="Noto Sans Symbols"/>
                          <a:ea typeface="Noto Sans Symbols"/>
                          <a:cs typeface="Noto Sans Symbols"/>
                          <a:sym typeface="Noto Sans Symbols"/>
                        </a:rPr>
                        <a:t>Θ</a:t>
                      </a:r>
                      <a:r>
                        <a:rPr lang="en-US" sz="2000">
                          <a:latin typeface="Times New Roman"/>
                          <a:ea typeface="Times New Roman"/>
                          <a:cs typeface="Times New Roman"/>
                          <a:sym typeface="Times New Roman"/>
                        </a:rPr>
                        <a:t>(</a:t>
                      </a:r>
                      <a:r>
                        <a:rPr i="0"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nchor="ctr">
                    <a:lnL cap="flat" cmpd="sng" w="12700">
                      <a:solidFill>
                        <a:srgbClr val="7F7F7F"/>
                      </a:solidFill>
                      <a:prstDash val="dot"/>
                      <a:round/>
                      <a:headEnd len="sm" w="sm" type="none"/>
                      <a:tailEnd len="sm" w="sm" type="none"/>
                    </a:lnL>
                  </a:tcPr>
                </a:tc>
                <a:tc vMerge="1"/>
                <a:tc vMerge="1"/>
              </a:tr>
            </a:tbl>
          </a:graphicData>
        </a:graphic>
      </p:graphicFrame>
      <p:sp>
        <p:nvSpPr>
          <p:cNvPr id="90" name="Google Shape;90;p6"/>
          <p:cNvSpPr txBox="1"/>
          <p:nvPr/>
        </p:nvSpPr>
        <p:spPr>
          <a:xfrm>
            <a:off x="628650" y="5453780"/>
            <a:ext cx="7601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Giả định đã có con trỏ tham chiếu đến phần tử này</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latin typeface="Arial"/>
                <a:ea typeface="Arial"/>
                <a:cs typeface="Arial"/>
                <a:sym typeface="Arial"/>
              </a:rPr>
              <a:t>Ngăn xếp (stack)</a:t>
            </a:r>
            <a:endParaRPr/>
          </a:p>
        </p:txBody>
      </p:sp>
      <p:sp>
        <p:nvSpPr>
          <p:cNvPr id="97" name="Google Shape;97;p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Arial"/>
              <a:buNone/>
            </a:pPr>
            <a:r>
              <a:rPr lang="en-US">
                <a:latin typeface="Arial"/>
                <a:ea typeface="Arial"/>
                <a:cs typeface="Arial"/>
                <a:sym typeface="Arial"/>
              </a:rPr>
              <a:t>	Tuân theo thứ tự </a:t>
            </a:r>
            <a:r>
              <a:rPr i="1" lang="en-US">
                <a:latin typeface="Arial"/>
                <a:ea typeface="Arial"/>
                <a:cs typeface="Arial"/>
                <a:sym typeface="Arial"/>
              </a:rPr>
              <a:t>last-in–first-out </a:t>
            </a:r>
            <a:r>
              <a:rPr lang="en-US">
                <a:latin typeface="Arial"/>
                <a:ea typeface="Arial"/>
                <a:cs typeface="Arial"/>
                <a:sym typeface="Arial"/>
              </a:rPr>
              <a:t>(LIFO) </a:t>
            </a:r>
            <a:endParaRPr/>
          </a:p>
          <a:p>
            <a:pPr indent="-76200" lvl="1" marL="68580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228600" lvl="1" marL="685800" rtl="0" algn="l">
              <a:lnSpc>
                <a:spcPct val="90000"/>
              </a:lnSpc>
              <a:spcBef>
                <a:spcPts val="500"/>
              </a:spcBef>
              <a:spcAft>
                <a:spcPts val="0"/>
              </a:spcAft>
              <a:buClr>
                <a:schemeClr val="dk1"/>
              </a:buClr>
              <a:buSzPts val="2400"/>
              <a:buFont typeface="Arial"/>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Font typeface="Arial"/>
              <a:buNone/>
            </a:pPr>
            <a:r>
              <a:rPr lang="en-US">
                <a:latin typeface="Arial"/>
                <a:ea typeface="Arial"/>
                <a:cs typeface="Arial"/>
                <a:sym typeface="Arial"/>
              </a:rPr>
              <a:t>	</a:t>
            </a:r>
            <a:endParaRPr/>
          </a:p>
        </p:txBody>
      </p:sp>
      <p:pic>
        <p:nvPicPr>
          <p:cNvPr descr="C:\Users\dwharder\Desktop\s3.png" id="98" name="Google Shape;98;p7"/>
          <p:cNvPicPr preferRelativeResize="0"/>
          <p:nvPr/>
        </p:nvPicPr>
        <p:blipFill rotWithShape="1">
          <a:blip r:embed="rId3">
            <a:alphaModFix/>
          </a:blip>
          <a:srcRect b="0" l="0" r="0" t="0"/>
          <a:stretch/>
        </p:blipFill>
        <p:spPr>
          <a:xfrm>
            <a:off x="2840141" y="2348405"/>
            <a:ext cx="2447925" cy="1911350"/>
          </a:xfrm>
          <a:prstGeom prst="rect">
            <a:avLst/>
          </a:prstGeom>
          <a:noFill/>
          <a:ln>
            <a:noFill/>
          </a:ln>
        </p:spPr>
      </p:pic>
      <p:pic>
        <p:nvPicPr>
          <p:cNvPr descr="C:\Users\dwharder\Desktop\s1.png" id="99" name="Google Shape;99;p7"/>
          <p:cNvPicPr preferRelativeResize="0"/>
          <p:nvPr/>
        </p:nvPicPr>
        <p:blipFill rotWithShape="1">
          <a:blip r:embed="rId4">
            <a:alphaModFix/>
          </a:blip>
          <a:srcRect b="0" l="0" r="0" t="0"/>
          <a:stretch/>
        </p:blipFill>
        <p:spPr>
          <a:xfrm>
            <a:off x="1225653" y="2465880"/>
            <a:ext cx="1614488" cy="1757363"/>
          </a:xfrm>
          <a:prstGeom prst="rect">
            <a:avLst/>
          </a:prstGeom>
          <a:noFill/>
          <a:ln>
            <a:noFill/>
          </a:ln>
        </p:spPr>
      </p:pic>
      <p:pic>
        <p:nvPicPr>
          <p:cNvPr descr="C:\Users\dwharder\Desktop\s2.png" id="100" name="Google Shape;100;p7"/>
          <p:cNvPicPr preferRelativeResize="0"/>
          <p:nvPr/>
        </p:nvPicPr>
        <p:blipFill rotWithShape="1">
          <a:blip r:embed="rId5">
            <a:alphaModFix/>
          </a:blip>
          <a:srcRect b="0" l="0" r="0" t="0"/>
          <a:stretch/>
        </p:blipFill>
        <p:spPr>
          <a:xfrm>
            <a:off x="6011966" y="2351580"/>
            <a:ext cx="1757362" cy="1908175"/>
          </a:xfrm>
          <a:prstGeom prst="rect">
            <a:avLst/>
          </a:prstGeom>
          <a:noFill/>
          <a:ln>
            <a:noFill/>
          </a:ln>
        </p:spPr>
      </p:pic>
      <p:sp>
        <p:nvSpPr>
          <p:cNvPr id="101" name="Google Shape;101;p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latin typeface="Arial"/>
                <a:ea typeface="Arial"/>
                <a:cs typeface="Arial"/>
                <a:sym typeface="Arial"/>
              </a:rPr>
              <a:t>Hàng đợi (queue)</a:t>
            </a:r>
            <a:endParaRPr/>
          </a:p>
        </p:txBody>
      </p:sp>
      <p:sp>
        <p:nvSpPr>
          <p:cNvPr id="108" name="Google Shape;108;p8"/>
          <p:cNvSpPr txBox="1"/>
          <p:nvPr>
            <p:ph idx="1" type="body"/>
          </p:nvPr>
        </p:nvSpPr>
        <p:spPr>
          <a:xfrm>
            <a:off x="628650" y="942110"/>
            <a:ext cx="7886700" cy="51348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Arial"/>
                <a:ea typeface="Arial"/>
                <a:cs typeface="Arial"/>
                <a:sym typeface="Arial"/>
              </a:rPr>
              <a:t>Tuân theo thứ tự </a:t>
            </a:r>
            <a:r>
              <a:rPr i="1" lang="en-US" sz="2000">
                <a:latin typeface="Arial"/>
                <a:ea typeface="Arial"/>
                <a:cs typeface="Arial"/>
                <a:sym typeface="Arial"/>
              </a:rPr>
              <a:t>first-in–first-out </a:t>
            </a:r>
            <a:r>
              <a:rPr lang="en-US" sz="2000">
                <a:latin typeface="Arial"/>
                <a:ea typeface="Arial"/>
                <a:cs typeface="Arial"/>
                <a:sym typeface="Arial"/>
              </a:rPr>
              <a:t>(FIFO)</a:t>
            </a:r>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lang="en-US" sz="2000">
                <a:latin typeface="Arial"/>
                <a:ea typeface="Arial"/>
                <a:cs typeface="Arial"/>
                <a:sym typeface="Arial"/>
              </a:rPr>
              <a:t>Hàng đợi hai đầu (Deque): cho phép chèn và xóa từ hai phía</a:t>
            </a:r>
            <a:endParaRPr sz="2000">
              <a:latin typeface="Arial"/>
              <a:ea typeface="Arial"/>
              <a:cs typeface="Arial"/>
              <a:sym typeface="Arial"/>
            </a:endParaRPr>
          </a:p>
        </p:txBody>
      </p:sp>
      <p:pic>
        <p:nvPicPr>
          <p:cNvPr descr="C:\Users\dwharder\Desktop\q1.png" id="109" name="Google Shape;109;p8"/>
          <p:cNvPicPr preferRelativeResize="0"/>
          <p:nvPr/>
        </p:nvPicPr>
        <p:blipFill rotWithShape="1">
          <a:blip r:embed="rId3">
            <a:alphaModFix/>
          </a:blip>
          <a:srcRect b="0" l="0" r="0" t="0"/>
          <a:stretch/>
        </p:blipFill>
        <p:spPr>
          <a:xfrm>
            <a:off x="2450220" y="1364762"/>
            <a:ext cx="4448175" cy="914400"/>
          </a:xfrm>
          <a:prstGeom prst="rect">
            <a:avLst/>
          </a:prstGeom>
          <a:noFill/>
          <a:ln>
            <a:noFill/>
          </a:ln>
        </p:spPr>
      </p:pic>
      <p:pic>
        <p:nvPicPr>
          <p:cNvPr descr="C:\Users\dwharder\Desktop\q2.png" id="110" name="Google Shape;110;p8"/>
          <p:cNvPicPr preferRelativeResize="0"/>
          <p:nvPr/>
        </p:nvPicPr>
        <p:blipFill rotWithShape="1">
          <a:blip r:embed="rId4">
            <a:alphaModFix/>
          </a:blip>
          <a:srcRect b="0" l="0" r="0" t="0"/>
          <a:stretch/>
        </p:blipFill>
        <p:spPr>
          <a:xfrm>
            <a:off x="2450220" y="3452325"/>
            <a:ext cx="4448175" cy="914400"/>
          </a:xfrm>
          <a:prstGeom prst="rect">
            <a:avLst/>
          </a:prstGeom>
          <a:noFill/>
          <a:ln>
            <a:noFill/>
          </a:ln>
        </p:spPr>
      </p:pic>
      <p:pic>
        <p:nvPicPr>
          <p:cNvPr descr="C:\Users\dwharder\Desktop\q3.png" id="111" name="Google Shape;111;p8"/>
          <p:cNvPicPr preferRelativeResize="0"/>
          <p:nvPr/>
        </p:nvPicPr>
        <p:blipFill rotWithShape="1">
          <a:blip r:embed="rId5">
            <a:alphaModFix/>
          </a:blip>
          <a:srcRect b="0" l="0" r="0" t="0"/>
          <a:stretch/>
        </p:blipFill>
        <p:spPr>
          <a:xfrm>
            <a:off x="2450220" y="2372825"/>
            <a:ext cx="4448175" cy="914400"/>
          </a:xfrm>
          <a:prstGeom prst="rect">
            <a:avLst/>
          </a:prstGeom>
          <a:noFill/>
          <a:ln>
            <a:noFill/>
          </a:ln>
        </p:spPr>
      </p:pic>
      <p:pic>
        <p:nvPicPr>
          <p:cNvPr descr="C:\Users\dwharder\Desktop\deq.png" id="112" name="Google Shape;112;p8"/>
          <p:cNvPicPr preferRelativeResize="0"/>
          <p:nvPr/>
        </p:nvPicPr>
        <p:blipFill rotWithShape="1">
          <a:blip r:embed="rId6">
            <a:alphaModFix/>
          </a:blip>
          <a:srcRect b="0" l="0" r="0" t="0"/>
          <a:stretch/>
        </p:blipFill>
        <p:spPr>
          <a:xfrm>
            <a:off x="1785937" y="5089526"/>
            <a:ext cx="5572125" cy="1087437"/>
          </a:xfrm>
          <a:prstGeom prst="rect">
            <a:avLst/>
          </a:prstGeom>
          <a:noFill/>
          <a:ln>
            <a:noFill/>
          </a:ln>
        </p:spPr>
      </p:pic>
      <p:sp>
        <p:nvSpPr>
          <p:cNvPr id="113" name="Google Shape;113;p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168812" y="2076449"/>
            <a:ext cx="8778240" cy="16668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Giới thiệu thư viện STL và cách sử dụng các cấu trúc dữ liệu cơ bản</a:t>
            </a:r>
            <a:endParaRPr sz="4000">
              <a:latin typeface="Arial"/>
              <a:ea typeface="Arial"/>
              <a:cs typeface="Arial"/>
              <a:sym typeface="Arial"/>
            </a:endParaRPr>
          </a:p>
        </p:txBody>
      </p:sp>
      <p:sp>
        <p:nvSpPr>
          <p:cNvPr id="119" name="Google Shape;119;p9"/>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2020-04-20T02:25:53Z</dcterms:created>
  <dc:creator>Pham Long Long</dc:creator>
</cp:coreProperties>
</file>