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embeddedFontLst>
    <p:embeddedFont>
      <p:font typeface="Roboto Slab"/>
      <p:regular r:id="rId56"/>
      <p:bold r:id="rId57"/>
    </p:embeddedFont>
    <p:embeddedFont>
      <p:font typeface="Questrial"/>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inxjJdLWwqnyo9eBkyuu7nCmsX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2E434F-58DB-4923-934F-FF902CEABE9C}">
  <a:tblStyle styleId="{392E434F-58DB-4923-934F-FF902CEABE9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Slab-bold.fntdata"/><Relationship Id="rId12" Type="http://schemas.openxmlformats.org/officeDocument/2006/relationships/slide" Target="slides/slide7.xml"/><Relationship Id="rId56" Type="http://schemas.openxmlformats.org/officeDocument/2006/relationships/font" Target="fonts/RobotoSlab-regular.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Questrial-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Chia cho 0; sum tran so</a:t>
            </a:r>
            <a:endParaRPr/>
          </a:p>
          <a:p>
            <a:pPr indent="0" lvl="0" marL="0" rtl="0" algn="l">
              <a:spcBef>
                <a:spcPts val="0"/>
              </a:spcBef>
              <a:spcAft>
                <a:spcPts val="0"/>
              </a:spcAft>
              <a:buNone/>
            </a:pPr>
            <a:r>
              <a:rPr lang="en-US"/>
              <a:t>Kiem tra n; day thao tac sum/n vao trong de tranh tran.</a:t>
            </a:r>
            <a:endParaRPr/>
          </a:p>
          <a:p>
            <a:pPr indent="0" lvl="0" marL="0" rtl="0" algn="l">
              <a:spcBef>
                <a:spcPts val="0"/>
              </a:spcBef>
              <a:spcAft>
                <a:spcPts val="0"/>
              </a:spcAft>
              <a:buNone/>
            </a:pPr>
            <a:r>
              <a:t/>
            </a:r>
            <a:endParaRPr/>
          </a:p>
        </p:txBody>
      </p:sp>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Viết ít nhất 3 assertions cho chương trình điều khiển thang máy. Chỉ rõ các điều kiện kiểm tra của các assertions này. </a:t>
            </a:r>
            <a:endParaRPr/>
          </a:p>
          <a:p>
            <a:pPr indent="0" lvl="0" marL="0" rtl="0" algn="l">
              <a:spcBef>
                <a:spcPts val="0"/>
              </a:spcBef>
              <a:spcAft>
                <a:spcPts val="0"/>
              </a:spcAft>
              <a:buNone/>
            </a:pPr>
            <a:r>
              <a:rPr lang="en-US"/>
              <a:t>BT05: Viết 3 assertions cho chương trình định dạng văn bản đã viết ở chương trước. Chỉ rõ các điều kiện kiểm tra của các assertions này. </a:t>
            </a:r>
            <a:endParaRPr/>
          </a:p>
          <a:p>
            <a:pPr indent="0" lvl="0" marL="0" rtl="0" algn="l">
              <a:spcBef>
                <a:spcPts val="0"/>
              </a:spcBef>
              <a:spcAft>
                <a:spcPts val="0"/>
              </a:spcAft>
              <a:buNone/>
            </a:pPr>
            <a:r>
              <a:t/>
            </a:r>
            <a:endParaRPr/>
          </a:p>
        </p:txBody>
      </p:sp>
      <p:sp>
        <p:nvSpPr>
          <p:cNvPr id="254" name="Google Shape;25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Trường hợp nhập một số nguyên có giá trị &lt; 10, sẽ có thông báo lỗi sau:</a:t>
            </a:r>
            <a:br>
              <a:rPr lang="en-US"/>
            </a:br>
            <a:endParaRPr/>
          </a:p>
        </p:txBody>
      </p:sp>
      <p:sp>
        <p:nvSpPr>
          <p:cNvPr id="282" name="Google Shape;28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Nếu nhập một số nguyên và chuỗi thỏa mãn điều kiện, sẽ cho kết quả</a:t>
            </a:r>
            <a:endParaRPr/>
          </a:p>
        </p:txBody>
      </p:sp>
      <p:sp>
        <p:nvSpPr>
          <p:cNvPr id="290" name="Google Shape;29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Lập trình phòng thủ - Defensive Programming: Xuất phát từ khái niệm defensive driving.</a:t>
            </a:r>
            <a:endParaRPr/>
          </a:p>
          <a:p>
            <a:pPr indent="0" lvl="0" marL="0" rtl="0" algn="l">
              <a:spcBef>
                <a:spcPts val="0"/>
              </a:spcBef>
              <a:spcAft>
                <a:spcPts val="0"/>
              </a:spcAft>
              <a:buNone/>
            </a:pPr>
            <a:r>
              <a:rPr lang="en-US"/>
              <a:t>Khi lái xe bạn luôn phải tâm niệm rằng bạn không bao giờ biết chắc được người lái xe khác sẽ làm gì. Bằng cách đó, bạn có thể chắc chắn rằng khi họ làm điều gì nguy hiểm, thì bạn sẽ không bị ảnh hưởng (tai nạn). </a:t>
            </a:r>
            <a:endParaRPr/>
          </a:p>
          <a:p>
            <a:pPr indent="0" lvl="0" marL="0" rtl="0" algn="l">
              <a:spcBef>
                <a:spcPts val="0"/>
              </a:spcBef>
              <a:spcAft>
                <a:spcPts val="0"/>
              </a:spcAft>
              <a:buNone/>
            </a:pPr>
            <a:r>
              <a:rPr lang="en-US"/>
              <a:t>Bạn có trách nhiệm bảo vệ bản thân, ngay cả khi người khác có lỗi</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Ví dụ ném ra một exception khi xảy ra lỗi chia cho 0, và thực hiện bắt nó trong với câu lệnh </a:t>
            </a:r>
            <a:r>
              <a:rPr b="1" i="1" lang="en-US" sz="1200">
                <a:solidFill>
                  <a:schemeClr val="dk1"/>
                </a:solidFill>
                <a:latin typeface="Calibri"/>
                <a:ea typeface="Calibri"/>
                <a:cs typeface="Calibri"/>
                <a:sym typeface="Calibri"/>
              </a:rPr>
              <a:t>catch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Vì chúng ta ném ra exception kiểu</a:t>
            </a:r>
            <a:r>
              <a:rPr b="1" i="1" lang="en-US" sz="1200">
                <a:solidFill>
                  <a:schemeClr val="dk1"/>
                </a:solidFill>
                <a:latin typeface="Calibri"/>
                <a:ea typeface="Calibri"/>
                <a:cs typeface="Calibri"/>
                <a:sym typeface="Calibri"/>
              </a:rPr>
              <a:t> const char*</a:t>
            </a:r>
            <a:r>
              <a:rPr b="0" i="1"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nên khi bắt exception này chúng ta cần sử dụng kiểu </a:t>
            </a:r>
            <a:r>
              <a:rPr b="1" i="1" lang="en-US" sz="1200">
                <a:solidFill>
                  <a:schemeClr val="dk1"/>
                </a:solidFill>
                <a:latin typeface="Calibri"/>
                <a:ea typeface="Calibri"/>
                <a:cs typeface="Calibri"/>
                <a:sym typeface="Calibri"/>
              </a:rPr>
              <a:t>const char*</a:t>
            </a:r>
            <a:r>
              <a:rPr b="0" i="1"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trong lệnh </a:t>
            </a:r>
            <a:r>
              <a:rPr b="1" i="1" lang="en-US" sz="1200">
                <a:solidFill>
                  <a:schemeClr val="dk1"/>
                </a:solidFill>
                <a:latin typeface="Calibri"/>
                <a:ea typeface="Calibri"/>
                <a:cs typeface="Calibri"/>
                <a:sym typeface="Calibri"/>
              </a:rPr>
              <a:t>catch</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Kq chạy CT: Division by zero!</a:t>
            </a:r>
            <a:endParaRPr/>
          </a:p>
        </p:txBody>
      </p:sp>
      <p:sp>
        <p:nvSpPr>
          <p:cNvPr id="395" name="Google Shape;395;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6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61"/>
          <p:cNvSpPr/>
          <p:nvPr>
            <p:ph idx="2" type="pic"/>
          </p:nvPr>
        </p:nvSpPr>
        <p:spPr>
          <a:xfrm>
            <a:off x="3887391" y="987426"/>
            <a:ext cx="4629150" cy="4873625"/>
          </a:xfrm>
          <a:prstGeom prst="rect">
            <a:avLst/>
          </a:prstGeom>
          <a:noFill/>
          <a:ln>
            <a:noFill/>
          </a:ln>
        </p:spPr>
      </p:sp>
      <p:sp>
        <p:nvSpPr>
          <p:cNvPr id="70" name="Google Shape;70;p6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6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6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Image background">
    <p:spTree>
      <p:nvGrpSpPr>
        <p:cNvPr id="21" name="Shape 21"/>
        <p:cNvGrpSpPr/>
        <p:nvPr/>
      </p:nvGrpSpPr>
      <p:grpSpPr>
        <a:xfrm>
          <a:off x="0" y="0"/>
          <a:ext cx="0" cy="0"/>
          <a:chOff x="0" y="0"/>
          <a:chExt cx="0" cy="0"/>
        </a:xfrm>
      </p:grpSpPr>
      <p:sp>
        <p:nvSpPr>
          <p:cNvPr id="22" name="Google Shape;22;p53"/>
          <p:cNvSpPr/>
          <p:nvPr/>
        </p:nvSpPr>
        <p:spPr>
          <a:xfrm>
            <a:off x="2" y="2"/>
            <a:ext cx="2291999" cy="6857999"/>
          </a:xfrm>
          <a:prstGeom prst="rect">
            <a:avLst/>
          </a:prstGeom>
          <a:solidFill>
            <a:srgbClr val="E22624">
              <a:alpha val="81568"/>
            </a:srgbClr>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5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6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6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
          <p:cNvSpPr txBox="1"/>
          <p:nvPr>
            <p:ph idx="1" type="body"/>
          </p:nvPr>
        </p:nvSpPr>
        <p:spPr>
          <a:xfrm>
            <a:off x="628650" y="1938359"/>
            <a:ext cx="7886700" cy="341025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None/>
            </a:pPr>
            <a:r>
              <a:rPr b="1" lang="en-US" sz="6000">
                <a:solidFill>
                  <a:schemeClr val="lt1"/>
                </a:solidFill>
                <a:latin typeface="Questrial"/>
                <a:ea typeface="Questrial"/>
                <a:cs typeface="Questrial"/>
                <a:sym typeface="Questrial"/>
              </a:rPr>
              <a:t>Chương 8</a:t>
            </a:r>
            <a:endParaRPr/>
          </a:p>
          <a:p>
            <a:pPr indent="0" lvl="0" marL="0" rtl="0" algn="ctr">
              <a:lnSpc>
                <a:spcPct val="90000"/>
              </a:lnSpc>
              <a:spcBef>
                <a:spcPts val="1000"/>
              </a:spcBef>
              <a:spcAft>
                <a:spcPts val="0"/>
              </a:spcAft>
              <a:buClr>
                <a:schemeClr val="lt1"/>
              </a:buClr>
              <a:buSzPts val="3600"/>
              <a:buNone/>
            </a:pPr>
            <a:r>
              <a:rPr b="1" lang="en-US" sz="3600">
                <a:solidFill>
                  <a:schemeClr val="lt1"/>
                </a:solidFill>
                <a:latin typeface="Questrial"/>
                <a:ea typeface="Questrial"/>
                <a:cs typeface="Questrial"/>
                <a:sym typeface="Questrial"/>
              </a:rPr>
              <a:t>Bẫy lỗi và lập trình phòng</a:t>
            </a:r>
            <a:endParaRPr b="1" sz="3600">
              <a:solidFill>
                <a:schemeClr val="lt1"/>
              </a:solidFill>
              <a:latin typeface="Questrial"/>
              <a:ea typeface="Questrial"/>
              <a:cs typeface="Questrial"/>
              <a:sym typeface="Questrial"/>
            </a:endParaRPr>
          </a:p>
          <a:p>
            <a:pPr indent="0" lvl="0" marL="0" rtl="0" algn="ctr">
              <a:lnSpc>
                <a:spcPct val="90000"/>
              </a:lnSpc>
              <a:spcBef>
                <a:spcPts val="1000"/>
              </a:spcBef>
              <a:spcAft>
                <a:spcPts val="0"/>
              </a:spcAft>
              <a:buClr>
                <a:schemeClr val="lt1"/>
              </a:buClr>
              <a:buSzPts val="3600"/>
              <a:buNone/>
            </a:pPr>
            <a:r>
              <a:rPr b="1" lang="en-US" sz="3600">
                <a:solidFill>
                  <a:schemeClr val="lt1"/>
                </a:solidFill>
                <a:latin typeface="Questrial"/>
                <a:ea typeface="Questrial"/>
                <a:cs typeface="Questrial"/>
                <a:sym typeface="Questrial"/>
              </a:rPr>
              <a:t>ngừa</a:t>
            </a:r>
            <a:endParaRPr b="1" sz="3600">
              <a:solidFill>
                <a:schemeClr val="lt1"/>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10"/>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Nội dung</a:t>
            </a:r>
            <a:endParaRPr b="1" sz="3200">
              <a:latin typeface="Questrial"/>
              <a:ea typeface="Questrial"/>
              <a:cs typeface="Questrial"/>
              <a:sym typeface="Questrial"/>
            </a:endParaRPr>
          </a:p>
        </p:txBody>
      </p:sp>
      <p:sp>
        <p:nvSpPr>
          <p:cNvPr id="146" name="Google Shape;146;p10"/>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Khái niệm</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n-US" u="sng"/>
              <a:t>Bảo vệ chương trình khi dữ liệu đầu vào không hợp lệ (Invalid Inputs)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Assertions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Kỹ thuật xử lý lỗi</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Xử lý ngoại lệ</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11"/>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Kiểm tra tham số đầu vào</a:t>
            </a:r>
            <a:endParaRPr b="1" sz="3200">
              <a:latin typeface="Questrial"/>
              <a:ea typeface="Questrial"/>
              <a:cs typeface="Questrial"/>
              <a:sym typeface="Questrial"/>
            </a:endParaRPr>
          </a:p>
        </p:txBody>
      </p:sp>
      <p:sp>
        <p:nvSpPr>
          <p:cNvPr id="152" name="Google Shape;152;p11"/>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Chương trình/một phần chương trình chạy thông một lần không có nghĩa là lần tiếp theo nó sẽ chạy thông.</a:t>
            </a:r>
            <a:endParaRPr/>
          </a:p>
          <a:p>
            <a:pPr indent="-228600" lvl="0" marL="228600" rtl="0" algn="l">
              <a:lnSpc>
                <a:spcPct val="90000"/>
              </a:lnSpc>
              <a:spcBef>
                <a:spcPts val="1000"/>
              </a:spcBef>
              <a:spcAft>
                <a:spcPts val="0"/>
              </a:spcAft>
              <a:buClr>
                <a:schemeClr val="dk1"/>
              </a:buClr>
              <a:buSzPts val="2800"/>
              <a:buChar char="•"/>
            </a:pPr>
            <a:r>
              <a:rPr lang="en-US"/>
              <a:t>Chương trình trả ra kết quả đúng với đầu vào 'n' không có nghĩa là nó sẽ trả ra kết quả đúng với đầu vào ‘m’</a:t>
            </a:r>
            <a:endParaRPr/>
          </a:p>
          <a:p>
            <a:pPr indent="-228600" lvl="0" marL="228600" rtl="0" algn="l">
              <a:lnSpc>
                <a:spcPct val="90000"/>
              </a:lnSpc>
              <a:spcBef>
                <a:spcPts val="1000"/>
              </a:spcBef>
              <a:spcAft>
                <a:spcPts val="0"/>
              </a:spcAft>
              <a:buClr>
                <a:schemeClr val="dk1"/>
              </a:buClr>
              <a:buSzPts val="2800"/>
              <a:buChar char="•"/>
            </a:pPr>
            <a:r>
              <a:rPr lang="en-US"/>
              <a:t>Vậy chương trình có thực sự chạy thông không ?</a:t>
            </a:r>
            <a:endParaRPr/>
          </a:p>
          <a:p>
            <a:pPr indent="-228600" lvl="1" marL="685800" rtl="0" algn="l">
              <a:lnSpc>
                <a:spcPct val="90000"/>
              </a:lnSpc>
              <a:spcBef>
                <a:spcPts val="500"/>
              </a:spcBef>
              <a:spcAft>
                <a:spcPts val="0"/>
              </a:spcAft>
              <a:buClr>
                <a:schemeClr val="dk1"/>
              </a:buClr>
              <a:buSzPts val="2400"/>
              <a:buChar char="•"/>
            </a:pPr>
            <a:r>
              <a:rPr lang="en-US"/>
              <a:t>Với bất cứ đầu vào nào chương trình cũng phải chạy thông, không bị “crash”. Nếu có lỗi thì chương trình phải dừng và thông báo lỗi</a:t>
            </a:r>
            <a:endParaRPr/>
          </a:p>
          <a:p>
            <a:pPr indent="-228600" lvl="1" marL="685800" rtl="0" algn="l">
              <a:lnSpc>
                <a:spcPct val="90000"/>
              </a:lnSpc>
              <a:spcBef>
                <a:spcPts val="500"/>
              </a:spcBef>
              <a:spcAft>
                <a:spcPts val="0"/>
              </a:spcAft>
              <a:buClr>
                <a:schemeClr val="dk1"/>
              </a:buClr>
              <a:buSzPts val="2400"/>
              <a:buChar char="•"/>
            </a:pPr>
            <a:r>
              <a:rPr lang="en-US"/>
              <a:t>Bạn có thể biết chương trình có chạy thông hay không khi kiểm tra chương trình bằng các tham số đầu vào sai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12"/>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Tham số đầu vào sai</a:t>
            </a:r>
            <a:endParaRPr b="1" sz="3200">
              <a:latin typeface="Questrial"/>
              <a:ea typeface="Questrial"/>
              <a:cs typeface="Questrial"/>
              <a:sym typeface="Questrial"/>
            </a:endParaRPr>
          </a:p>
        </p:txBody>
      </p:sp>
      <p:sp>
        <p:nvSpPr>
          <p:cNvPr id="158" name="Google Shape;158;p12"/>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thực tiễn: “Garbage in, garbage out.” – GIGO </a:t>
            </a:r>
            <a:endParaRPr/>
          </a:p>
          <a:p>
            <a:pPr indent="-228600" lvl="0" marL="228600" rtl="0" algn="l">
              <a:lnSpc>
                <a:spcPct val="90000"/>
              </a:lnSpc>
              <a:spcBef>
                <a:spcPts val="1000"/>
              </a:spcBef>
              <a:spcAft>
                <a:spcPts val="0"/>
              </a:spcAft>
              <a:buClr>
                <a:schemeClr val="dk1"/>
              </a:buClr>
              <a:buSzPts val="2800"/>
              <a:buChar char="•"/>
            </a:pPr>
            <a:r>
              <a:rPr lang="en-US"/>
              <a:t>Trong lập trình, “rác vào 🡪 rác ra” là dấu hiệu của những chương trình tồi, không an toàn</a:t>
            </a:r>
            <a:endParaRPr/>
          </a:p>
          <a:p>
            <a:pPr indent="-228600" lvl="0" marL="228600" rtl="0" algn="l">
              <a:lnSpc>
                <a:spcPct val="90000"/>
              </a:lnSpc>
              <a:spcBef>
                <a:spcPts val="1000"/>
              </a:spcBef>
              <a:spcAft>
                <a:spcPts val="0"/>
              </a:spcAft>
              <a:buClr>
                <a:schemeClr val="dk1"/>
              </a:buClr>
              <a:buSzPts val="2800"/>
              <a:buChar char="•"/>
            </a:pPr>
            <a:r>
              <a:rPr lang="en-US"/>
              <a:t>Với một chương trình tốt thì: </a:t>
            </a:r>
            <a:endParaRPr/>
          </a:p>
          <a:p>
            <a:pPr indent="-228600" lvl="1" marL="685800" rtl="0" algn="l">
              <a:lnSpc>
                <a:spcPct val="90000"/>
              </a:lnSpc>
              <a:spcBef>
                <a:spcPts val="500"/>
              </a:spcBef>
              <a:spcAft>
                <a:spcPts val="0"/>
              </a:spcAft>
              <a:buClr>
                <a:schemeClr val="dk1"/>
              </a:buClr>
              <a:buSzPts val="2400"/>
              <a:buChar char="•"/>
            </a:pPr>
            <a:r>
              <a:rPr lang="en-US"/>
              <a:t>rác vào 🡪 không có gì ra</a:t>
            </a:r>
            <a:endParaRPr/>
          </a:p>
          <a:p>
            <a:pPr indent="-228600" lvl="1" marL="685800" rtl="0" algn="l">
              <a:lnSpc>
                <a:spcPct val="90000"/>
              </a:lnSpc>
              <a:spcBef>
                <a:spcPts val="500"/>
              </a:spcBef>
              <a:spcAft>
                <a:spcPts val="0"/>
              </a:spcAft>
              <a:buClr>
                <a:schemeClr val="dk1"/>
              </a:buClr>
              <a:buSzPts val="2400"/>
              <a:buChar char="•"/>
            </a:pPr>
            <a:r>
              <a:rPr lang="en-US"/>
              <a:t>rác vào 🡪 có thông báo lỗi</a:t>
            </a:r>
            <a:endParaRPr/>
          </a:p>
          <a:p>
            <a:pPr indent="-228600" lvl="1" marL="685800" rtl="0" algn="l">
              <a:lnSpc>
                <a:spcPct val="90000"/>
              </a:lnSpc>
              <a:spcBef>
                <a:spcPts val="500"/>
              </a:spcBef>
              <a:spcAft>
                <a:spcPts val="0"/>
              </a:spcAft>
              <a:buClr>
                <a:schemeClr val="dk1"/>
              </a:buClr>
              <a:buSzPts val="2400"/>
              <a:buChar char="•"/>
            </a:pPr>
            <a:r>
              <a:rPr lang="en-US"/>
              <a:t>không cho phép rác vào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3"/>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Phòng ngừa lỗi tham số vào</a:t>
            </a:r>
            <a:endParaRPr b="1" sz="3200">
              <a:latin typeface="Questrial"/>
              <a:ea typeface="Questrial"/>
              <a:cs typeface="Questrial"/>
              <a:sym typeface="Questrial"/>
            </a:endParaRPr>
          </a:p>
        </p:txBody>
      </p:sp>
      <p:sp>
        <p:nvSpPr>
          <p:cNvPr id="164" name="Google Shape;164;p13"/>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tra giá trị đầu vào</a:t>
            </a:r>
            <a:endParaRPr/>
          </a:p>
          <a:p>
            <a:pPr indent="-228600" lvl="1" marL="685800" rtl="0" algn="l">
              <a:lnSpc>
                <a:spcPct val="90000"/>
              </a:lnSpc>
              <a:spcBef>
                <a:spcPts val="500"/>
              </a:spcBef>
              <a:spcAft>
                <a:spcPts val="0"/>
              </a:spcAft>
              <a:buClr>
                <a:schemeClr val="dk1"/>
              </a:buClr>
              <a:buSzPts val="2400"/>
              <a:buChar char="•"/>
            </a:pPr>
            <a:r>
              <a:rPr lang="en-US"/>
              <a:t>Kiểm tra giá trị của tất cả các tham số truyền vào các hàm </a:t>
            </a:r>
            <a:endParaRPr/>
          </a:p>
          <a:p>
            <a:pPr indent="-228600" lvl="1" marL="685800" rtl="0" algn="l">
              <a:lnSpc>
                <a:spcPct val="90000"/>
              </a:lnSpc>
              <a:spcBef>
                <a:spcPts val="500"/>
              </a:spcBef>
              <a:spcAft>
                <a:spcPts val="0"/>
              </a:spcAft>
              <a:buClr>
                <a:schemeClr val="dk1"/>
              </a:buClr>
              <a:buSzPts val="2400"/>
              <a:buChar char="•"/>
            </a:pPr>
            <a:r>
              <a:rPr lang="en-US"/>
              <a:t>Kiểm tra dữ liệu nhập từ nguồn ngoài khác</a:t>
            </a:r>
            <a:endParaRPr/>
          </a:p>
          <a:p>
            <a:pPr indent="-228600" lvl="0" marL="228600" rtl="0" algn="l">
              <a:lnSpc>
                <a:spcPct val="90000"/>
              </a:lnSpc>
              <a:spcBef>
                <a:spcPts val="1000"/>
              </a:spcBef>
              <a:spcAft>
                <a:spcPts val="0"/>
              </a:spcAft>
              <a:buClr>
                <a:schemeClr val="dk1"/>
              </a:buClr>
              <a:buSzPts val="2800"/>
              <a:buChar char="•"/>
            </a:pPr>
            <a:r>
              <a:rPr lang="en-US"/>
              <a:t>Quyết định kiểm soát đầu vào không hợp lệ</a:t>
            </a:r>
            <a:endParaRPr/>
          </a:p>
          <a:p>
            <a:pPr indent="-228600" lvl="1" marL="685800" rtl="0" algn="l">
              <a:lnSpc>
                <a:spcPct val="90000"/>
              </a:lnSpc>
              <a:spcBef>
                <a:spcPts val="500"/>
              </a:spcBef>
              <a:spcAft>
                <a:spcPts val="0"/>
              </a:spcAft>
              <a:buClr>
                <a:schemeClr val="dk1"/>
              </a:buClr>
              <a:buSzPts val="2400"/>
              <a:buChar char="•"/>
            </a:pPr>
            <a:r>
              <a:rPr lang="en-US"/>
              <a:t>Khi phát hiện một tham số hay một dữ liệu không hợp lệ, cần làm gì với nó? </a:t>
            </a:r>
            <a:endParaRPr/>
          </a:p>
          <a:p>
            <a:pPr indent="-228600" lvl="2" marL="1143000" rtl="0" algn="l">
              <a:lnSpc>
                <a:spcPct val="90000"/>
              </a:lnSpc>
              <a:spcBef>
                <a:spcPts val="500"/>
              </a:spcBef>
              <a:spcAft>
                <a:spcPts val="0"/>
              </a:spcAft>
              <a:buClr>
                <a:schemeClr val="dk1"/>
              </a:buClr>
              <a:buSzPts val="2000"/>
              <a:buChar char="•"/>
            </a:pPr>
            <a:r>
              <a:rPr lang="en-US"/>
              <a:t>Chọn một trong các phương án phù hợp tình huống thực tế</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14"/>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Phòng ngừa lỗi tham số vào</a:t>
            </a:r>
            <a:endParaRPr b="1" sz="3200">
              <a:latin typeface="Questrial"/>
              <a:ea typeface="Questrial"/>
              <a:cs typeface="Questrial"/>
              <a:sym typeface="Questrial"/>
            </a:endParaRPr>
          </a:p>
        </p:txBody>
      </p:sp>
      <p:sp>
        <p:nvSpPr>
          <p:cNvPr id="170" name="Google Shape;170;p14"/>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2800"/>
              <a:buChar char="•"/>
            </a:pPr>
            <a:r>
              <a:rPr lang="en-US"/>
              <a:t>Kiểm tra giá trị của mọi dữ liệu từ nguồn bên ngoài</a:t>
            </a:r>
            <a:endParaRPr/>
          </a:p>
          <a:p>
            <a:pPr indent="-228600" lvl="1" marL="685800" rtl="0" algn="l">
              <a:lnSpc>
                <a:spcPct val="110000"/>
              </a:lnSpc>
              <a:spcBef>
                <a:spcPts val="500"/>
              </a:spcBef>
              <a:spcAft>
                <a:spcPts val="0"/>
              </a:spcAft>
              <a:buClr>
                <a:schemeClr val="dk1"/>
              </a:buClr>
              <a:buSzPts val="2400"/>
              <a:buChar char="•"/>
            </a:pPr>
            <a:r>
              <a:rPr lang="en-US"/>
              <a:t>Khi nhận dữ liệu từ file, bàn phím, mạng, hoặc từ các nguồn ngoài khác, hãy kiểm tra để đảm bảo rằng dữ liệu nằm trong giới hạn cho phép.</a:t>
            </a:r>
            <a:endParaRPr/>
          </a:p>
          <a:p>
            <a:pPr indent="-228600" lvl="1" marL="685800" rtl="0" algn="l">
              <a:lnSpc>
                <a:spcPct val="110000"/>
              </a:lnSpc>
              <a:spcBef>
                <a:spcPts val="500"/>
              </a:spcBef>
              <a:spcAft>
                <a:spcPts val="0"/>
              </a:spcAft>
              <a:buClr>
                <a:schemeClr val="dk1"/>
              </a:buClr>
              <a:buSzPts val="2400"/>
              <a:buChar char="•"/>
            </a:pPr>
            <a:r>
              <a:rPr lang="en-US"/>
              <a:t>Hãy đảm bảo rằng giá trị số nằm trong dung sai và xâu phải đủ ngắn để xử lý</a:t>
            </a:r>
            <a:endParaRPr/>
          </a:p>
          <a:p>
            <a:pPr indent="-228600" lvl="2" marL="1143000" rtl="0" algn="l">
              <a:lnSpc>
                <a:spcPct val="110000"/>
              </a:lnSpc>
              <a:spcBef>
                <a:spcPts val="500"/>
              </a:spcBef>
              <a:spcAft>
                <a:spcPts val="0"/>
              </a:spcAft>
              <a:buClr>
                <a:schemeClr val="dk1"/>
              </a:buClr>
              <a:buSzPts val="2000"/>
              <a:buChar char="•"/>
            </a:pPr>
            <a:r>
              <a:rPr lang="en-US"/>
              <a:t>Nếu một chuỗi cần trong một phạm vi giới hạn của các giá trị (như một ID giao dịch tài chính…), hãy chắc chắn rằng chuỗi đầu vào là hợp lệ cho mục đích của nó; nếu không từ chối. </a:t>
            </a:r>
            <a:endParaRPr/>
          </a:p>
          <a:p>
            <a:pPr indent="-228600" lvl="1" marL="685800" rtl="0" algn="l">
              <a:lnSpc>
                <a:spcPct val="110000"/>
              </a:lnSpc>
              <a:spcBef>
                <a:spcPts val="500"/>
              </a:spcBef>
              <a:spcAft>
                <a:spcPts val="0"/>
              </a:spcAft>
              <a:buClr>
                <a:schemeClr val="dk1"/>
              </a:buClr>
              <a:buSzPts val="2400"/>
              <a:buChar char="•"/>
            </a:pPr>
            <a:r>
              <a:rPr lang="en-US"/>
              <a:t>Với ứng dụng bảo mật, hãy đặc biệt lưu ý đến những dữ liệu có thể tấn công hệ thống: Cố làm tràn bộ nhớ, injected SQL commands, injected html hay XML code, tràn số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15"/>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Một số lỗi nhập dữ liệu phổ biến</a:t>
            </a:r>
            <a:endParaRPr b="1" sz="3200">
              <a:latin typeface="Questrial"/>
              <a:ea typeface="Questrial"/>
              <a:cs typeface="Questrial"/>
              <a:sym typeface="Questrial"/>
            </a:endParaRPr>
          </a:p>
        </p:txBody>
      </p:sp>
      <p:sp>
        <p:nvSpPr>
          <p:cNvPr id="176" name="Google Shape;176;p15"/>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Dữ liệu nhập vào quá lớn (ví dụ, vượt quá kích thước kích thước lưu trữ cho phép của mảng hay của biến)</a:t>
            </a:r>
            <a:endParaRPr/>
          </a:p>
          <a:p>
            <a:pPr indent="-228600" lvl="0" marL="228600" rtl="0" algn="l">
              <a:lnSpc>
                <a:spcPct val="90000"/>
              </a:lnSpc>
              <a:spcBef>
                <a:spcPts val="1000"/>
              </a:spcBef>
              <a:spcAft>
                <a:spcPts val="0"/>
              </a:spcAft>
              <a:buClr>
                <a:schemeClr val="dk1"/>
              </a:buClr>
              <a:buSzPts val="2800"/>
              <a:buChar char="•"/>
            </a:pPr>
            <a:r>
              <a:rPr lang="en-US"/>
              <a:t>Dữ liệu nhập vào sai kiểu, giá trị quá nhỏ hoặc giá trị âm</a:t>
            </a:r>
            <a:endParaRPr/>
          </a:p>
          <a:p>
            <a:pPr indent="-228600" lvl="0" marL="228600" rtl="0" algn="l">
              <a:lnSpc>
                <a:spcPct val="90000"/>
              </a:lnSpc>
              <a:spcBef>
                <a:spcPts val="1000"/>
              </a:spcBef>
              <a:spcAft>
                <a:spcPts val="0"/>
              </a:spcAft>
              <a:buClr>
                <a:schemeClr val="dk1"/>
              </a:buClr>
              <a:buSzPts val="2800"/>
              <a:buChar char="•"/>
            </a:pPr>
            <a:r>
              <a:rPr lang="en-US"/>
              <a:t>Lỗi chia cho số 0 (divide by zero)</a:t>
            </a:r>
            <a:endParaRPr/>
          </a:p>
          <a:p>
            <a:pPr indent="-50800" lvl="0" marL="228600" rtl="0" algn="l">
              <a:lnSpc>
                <a:spcPct val="11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16"/>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Ví dụ</a:t>
            </a:r>
            <a:endParaRPr b="1" sz="3200">
              <a:latin typeface="Questrial"/>
              <a:ea typeface="Questrial"/>
              <a:cs typeface="Questrial"/>
              <a:sym typeface="Questrial"/>
            </a:endParaRPr>
          </a:p>
        </p:txBody>
      </p:sp>
      <p:sp>
        <p:nvSpPr>
          <p:cNvPr id="183" name="Google Shape;183;p16"/>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Đoạn mã nguồn sau tìm giá trị trung bình của n giá trị kiểu double. </a:t>
            </a:r>
            <a:endParaRPr/>
          </a:p>
          <a:p>
            <a:pPr indent="-228600" lvl="0" marL="228600" rtl="0" algn="l">
              <a:lnSpc>
                <a:spcPct val="90000"/>
              </a:lnSpc>
              <a:spcBef>
                <a:spcPts val="1000"/>
              </a:spcBef>
              <a:spcAft>
                <a:spcPts val="0"/>
              </a:spcAft>
              <a:buClr>
                <a:schemeClr val="dk1"/>
              </a:buClr>
              <a:buSzPts val="2800"/>
              <a:buChar char="•"/>
            </a:pPr>
            <a:r>
              <a:rPr lang="en-US"/>
              <a:t>Chương trình bị lỗi khi nào ? </a:t>
            </a:r>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p:txBody>
      </p:sp>
      <p:sp>
        <p:nvSpPr>
          <p:cNvPr id="184" name="Google Shape;184;p16"/>
          <p:cNvSpPr txBox="1"/>
          <p:nvPr/>
        </p:nvSpPr>
        <p:spPr>
          <a:xfrm>
            <a:off x="1517329" y="2601907"/>
            <a:ext cx="5404043"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onsolas"/>
                <a:ea typeface="Consolas"/>
                <a:cs typeface="Consolas"/>
                <a:sym typeface="Consolas"/>
              </a:rPr>
              <a:t>double avg (double a[], int n)</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a là mảng gồm n số kiểu doubles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int i;</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double sum= 0;</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for (i= 0; i &lt; n; i++)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sum+= a[i];</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return sum/n;</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17"/>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Phòng ngừa lỗi </a:t>
            </a:r>
            <a:r>
              <a:rPr b="1" lang="en-US" sz="3200">
                <a:solidFill>
                  <a:srgbClr val="C00000"/>
                </a:solidFill>
                <a:latin typeface="Questrial"/>
                <a:ea typeface="Questrial"/>
                <a:cs typeface="Questrial"/>
                <a:sym typeface="Questrial"/>
              </a:rPr>
              <a:t>tham số vào</a:t>
            </a:r>
            <a:endParaRPr b="1" sz="3200">
              <a:solidFill>
                <a:srgbClr val="C00000"/>
              </a:solidFill>
              <a:latin typeface="Questrial"/>
              <a:ea typeface="Questrial"/>
              <a:cs typeface="Questrial"/>
              <a:sym typeface="Questrial"/>
            </a:endParaRPr>
          </a:p>
        </p:txBody>
      </p:sp>
      <p:sp>
        <p:nvSpPr>
          <p:cNvPr id="190" name="Google Shape;190;p17"/>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một số trường hợp, phải viết thêm các đoạn mã nguồn để lọc giá trị đầu vào trước khi tính toán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1" name="Google Shape;191;p17"/>
          <p:cNvSpPr txBox="1"/>
          <p:nvPr/>
        </p:nvSpPr>
        <p:spPr>
          <a:xfrm>
            <a:off x="856359" y="2118232"/>
            <a:ext cx="7802136"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void class_of_degree (char degree[], double percent)</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Xếp hạng sinh viên dựa vào tổng điểm tính theo % */</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a:t>
            </a:r>
            <a:r>
              <a:rPr b="1" lang="en-US" sz="2000">
                <a:solidFill>
                  <a:schemeClr val="dk1"/>
                </a:solidFill>
                <a:latin typeface="Consolas"/>
                <a:ea typeface="Consolas"/>
                <a:cs typeface="Consolas"/>
                <a:sym typeface="Consolas"/>
              </a:rPr>
              <a:t>if (percent &lt; 0 || percent &gt; 100)</a:t>
            </a:r>
            <a:endParaRPr/>
          </a:p>
          <a:p>
            <a:pPr indent="0" lvl="0" marL="0" marR="0" rtl="0" algn="l">
              <a:spcBef>
                <a:spcPts val="0"/>
              </a:spcBef>
              <a:spcAft>
                <a:spcPts val="0"/>
              </a:spcAft>
              <a:buNone/>
            </a:pPr>
            <a:r>
              <a:rPr b="1" lang="en-US" sz="2000">
                <a:solidFill>
                  <a:schemeClr val="dk1"/>
                </a:solidFill>
                <a:latin typeface="Consolas"/>
                <a:ea typeface="Consolas"/>
                <a:cs typeface="Consolas"/>
                <a:sym typeface="Consolas"/>
              </a:rPr>
              <a:t>        strcpy(degree,"Error in mark");</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a:t>
            </a:r>
            <a:r>
              <a:rPr b="1" lang="en-US" sz="2000">
                <a:solidFill>
                  <a:schemeClr val="dk1"/>
                </a:solidFill>
                <a:latin typeface="Consolas"/>
                <a:ea typeface="Consolas"/>
                <a:cs typeface="Consolas"/>
                <a:sym typeface="Consolas"/>
              </a:rPr>
              <a:t> else</a:t>
            </a:r>
            <a:r>
              <a:rPr lang="en-US" sz="2000">
                <a:solidFill>
                  <a:schemeClr val="dk1"/>
                </a:solidFill>
                <a:latin typeface="Consolas"/>
                <a:ea typeface="Consolas"/>
                <a:cs typeface="Consolas"/>
                <a:sym typeface="Consolas"/>
              </a:rPr>
              <a:t> if (percent &gt;= 70)</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strcpy(degree,"First");</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a:t>
            </a:r>
            <a:r>
              <a:rPr b="1" lang="en-US" sz="2000">
                <a:solidFill>
                  <a:schemeClr val="dk1"/>
                </a:solidFill>
                <a:latin typeface="Consolas"/>
                <a:ea typeface="Consolas"/>
                <a:cs typeface="Consolas"/>
                <a:sym typeface="Consolas"/>
              </a:rPr>
              <a:t>else </a:t>
            </a:r>
            <a:r>
              <a:rPr lang="en-US" sz="2000">
                <a:solidFill>
                  <a:schemeClr val="dk1"/>
                </a:solidFill>
                <a:latin typeface="Consolas"/>
                <a:ea typeface="Consolas"/>
                <a:cs typeface="Consolas"/>
                <a:sym typeface="Consolas"/>
              </a:rPr>
              <a:t>if (percent &gt;= 60)</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strcpy(degree,"Two-one");</a:t>
            </a:r>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a:t>
            </a:r>
            <a:endParaRPr/>
          </a:p>
        </p:txBody>
      </p:sp>
      <p:cxnSp>
        <p:nvCxnSpPr>
          <p:cNvPr id="192" name="Google Shape;192;p17"/>
          <p:cNvCxnSpPr/>
          <p:nvPr/>
        </p:nvCxnSpPr>
        <p:spPr>
          <a:xfrm rot="10800000">
            <a:off x="6477865" y="3660685"/>
            <a:ext cx="685800" cy="533400"/>
          </a:xfrm>
          <a:prstGeom prst="straightConnector1">
            <a:avLst/>
          </a:prstGeom>
          <a:noFill/>
          <a:ln cap="flat" cmpd="sng" w="9525">
            <a:solidFill>
              <a:schemeClr val="dk1"/>
            </a:solidFill>
            <a:prstDash val="solid"/>
            <a:round/>
            <a:headEnd len="med" w="med" type="none"/>
            <a:tailEnd len="med" w="med" type="triangle"/>
          </a:ln>
        </p:spPr>
      </p:cxnSp>
      <p:sp>
        <p:nvSpPr>
          <p:cNvPr id="193" name="Google Shape;193;p17"/>
          <p:cNvSpPr txBox="1"/>
          <p:nvPr/>
        </p:nvSpPr>
        <p:spPr>
          <a:xfrm>
            <a:off x="6614390" y="4257131"/>
            <a:ext cx="167325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E42426"/>
                </a:solidFill>
                <a:latin typeface="Cambria"/>
                <a:ea typeface="Cambria"/>
                <a:cs typeface="Cambria"/>
                <a:sym typeface="Cambria"/>
              </a:rPr>
              <a:t>Thêm các dòng này vào để báo lỗi</a:t>
            </a:r>
            <a:endParaRPr sz="2000">
              <a:solidFill>
                <a:srgbClr val="E42426"/>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18"/>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Kiểm tra </a:t>
            </a:r>
            <a:r>
              <a:rPr b="1" lang="en-US" sz="3200">
                <a:solidFill>
                  <a:srgbClr val="C00000"/>
                </a:solidFill>
                <a:latin typeface="Questrial"/>
                <a:ea typeface="Questrial"/>
                <a:cs typeface="Questrial"/>
                <a:sym typeface="Questrial"/>
              </a:rPr>
              <a:t>điều kiện biên</a:t>
            </a:r>
            <a:endParaRPr b="1" sz="3200">
              <a:solidFill>
                <a:srgbClr val="C00000"/>
              </a:solidFill>
              <a:latin typeface="Questrial"/>
              <a:ea typeface="Questrial"/>
              <a:cs typeface="Questrial"/>
              <a:sym typeface="Questrial"/>
            </a:endParaRPr>
          </a:p>
        </p:txBody>
      </p:sp>
      <p:sp>
        <p:nvSpPr>
          <p:cNvPr id="199" name="Google Shape;199;p18"/>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Điều gì xảy ra nếu giá trị đầu vào quá lớn hay quá nhỏ? </a:t>
            </a:r>
            <a:endParaRPr/>
          </a:p>
          <a:p>
            <a:pPr indent="-228600" lvl="0" marL="228600" rtl="0" algn="l">
              <a:lnSpc>
                <a:spcPct val="90000"/>
              </a:lnSpc>
              <a:spcBef>
                <a:spcPts val="1000"/>
              </a:spcBef>
              <a:spcAft>
                <a:spcPts val="0"/>
              </a:spcAft>
              <a:buClr>
                <a:schemeClr val="dk1"/>
              </a:buClr>
              <a:buSzPts val="2800"/>
              <a:buChar char="•"/>
            </a:pPr>
            <a:r>
              <a:rPr lang="en-US"/>
              <a:t>Hãy chắc chắn là chương trình của bạn có thể đối phó với các tham số đầu vào kiểu này</a:t>
            </a:r>
            <a:endParaRPr/>
          </a:p>
          <a:p>
            <a:pPr indent="-228600" lvl="0" marL="228600" rtl="0" algn="l">
              <a:lnSpc>
                <a:spcPct val="90000"/>
              </a:lnSpc>
              <a:spcBef>
                <a:spcPts val="1000"/>
              </a:spcBef>
              <a:spcAft>
                <a:spcPts val="0"/>
              </a:spcAft>
              <a:buClr>
                <a:schemeClr val="dk1"/>
              </a:buClr>
              <a:buSzPts val="2800"/>
              <a:buChar char="•"/>
            </a:pPr>
            <a:r>
              <a:rPr lang="en-US"/>
              <a:t>Luôn kiểm tra trường hợp “divide by zero error”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19"/>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Ví dụ</a:t>
            </a:r>
            <a:endParaRPr b="1" sz="3200">
              <a:latin typeface="Questrial"/>
              <a:ea typeface="Questrial"/>
              <a:cs typeface="Questrial"/>
              <a:sym typeface="Questrial"/>
            </a:endParaRPr>
          </a:p>
        </p:txBody>
      </p:sp>
      <p:sp>
        <p:nvSpPr>
          <p:cNvPr id="206" name="Google Shape;206;p19"/>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mbria"/>
                <a:ea typeface="Cambria"/>
                <a:cs typeface="Cambria"/>
                <a:sym typeface="Cambria"/>
              </a:rPr>
              <a:t>Hàm sau đây mô phỏng hàm strlen trong thư viện chuẩn của C.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7" name="Google Shape;207;p19"/>
          <p:cNvSpPr/>
          <p:nvPr/>
        </p:nvSpPr>
        <p:spPr>
          <a:xfrm>
            <a:off x="1773382" y="2136338"/>
            <a:ext cx="4572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int my_strlen (char *string)</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Khi tính độ dài xâu, hàm này sai ở đâu */</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int len= 1; </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while (string[len] != '\0')</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len++;</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return len;</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Nội dung</a:t>
            </a:r>
            <a:endParaRPr b="1" sz="3200">
              <a:latin typeface="Questrial"/>
              <a:ea typeface="Questrial"/>
              <a:cs typeface="Questrial"/>
              <a:sym typeface="Questrial"/>
            </a:endParaRPr>
          </a:p>
        </p:txBody>
      </p:sp>
      <p:sp>
        <p:nvSpPr>
          <p:cNvPr id="96" name="Google Shape;96;p2"/>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Khái niệm</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Bảo vệ chương trình khi dữ liệu đầu vào không hợp lệ (Invalid Inputs)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Assertions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Kỹ thuật xử lý lỗi</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Xử lý ngoại lệ</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0"/>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Tràn số - Overflow</a:t>
            </a:r>
            <a:endParaRPr b="1" sz="3200">
              <a:latin typeface="Questrial"/>
              <a:ea typeface="Questrial"/>
              <a:cs typeface="Questrial"/>
              <a:sym typeface="Questrial"/>
            </a:endParaRPr>
          </a:p>
        </p:txBody>
      </p:sp>
      <p:sp>
        <p:nvSpPr>
          <p:cNvPr id="213" name="Google Shape;213;p20"/>
          <p:cNvSpPr txBox="1"/>
          <p:nvPr/>
        </p:nvSpPr>
        <p:spPr>
          <a:xfrm>
            <a:off x="844425" y="362495"/>
            <a:ext cx="8189912" cy="4198937"/>
          </a:xfrm>
          <a:prstGeom prst="rect">
            <a:avLst/>
          </a:prstGeom>
          <a:noFill/>
          <a:ln>
            <a:noFill/>
          </a:ln>
        </p:spPr>
        <p:txBody>
          <a:bodyPr anchorCtr="0" anchor="t" bIns="45700" lIns="91425" spcFirstLastPara="1" rIns="91425" wrap="square" tIns="45700">
            <a:normAutofit/>
          </a:bodyPr>
          <a:lstStyle/>
          <a:p>
            <a:pPr indent="0" lvl="0" marL="0" marR="0" rtl="0" algn="r">
              <a:lnSpc>
                <a:spcPct val="120000"/>
              </a:lnSpc>
              <a:spcBef>
                <a:spcPts val="0"/>
              </a:spcBef>
              <a:spcAft>
                <a:spcPts val="0"/>
              </a:spcAft>
              <a:buClr>
                <a:schemeClr val="dk1"/>
              </a:buClr>
              <a:buSzPts val="2400"/>
              <a:buFont typeface="Arial"/>
              <a:buNone/>
            </a:pPr>
            <a:r>
              <a:rPr b="1" lang="en-US" sz="2400">
                <a:solidFill>
                  <a:schemeClr val="dk1"/>
                </a:solidFill>
                <a:latin typeface="Cambria"/>
                <a:ea typeface="Cambria"/>
                <a:cs typeface="Cambria"/>
                <a:sym typeface="Cambria"/>
              </a:rPr>
              <a:t>Arian 5</a:t>
            </a:r>
            <a:endParaRPr/>
          </a:p>
          <a:p>
            <a:pPr indent="0" lvl="0" marL="0" marR="0" rtl="0" algn="r">
              <a:lnSpc>
                <a:spcPct val="120000"/>
              </a:lnSpc>
              <a:spcBef>
                <a:spcPts val="1000"/>
              </a:spcBef>
              <a:spcAft>
                <a:spcPts val="0"/>
              </a:spcAft>
              <a:buClr>
                <a:schemeClr val="dk1"/>
              </a:buClr>
              <a:buSzPts val="2000"/>
              <a:buFont typeface="Arial"/>
              <a:buNone/>
            </a:pPr>
            <a:r>
              <a:rPr lang="en-US" sz="2000">
                <a:solidFill>
                  <a:schemeClr val="dk1"/>
                </a:solidFill>
                <a:latin typeface="Cambria"/>
                <a:ea typeface="Cambria"/>
                <a:cs typeface="Cambria"/>
                <a:sym typeface="Cambria"/>
              </a:rPr>
              <a:t>Chi phí phát triển: 7 tỷ USD</a:t>
            </a:r>
            <a:endParaRPr/>
          </a:p>
          <a:p>
            <a:pPr indent="0" lvl="0" marL="0" marR="0" rtl="0" algn="r">
              <a:lnSpc>
                <a:spcPct val="120000"/>
              </a:lnSpc>
              <a:spcBef>
                <a:spcPts val="1000"/>
              </a:spcBef>
              <a:spcAft>
                <a:spcPts val="0"/>
              </a:spcAft>
              <a:buClr>
                <a:schemeClr val="dk1"/>
              </a:buClr>
              <a:buSzPts val="2000"/>
              <a:buFont typeface="Arial"/>
              <a:buNone/>
            </a:pPr>
            <a:r>
              <a:rPr lang="en-US" sz="2000">
                <a:solidFill>
                  <a:schemeClr val="dk1"/>
                </a:solidFill>
                <a:latin typeface="Cambria"/>
                <a:ea typeface="Cambria"/>
                <a:cs typeface="Cambria"/>
                <a:sym typeface="Cambria"/>
              </a:rPr>
              <a:t>Phụ kiện hàng hóa đi kèm : 370 triệu USD</a:t>
            </a:r>
            <a:endParaRPr/>
          </a:p>
          <a:p>
            <a:pPr indent="0" lvl="0" marL="0" marR="0" rtl="0" algn="r">
              <a:lnSpc>
                <a:spcPct val="120000"/>
              </a:lnSpc>
              <a:spcBef>
                <a:spcPts val="1000"/>
              </a:spcBef>
              <a:spcAft>
                <a:spcPts val="0"/>
              </a:spcAft>
              <a:buClr>
                <a:schemeClr val="dk1"/>
              </a:buClr>
              <a:buSzPts val="2000"/>
              <a:buFont typeface="Arial"/>
              <a:buNone/>
            </a:pPr>
            <a:r>
              <a:rPr lang="en-US" sz="2000">
                <a:solidFill>
                  <a:schemeClr val="dk1"/>
                </a:solidFill>
                <a:latin typeface="Cambria"/>
                <a:ea typeface="Cambria"/>
                <a:cs typeface="Cambria"/>
                <a:sym typeface="Cambria"/>
              </a:rPr>
              <a:t>Thực hiện chuyển đổi 64 bit dấu phẩy động sang 16 bit số nguyên: </a:t>
            </a:r>
            <a:endParaRPr/>
          </a:p>
          <a:p>
            <a:pPr indent="0" lvl="0" marL="0" marR="0" rtl="0" algn="r">
              <a:lnSpc>
                <a:spcPct val="120000"/>
              </a:lnSpc>
              <a:spcBef>
                <a:spcPts val="1000"/>
              </a:spcBef>
              <a:spcAft>
                <a:spcPts val="0"/>
              </a:spcAft>
              <a:buClr>
                <a:schemeClr val="dk1"/>
              </a:buClr>
              <a:buSzPts val="2000"/>
              <a:buFont typeface="Arial"/>
              <a:buNone/>
            </a:pPr>
            <a:r>
              <a:rPr lang="en-US" sz="2000">
                <a:solidFill>
                  <a:schemeClr val="dk1"/>
                </a:solidFill>
                <a:latin typeface="Cambria"/>
                <a:ea typeface="Cambria"/>
                <a:cs typeface="Cambria"/>
                <a:sym typeface="Cambria"/>
              </a:rPr>
              <a:t>Việc chuyển đổi không thành công do tràn số </a:t>
            </a:r>
            <a:endParaRPr/>
          </a:p>
          <a:p>
            <a:pPr indent="0" lvl="0" marL="0" marR="0" rtl="0" algn="r">
              <a:lnSpc>
                <a:spcPct val="120000"/>
              </a:lnSpc>
              <a:spcBef>
                <a:spcPts val="1000"/>
              </a:spcBef>
              <a:spcAft>
                <a:spcPts val="0"/>
              </a:spcAft>
              <a:buClr>
                <a:schemeClr val="dk1"/>
              </a:buClr>
              <a:buSzPts val="2000"/>
              <a:buFont typeface="Arial"/>
              <a:buNone/>
            </a:pPr>
            <a:r>
              <a:rPr lang="en-US" sz="2000">
                <a:solidFill>
                  <a:schemeClr val="dk1"/>
                </a:solidFill>
                <a:latin typeface="Cambria"/>
                <a:ea typeface="Cambria"/>
                <a:cs typeface="Cambria"/>
                <a:sym typeface="Cambria"/>
              </a:rPr>
              <a:t>04/06/1996: 37 giây sau khi phóng, nổ ở độ cao 3700m</a:t>
            </a:r>
            <a:endParaRPr/>
          </a:p>
          <a:p>
            <a:pPr indent="0" lvl="0" marL="0" marR="0" rtl="0" algn="r">
              <a:lnSpc>
                <a:spcPct val="120000"/>
              </a:lnSpc>
              <a:spcBef>
                <a:spcPts val="1000"/>
              </a:spcBef>
              <a:spcAft>
                <a:spcPts val="0"/>
              </a:spcAft>
              <a:buClr>
                <a:schemeClr val="dk1"/>
              </a:buClr>
              <a:buSzPts val="2000"/>
              <a:buFont typeface="Arial"/>
              <a:buNone/>
            </a:pPr>
            <a:r>
              <a:t/>
            </a:r>
            <a:endParaRPr sz="2000">
              <a:solidFill>
                <a:schemeClr val="dk1"/>
              </a:solidFill>
              <a:latin typeface="Cambria"/>
              <a:ea typeface="Cambria"/>
              <a:cs typeface="Cambria"/>
              <a:sym typeface="Cambria"/>
            </a:endParaRPr>
          </a:p>
        </p:txBody>
      </p:sp>
      <p:pic>
        <p:nvPicPr>
          <p:cNvPr id="214" name="Google Shape;214;p20"/>
          <p:cNvPicPr preferRelativeResize="0"/>
          <p:nvPr/>
        </p:nvPicPr>
        <p:blipFill rotWithShape="1">
          <a:blip r:embed="rId4">
            <a:alphaModFix/>
          </a:blip>
          <a:srcRect b="0" l="0" r="0" t="0"/>
          <a:stretch/>
        </p:blipFill>
        <p:spPr>
          <a:xfrm>
            <a:off x="0" y="3410609"/>
            <a:ext cx="9144000" cy="34473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1"/>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Tràn số - Overflow</a:t>
            </a:r>
            <a:endParaRPr b="1" sz="3200">
              <a:latin typeface="Questrial"/>
              <a:ea typeface="Questrial"/>
              <a:cs typeface="Questrial"/>
              <a:sym typeface="Questrial"/>
            </a:endParaRPr>
          </a:p>
        </p:txBody>
      </p:sp>
      <p:sp>
        <p:nvSpPr>
          <p:cNvPr id="220" name="Google Shape;220;p21"/>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Nếu cần tính toán với các số lớn, hãy chắc chắn là bạn biết giá trị lớn nhất mà biến bạn dùng có khả năng lưu trữ</a:t>
            </a:r>
            <a:endParaRPr/>
          </a:p>
          <a:p>
            <a:pPr indent="-228600" lvl="0" marL="228600" rtl="0" algn="l">
              <a:lnSpc>
                <a:spcPct val="90000"/>
              </a:lnSpc>
              <a:spcBef>
                <a:spcPts val="1000"/>
              </a:spcBef>
              <a:spcAft>
                <a:spcPts val="0"/>
              </a:spcAft>
              <a:buClr>
                <a:schemeClr val="dk1"/>
              </a:buClr>
              <a:buSzPts val="2800"/>
              <a:buChar char="•"/>
            </a:pPr>
            <a:r>
              <a:rPr lang="en-US"/>
              <a:t>Ví dụ: </a:t>
            </a:r>
            <a:endParaRPr/>
          </a:p>
          <a:p>
            <a:pPr indent="-228600" lvl="1" marL="685800" rtl="0" algn="l">
              <a:lnSpc>
                <a:spcPct val="90000"/>
              </a:lnSpc>
              <a:spcBef>
                <a:spcPts val="500"/>
              </a:spcBef>
              <a:spcAft>
                <a:spcPts val="0"/>
              </a:spcAft>
              <a:buClr>
                <a:schemeClr val="dk1"/>
              </a:buClr>
              <a:buSzPts val="2400"/>
              <a:buChar char="•"/>
            </a:pPr>
            <a:r>
              <a:rPr lang="en-US"/>
              <a:t>Với phần lớn trình dịch C, một unsigned char có giá trị từ 0 đến 255.  </a:t>
            </a:r>
            <a:endParaRPr/>
          </a:p>
          <a:p>
            <a:pPr indent="-228600" lvl="1" marL="685800" rtl="0" algn="l">
              <a:lnSpc>
                <a:spcPct val="90000"/>
              </a:lnSpc>
              <a:spcBef>
                <a:spcPts val="500"/>
              </a:spcBef>
              <a:spcAft>
                <a:spcPts val="0"/>
              </a:spcAft>
              <a:buClr>
                <a:schemeClr val="dk1"/>
              </a:buClr>
              <a:buSzPts val="2400"/>
              <a:buChar char="•"/>
            </a:pPr>
            <a:r>
              <a:rPr lang="en-US"/>
              <a:t>Kích thước tối đa của một biến kiểu int có thể thay đổi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2"/>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Nội dung</a:t>
            </a:r>
            <a:endParaRPr b="1" sz="3200">
              <a:latin typeface="Questrial"/>
              <a:ea typeface="Questrial"/>
              <a:cs typeface="Questrial"/>
              <a:sym typeface="Questrial"/>
            </a:endParaRPr>
          </a:p>
        </p:txBody>
      </p:sp>
      <p:sp>
        <p:nvSpPr>
          <p:cNvPr id="226" name="Google Shape;226;p22"/>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Khái niệm</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Bảo vệ chương trình khi dữ liệu đầu vào không hợp lệ (Invalid Inputs)</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n-US" u="sng"/>
              <a:t>Assertions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Kỹ thuật xử lý lỗi</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Xử lý ngoại lệ</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3"/>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Assertion</a:t>
            </a:r>
            <a:endParaRPr b="1" sz="3200">
              <a:latin typeface="Questrial"/>
              <a:ea typeface="Questrial"/>
              <a:cs typeface="Questrial"/>
              <a:sym typeface="Questrial"/>
            </a:endParaRPr>
          </a:p>
        </p:txBody>
      </p:sp>
      <p:sp>
        <p:nvSpPr>
          <p:cNvPr id="232" name="Google Shape;232;p23"/>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Assertion</a:t>
            </a:r>
            <a:r>
              <a:rPr lang="en-US"/>
              <a:t>: một macro hay một chương trình con dùng trong quá trình phát triển ứng dụng, cho phép  chương trình tự kiểm tra khi chạy. </a:t>
            </a:r>
            <a:endParaRPr/>
          </a:p>
          <a:p>
            <a:pPr indent="-228600" lvl="0" marL="228600" rtl="0" algn="l">
              <a:lnSpc>
                <a:spcPct val="90000"/>
              </a:lnSpc>
              <a:spcBef>
                <a:spcPts val="1000"/>
              </a:spcBef>
              <a:spcAft>
                <a:spcPts val="0"/>
              </a:spcAft>
              <a:buClr>
                <a:schemeClr val="dk1"/>
              </a:buClr>
              <a:buSzPct val="100000"/>
              <a:buChar char="•"/>
            </a:pPr>
            <a:r>
              <a:rPr lang="en-US"/>
              <a:t>Return true &gt;&gt; OK, false &gt;&gt; có một lỗi gì đó trong chương trình.</a:t>
            </a:r>
            <a:endParaRPr/>
          </a:p>
          <a:p>
            <a:pPr indent="-228600" lvl="0" marL="228600" rtl="0" algn="l">
              <a:lnSpc>
                <a:spcPct val="90000"/>
              </a:lnSpc>
              <a:spcBef>
                <a:spcPts val="1000"/>
              </a:spcBef>
              <a:spcAft>
                <a:spcPts val="0"/>
              </a:spcAft>
              <a:buClr>
                <a:schemeClr val="dk1"/>
              </a:buClr>
              <a:buSzPct val="100000"/>
              <a:buChar char="•"/>
            </a:pPr>
            <a:r>
              <a:rPr lang="en-US"/>
              <a:t>Ghi lại những giả thiết được đưa ra trong code</a:t>
            </a:r>
            <a:endParaRPr/>
          </a:p>
          <a:p>
            <a:pPr indent="-228600" lvl="0" marL="228600" rtl="0" algn="l">
              <a:lnSpc>
                <a:spcPct val="90000"/>
              </a:lnSpc>
              <a:spcBef>
                <a:spcPts val="1000"/>
              </a:spcBef>
              <a:spcAft>
                <a:spcPts val="0"/>
              </a:spcAft>
              <a:buClr>
                <a:schemeClr val="dk1"/>
              </a:buClr>
              <a:buSzPct val="100000"/>
              <a:buChar char="•"/>
            </a:pPr>
            <a:r>
              <a:rPr lang="en-US"/>
              <a:t>Loại bỏ những điều kiện không mong đợi</a:t>
            </a:r>
            <a:endParaRPr/>
          </a:p>
          <a:p>
            <a:pPr indent="0" lvl="0" marL="228600" rtl="0" algn="l">
              <a:lnSpc>
                <a:spcPct val="90000"/>
              </a:lnSpc>
              <a:spcBef>
                <a:spcPts val="1000"/>
              </a:spcBef>
              <a:spcAft>
                <a:spcPts val="0"/>
              </a:spcAft>
              <a:buClr>
                <a:schemeClr val="dk1"/>
              </a:buClr>
              <a:buSzPct val="100000"/>
              <a:buNone/>
            </a:pPr>
            <a:r>
              <a:rPr b="1" i="1" lang="en-US"/>
              <a:t>Ví dụ</a:t>
            </a:r>
            <a:endParaRPr b="1" i="1"/>
          </a:p>
          <a:p>
            <a:pPr indent="-228600" lvl="1" marL="685800" rtl="0" algn="l">
              <a:lnSpc>
                <a:spcPct val="90000"/>
              </a:lnSpc>
              <a:spcBef>
                <a:spcPts val="500"/>
              </a:spcBef>
              <a:spcAft>
                <a:spcPts val="0"/>
              </a:spcAft>
              <a:buClr>
                <a:schemeClr val="dk1"/>
              </a:buClr>
              <a:buSzPct val="100000"/>
              <a:buChar char="•"/>
            </a:pPr>
            <a:r>
              <a:rPr lang="en-US"/>
              <a:t>Nếu hệ thống cho rằng file dữ liệu về khách hàng không bao giờ vượt quá 50</a:t>
            </a:r>
            <a:r>
              <a:rPr lang="en-US"/>
              <a:t> </a:t>
            </a:r>
            <a:r>
              <a:rPr lang="en-US"/>
              <a:t>000 bản ghi, chương trình có thể chứa một assertion rằng số bản ghi là &lt;= 50 000. </a:t>
            </a:r>
            <a:endParaRPr/>
          </a:p>
          <a:p>
            <a:pPr indent="-228600" lvl="1" marL="685800" rtl="0" algn="l">
              <a:lnSpc>
                <a:spcPct val="90000"/>
              </a:lnSpc>
              <a:spcBef>
                <a:spcPts val="500"/>
              </a:spcBef>
              <a:spcAft>
                <a:spcPts val="0"/>
              </a:spcAft>
              <a:buClr>
                <a:schemeClr val="dk1"/>
              </a:buClr>
              <a:buSzPct val="100000"/>
              <a:buChar char="•"/>
            </a:pPr>
            <a:r>
              <a:rPr lang="en-US"/>
              <a:t>Khi mà số bản ghi &lt;= 50,000, assertion sẽ không có phản ứng gì. </a:t>
            </a:r>
            <a:endParaRPr/>
          </a:p>
          <a:p>
            <a:pPr indent="-228600" lvl="1" marL="685800" rtl="0" algn="l">
              <a:lnSpc>
                <a:spcPct val="90000"/>
              </a:lnSpc>
              <a:spcBef>
                <a:spcPts val="500"/>
              </a:spcBef>
              <a:spcAft>
                <a:spcPts val="0"/>
              </a:spcAft>
              <a:buClr>
                <a:schemeClr val="dk1"/>
              </a:buClr>
              <a:buSzPct val="100000"/>
              <a:buChar char="•"/>
            </a:pPr>
            <a:r>
              <a:rPr lang="en-US"/>
              <a:t>Nếu đếm được  hơn 50 000 bản ghi, assertion cho biết có lỗi trong chương trình</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24"/>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Assertion</a:t>
            </a:r>
            <a:endParaRPr b="1" sz="3200">
              <a:latin typeface="Questrial"/>
              <a:ea typeface="Questrial"/>
              <a:cs typeface="Questrial"/>
              <a:sym typeface="Questrial"/>
            </a:endParaRPr>
          </a:p>
        </p:txBody>
      </p:sp>
      <p:sp>
        <p:nvSpPr>
          <p:cNvPr id="238" name="Google Shape;238;p24"/>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Assertions có thể được dùng để kiểm tra các giả thiết như :</a:t>
            </a:r>
            <a:endParaRPr/>
          </a:p>
          <a:p>
            <a:pPr indent="-228600" lvl="1" marL="685800" rtl="0" algn="l">
              <a:lnSpc>
                <a:spcPct val="90000"/>
              </a:lnSpc>
              <a:spcBef>
                <a:spcPts val="500"/>
              </a:spcBef>
              <a:spcAft>
                <a:spcPts val="0"/>
              </a:spcAft>
              <a:buClr>
                <a:schemeClr val="dk1"/>
              </a:buClr>
              <a:buSzPct val="100000"/>
              <a:buChar char="•"/>
            </a:pPr>
            <a:r>
              <a:rPr lang="en-US"/>
              <a:t>Các tham số đầu vào nằm trong phạm vi mong đợi (tương tự với các tham số đầu ra)</a:t>
            </a:r>
            <a:endParaRPr/>
          </a:p>
          <a:p>
            <a:pPr indent="-228600" lvl="1" marL="685800" rtl="0" algn="l">
              <a:lnSpc>
                <a:spcPct val="90000"/>
              </a:lnSpc>
              <a:spcBef>
                <a:spcPts val="500"/>
              </a:spcBef>
              <a:spcAft>
                <a:spcPts val="0"/>
              </a:spcAft>
              <a:buClr>
                <a:schemeClr val="dk1"/>
              </a:buClr>
              <a:buSzPct val="100000"/>
              <a:buChar char="•"/>
            </a:pPr>
            <a:r>
              <a:rPr lang="en-US"/>
              <a:t>File hay stream đang được mở (hay đóng) khi một CTC bắt đầu thực hiện (hay kết thúc)</a:t>
            </a:r>
            <a:endParaRPr/>
          </a:p>
          <a:p>
            <a:pPr indent="-228600" lvl="1" marL="685800" rtl="0" algn="l">
              <a:lnSpc>
                <a:spcPct val="90000"/>
              </a:lnSpc>
              <a:spcBef>
                <a:spcPts val="500"/>
              </a:spcBef>
              <a:spcAft>
                <a:spcPts val="0"/>
              </a:spcAft>
              <a:buClr>
                <a:schemeClr val="dk1"/>
              </a:buClr>
              <a:buSzPct val="100000"/>
              <a:buChar char="•"/>
            </a:pPr>
            <a:r>
              <a:rPr lang="en-US"/>
              <a:t>một file hay stream đang ở bản ghi đầu tiên  (hay cuối cùng) khi một CTC bắt đầu ( hay kết thúc) thực hiện</a:t>
            </a:r>
            <a:endParaRPr/>
          </a:p>
          <a:p>
            <a:pPr indent="-228600" lvl="1" marL="685800" rtl="0" algn="l">
              <a:lnSpc>
                <a:spcPct val="90000"/>
              </a:lnSpc>
              <a:spcBef>
                <a:spcPts val="500"/>
              </a:spcBef>
              <a:spcAft>
                <a:spcPts val="0"/>
              </a:spcAft>
              <a:buClr>
                <a:schemeClr val="dk1"/>
              </a:buClr>
              <a:buSzPct val="100000"/>
              <a:buChar char="•"/>
            </a:pPr>
            <a:r>
              <a:rPr lang="en-US"/>
              <a:t>một file hay stream được mở để đọc, để ghi, hay cả đọc và ghi</a:t>
            </a:r>
            <a:endParaRPr/>
          </a:p>
          <a:p>
            <a:pPr indent="-228600" lvl="1" marL="685800" rtl="0" algn="l">
              <a:lnSpc>
                <a:spcPct val="90000"/>
              </a:lnSpc>
              <a:spcBef>
                <a:spcPts val="500"/>
              </a:spcBef>
              <a:spcAft>
                <a:spcPts val="0"/>
              </a:spcAft>
              <a:buClr>
                <a:schemeClr val="dk1"/>
              </a:buClr>
              <a:buSzPct val="100000"/>
              <a:buChar char="•"/>
            </a:pPr>
            <a:r>
              <a:rPr lang="en-US"/>
              <a:t>Giá trị của một tham số đầu vào là không thay đổi bởi một CTC</a:t>
            </a:r>
            <a:endParaRPr/>
          </a:p>
          <a:p>
            <a:pPr indent="-228600" lvl="1" marL="685800" rtl="0" algn="l">
              <a:lnSpc>
                <a:spcPct val="90000"/>
              </a:lnSpc>
              <a:spcBef>
                <a:spcPts val="500"/>
              </a:spcBef>
              <a:spcAft>
                <a:spcPts val="0"/>
              </a:spcAft>
              <a:buClr>
                <a:schemeClr val="dk1"/>
              </a:buClr>
              <a:buSzPct val="100000"/>
              <a:buChar char="•"/>
            </a:pPr>
            <a:r>
              <a:rPr lang="en-US"/>
              <a:t>một pointer là  non-NULL</a:t>
            </a:r>
            <a:endParaRPr/>
          </a:p>
          <a:p>
            <a:pPr indent="-228600" lvl="1" marL="685800" rtl="0" algn="l">
              <a:lnSpc>
                <a:spcPct val="90000"/>
              </a:lnSpc>
              <a:spcBef>
                <a:spcPts val="500"/>
              </a:spcBef>
              <a:spcAft>
                <a:spcPts val="0"/>
              </a:spcAft>
              <a:buClr>
                <a:schemeClr val="dk1"/>
              </a:buClr>
              <a:buSzPct val="100000"/>
              <a:buChar char="•"/>
            </a:pPr>
            <a:r>
              <a:rPr lang="en-US"/>
              <a:t>một mảng được truyền vào CTC có thể chứa ít nhất X phần tử</a:t>
            </a:r>
            <a:endParaRPr/>
          </a:p>
          <a:p>
            <a:pPr indent="-228600" lvl="1" marL="685800" rtl="0" algn="l">
              <a:lnSpc>
                <a:spcPct val="90000"/>
              </a:lnSpc>
              <a:spcBef>
                <a:spcPts val="500"/>
              </a:spcBef>
              <a:spcAft>
                <a:spcPts val="0"/>
              </a:spcAft>
              <a:buClr>
                <a:schemeClr val="dk1"/>
              </a:buClr>
              <a:buSzPct val="100000"/>
              <a:buChar char="•"/>
            </a:pPr>
            <a:r>
              <a:rPr lang="en-US"/>
              <a:t>một bảng đã được khởi tạo để chứa các giá trị thực</a:t>
            </a:r>
            <a:endParaRPr/>
          </a:p>
          <a:p>
            <a:pPr indent="-228600" lvl="1" marL="685800" rtl="0" algn="l">
              <a:lnSpc>
                <a:spcPct val="90000"/>
              </a:lnSpc>
              <a:spcBef>
                <a:spcPts val="500"/>
              </a:spcBef>
              <a:spcAft>
                <a:spcPts val="0"/>
              </a:spcAft>
              <a:buClr>
                <a:schemeClr val="dk1"/>
              </a:buClr>
              <a:buSzPct val="100000"/>
              <a:buChar char="•"/>
            </a:pPr>
            <a:r>
              <a:rPr lang="en-US"/>
              <a:t>một danh sách là rỗng (hay đầy) khi một CTC bắt đầu (hay kết thúc) thực hiện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25"/>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Assertion</a:t>
            </a:r>
            <a:endParaRPr b="1" sz="3200">
              <a:latin typeface="Questrial"/>
              <a:ea typeface="Questrial"/>
              <a:cs typeface="Questrial"/>
              <a:sym typeface="Questrial"/>
            </a:endParaRPr>
          </a:p>
        </p:txBody>
      </p:sp>
      <p:sp>
        <p:nvSpPr>
          <p:cNvPr id="244" name="Google Shape;244;p25"/>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Clr>
                <a:schemeClr val="dk1"/>
              </a:buClr>
              <a:buSzPct val="100000"/>
              <a:buChar char="•"/>
            </a:pPr>
            <a:r>
              <a:rPr lang="en-US"/>
              <a:t>End users không cần thấy các thông báo của assertion;</a:t>
            </a:r>
            <a:endParaRPr/>
          </a:p>
          <a:p>
            <a:pPr indent="-228600" lvl="0" marL="228600" rtl="0" algn="l">
              <a:lnSpc>
                <a:spcPct val="120000"/>
              </a:lnSpc>
              <a:spcBef>
                <a:spcPts val="1000"/>
              </a:spcBef>
              <a:spcAft>
                <a:spcPts val="0"/>
              </a:spcAft>
              <a:buClr>
                <a:schemeClr val="dk1"/>
              </a:buClr>
              <a:buSzPct val="100000"/>
              <a:buChar char="•"/>
            </a:pPr>
            <a:r>
              <a:rPr lang="en-US"/>
              <a:t>Assertions chủ yếu được dùng trong quá trình phát triển hay bảo trì ứng dụng. </a:t>
            </a:r>
            <a:endParaRPr/>
          </a:p>
          <a:p>
            <a:pPr indent="-228600" lvl="0" marL="228600" rtl="0" algn="l">
              <a:lnSpc>
                <a:spcPct val="120000"/>
              </a:lnSpc>
              <a:spcBef>
                <a:spcPts val="1000"/>
              </a:spcBef>
              <a:spcAft>
                <a:spcPts val="0"/>
              </a:spcAft>
              <a:buClr>
                <a:schemeClr val="dk1"/>
              </a:buClr>
              <a:buSzPct val="100000"/>
              <a:buChar char="•"/>
            </a:pPr>
            <a:r>
              <a:rPr lang="en-US"/>
              <a:t>Dịch thành code khi phát triển, loại bỏ khỏi code trong sản phẩm để nâng cao hiệu năng của chương trình</a:t>
            </a:r>
            <a:endParaRPr/>
          </a:p>
          <a:p>
            <a:pPr indent="-228600" lvl="0" marL="228600" rtl="0" algn="l">
              <a:lnSpc>
                <a:spcPct val="120000"/>
              </a:lnSpc>
              <a:spcBef>
                <a:spcPts val="1000"/>
              </a:spcBef>
              <a:spcAft>
                <a:spcPts val="0"/>
              </a:spcAft>
              <a:buClr>
                <a:schemeClr val="dk1"/>
              </a:buClr>
              <a:buSzPct val="100000"/>
              <a:buChar char="•"/>
            </a:pPr>
            <a:r>
              <a:rPr lang="en-US"/>
              <a:t>Rất nhiều NNLT hỗ trợ assertions : C++, Java và  Visual Basic.</a:t>
            </a:r>
            <a:endParaRPr/>
          </a:p>
          <a:p>
            <a:pPr indent="-228600" lvl="0" marL="228600" rtl="0" algn="l">
              <a:lnSpc>
                <a:spcPct val="120000"/>
              </a:lnSpc>
              <a:spcBef>
                <a:spcPts val="1000"/>
              </a:spcBef>
              <a:spcAft>
                <a:spcPts val="0"/>
              </a:spcAft>
              <a:buClr>
                <a:schemeClr val="dk1"/>
              </a:buClr>
              <a:buSzPct val="100000"/>
              <a:buChar char="•"/>
            </a:pPr>
            <a:r>
              <a:rPr lang="en-US"/>
              <a:t>Kể cả khi NNLT không hỗ trợ, thì cũng có thể dễ dàng xây dựng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26"/>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Assertion -  ví dụ hàm assert tự viết</a:t>
            </a:r>
            <a:endParaRPr b="1" sz="3200">
              <a:latin typeface="Questrial"/>
              <a:ea typeface="Questrial"/>
              <a:cs typeface="Questrial"/>
              <a:sym typeface="Questrial"/>
            </a:endParaRPr>
          </a:p>
        </p:txBody>
      </p:sp>
      <p:sp>
        <p:nvSpPr>
          <p:cNvPr id="250" name="Google Shape;250;p26"/>
          <p:cNvSpPr txBox="1"/>
          <p:nvPr/>
        </p:nvSpPr>
        <p:spPr>
          <a:xfrm>
            <a:off x="1585418" y="1817648"/>
            <a:ext cx="4928153" cy="291061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#define ASSERT(condition, message)</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if ( !(condition) ) {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fprintf(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stderr,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"Assertion %s failed: %s\n",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condition,</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message);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exit( EXIT_FAILURE );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   } </a:t>
            </a:r>
            <a:endParaRPr/>
          </a:p>
          <a:p>
            <a:pPr indent="0" lvl="0" marL="0" marR="0" rtl="0" algn="l">
              <a:lnSpc>
                <a:spcPct val="90000"/>
              </a:lnSpc>
              <a:spcBef>
                <a:spcPts val="0"/>
              </a:spcBef>
              <a:spcAft>
                <a:spcPts val="0"/>
              </a:spcAft>
              <a:buClr>
                <a:srgbClr val="000000"/>
              </a:buClr>
              <a:buSzPts val="1800"/>
              <a:buFont typeface="Consolas"/>
              <a:buNone/>
            </a:pPr>
            <a:r>
              <a:rPr b="0" i="0" lang="en-US"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27"/>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Sử dụng Assertion</a:t>
            </a:r>
            <a:endParaRPr b="1" sz="3200">
              <a:latin typeface="Questrial"/>
              <a:ea typeface="Questrial"/>
              <a:cs typeface="Questrial"/>
              <a:sym typeface="Questrial"/>
            </a:endParaRPr>
          </a:p>
        </p:txBody>
      </p:sp>
      <p:sp>
        <p:nvSpPr>
          <p:cNvPr id="257" name="Google Shape;257;p27"/>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Bẫy lỗi cho những tình huống lường trước (sự kiện ta chờ đợi sẽ xảy ra); </a:t>
            </a:r>
            <a:endParaRPr/>
          </a:p>
          <a:p>
            <a:pPr indent="-228600" lvl="1" marL="685800" rtl="0" algn="l">
              <a:lnSpc>
                <a:spcPct val="90000"/>
              </a:lnSpc>
              <a:spcBef>
                <a:spcPts val="500"/>
              </a:spcBef>
              <a:spcAft>
                <a:spcPts val="0"/>
              </a:spcAft>
              <a:buClr>
                <a:schemeClr val="dk1"/>
              </a:buClr>
              <a:buSzPts val="2400"/>
              <a:buChar char="•"/>
            </a:pPr>
            <a:r>
              <a:rPr lang="en-US"/>
              <a:t>Error-handling : checks for bad input data 🡪 Hướng tới việc xử lý lỗi</a:t>
            </a:r>
            <a:endParaRPr/>
          </a:p>
          <a:p>
            <a:pPr indent="-228600" lvl="0" marL="228600" rtl="0" algn="l">
              <a:lnSpc>
                <a:spcPct val="90000"/>
              </a:lnSpc>
              <a:spcBef>
                <a:spcPts val="1000"/>
              </a:spcBef>
              <a:spcAft>
                <a:spcPts val="0"/>
              </a:spcAft>
              <a:buClr>
                <a:schemeClr val="dk1"/>
              </a:buClr>
              <a:buSzPts val="2800"/>
              <a:buChar char="•"/>
            </a:pPr>
            <a:r>
              <a:rPr lang="en-US"/>
              <a:t>Dùng assertions cho các tình huống không lường trước (sự kiện không mong đợi xảy ra hoặc không bao giờ xảy ra)</a:t>
            </a:r>
            <a:endParaRPr/>
          </a:p>
          <a:p>
            <a:pPr indent="-228600" lvl="1" marL="685800" rtl="0" algn="l">
              <a:lnSpc>
                <a:spcPct val="90000"/>
              </a:lnSpc>
              <a:spcBef>
                <a:spcPts val="500"/>
              </a:spcBef>
              <a:spcAft>
                <a:spcPts val="0"/>
              </a:spcAft>
              <a:buClr>
                <a:schemeClr val="dk1"/>
              </a:buClr>
              <a:buSzPts val="2400"/>
              <a:buChar char="•"/>
            </a:pPr>
            <a:r>
              <a:rPr lang="en-US"/>
              <a:t>Assertions : check for bugs in the code 🡪 hướng đến việc hiệu chỉnh chương trình, tạo ra phiên bản mới của chương trình</a:t>
            </a:r>
            <a:endParaRPr/>
          </a:p>
          <a:p>
            <a:pPr indent="-228600" lvl="0" marL="228600" rtl="0" algn="l">
              <a:lnSpc>
                <a:spcPct val="90000"/>
              </a:lnSpc>
              <a:spcBef>
                <a:spcPts val="1000"/>
              </a:spcBef>
              <a:spcAft>
                <a:spcPts val="0"/>
              </a:spcAft>
              <a:buClr>
                <a:schemeClr val="dk1"/>
              </a:buClr>
              <a:buSzPts val="2800"/>
              <a:buChar char="•"/>
            </a:pPr>
            <a:r>
              <a:rPr lang="en-US"/>
              <a:t>Tránh đưa code xử lý vào trong assertions</a:t>
            </a:r>
            <a:endParaRPr/>
          </a:p>
          <a:p>
            <a:pPr indent="-228600" lvl="1" marL="685800" rtl="0" algn="l">
              <a:lnSpc>
                <a:spcPct val="90000"/>
              </a:lnSpc>
              <a:spcBef>
                <a:spcPts val="500"/>
              </a:spcBef>
              <a:spcAft>
                <a:spcPts val="0"/>
              </a:spcAft>
              <a:buClr>
                <a:schemeClr val="dk1"/>
              </a:buClr>
              <a:buSzPts val="2400"/>
              <a:buChar char="•"/>
            </a:pPr>
            <a:r>
              <a:rPr lang="en-US"/>
              <a:t>Điều gì xảy ra khi ta turn off the assertions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28"/>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Sử dụng Assertion</a:t>
            </a:r>
            <a:endParaRPr b="1" sz="3200">
              <a:latin typeface="Questrial"/>
              <a:ea typeface="Questrial"/>
              <a:cs typeface="Questrial"/>
              <a:sym typeface="Questrial"/>
            </a:endParaRPr>
          </a:p>
        </p:txBody>
      </p:sp>
      <p:sp>
        <p:nvSpPr>
          <p:cNvPr id="264" name="Google Shape;264;p28"/>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Các chương trình lớn: </a:t>
            </a:r>
            <a:endParaRPr/>
          </a:p>
          <a:p>
            <a:pPr indent="-228600" lvl="1" marL="685800" rtl="0" algn="l">
              <a:lnSpc>
                <a:spcPct val="90000"/>
              </a:lnSpc>
              <a:spcBef>
                <a:spcPts val="500"/>
              </a:spcBef>
              <a:spcAft>
                <a:spcPts val="0"/>
              </a:spcAft>
              <a:buClr>
                <a:schemeClr val="dk1"/>
              </a:buClr>
              <a:buSzPct val="100000"/>
              <a:buChar char="•"/>
            </a:pPr>
            <a:r>
              <a:rPr lang="en-US"/>
              <a:t>trước tiên xác nhận lỗi (dùng assertion), </a:t>
            </a:r>
            <a:endParaRPr/>
          </a:p>
          <a:p>
            <a:pPr indent="-228600" lvl="1" marL="685800" rtl="0" algn="l">
              <a:lnSpc>
                <a:spcPct val="90000"/>
              </a:lnSpc>
              <a:spcBef>
                <a:spcPts val="500"/>
              </a:spcBef>
              <a:spcAft>
                <a:spcPts val="0"/>
              </a:spcAft>
              <a:buClr>
                <a:schemeClr val="dk1"/>
              </a:buClr>
              <a:buSzPct val="100000"/>
              <a:buChar char="•"/>
            </a:pPr>
            <a:r>
              <a:rPr lang="en-US"/>
              <a:t>sau đó bẫy lỗi (dùng error-handling)</a:t>
            </a:r>
            <a:endParaRPr/>
          </a:p>
          <a:p>
            <a:pPr indent="-228600" lvl="0" marL="228600" rtl="0" algn="l">
              <a:lnSpc>
                <a:spcPct val="90000"/>
              </a:lnSpc>
              <a:spcBef>
                <a:spcPts val="1000"/>
              </a:spcBef>
              <a:spcAft>
                <a:spcPts val="0"/>
              </a:spcAft>
              <a:buClr>
                <a:schemeClr val="dk1"/>
              </a:buClr>
              <a:buSzPct val="100000"/>
              <a:buChar char="•"/>
            </a:pPr>
            <a:r>
              <a:rPr lang="en-US"/>
              <a:t>Nguyên nhân gây lỗi đã được xác định: </a:t>
            </a:r>
            <a:endParaRPr/>
          </a:p>
          <a:p>
            <a:pPr indent="-228600" lvl="1" marL="685800" rtl="0" algn="l">
              <a:lnSpc>
                <a:spcPct val="90000"/>
              </a:lnSpc>
              <a:spcBef>
                <a:spcPts val="500"/>
              </a:spcBef>
              <a:spcAft>
                <a:spcPts val="0"/>
              </a:spcAft>
              <a:buClr>
                <a:schemeClr val="dk1"/>
              </a:buClr>
              <a:buSzPct val="100000"/>
              <a:buChar char="•"/>
            </a:pPr>
            <a:r>
              <a:rPr lang="en-US"/>
              <a:t>hoặc dùng assertion, hoặc dùng error-handling, </a:t>
            </a:r>
            <a:endParaRPr/>
          </a:p>
          <a:p>
            <a:pPr indent="-228600" lvl="1" marL="685800" rtl="0" algn="l">
              <a:lnSpc>
                <a:spcPct val="90000"/>
              </a:lnSpc>
              <a:spcBef>
                <a:spcPts val="500"/>
              </a:spcBef>
              <a:spcAft>
                <a:spcPts val="0"/>
              </a:spcAft>
              <a:buClr>
                <a:schemeClr val="dk1"/>
              </a:buClr>
              <a:buSzPct val="100000"/>
              <a:buChar char="•"/>
            </a:pPr>
            <a:r>
              <a:rPr lang="en-US"/>
              <a:t>không dùng cả 2 cùng lúc</a:t>
            </a:r>
            <a:endParaRPr/>
          </a:p>
          <a:p>
            <a:pPr indent="-228600" lvl="0" marL="228600" rtl="0" algn="l">
              <a:lnSpc>
                <a:spcPct val="90000"/>
              </a:lnSpc>
              <a:spcBef>
                <a:spcPts val="1000"/>
              </a:spcBef>
              <a:spcAft>
                <a:spcPts val="0"/>
              </a:spcAft>
              <a:buClr>
                <a:schemeClr val="dk1"/>
              </a:buClr>
              <a:buSzPct val="100000"/>
              <a:buChar char="•"/>
            </a:pPr>
            <a:r>
              <a:rPr lang="en-US"/>
              <a:t>Các chương trình cực lớn, nhiều người cùng phát triển trong thời gian 5-10 năm, hoặc hơn nữa?</a:t>
            </a:r>
            <a:endParaRPr/>
          </a:p>
          <a:p>
            <a:pPr indent="-228600" lvl="1" marL="685800" rtl="0" algn="l">
              <a:lnSpc>
                <a:spcPct val="90000"/>
              </a:lnSpc>
              <a:spcBef>
                <a:spcPts val="500"/>
              </a:spcBef>
              <a:spcAft>
                <a:spcPts val="0"/>
              </a:spcAft>
              <a:buClr>
                <a:schemeClr val="dk1"/>
              </a:buClr>
              <a:buSzPct val="100000"/>
              <a:buChar char="•"/>
            </a:pPr>
            <a:r>
              <a:rPr lang="en-US"/>
              <a:t>Cả assertions và error handling code có thể đc dùng cho cùng một lỗi. </a:t>
            </a:r>
            <a:endParaRPr/>
          </a:p>
          <a:p>
            <a:pPr indent="-228600" lvl="1" marL="685800" rtl="0" algn="l">
              <a:lnSpc>
                <a:spcPct val="90000"/>
              </a:lnSpc>
              <a:spcBef>
                <a:spcPts val="500"/>
              </a:spcBef>
              <a:spcAft>
                <a:spcPts val="0"/>
              </a:spcAft>
              <a:buClr>
                <a:schemeClr val="dk1"/>
              </a:buClr>
              <a:buSzPct val="100000"/>
              <a:buChar char="•"/>
            </a:pPr>
            <a:r>
              <a:rPr lang="en-US"/>
              <a:t>Ví dụ trong source code cho Microsoft Word, những điều kiện luôn trả về true thì đc dùng assertion, nhưng đồng thời cũng đc xử lý. </a:t>
            </a:r>
            <a:endParaRPr/>
          </a:p>
          <a:p>
            <a:pPr indent="-228600" lvl="1" marL="685800" rtl="0" algn="l">
              <a:lnSpc>
                <a:spcPct val="90000"/>
              </a:lnSpc>
              <a:spcBef>
                <a:spcPts val="500"/>
              </a:spcBef>
              <a:spcAft>
                <a:spcPts val="0"/>
              </a:spcAft>
              <a:buClr>
                <a:schemeClr val="dk1"/>
              </a:buClr>
              <a:buSzPct val="100000"/>
              <a:buChar char="•"/>
            </a:pPr>
            <a:r>
              <a:rPr lang="en-US"/>
              <a:t>Assertions rất có lợi vì nó giúp loại bỏ rất nhiều lỗi trong quá trình phát triển hệ thống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29"/>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assert trong C/C++</a:t>
            </a:r>
            <a:endParaRPr b="1" sz="3200">
              <a:latin typeface="Questrial"/>
              <a:ea typeface="Questrial"/>
              <a:cs typeface="Questrial"/>
              <a:sym typeface="Questrial"/>
            </a:endParaRPr>
          </a:p>
        </p:txBody>
      </p:sp>
      <p:sp>
        <p:nvSpPr>
          <p:cNvPr id="271" name="Google Shape;271;p29"/>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void </a:t>
            </a:r>
            <a:r>
              <a:rPr b="1" lang="en-US"/>
              <a:t>assert(int bieu-thuc) </a:t>
            </a:r>
            <a:r>
              <a:rPr lang="en-US"/>
              <a:t>trong thư viện C chuẩn cho phép đánh giá biểu thức và phát hiện lỗi</a:t>
            </a:r>
            <a:endParaRPr/>
          </a:p>
          <a:p>
            <a:pPr indent="-228600" lvl="1" marL="685800" rtl="0" algn="l">
              <a:lnSpc>
                <a:spcPct val="90000"/>
              </a:lnSpc>
              <a:spcBef>
                <a:spcPts val="500"/>
              </a:spcBef>
              <a:spcAft>
                <a:spcPts val="0"/>
              </a:spcAft>
              <a:buClr>
                <a:schemeClr val="dk1"/>
              </a:buClr>
              <a:buSzPts val="2400"/>
              <a:buChar char="•"/>
            </a:pPr>
            <a:r>
              <a:rPr lang="en-US"/>
              <a:t>Nếu biểu thức đầu vào có giá trị là false (0), thông điệp lỗi sẽ chuyển đến thiết bị lỗi chuẩn (standard error device), sau đó hàm abort( ) được gọi để kết thúc chương trình</a:t>
            </a:r>
            <a:endParaRPr/>
          </a:p>
          <a:p>
            <a:pPr indent="-228600" lvl="1" marL="685800" rtl="0" algn="l">
              <a:lnSpc>
                <a:spcPct val="90000"/>
              </a:lnSpc>
              <a:spcBef>
                <a:spcPts val="500"/>
              </a:spcBef>
              <a:spcAft>
                <a:spcPts val="0"/>
              </a:spcAft>
              <a:buClr>
                <a:schemeClr val="dk1"/>
              </a:buClr>
              <a:buSzPts val="2400"/>
              <a:buChar char="•"/>
            </a:pPr>
            <a:r>
              <a:rPr lang="en-US"/>
              <a:t>Nếu biểu thức đầu vào có giá trị là true (1), assert() sẽ không làm gì (chương trình vẫn thực hiện như bình thường)</a:t>
            </a:r>
            <a:endParaRPr/>
          </a:p>
          <a:p>
            <a:pPr indent="-228600" lvl="0" marL="228600" rtl="0" algn="l">
              <a:lnSpc>
                <a:spcPct val="90000"/>
              </a:lnSpc>
              <a:spcBef>
                <a:spcPts val="1000"/>
              </a:spcBef>
              <a:spcAft>
                <a:spcPts val="0"/>
              </a:spcAft>
              <a:buClr>
                <a:schemeClr val="dk1"/>
              </a:buClr>
              <a:buSzPts val="2800"/>
              <a:buChar char="•"/>
            </a:pPr>
            <a:r>
              <a:rPr lang="en-US"/>
              <a:t>Để sử dụng assert(), cần #include &lt;assert.h&gt;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3"/>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Nội dung</a:t>
            </a:r>
            <a:endParaRPr b="1" sz="3200">
              <a:latin typeface="Questrial"/>
              <a:ea typeface="Questrial"/>
              <a:cs typeface="Questrial"/>
              <a:sym typeface="Questrial"/>
            </a:endParaRPr>
          </a:p>
        </p:txBody>
      </p:sp>
      <p:sp>
        <p:nvSpPr>
          <p:cNvPr id="102" name="Google Shape;102;p3"/>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b="1" lang="en-US" u="sng"/>
              <a:t>Khái niệm</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Bảo vệ chương trình khi dữ liệu đầu vào không hợp lệ (Invalid Inputs)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Assertions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Kỹ thuật xử lý lỗi</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Xử lý ngoại lệ</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0"/>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Ví dụ sử dụng assert</a:t>
            </a:r>
            <a:endParaRPr b="1" sz="3200">
              <a:latin typeface="Questrial"/>
              <a:ea typeface="Questrial"/>
              <a:cs typeface="Questrial"/>
              <a:sym typeface="Questrial"/>
            </a:endParaRPr>
          </a:p>
        </p:txBody>
      </p:sp>
      <p:sp>
        <p:nvSpPr>
          <p:cNvPr id="278" name="Google Shape;278;p30"/>
          <p:cNvSpPr/>
          <p:nvPr/>
        </p:nvSpPr>
        <p:spPr>
          <a:xfrm>
            <a:off x="1407969" y="852566"/>
            <a:ext cx="7107381"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ourier"/>
                <a:ea typeface="Courier"/>
                <a:cs typeface="Courier"/>
                <a:sym typeface="Courier"/>
              </a:rPr>
              <a:t>#include &lt;assert.h&gt;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#include &lt;stdio.h&gt;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int main()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int a;</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char str[50];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printf("Nhap mot gia tri nguyen: \n");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scanf("%d", &amp;a);</a:t>
            </a:r>
            <a:endParaRPr/>
          </a:p>
          <a:p>
            <a:pPr indent="0" lvl="0" marL="0" marR="0" rtl="0" algn="l">
              <a:spcBef>
                <a:spcPts val="0"/>
              </a:spcBef>
              <a:spcAft>
                <a:spcPts val="0"/>
              </a:spcAft>
              <a:buNone/>
            </a:pPr>
            <a:r>
              <a:rPr lang="en-US" sz="1800">
                <a:solidFill>
                  <a:srgbClr val="C00000"/>
                </a:solidFill>
                <a:latin typeface="Courier"/>
                <a:ea typeface="Courier"/>
                <a:cs typeface="Courier"/>
                <a:sym typeface="Courier"/>
              </a:rPr>
              <a:t>   assert(a &gt;= 10);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printf("Gia tri nguyen vua nhap la %d\n", a);</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printf("Nhap mot chuoi: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scanf("%s", &amp;str);</a:t>
            </a:r>
            <a:endParaRPr/>
          </a:p>
          <a:p>
            <a:pPr indent="0" lvl="0" marL="0" marR="0" rtl="0" algn="l">
              <a:spcBef>
                <a:spcPts val="0"/>
              </a:spcBef>
              <a:spcAft>
                <a:spcPts val="0"/>
              </a:spcAft>
              <a:buNone/>
            </a:pPr>
            <a:r>
              <a:rPr lang="en-US" sz="1800">
                <a:solidFill>
                  <a:srgbClr val="C00000"/>
                </a:solidFill>
                <a:latin typeface="Courier"/>
                <a:ea typeface="Courier"/>
                <a:cs typeface="Courier"/>
                <a:sym typeface="Courier"/>
              </a:rPr>
              <a:t>   assert(str != NULL);</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printf("Chuoi vua nhap la: %s\n", str);</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return(0);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31"/>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Ví dụ sử dụng assert</a:t>
            </a:r>
            <a:endParaRPr b="1" sz="3200">
              <a:latin typeface="Questrial"/>
              <a:ea typeface="Questrial"/>
              <a:cs typeface="Questrial"/>
              <a:sym typeface="Questrial"/>
            </a:endParaRPr>
          </a:p>
        </p:txBody>
      </p:sp>
      <p:sp>
        <p:nvSpPr>
          <p:cNvPr id="285" name="Google Shape;285;p31"/>
          <p:cNvSpPr/>
          <p:nvPr/>
        </p:nvSpPr>
        <p:spPr>
          <a:xfrm>
            <a:off x="1407969" y="852566"/>
            <a:ext cx="7107381"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ourier"/>
                <a:ea typeface="Courier"/>
                <a:cs typeface="Courier"/>
                <a:sym typeface="Courier"/>
              </a:rPr>
              <a:t>#include &lt;assert.h&gt;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#include &lt;stdio.h&gt;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int main()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int a;</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char str[50];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printf("Nhap mot gia tri nguyen: \n");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scanf("%d", &amp;a);</a:t>
            </a:r>
            <a:endParaRPr/>
          </a:p>
          <a:p>
            <a:pPr indent="0" lvl="0" marL="0" marR="0" rtl="0" algn="l">
              <a:spcBef>
                <a:spcPts val="0"/>
              </a:spcBef>
              <a:spcAft>
                <a:spcPts val="0"/>
              </a:spcAft>
              <a:buNone/>
            </a:pPr>
            <a:r>
              <a:rPr lang="en-US" sz="1800">
                <a:solidFill>
                  <a:srgbClr val="C00000"/>
                </a:solidFill>
                <a:latin typeface="Courier"/>
                <a:ea typeface="Courier"/>
                <a:cs typeface="Courier"/>
                <a:sym typeface="Courier"/>
              </a:rPr>
              <a:t>   assert(a &gt;= 10);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printf("Gia tri nguyen vua nhap la %d\n", a);</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printf("Nhap mot chuoi: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scanf("%s", &amp;str);</a:t>
            </a:r>
            <a:endParaRPr/>
          </a:p>
          <a:p>
            <a:pPr indent="0" lvl="0" marL="0" marR="0" rtl="0" algn="l">
              <a:spcBef>
                <a:spcPts val="0"/>
              </a:spcBef>
              <a:spcAft>
                <a:spcPts val="0"/>
              </a:spcAft>
              <a:buNone/>
            </a:pPr>
            <a:r>
              <a:rPr lang="en-US" sz="1800">
                <a:solidFill>
                  <a:srgbClr val="C00000"/>
                </a:solidFill>
                <a:latin typeface="Courier"/>
                <a:ea typeface="Courier"/>
                <a:cs typeface="Courier"/>
                <a:sym typeface="Courier"/>
              </a:rPr>
              <a:t>   assert(str != NULL);</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printf("Chuoi vua nhap la: %s\n", str);</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return(0);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p:txBody>
      </p:sp>
      <p:pic>
        <p:nvPicPr>
          <p:cNvPr id="286" name="Google Shape;286;p31"/>
          <p:cNvPicPr preferRelativeResize="0"/>
          <p:nvPr/>
        </p:nvPicPr>
        <p:blipFill rotWithShape="1">
          <a:blip r:embed="rId4">
            <a:alphaModFix/>
          </a:blip>
          <a:srcRect b="0" l="0" r="0" t="0"/>
          <a:stretch/>
        </p:blipFill>
        <p:spPr>
          <a:xfrm>
            <a:off x="615950" y="2419350"/>
            <a:ext cx="7912100" cy="2019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2"/>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Ví dụ sử dụng assert</a:t>
            </a:r>
            <a:endParaRPr b="1" sz="3200">
              <a:latin typeface="Questrial"/>
              <a:ea typeface="Questrial"/>
              <a:cs typeface="Questrial"/>
              <a:sym typeface="Questrial"/>
            </a:endParaRPr>
          </a:p>
        </p:txBody>
      </p:sp>
      <p:sp>
        <p:nvSpPr>
          <p:cNvPr id="293" name="Google Shape;293;p32"/>
          <p:cNvSpPr/>
          <p:nvPr/>
        </p:nvSpPr>
        <p:spPr>
          <a:xfrm>
            <a:off x="1407969" y="852566"/>
            <a:ext cx="7107381"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ourier"/>
                <a:ea typeface="Courier"/>
                <a:cs typeface="Courier"/>
                <a:sym typeface="Courier"/>
              </a:rPr>
              <a:t>#include &lt;assert.h&gt;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#include &lt;stdio.h&gt;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int main()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int a;</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char str[50];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printf("Nhap mot gia tri nguyen: \n");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scanf("%d", &amp;a);</a:t>
            </a:r>
            <a:endParaRPr/>
          </a:p>
          <a:p>
            <a:pPr indent="0" lvl="0" marL="0" marR="0" rtl="0" algn="l">
              <a:spcBef>
                <a:spcPts val="0"/>
              </a:spcBef>
              <a:spcAft>
                <a:spcPts val="0"/>
              </a:spcAft>
              <a:buNone/>
            </a:pPr>
            <a:r>
              <a:rPr lang="en-US" sz="1800">
                <a:solidFill>
                  <a:srgbClr val="C00000"/>
                </a:solidFill>
                <a:latin typeface="Courier"/>
                <a:ea typeface="Courier"/>
                <a:cs typeface="Courier"/>
                <a:sym typeface="Courier"/>
              </a:rPr>
              <a:t>   assert(a &gt;= 10);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printf("Gia tri nguyen vua nhap la %d\n", a);</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printf("Nhap mot chuoi: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scanf("%s", &amp;str);</a:t>
            </a:r>
            <a:endParaRPr/>
          </a:p>
          <a:p>
            <a:pPr indent="0" lvl="0" marL="0" marR="0" rtl="0" algn="l">
              <a:spcBef>
                <a:spcPts val="0"/>
              </a:spcBef>
              <a:spcAft>
                <a:spcPts val="0"/>
              </a:spcAft>
              <a:buNone/>
            </a:pPr>
            <a:r>
              <a:rPr lang="en-US" sz="1800">
                <a:solidFill>
                  <a:srgbClr val="C00000"/>
                </a:solidFill>
                <a:latin typeface="Courier"/>
                <a:ea typeface="Courier"/>
                <a:cs typeface="Courier"/>
                <a:sym typeface="Courier"/>
              </a:rPr>
              <a:t>   assert(str != NULL);</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printf("Chuoi vua nhap la: %s\n", str);</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return(0);</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p:txBody>
      </p:sp>
      <p:pic>
        <p:nvPicPr>
          <p:cNvPr id="294" name="Google Shape;294;p32"/>
          <p:cNvPicPr preferRelativeResize="0"/>
          <p:nvPr/>
        </p:nvPicPr>
        <p:blipFill rotWithShape="1">
          <a:blip r:embed="rId4">
            <a:alphaModFix/>
          </a:blip>
          <a:srcRect b="0" l="0" r="0" t="0"/>
          <a:stretch/>
        </p:blipFill>
        <p:spPr>
          <a:xfrm>
            <a:off x="2095500" y="2870200"/>
            <a:ext cx="4953000" cy="111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33"/>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Nội dung</a:t>
            </a:r>
            <a:endParaRPr b="1" sz="3200">
              <a:latin typeface="Questrial"/>
              <a:ea typeface="Questrial"/>
              <a:cs typeface="Questrial"/>
              <a:sym typeface="Questrial"/>
            </a:endParaRPr>
          </a:p>
        </p:txBody>
      </p:sp>
      <p:sp>
        <p:nvSpPr>
          <p:cNvPr id="300" name="Google Shape;300;p33"/>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Khái niệm</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Bảo vệ chương trình khi dữ liệu đầu vào không hợp lệ (Invalid Inputs)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Assertions</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n-US" u="sng"/>
              <a:t>Kỹ thuật xử lý lỗi</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Xử lý ngoại lệ</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4" name="Shape 304"/>
        <p:cNvGrpSpPr/>
        <p:nvPr/>
      </p:nvGrpSpPr>
      <p:grpSpPr>
        <a:xfrm>
          <a:off x="0" y="0"/>
          <a:ext cx="0" cy="0"/>
          <a:chOff x="0" y="0"/>
          <a:chExt cx="0" cy="0"/>
        </a:xfrm>
      </p:grpSpPr>
      <p:sp>
        <p:nvSpPr>
          <p:cNvPr id="305" name="Google Shape;305;p34"/>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Lỗi - Error</a:t>
            </a:r>
            <a:endParaRPr b="1" sz="3200">
              <a:latin typeface="Questrial"/>
              <a:ea typeface="Questrial"/>
              <a:cs typeface="Questrial"/>
              <a:sym typeface="Questrial"/>
            </a:endParaRPr>
          </a:p>
        </p:txBody>
      </p:sp>
      <p:sp>
        <p:nvSpPr>
          <p:cNvPr id="306" name="Google Shape;306;p34"/>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Lỗi: chương trình chạy không đúng như đã định</a:t>
            </a:r>
            <a:endParaRPr/>
          </a:p>
          <a:p>
            <a:pPr indent="-228600" lvl="0" marL="228600" rtl="0" algn="l">
              <a:lnSpc>
                <a:spcPct val="90000"/>
              </a:lnSpc>
              <a:spcBef>
                <a:spcPts val="1000"/>
              </a:spcBef>
              <a:spcAft>
                <a:spcPts val="0"/>
              </a:spcAft>
              <a:buClr>
                <a:schemeClr val="dk1"/>
              </a:buClr>
              <a:buSzPts val="2800"/>
              <a:buChar char="•"/>
            </a:pPr>
            <a:r>
              <a:rPr lang="en-US"/>
              <a:t>Khi lỗi xảy ra cần</a:t>
            </a:r>
            <a:endParaRPr/>
          </a:p>
          <a:p>
            <a:pPr indent="-228600" lvl="1" marL="685800" rtl="0" algn="l">
              <a:lnSpc>
                <a:spcPct val="90000"/>
              </a:lnSpc>
              <a:spcBef>
                <a:spcPts val="500"/>
              </a:spcBef>
              <a:spcAft>
                <a:spcPts val="0"/>
              </a:spcAft>
              <a:buClr>
                <a:schemeClr val="dk1"/>
              </a:buClr>
              <a:buSzPts val="2400"/>
              <a:buChar char="•"/>
            </a:pPr>
            <a:r>
              <a:rPr lang="en-US"/>
              <a:t>Định vị nguồn gây lỗi</a:t>
            </a:r>
            <a:endParaRPr/>
          </a:p>
          <a:p>
            <a:pPr indent="-228600" lvl="1" marL="685800" rtl="0" algn="l">
              <a:lnSpc>
                <a:spcPct val="90000"/>
              </a:lnSpc>
              <a:spcBef>
                <a:spcPts val="500"/>
              </a:spcBef>
              <a:spcAft>
                <a:spcPts val="0"/>
              </a:spcAft>
              <a:buClr>
                <a:schemeClr val="dk1"/>
              </a:buClr>
              <a:buSzPts val="2400"/>
              <a:buChar char="•"/>
            </a:pPr>
            <a:r>
              <a:rPr lang="en-US"/>
              <a:t>Kiểm soát lỗi</a:t>
            </a:r>
            <a:endParaRPr/>
          </a:p>
          <a:p>
            <a:pPr indent="-228600" lvl="0" marL="228600" rtl="0" algn="l">
              <a:lnSpc>
                <a:spcPct val="90000"/>
              </a:lnSpc>
              <a:spcBef>
                <a:spcPts val="1000"/>
              </a:spcBef>
              <a:spcAft>
                <a:spcPts val="0"/>
              </a:spcAft>
              <a:buClr>
                <a:schemeClr val="dk1"/>
              </a:buClr>
              <a:buSzPts val="2800"/>
              <a:buChar char="•"/>
            </a:pPr>
            <a:r>
              <a:rPr lang="en-US"/>
              <a:t>Luôn có ý thức đề phòng các lỗi hay xảy ra trong chương trình, nhất là khi đọc file, dữ liệu do người dùng nhập vào và cấp phát bộ nhớ.</a:t>
            </a:r>
            <a:endParaRPr/>
          </a:p>
          <a:p>
            <a:pPr indent="-228600" lvl="0" marL="228600" rtl="0" algn="l">
              <a:lnSpc>
                <a:spcPct val="90000"/>
              </a:lnSpc>
              <a:spcBef>
                <a:spcPts val="1000"/>
              </a:spcBef>
              <a:spcAft>
                <a:spcPts val="0"/>
              </a:spcAft>
              <a:buClr>
                <a:schemeClr val="dk1"/>
              </a:buClr>
              <a:buSzPts val="2800"/>
              <a:buChar char="•"/>
            </a:pPr>
            <a:r>
              <a:rPr lang="en-US"/>
              <a:t>Áp dụng các biện pháp phòng ngừa ngay cả khi điều đó có thể dẫn tới việc dừng chương trình</a:t>
            </a:r>
            <a:endParaRPr/>
          </a:p>
          <a:p>
            <a:pPr indent="-228600" lvl="0" marL="228600" rtl="0" algn="l">
              <a:lnSpc>
                <a:spcPct val="90000"/>
              </a:lnSpc>
              <a:spcBef>
                <a:spcPts val="1000"/>
              </a:spcBef>
              <a:spcAft>
                <a:spcPts val="0"/>
              </a:spcAft>
              <a:buClr>
                <a:schemeClr val="dk1"/>
              </a:buClr>
              <a:buSzPts val="2800"/>
              <a:buChar char="•"/>
            </a:pPr>
            <a:r>
              <a:rPr lang="en-US"/>
              <a:t>In các lỗi bằng stderr stream.</a:t>
            </a:r>
            <a:endParaRPr/>
          </a:p>
          <a:p>
            <a:pPr indent="0" lvl="0" marL="0" rtl="0" algn="l">
              <a:lnSpc>
                <a:spcPct val="90000"/>
              </a:lnSpc>
              <a:spcBef>
                <a:spcPts val="1000"/>
              </a:spcBef>
              <a:spcAft>
                <a:spcPts val="0"/>
              </a:spcAft>
              <a:buClr>
                <a:schemeClr val="dk1"/>
              </a:buClr>
              <a:buSzPts val="2800"/>
              <a:buNone/>
            </a:pPr>
            <a:r>
              <a:t/>
            </a:r>
            <a:endParaRPr/>
          </a:p>
        </p:txBody>
      </p:sp>
      <p:sp>
        <p:nvSpPr>
          <p:cNvPr id="307" name="Google Shape;307;p34"/>
          <p:cNvSpPr txBox="1"/>
          <p:nvPr/>
        </p:nvSpPr>
        <p:spPr>
          <a:xfrm>
            <a:off x="836468" y="5392615"/>
            <a:ext cx="5442516" cy="379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E42426"/>
                </a:solidFill>
                <a:latin typeface="Consolas"/>
                <a:ea typeface="Consolas"/>
                <a:cs typeface="Consolas"/>
                <a:sym typeface="Consolas"/>
              </a:rPr>
              <a:t>fprintf (stderr,"There is an error!\n");</a:t>
            </a:r>
            <a:endParaRPr b="1" sz="3200">
              <a:solidFill>
                <a:srgbClr val="E42426"/>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35"/>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Kiểm tra cái gì để phát hiện lỗi</a:t>
            </a:r>
            <a:endParaRPr b="1" sz="3200">
              <a:latin typeface="Questrial"/>
              <a:ea typeface="Questrial"/>
              <a:cs typeface="Questrial"/>
              <a:sym typeface="Questrial"/>
            </a:endParaRPr>
          </a:p>
        </p:txBody>
      </p:sp>
      <p:sp>
        <p:nvSpPr>
          <p:cNvPr id="313" name="Google Shape;313;p35"/>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10000"/>
              </a:lnSpc>
              <a:spcBef>
                <a:spcPts val="0"/>
              </a:spcBef>
              <a:spcAft>
                <a:spcPts val="0"/>
              </a:spcAft>
              <a:buClr>
                <a:schemeClr val="dk1"/>
              </a:buClr>
              <a:buSzPct val="100000"/>
              <a:buChar char="•"/>
            </a:pPr>
            <a:r>
              <a:rPr lang="en-US"/>
              <a:t>Kiểm tra mọi thao tác có thể gây lỗi khi viết chương trình</a:t>
            </a:r>
            <a:endParaRPr/>
          </a:p>
          <a:p>
            <a:pPr indent="-228600" lvl="1" marL="685800" rtl="0" algn="l">
              <a:lnSpc>
                <a:spcPct val="110000"/>
              </a:lnSpc>
              <a:spcBef>
                <a:spcPts val="500"/>
              </a:spcBef>
              <a:spcAft>
                <a:spcPts val="0"/>
              </a:spcAft>
              <a:buClr>
                <a:schemeClr val="dk1"/>
              </a:buClr>
              <a:buSzPct val="100000"/>
              <a:buChar char="•"/>
            </a:pPr>
            <a:r>
              <a:rPr lang="en-US"/>
              <a:t>Nhập dữ liệu</a:t>
            </a:r>
            <a:endParaRPr/>
          </a:p>
          <a:p>
            <a:pPr indent="-228600" lvl="1" marL="685800" rtl="0" algn="l">
              <a:lnSpc>
                <a:spcPct val="110000"/>
              </a:lnSpc>
              <a:spcBef>
                <a:spcPts val="500"/>
              </a:spcBef>
              <a:spcAft>
                <a:spcPts val="0"/>
              </a:spcAft>
              <a:buClr>
                <a:schemeClr val="dk1"/>
              </a:buClr>
              <a:buSzPct val="100000"/>
              <a:buChar char="•"/>
            </a:pPr>
            <a:r>
              <a:rPr lang="en-US"/>
              <a:t>Sử dụng dữ liệu	</a:t>
            </a:r>
            <a:endParaRPr/>
          </a:p>
          <a:p>
            <a:pPr indent="-228600" lvl="0" marL="228600" rtl="0" algn="l">
              <a:lnSpc>
                <a:spcPct val="110000"/>
              </a:lnSpc>
              <a:spcBef>
                <a:spcPts val="1000"/>
              </a:spcBef>
              <a:spcAft>
                <a:spcPts val="0"/>
              </a:spcAft>
              <a:buClr>
                <a:schemeClr val="dk1"/>
              </a:buClr>
              <a:buSzPct val="100000"/>
              <a:buChar char="•"/>
            </a:pPr>
            <a:r>
              <a:rPr lang="en-US"/>
              <a:t>Ví dụ: </a:t>
            </a:r>
            <a:endParaRPr/>
          </a:p>
          <a:p>
            <a:pPr indent="-228600" lvl="1" marL="685800" rtl="0" algn="l">
              <a:lnSpc>
                <a:spcPct val="110000"/>
              </a:lnSpc>
              <a:spcBef>
                <a:spcPts val="500"/>
              </a:spcBef>
              <a:spcAft>
                <a:spcPts val="0"/>
              </a:spcAft>
              <a:buClr>
                <a:schemeClr val="dk1"/>
              </a:buClr>
              <a:buSzPct val="100000"/>
              <a:buChar char="•"/>
            </a:pPr>
            <a:r>
              <a:rPr lang="en-US"/>
              <a:t>Kiểm tra mỗi lần mở một tệp tin hay cấp phát các ô nhớ. </a:t>
            </a:r>
            <a:endParaRPr/>
          </a:p>
          <a:p>
            <a:pPr indent="-228600" lvl="1" marL="685800" rtl="0" algn="l">
              <a:lnSpc>
                <a:spcPct val="110000"/>
              </a:lnSpc>
              <a:spcBef>
                <a:spcPts val="500"/>
              </a:spcBef>
              <a:spcAft>
                <a:spcPts val="0"/>
              </a:spcAft>
              <a:buClr>
                <a:schemeClr val="dk1"/>
              </a:buClr>
              <a:buSzPct val="100000"/>
              <a:buChar char="•"/>
            </a:pPr>
            <a:r>
              <a:rPr lang="en-US"/>
              <a:t>Kiểm tra các phương thức người dùng nhập dữ liệu vào cho đến khi không còn nguy cơ gây ra dừng chương trình</a:t>
            </a:r>
            <a:endParaRPr/>
          </a:p>
          <a:p>
            <a:pPr indent="-228600" lvl="1" marL="685800" rtl="0" algn="l">
              <a:lnSpc>
                <a:spcPct val="110000"/>
              </a:lnSpc>
              <a:spcBef>
                <a:spcPts val="500"/>
              </a:spcBef>
              <a:spcAft>
                <a:spcPts val="0"/>
              </a:spcAft>
              <a:buClr>
                <a:schemeClr val="dk1"/>
              </a:buClr>
              <a:buSzPct val="100000"/>
              <a:buChar char="•"/>
            </a:pPr>
            <a:r>
              <a:rPr lang="en-US"/>
              <a:t>Trong trường hợp tràn bộ nhớ (out of memory), nên in ra lỗi kết thúc chương trình (-1: error exit);</a:t>
            </a:r>
            <a:endParaRPr/>
          </a:p>
          <a:p>
            <a:pPr indent="-228600" lvl="1" marL="685800" rtl="0" algn="l">
              <a:lnSpc>
                <a:spcPct val="110000"/>
              </a:lnSpc>
              <a:spcBef>
                <a:spcPts val="500"/>
              </a:spcBef>
              <a:spcAft>
                <a:spcPts val="0"/>
              </a:spcAft>
              <a:buClr>
                <a:schemeClr val="dk1"/>
              </a:buClr>
              <a:buSzPct val="100000"/>
              <a:buChar char="•"/>
            </a:pPr>
            <a:r>
              <a:rPr lang="en-US"/>
              <a:t>Trong trường hợp dữ liệu do người dùng đưa vào bị lỗi, tạo cơ hội cho người dùng nhập lại dữ liệu (lỗi tên file cũng có thể do người dùng nhập sai)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36"/>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Kiểm soát lỗi có thể xảy ra</a:t>
            </a:r>
            <a:endParaRPr b="1" sz="3200">
              <a:latin typeface="Questrial"/>
              <a:ea typeface="Questrial"/>
              <a:cs typeface="Questrial"/>
              <a:sym typeface="Questrial"/>
            </a:endParaRPr>
          </a:p>
        </p:txBody>
      </p:sp>
      <p:sp>
        <p:nvSpPr>
          <p:cNvPr id="319" name="Google Shape;319;p36"/>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Error handling: cần có cách thức xử lý các lỗi mà ta dự kiến sẽ xảy ra</a:t>
            </a:r>
            <a:endParaRPr/>
          </a:p>
          <a:p>
            <a:pPr indent="-228600" lvl="0" marL="228600" rtl="0" algn="l">
              <a:lnSpc>
                <a:spcPct val="90000"/>
              </a:lnSpc>
              <a:spcBef>
                <a:spcPts val="1000"/>
              </a:spcBef>
              <a:spcAft>
                <a:spcPts val="0"/>
              </a:spcAft>
              <a:buClr>
                <a:schemeClr val="dk1"/>
              </a:buClr>
              <a:buSzPts val="2800"/>
              <a:buChar char="•"/>
            </a:pPr>
            <a:r>
              <a:rPr lang="en-US"/>
              <a:t>Tùy theo tình huống cụ thể, ta có thể trả về:</a:t>
            </a:r>
            <a:endParaRPr/>
          </a:p>
          <a:p>
            <a:pPr indent="-228600" lvl="1" marL="685800" rtl="0" algn="l">
              <a:lnSpc>
                <a:spcPct val="90000"/>
              </a:lnSpc>
              <a:spcBef>
                <a:spcPts val="500"/>
              </a:spcBef>
              <a:spcAft>
                <a:spcPts val="0"/>
              </a:spcAft>
              <a:buClr>
                <a:schemeClr val="dk1"/>
              </a:buClr>
              <a:buSzPts val="2400"/>
              <a:buChar char="•"/>
            </a:pPr>
            <a:r>
              <a:rPr lang="en-US"/>
              <a:t>một giá trị trung lập </a:t>
            </a:r>
            <a:endParaRPr/>
          </a:p>
          <a:p>
            <a:pPr indent="-228600" lvl="1" marL="685800" rtl="0" algn="l">
              <a:lnSpc>
                <a:spcPct val="90000"/>
              </a:lnSpc>
              <a:spcBef>
                <a:spcPts val="500"/>
              </a:spcBef>
              <a:spcAft>
                <a:spcPts val="0"/>
              </a:spcAft>
              <a:buClr>
                <a:schemeClr val="dk1"/>
              </a:buClr>
              <a:buSzPts val="2400"/>
              <a:buChar char="•"/>
            </a:pPr>
            <a:r>
              <a:rPr lang="en-US"/>
              <a:t>thay thế đoạn tiếp theo của dữ liệu hợp lệ</a:t>
            </a:r>
            <a:endParaRPr/>
          </a:p>
          <a:p>
            <a:pPr indent="-228600" lvl="1" marL="685800" rtl="0" algn="l">
              <a:lnSpc>
                <a:spcPct val="90000"/>
              </a:lnSpc>
              <a:spcBef>
                <a:spcPts val="500"/>
              </a:spcBef>
              <a:spcAft>
                <a:spcPts val="0"/>
              </a:spcAft>
              <a:buClr>
                <a:schemeClr val="dk1"/>
              </a:buClr>
              <a:buSzPts val="2400"/>
              <a:buChar char="•"/>
            </a:pPr>
            <a:r>
              <a:rPr lang="en-US"/>
              <a:t>trả về cùng giá trị như lần trước </a:t>
            </a:r>
            <a:endParaRPr/>
          </a:p>
          <a:p>
            <a:pPr indent="-228600" lvl="1" marL="685800" rtl="0" algn="l">
              <a:lnSpc>
                <a:spcPct val="90000"/>
              </a:lnSpc>
              <a:spcBef>
                <a:spcPts val="500"/>
              </a:spcBef>
              <a:spcAft>
                <a:spcPts val="0"/>
              </a:spcAft>
              <a:buClr>
                <a:schemeClr val="dk1"/>
              </a:buClr>
              <a:buSzPts val="2400"/>
              <a:buChar char="•"/>
            </a:pPr>
            <a:r>
              <a:rPr lang="en-US"/>
              <a:t>thay thế giá trị hợp lệ gần nhất </a:t>
            </a:r>
            <a:endParaRPr/>
          </a:p>
          <a:p>
            <a:pPr indent="-228600" lvl="1" marL="685800" rtl="0" algn="l">
              <a:lnSpc>
                <a:spcPct val="90000"/>
              </a:lnSpc>
              <a:spcBef>
                <a:spcPts val="500"/>
              </a:spcBef>
              <a:spcAft>
                <a:spcPts val="0"/>
              </a:spcAft>
              <a:buClr>
                <a:schemeClr val="dk1"/>
              </a:buClr>
              <a:buSzPts val="2400"/>
              <a:buChar char="•"/>
            </a:pPr>
            <a:r>
              <a:rPr lang="en-US"/>
              <a:t>ghi vết một cảnh báo vào tệp </a:t>
            </a:r>
            <a:endParaRPr/>
          </a:p>
          <a:p>
            <a:pPr indent="-228600" lvl="1" marL="685800" rtl="0" algn="l">
              <a:lnSpc>
                <a:spcPct val="90000"/>
              </a:lnSpc>
              <a:spcBef>
                <a:spcPts val="500"/>
              </a:spcBef>
              <a:spcAft>
                <a:spcPts val="0"/>
              </a:spcAft>
              <a:buClr>
                <a:schemeClr val="dk1"/>
              </a:buClr>
              <a:buSzPts val="2400"/>
              <a:buChar char="•"/>
            </a:pPr>
            <a:r>
              <a:rPr lang="en-US"/>
              <a:t>trả về một mã lỗi</a:t>
            </a:r>
            <a:endParaRPr/>
          </a:p>
          <a:p>
            <a:pPr indent="-228600" lvl="1" marL="685800" rtl="0" algn="l">
              <a:lnSpc>
                <a:spcPct val="90000"/>
              </a:lnSpc>
              <a:spcBef>
                <a:spcPts val="500"/>
              </a:spcBef>
              <a:spcAft>
                <a:spcPts val="0"/>
              </a:spcAft>
              <a:buClr>
                <a:schemeClr val="dk1"/>
              </a:buClr>
              <a:buSzPts val="2400"/>
              <a:buChar char="•"/>
            </a:pPr>
            <a:r>
              <a:rPr lang="en-US"/>
              <a:t>gọi một thủ tục hay đối tượng xử lý </a:t>
            </a:r>
            <a:endParaRPr/>
          </a:p>
          <a:p>
            <a:pPr indent="-228600" lvl="1" marL="685800" rtl="0" algn="l">
              <a:lnSpc>
                <a:spcPct val="90000"/>
              </a:lnSpc>
              <a:spcBef>
                <a:spcPts val="500"/>
              </a:spcBef>
              <a:spcAft>
                <a:spcPts val="0"/>
              </a:spcAft>
              <a:buClr>
                <a:schemeClr val="dk1"/>
              </a:buClr>
              <a:buSzPts val="2400"/>
              <a:buChar char="•"/>
            </a:pPr>
            <a:r>
              <a:rPr lang="en-US"/>
              <a:t>hiện một thông báo hay tắt máy</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37"/>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Phục hồi tài nguyên</a:t>
            </a:r>
            <a:endParaRPr b="1" sz="3200">
              <a:latin typeface="Questrial"/>
              <a:ea typeface="Questrial"/>
              <a:cs typeface="Questrial"/>
              <a:sym typeface="Questrial"/>
            </a:endParaRPr>
          </a:p>
        </p:txBody>
      </p:sp>
      <p:sp>
        <p:nvSpPr>
          <p:cNvPr id="325" name="Google Shape;325;p37"/>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Phục hồi tài nguyên khi xảy ra lỗi?</a:t>
            </a:r>
            <a:endParaRPr/>
          </a:p>
          <a:p>
            <a:pPr indent="-228600" lvl="1" marL="685800" rtl="0" algn="l">
              <a:lnSpc>
                <a:spcPct val="90000"/>
              </a:lnSpc>
              <a:spcBef>
                <a:spcPts val="500"/>
              </a:spcBef>
              <a:spcAft>
                <a:spcPts val="0"/>
              </a:spcAft>
              <a:buClr>
                <a:schemeClr val="dk1"/>
              </a:buClr>
              <a:buSzPts val="2400"/>
              <a:buChar char="•"/>
            </a:pPr>
            <a:r>
              <a:rPr lang="en-US"/>
              <a:t>Thường thì không phục hồi tài nguyên, nhưng sẽ hữu ích khi thực hiện các công việc nhằm đảm bảo cho thông tin ở trạng thái rõ ràng và vô hại nhất có thể</a:t>
            </a:r>
            <a:endParaRPr/>
          </a:p>
          <a:p>
            <a:pPr indent="-228600" lvl="1" marL="685800" rtl="0" algn="l">
              <a:lnSpc>
                <a:spcPct val="90000"/>
              </a:lnSpc>
              <a:spcBef>
                <a:spcPts val="500"/>
              </a:spcBef>
              <a:spcAft>
                <a:spcPts val="0"/>
              </a:spcAft>
              <a:buClr>
                <a:schemeClr val="dk1"/>
              </a:buClr>
              <a:buSzPts val="2400"/>
              <a:buChar char="•"/>
            </a:pPr>
            <a:r>
              <a:rPr lang="en-US"/>
              <a:t>Nếu các biến vẫn còn được truy xuất thì chúng nên được gán các giá trị hợp lý</a:t>
            </a:r>
            <a:endParaRPr/>
          </a:p>
          <a:p>
            <a:pPr indent="-228600" lvl="1" marL="685800" rtl="0" algn="l">
              <a:lnSpc>
                <a:spcPct val="90000"/>
              </a:lnSpc>
              <a:spcBef>
                <a:spcPts val="500"/>
              </a:spcBef>
              <a:spcAft>
                <a:spcPts val="0"/>
              </a:spcAft>
              <a:buClr>
                <a:schemeClr val="dk1"/>
              </a:buClr>
              <a:buSzPts val="2400"/>
              <a:buChar char="•"/>
            </a:pPr>
            <a:r>
              <a:rPr lang="en-US"/>
              <a:t>Trường hợp thực thi việc cập nhật dữ liệu, nhất là trong 1 phiên – transaction – liên quan tới nhiều bảng chính, phụ, thì việc khôi phục khi có ngoại lệ là vô cùng cần thiết (rollback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38"/>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Chắc chắn hay chính xác?</a:t>
            </a:r>
            <a:endParaRPr b="1" sz="3200">
              <a:latin typeface="Questrial"/>
              <a:ea typeface="Questrial"/>
              <a:cs typeface="Questrial"/>
              <a:sym typeface="Questrial"/>
            </a:endParaRPr>
          </a:p>
        </p:txBody>
      </p:sp>
      <p:sp>
        <p:nvSpPr>
          <p:cNvPr id="331" name="Google Shape;331;p38"/>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Chắc chắn</a:t>
            </a:r>
            <a:r>
              <a:rPr lang="en-US"/>
              <a:t>: chương trình luôn chạy thông, kể cả khi có lỗi </a:t>
            </a:r>
            <a:endParaRPr/>
          </a:p>
          <a:p>
            <a:pPr indent="-228600" lvl="0" marL="228600" rtl="0" algn="l">
              <a:lnSpc>
                <a:spcPct val="90000"/>
              </a:lnSpc>
              <a:spcBef>
                <a:spcPts val="1000"/>
              </a:spcBef>
              <a:spcAft>
                <a:spcPts val="0"/>
              </a:spcAft>
              <a:buClr>
                <a:schemeClr val="dk1"/>
              </a:buClr>
              <a:buSzPts val="2800"/>
              <a:buChar char="•"/>
            </a:pPr>
            <a:r>
              <a:rPr b="1" lang="en-US"/>
              <a:t>Chính xác</a:t>
            </a:r>
            <a:r>
              <a:rPr lang="en-US"/>
              <a:t>: chương trình không bao giờ gặp lại lỗi </a:t>
            </a:r>
            <a:endParaRPr/>
          </a:p>
          <a:p>
            <a:pPr indent="-228600" lvl="0" marL="228600" rtl="0" algn="l">
              <a:lnSpc>
                <a:spcPct val="90000"/>
              </a:lnSpc>
              <a:spcBef>
                <a:spcPts val="1000"/>
              </a:spcBef>
              <a:spcAft>
                <a:spcPts val="0"/>
              </a:spcAft>
              <a:buClr>
                <a:schemeClr val="dk1"/>
              </a:buClr>
              <a:buSzPts val="2800"/>
              <a:buChar char="•"/>
            </a:pPr>
            <a:r>
              <a:rPr lang="en-US"/>
              <a:t>Ví dụ: Lỗi hiện thị trong các trình xử lý văn bản: khi đang thay đổi nội dung văn bản, thỉnh thoảng một phần của một dòng văn bản ở phía dưới màn hình bị hiện thị sai. Khi đó người dùng phải làm gì?</a:t>
            </a:r>
            <a:endParaRPr/>
          </a:p>
          <a:p>
            <a:pPr indent="-228600" lvl="1" marL="685800" rtl="0" algn="l">
              <a:lnSpc>
                <a:spcPct val="90000"/>
              </a:lnSpc>
              <a:spcBef>
                <a:spcPts val="500"/>
              </a:spcBef>
              <a:spcAft>
                <a:spcPts val="0"/>
              </a:spcAft>
              <a:buClr>
                <a:schemeClr val="dk1"/>
              </a:buClr>
              <a:buSzPts val="2400"/>
              <a:buChar char="•"/>
            </a:pPr>
            <a:r>
              <a:rPr lang="en-US"/>
              <a:t>Tắt chương trình</a:t>
            </a:r>
            <a:endParaRPr/>
          </a:p>
          <a:p>
            <a:pPr indent="-228600" lvl="1" marL="685800" rtl="0" algn="l">
              <a:lnSpc>
                <a:spcPct val="90000"/>
              </a:lnSpc>
              <a:spcBef>
                <a:spcPts val="500"/>
              </a:spcBef>
              <a:spcAft>
                <a:spcPts val="0"/>
              </a:spcAft>
              <a:buClr>
                <a:schemeClr val="dk1"/>
              </a:buClr>
              <a:buSzPts val="2400"/>
              <a:buChar char="•"/>
            </a:pPr>
            <a:r>
              <a:rPr lang="en-US"/>
              <a:t>Nhấn PgUp  hoặc PgDn, màn hình sẽ làm mới</a:t>
            </a:r>
            <a:endParaRPr/>
          </a:p>
          <a:p>
            <a:pPr indent="0" lvl="0" marL="228600" rtl="0" algn="l">
              <a:lnSpc>
                <a:spcPct val="90000"/>
              </a:lnSpc>
              <a:spcBef>
                <a:spcPts val="1000"/>
              </a:spcBef>
              <a:spcAft>
                <a:spcPts val="0"/>
              </a:spcAft>
              <a:buClr>
                <a:schemeClr val="dk1"/>
              </a:buClr>
              <a:buSzPts val="2800"/>
              <a:buNone/>
            </a:pPr>
            <a:r>
              <a:rPr lang="en-US"/>
              <a:t>🡪Ưu tiên tính chắc chắn thay vì tính chính xác: </a:t>
            </a:r>
            <a:endParaRPr/>
          </a:p>
          <a:p>
            <a:pPr indent="-228600" lvl="1" marL="685800" rtl="0" algn="l">
              <a:lnSpc>
                <a:spcPct val="90000"/>
              </a:lnSpc>
              <a:spcBef>
                <a:spcPts val="500"/>
              </a:spcBef>
              <a:spcAft>
                <a:spcPts val="0"/>
              </a:spcAft>
              <a:buClr>
                <a:schemeClr val="dk1"/>
              </a:buClr>
              <a:buSzPts val="2400"/>
              <a:buChar char="•"/>
            </a:pPr>
            <a:r>
              <a:rPr lang="en-US"/>
              <a:t>Bất cứ kết quả nào đó bao giờ cũng thường là tốt hơn so với Shutdown.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39"/>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Khi nào phải </a:t>
            </a:r>
            <a:r>
              <a:rPr b="1" lang="en-US" sz="3200">
                <a:solidFill>
                  <a:srgbClr val="C00000"/>
                </a:solidFill>
                <a:latin typeface="Questrial"/>
                <a:ea typeface="Questrial"/>
                <a:cs typeface="Questrial"/>
                <a:sym typeface="Questrial"/>
              </a:rPr>
              <a:t>loại bỏ hết lỗi?</a:t>
            </a:r>
            <a:endParaRPr b="1" sz="3200">
              <a:latin typeface="Questrial"/>
              <a:ea typeface="Questrial"/>
              <a:cs typeface="Questrial"/>
              <a:sym typeface="Questrial"/>
            </a:endParaRPr>
          </a:p>
        </p:txBody>
      </p:sp>
      <p:sp>
        <p:nvSpPr>
          <p:cNvPr id="337" name="Google Shape;337;p39"/>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Đôi khi, để loại bỏ một lỗi nhỏ, lại rất tốn kém</a:t>
            </a:r>
            <a:endParaRPr/>
          </a:p>
          <a:p>
            <a:pPr indent="-228600" lvl="1" marL="685800" rtl="0" algn="l">
              <a:lnSpc>
                <a:spcPct val="90000"/>
              </a:lnSpc>
              <a:spcBef>
                <a:spcPts val="500"/>
              </a:spcBef>
              <a:spcAft>
                <a:spcPts val="0"/>
              </a:spcAft>
              <a:buClr>
                <a:schemeClr val="dk1"/>
              </a:buClr>
              <a:buSzPts val="2400"/>
              <a:buChar char="•"/>
            </a:pPr>
            <a:r>
              <a:rPr lang="en-US"/>
              <a:t>Nếu lỗi đó chắc chắn không ảnh hưởng đến mục đích cơ bản của ứng dụng, không làm chương trình bị treo, hoặc làm sai lệch kết quả chính, người ta có thể bỏ qua, mà không cố sửa để có thể gặp phải các nguy cơ khác.</a:t>
            </a:r>
            <a:endParaRPr/>
          </a:p>
          <a:p>
            <a:pPr indent="-228600" lvl="0" marL="228600" rtl="0" algn="l">
              <a:lnSpc>
                <a:spcPct val="90000"/>
              </a:lnSpc>
              <a:spcBef>
                <a:spcPts val="1000"/>
              </a:spcBef>
              <a:spcAft>
                <a:spcPts val="0"/>
              </a:spcAft>
              <a:buClr>
                <a:schemeClr val="dk1"/>
              </a:buClr>
              <a:buSzPts val="2800"/>
              <a:buChar char="•"/>
            </a:pPr>
            <a:r>
              <a:rPr lang="en-US"/>
              <a:t>Phần mềm “chịu lỗi”?: Phần mềm sống chung với lỗi, để đảm bảo tính liên tục, ổn định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0" y="336550"/>
            <a:ext cx="2286000" cy="187325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800"/>
              <a:buFont typeface="Titillium Web"/>
              <a:buNone/>
            </a:pPr>
            <a:r>
              <a:rPr b="0" i="0" lang="en-US" sz="2800" u="none" cap="none" strike="noStrike">
                <a:solidFill>
                  <a:srgbClr val="FFFFFF"/>
                </a:solidFill>
                <a:latin typeface="Roboto Slab"/>
                <a:ea typeface="Roboto Slab"/>
                <a:cs typeface="Roboto Slab"/>
                <a:sym typeface="Roboto Slab"/>
              </a:rPr>
              <a:t>Lập trình phòng ngừa</a:t>
            </a:r>
            <a:br>
              <a:rPr b="0" i="0" lang="en-US" sz="2400" u="none" cap="none" strike="noStrike">
                <a:solidFill>
                  <a:srgbClr val="FFFFFF"/>
                </a:solidFill>
                <a:latin typeface="Roboto Slab"/>
                <a:ea typeface="Roboto Slab"/>
                <a:cs typeface="Roboto Slab"/>
                <a:sym typeface="Roboto Slab"/>
              </a:rPr>
            </a:br>
            <a:r>
              <a:rPr b="0" i="0" lang="en-US" sz="2400" u="none" cap="none" strike="noStrike">
                <a:solidFill>
                  <a:schemeClr val="dk1"/>
                </a:solidFill>
                <a:latin typeface="Roboto Slab"/>
                <a:ea typeface="Roboto Slab"/>
                <a:cs typeface="Roboto Slab"/>
                <a:sym typeface="Roboto Slab"/>
              </a:rPr>
              <a:t>Defensive Programming</a:t>
            </a:r>
            <a:endParaRPr b="0" i="0" sz="2400" u="none" cap="none" strike="noStrike">
              <a:solidFill>
                <a:schemeClr val="dk1"/>
              </a:solidFill>
              <a:latin typeface="Roboto Slab"/>
              <a:ea typeface="Roboto Slab"/>
              <a:cs typeface="Roboto Slab"/>
              <a:sym typeface="Roboto Slab"/>
            </a:endParaRPr>
          </a:p>
        </p:txBody>
      </p:sp>
      <p:sp>
        <p:nvSpPr>
          <p:cNvPr id="108" name="Google Shape;108;p4"/>
          <p:cNvSpPr txBox="1"/>
          <p:nvPr/>
        </p:nvSpPr>
        <p:spPr>
          <a:xfrm>
            <a:off x="0" y="4930400"/>
            <a:ext cx="2285999" cy="1380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200"/>
              <a:buFont typeface="Titillium Web"/>
              <a:buNone/>
            </a:pPr>
            <a:r>
              <a:rPr b="0" i="0" lang="en-US" sz="3200" u="none" cap="none" strike="noStrike">
                <a:solidFill>
                  <a:srgbClr val="FFFFFF"/>
                </a:solidFill>
                <a:latin typeface="Roboto Slab"/>
                <a:ea typeface="Roboto Slab"/>
                <a:cs typeface="Roboto Slab"/>
                <a:sym typeface="Roboto Slab"/>
              </a:rPr>
              <a:t>Defensive driving</a:t>
            </a:r>
            <a:endParaRPr b="0" i="0" sz="3200" u="none" cap="none" strike="noStrike">
              <a:solidFill>
                <a:srgbClr val="FFFFFF"/>
              </a:solidFill>
              <a:latin typeface="Roboto Slab"/>
              <a:ea typeface="Roboto Slab"/>
              <a:cs typeface="Roboto Slab"/>
              <a:sym typeface="Roboto Slab"/>
            </a:endParaRPr>
          </a:p>
        </p:txBody>
      </p:sp>
      <p:sp>
        <p:nvSpPr>
          <p:cNvPr id="109" name="Google Shape;109;p4"/>
          <p:cNvSpPr txBox="1"/>
          <p:nvPr/>
        </p:nvSpPr>
        <p:spPr>
          <a:xfrm>
            <a:off x="0" y="2785914"/>
            <a:ext cx="2285999" cy="1380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8800"/>
              <a:buFont typeface="Titillium Web"/>
              <a:buNone/>
            </a:pPr>
            <a:r>
              <a:rPr b="1" i="0" lang="en-US" sz="8800" u="none" cap="none" strike="noStrike">
                <a:solidFill>
                  <a:srgbClr val="FFFFFF"/>
                </a:solidFill>
                <a:latin typeface="Roboto Slab"/>
                <a:ea typeface="Roboto Slab"/>
                <a:cs typeface="Roboto Slab"/>
                <a:sym typeface="Roboto Slab"/>
              </a:rPr>
              <a:t>vs.</a:t>
            </a:r>
            <a:endParaRPr b="1" i="0" sz="8800" u="none" cap="none" strike="noStrike">
              <a:solidFill>
                <a:srgbClr val="FFFFFF"/>
              </a:solidFill>
              <a:latin typeface="Roboto Slab"/>
              <a:ea typeface="Roboto Slab"/>
              <a:cs typeface="Roboto Slab"/>
              <a:sym typeface="Roboto Slab"/>
            </a:endParaRPr>
          </a:p>
        </p:txBody>
      </p:sp>
      <p:pic>
        <p:nvPicPr>
          <p:cNvPr id="110" name="Google Shape;110;p4"/>
          <p:cNvPicPr preferRelativeResize="0"/>
          <p:nvPr/>
        </p:nvPicPr>
        <p:blipFill rotWithShape="1">
          <a:blip r:embed="rId3">
            <a:alphaModFix/>
          </a:blip>
          <a:srcRect b="0" l="0" r="0" t="0"/>
          <a:stretch/>
        </p:blipFill>
        <p:spPr>
          <a:xfrm>
            <a:off x="2285999" y="1264640"/>
            <a:ext cx="6858001" cy="442254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40"/>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Dùng hàm bao gói (Wrappered function)</a:t>
            </a:r>
            <a:endParaRPr b="1" sz="3200">
              <a:latin typeface="Questrial"/>
              <a:ea typeface="Questrial"/>
              <a:cs typeface="Questrial"/>
              <a:sym typeface="Questrial"/>
            </a:endParaRPr>
          </a:p>
        </p:txBody>
      </p:sp>
      <p:sp>
        <p:nvSpPr>
          <p:cNvPr id="343" name="Google Shape;343;p40"/>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Hàm bao gói = gọi hàm gốc + bẫy lỗi</a:t>
            </a:r>
            <a:endParaRPr/>
          </a:p>
          <a:p>
            <a:pPr indent="-228600" lvl="0" marL="228600" rtl="0" algn="l">
              <a:lnSpc>
                <a:spcPct val="90000"/>
              </a:lnSpc>
              <a:spcBef>
                <a:spcPts val="1000"/>
              </a:spcBef>
              <a:spcAft>
                <a:spcPts val="0"/>
              </a:spcAft>
              <a:buClr>
                <a:schemeClr val="dk1"/>
              </a:buClr>
              <a:buSzPct val="100000"/>
              <a:buChar char="•"/>
            </a:pPr>
            <a:r>
              <a:rPr lang="en-US"/>
              <a:t>Tại mọi thời điểm cần kiểm tra lỗi của hàm gốc, dùng hàm bao gói thay vì dùng hàm gốc</a:t>
            </a:r>
            <a:endParaRPr/>
          </a:p>
          <a:p>
            <a:pPr indent="-228600" lvl="0" marL="228600" rtl="0" algn="l">
              <a:lnSpc>
                <a:spcPct val="90000"/>
              </a:lnSpc>
              <a:spcBef>
                <a:spcPts val="1000"/>
              </a:spcBef>
              <a:spcAft>
                <a:spcPts val="0"/>
              </a:spcAft>
              <a:buClr>
                <a:schemeClr val="dk1"/>
              </a:buClr>
              <a:buSzPct val="100000"/>
              <a:buChar char="•"/>
            </a:pPr>
            <a:r>
              <a:rPr lang="en-US"/>
              <a:t>Ví dụ:</a:t>
            </a:r>
            <a:endParaRPr/>
          </a:p>
          <a:p>
            <a:pPr indent="-228600" lvl="0" marL="228600" rtl="0" algn="l">
              <a:lnSpc>
                <a:spcPct val="90000"/>
              </a:lnSpc>
              <a:spcBef>
                <a:spcPts val="1000"/>
              </a:spcBef>
              <a:spcAft>
                <a:spcPts val="0"/>
              </a:spcAft>
              <a:buClr>
                <a:schemeClr val="dk1"/>
              </a:buClr>
              <a:buSzPct val="100000"/>
              <a:buChar char="•"/>
            </a:pPr>
            <a:r>
              <a:rPr lang="en-US"/>
              <a:t>Nếu phải viết đoạn mã kiểm tra lỗi mỗi lần sử dụng malloc thì rất nhàm chán. </a:t>
            </a:r>
            <a:endParaRPr/>
          </a:p>
          <a:p>
            <a:pPr indent="-228600" lvl="1" marL="685800" rtl="0" algn="l">
              <a:lnSpc>
                <a:spcPct val="90000"/>
              </a:lnSpc>
              <a:spcBef>
                <a:spcPts val="500"/>
              </a:spcBef>
              <a:spcAft>
                <a:spcPts val="0"/>
              </a:spcAft>
              <a:buClr>
                <a:schemeClr val="dk1"/>
              </a:buClr>
              <a:buSzPct val="100000"/>
              <a:buChar char="•"/>
            </a:pPr>
            <a:r>
              <a:rPr lang="en-US"/>
              <a:t>Kiểm tra</a:t>
            </a:r>
            <a:endParaRPr/>
          </a:p>
          <a:p>
            <a:pPr indent="-228600" lvl="1" marL="685800" rtl="0" algn="l">
              <a:lnSpc>
                <a:spcPct val="90000"/>
              </a:lnSpc>
              <a:spcBef>
                <a:spcPts val="500"/>
              </a:spcBef>
              <a:spcAft>
                <a:spcPts val="0"/>
              </a:spcAft>
              <a:buClr>
                <a:schemeClr val="dk1"/>
              </a:buClr>
              <a:buSzPct val="100000"/>
              <a:buChar char="•"/>
            </a:pPr>
            <a:r>
              <a:rPr lang="en-US"/>
              <a:t>Thông báo lỗi kiểu như “out of memory” </a:t>
            </a:r>
            <a:endParaRPr/>
          </a:p>
          <a:p>
            <a:pPr indent="-228600" lvl="1" marL="685800" rtl="0" algn="l">
              <a:lnSpc>
                <a:spcPct val="90000"/>
              </a:lnSpc>
              <a:spcBef>
                <a:spcPts val="500"/>
              </a:spcBef>
              <a:spcAft>
                <a:spcPts val="0"/>
              </a:spcAft>
              <a:buClr>
                <a:schemeClr val="dk1"/>
              </a:buClr>
              <a:buSzPct val="100000"/>
              <a:buChar char="•"/>
            </a:pPr>
            <a:r>
              <a:rPr lang="en-US"/>
              <a:t>Thoát.	</a:t>
            </a:r>
            <a:endParaRPr/>
          </a:p>
          <a:p>
            <a:pPr indent="-228600" lvl="0" marL="228600" rtl="0" algn="l">
              <a:lnSpc>
                <a:spcPct val="90000"/>
              </a:lnSpc>
              <a:spcBef>
                <a:spcPts val="1000"/>
              </a:spcBef>
              <a:spcAft>
                <a:spcPts val="0"/>
              </a:spcAft>
              <a:buClr>
                <a:schemeClr val="dk1"/>
              </a:buClr>
              <a:buSzPct val="100000"/>
              <a:buChar char="•"/>
            </a:pPr>
            <a:r>
              <a:rPr lang="en-US"/>
              <a:t>Tự viết hàm safe_malloc và sử dụng hàm này thay vì dùng malloc có sẵn</a:t>
            </a:r>
            <a:endParaRPr/>
          </a:p>
          <a:p>
            <a:pPr indent="-228600" lvl="1" marL="685800" rtl="0" algn="l">
              <a:lnSpc>
                <a:spcPct val="90000"/>
              </a:lnSpc>
              <a:spcBef>
                <a:spcPts val="500"/>
              </a:spcBef>
              <a:spcAft>
                <a:spcPts val="0"/>
              </a:spcAft>
              <a:buClr>
                <a:schemeClr val="dk1"/>
              </a:buClr>
              <a:buSzPct val="100000"/>
              <a:buChar char="•"/>
            </a:pPr>
            <a:r>
              <a:rPr lang="en-US"/>
              <a:t>Malloc</a:t>
            </a:r>
            <a:endParaRPr/>
          </a:p>
          <a:p>
            <a:pPr indent="-228600" lvl="1" marL="685800" rtl="0" algn="l">
              <a:lnSpc>
                <a:spcPct val="90000"/>
              </a:lnSpc>
              <a:spcBef>
                <a:spcPts val="500"/>
              </a:spcBef>
              <a:spcAft>
                <a:spcPts val="0"/>
              </a:spcAft>
              <a:buClr>
                <a:schemeClr val="dk1"/>
              </a:buClr>
              <a:buSzPct val="100000"/>
              <a:buChar char="•"/>
            </a:pPr>
            <a:r>
              <a:rPr lang="en-US"/>
              <a:t>Kiểm tra</a:t>
            </a:r>
            <a:endParaRPr/>
          </a:p>
          <a:p>
            <a:pPr indent="-228600" lvl="1" marL="685800" rtl="0" algn="l">
              <a:lnSpc>
                <a:spcPct val="90000"/>
              </a:lnSpc>
              <a:spcBef>
                <a:spcPts val="500"/>
              </a:spcBef>
              <a:spcAft>
                <a:spcPts val="0"/>
              </a:spcAft>
              <a:buClr>
                <a:schemeClr val="dk1"/>
              </a:buClr>
              <a:buSzPct val="100000"/>
              <a:buChar char="•"/>
            </a:pPr>
            <a:r>
              <a:rPr lang="en-US"/>
              <a:t>Thông báo lỗi kiểu như “out of memory” </a:t>
            </a:r>
            <a:endParaRPr/>
          </a:p>
          <a:p>
            <a:pPr indent="-228600" lvl="1" marL="685800" rtl="0" algn="l">
              <a:lnSpc>
                <a:spcPct val="90000"/>
              </a:lnSpc>
              <a:spcBef>
                <a:spcPts val="500"/>
              </a:spcBef>
              <a:spcAft>
                <a:spcPts val="0"/>
              </a:spcAft>
              <a:buClr>
                <a:schemeClr val="dk1"/>
              </a:buClr>
              <a:buSzPct val="100000"/>
              <a:buChar char="•"/>
            </a:pPr>
            <a:r>
              <a:rPr lang="en-US"/>
              <a:t>Thoát.</a:t>
            </a:r>
            <a:endParaRPr/>
          </a:p>
          <a:p>
            <a:pPr indent="-8763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41"/>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safe_malloc</a:t>
            </a:r>
            <a:endParaRPr b="1" sz="3200">
              <a:latin typeface="Questrial"/>
              <a:ea typeface="Questrial"/>
              <a:cs typeface="Questrial"/>
              <a:sym typeface="Questrial"/>
            </a:endParaRPr>
          </a:p>
        </p:txBody>
      </p:sp>
      <p:sp>
        <p:nvSpPr>
          <p:cNvPr id="349" name="Google Shape;349;p41"/>
          <p:cNvSpPr/>
          <p:nvPr/>
        </p:nvSpPr>
        <p:spPr>
          <a:xfrm>
            <a:off x="448541" y="737628"/>
            <a:ext cx="851535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#include&lt;stdlib.h&gt;</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#include&lt;stdio.h&gt;</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void *safe_malloc (size_t);</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Bẫy lỗi khi dùng hàm malloc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void *safe_malloc (size_t size)</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Cấp phát bộ nhớ hoặc báo lỗi và thoát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void *ptr;</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ptr= malloc(size);</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if (ptr == NULL)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fprintf (stderr, </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“Không đủ bộ nhớ để thực hiện dòng lệnh :%d file :%s\n", </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__LINE__, __FILE__);</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exit(-1);</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return ptr;</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1800">
              <a:solidFill>
                <a:schemeClr val="dk1"/>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42"/>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Tạo giao diện rõ ràng</a:t>
            </a:r>
            <a:endParaRPr b="1" sz="3200">
              <a:latin typeface="Questrial"/>
              <a:ea typeface="Questrial"/>
              <a:cs typeface="Questrial"/>
              <a:sym typeface="Questrial"/>
            </a:endParaRPr>
          </a:p>
        </p:txBody>
      </p:sp>
      <p:sp>
        <p:nvSpPr>
          <p:cNvPr id="355" name="Google Shape;355;p42"/>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Các LTV giỏi luôn tìm cách làm cho mã nguồn của họ trở nên hữu dụng với những LTV khác.</a:t>
            </a:r>
            <a:endParaRPr/>
          </a:p>
          <a:p>
            <a:pPr indent="-228600" lvl="0" marL="228600" rtl="0" algn="l">
              <a:lnSpc>
                <a:spcPct val="90000"/>
              </a:lnSpc>
              <a:spcBef>
                <a:spcPts val="1000"/>
              </a:spcBef>
              <a:spcAft>
                <a:spcPts val="0"/>
              </a:spcAft>
              <a:buClr>
                <a:schemeClr val="dk1"/>
              </a:buClr>
              <a:buSzPts val="2800"/>
              <a:buChar char="•"/>
            </a:pPr>
            <a:r>
              <a:rPr lang="en-US"/>
              <a:t>Cách tốt nhất để làm việc này là viết các hàm dễ hiểu, có khả năng tái sử dụng</a:t>
            </a:r>
            <a:endParaRPr/>
          </a:p>
          <a:p>
            <a:pPr indent="-228600" lvl="0" marL="228600" rtl="0" algn="l">
              <a:lnSpc>
                <a:spcPct val="90000"/>
              </a:lnSpc>
              <a:spcBef>
                <a:spcPts val="1000"/>
              </a:spcBef>
              <a:spcAft>
                <a:spcPts val="0"/>
              </a:spcAft>
              <a:buClr>
                <a:schemeClr val="dk1"/>
              </a:buClr>
              <a:buSzPts val="2800"/>
              <a:buChar char="•"/>
            </a:pPr>
            <a:r>
              <a:rPr lang="en-US"/>
              <a:t>Các hàm tốt không cần đến quá nhiều tham số truyền vào</a:t>
            </a:r>
            <a:endParaRPr/>
          </a:p>
          <a:p>
            <a:pPr indent="-228600" lvl="0" marL="228600" rtl="0" algn="l">
              <a:lnSpc>
                <a:spcPct val="90000"/>
              </a:lnSpc>
              <a:spcBef>
                <a:spcPts val="1000"/>
              </a:spcBef>
              <a:spcAft>
                <a:spcPts val="0"/>
              </a:spcAft>
              <a:buClr>
                <a:schemeClr val="dk1"/>
              </a:buClr>
              <a:buSzPts val="2800"/>
              <a:buChar char="•"/>
            </a:pPr>
            <a:r>
              <a:rPr lang="en-US"/>
              <a:t>Để viết tốt các hàm, cần tư duy theo hướng:</a:t>
            </a:r>
            <a:endParaRPr/>
          </a:p>
          <a:p>
            <a:pPr indent="-228600" lvl="1" marL="685800" rtl="0" algn="l">
              <a:lnSpc>
                <a:spcPct val="90000"/>
              </a:lnSpc>
              <a:spcBef>
                <a:spcPts val="500"/>
              </a:spcBef>
              <a:spcAft>
                <a:spcPts val="0"/>
              </a:spcAft>
              <a:buClr>
                <a:schemeClr val="dk1"/>
              </a:buClr>
              <a:buSzPts val="2400"/>
              <a:buChar char="•"/>
            </a:pPr>
            <a:r>
              <a:rPr lang="en-US"/>
              <a:t>Cần truyền cái gì vào để thực hiện hàm?</a:t>
            </a:r>
            <a:endParaRPr/>
          </a:p>
          <a:p>
            <a:pPr indent="-228600" lvl="1" marL="685800" rtl="0" algn="l">
              <a:lnSpc>
                <a:spcPct val="90000"/>
              </a:lnSpc>
              <a:spcBef>
                <a:spcPts val="500"/>
              </a:spcBef>
              <a:spcAft>
                <a:spcPts val="0"/>
              </a:spcAft>
              <a:buClr>
                <a:schemeClr val="dk1"/>
              </a:buClr>
              <a:buSzPts val="2400"/>
              <a:buChar char="•"/>
            </a:pPr>
            <a:r>
              <a:rPr lang="en-US"/>
              <a:t>Có thể lấy được cái gì ra sau khi thực hiện hàm</a:t>
            </a:r>
            <a:endParaRPr/>
          </a:p>
          <a:p>
            <a:pPr indent="-228600" lvl="0" marL="228600" rtl="0" algn="l">
              <a:lnSpc>
                <a:spcPct val="90000"/>
              </a:lnSpc>
              <a:spcBef>
                <a:spcPts val="1000"/>
              </a:spcBef>
              <a:spcAft>
                <a:spcPts val="0"/>
              </a:spcAft>
              <a:buClr>
                <a:schemeClr val="dk1"/>
              </a:buClr>
              <a:buSzPts val="2800"/>
              <a:buChar char="•"/>
            </a:pPr>
            <a:r>
              <a:rPr lang="en-US"/>
              <a:t>Nếu LTV có khả năng viết được một giao diện rõ ràng thì các hàm tự bản thân nó trở nên hiệu quả: </a:t>
            </a:r>
            <a:endParaRPr/>
          </a:p>
          <a:p>
            <a:pPr indent="-228600" lvl="1" marL="685800" rtl="0" algn="l">
              <a:lnSpc>
                <a:spcPct val="90000"/>
              </a:lnSpc>
              <a:spcBef>
                <a:spcPts val="500"/>
              </a:spcBef>
              <a:spcAft>
                <a:spcPts val="0"/>
              </a:spcAft>
              <a:buClr>
                <a:schemeClr val="dk1"/>
              </a:buClr>
              <a:buSzPts val="2400"/>
              <a:buChar char="•"/>
            </a:pPr>
            <a:r>
              <a:rPr lang="en-US"/>
              <a:t>Các hàm được cung cấp</a:t>
            </a:r>
            <a:endParaRPr/>
          </a:p>
          <a:p>
            <a:pPr indent="-228600" lvl="1" marL="685800" rtl="0" algn="l">
              <a:lnSpc>
                <a:spcPct val="90000"/>
              </a:lnSpc>
              <a:spcBef>
                <a:spcPts val="500"/>
              </a:spcBef>
              <a:spcAft>
                <a:spcPts val="0"/>
              </a:spcAft>
              <a:buClr>
                <a:schemeClr val="dk1"/>
              </a:buClr>
              <a:buSzPts val="2400"/>
              <a:buChar char="•"/>
            </a:pPr>
            <a:r>
              <a:rPr lang="en-US"/>
              <a:t>Cách thức truy nhập chức năng muốn cung cấp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43"/>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Nội dung</a:t>
            </a:r>
            <a:endParaRPr b="1" sz="3200">
              <a:latin typeface="Questrial"/>
              <a:ea typeface="Questrial"/>
              <a:cs typeface="Questrial"/>
              <a:sym typeface="Questrial"/>
            </a:endParaRPr>
          </a:p>
        </p:txBody>
      </p:sp>
      <p:sp>
        <p:nvSpPr>
          <p:cNvPr id="361" name="Google Shape;361;p43"/>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Khái niệm</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Bảo vệ chương trình khi dữ liệu đầu vào không hợp lệ (Invalid Inputs)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Assertions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Kỹ thuật xử lý lỗi</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n-US" u="sng"/>
              <a:t>Xử lý ngoại lệ</a:t>
            </a:r>
            <a:endParaRPr b="1" u="sng"/>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44"/>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Xử lý ngoại lệ</a:t>
            </a:r>
            <a:endParaRPr b="1" sz="3200">
              <a:latin typeface="Questrial"/>
              <a:ea typeface="Questrial"/>
              <a:cs typeface="Questrial"/>
              <a:sym typeface="Questrial"/>
            </a:endParaRPr>
          </a:p>
        </p:txBody>
      </p:sp>
      <p:sp>
        <p:nvSpPr>
          <p:cNvPr id="367" name="Google Shape;367;p44"/>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Xử lý exception được thực hiện thông qua 3 keywords: </a:t>
            </a:r>
            <a:r>
              <a:rPr b="1" i="1" lang="en-US"/>
              <a:t>try, catch, throw </a:t>
            </a:r>
            <a:endParaRPr/>
          </a:p>
          <a:p>
            <a:pPr indent="-228600" lvl="0" marL="228600" rtl="0" algn="l">
              <a:lnSpc>
                <a:spcPct val="90000"/>
              </a:lnSpc>
              <a:spcBef>
                <a:spcPts val="1000"/>
              </a:spcBef>
              <a:spcAft>
                <a:spcPts val="0"/>
              </a:spcAft>
              <a:buClr>
                <a:schemeClr val="dk1"/>
              </a:buClr>
              <a:buSzPct val="100000"/>
              <a:buChar char="•"/>
            </a:pPr>
            <a:r>
              <a:rPr lang="en-US"/>
              <a:t>Các đoạn code có khả năng gây ra lỗi cần phải được đặt trong khối lệnh try. </a:t>
            </a:r>
            <a:r>
              <a:rPr lang="en-US">
                <a:latin typeface="Arial"/>
                <a:ea typeface="Arial"/>
                <a:cs typeface="Arial"/>
                <a:sym typeface="Arial"/>
              </a:rPr>
              <a:t>Khối try không thay đổi việc thực thi của phần code bên trong nó. Nó chỉ kích hoạt chức năng quan sát và theo dõi các exception</a:t>
            </a:r>
            <a:endParaRPr/>
          </a:p>
          <a:p>
            <a:pPr indent="-228600" lvl="0" marL="228600" rtl="0" algn="l">
              <a:lnSpc>
                <a:spcPct val="90000"/>
              </a:lnSpc>
              <a:spcBef>
                <a:spcPts val="1000"/>
              </a:spcBef>
              <a:spcAft>
                <a:spcPts val="0"/>
              </a:spcAft>
              <a:buClr>
                <a:schemeClr val="dk1"/>
              </a:buClr>
              <a:buSzPct val="100000"/>
              <a:buChar char="•"/>
            </a:pPr>
            <a:r>
              <a:rPr lang="en-US"/>
              <a:t>Một exception mới phát sinh 🡪 </a:t>
            </a:r>
            <a:r>
              <a:rPr i="1" lang="en-US"/>
              <a:t>“một exception đã bị throw (ném ra)”</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Char char="•"/>
            </a:pPr>
            <a:r>
              <a:rPr lang="en-US"/>
              <a:t>Khi một exception được ném ra, việc thực thi của block code đó sẽ chấm dứt, nhưng bản thân chương trình vẫn còn sống. Nếu không có đoạn code xử lý bắt exception (khối catch), chương trình sẽ kết thúc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45"/>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Xử lý ngoại lệ</a:t>
            </a:r>
            <a:endParaRPr b="1" sz="3200">
              <a:latin typeface="Questrial"/>
              <a:ea typeface="Questrial"/>
              <a:cs typeface="Questrial"/>
              <a:sym typeface="Questrial"/>
            </a:endParaRPr>
          </a:p>
        </p:txBody>
      </p:sp>
      <p:sp>
        <p:nvSpPr>
          <p:cNvPr id="373" name="Google Shape;373;p45"/>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1" lang="en-US" sz="2400"/>
              <a:t>try</a:t>
            </a:r>
            <a:r>
              <a:rPr lang="en-US" sz="2400"/>
              <a:t> − đặt phần code có thể xảy ra exception trong khối try</a:t>
            </a:r>
            <a:endParaRPr b="1" i="1" sz="2400"/>
          </a:p>
          <a:p>
            <a:pPr indent="-228600" lvl="0" marL="228600" rtl="0" algn="l">
              <a:lnSpc>
                <a:spcPct val="90000"/>
              </a:lnSpc>
              <a:spcBef>
                <a:spcPts val="1000"/>
              </a:spcBef>
              <a:spcAft>
                <a:spcPts val="0"/>
              </a:spcAft>
              <a:buClr>
                <a:schemeClr val="dk1"/>
              </a:buClr>
              <a:buSzPts val="2400"/>
              <a:buChar char="•"/>
            </a:pPr>
            <a:r>
              <a:rPr b="1" i="1" lang="en-US" sz="2400"/>
              <a:t>throw</a:t>
            </a:r>
            <a:r>
              <a:rPr lang="en-US" sz="2400"/>
              <a:t> − Khi có bất thường xảy ra trong chương trình, sử dụng keyword </a:t>
            </a:r>
            <a:r>
              <a:rPr b="1" i="1" lang="en-US" sz="2400"/>
              <a:t>throw</a:t>
            </a:r>
            <a:r>
              <a:rPr lang="en-US" sz="2400"/>
              <a:t> để ném ra một ngoại lệ.</a:t>
            </a:r>
            <a:endParaRPr/>
          </a:p>
          <a:p>
            <a:pPr indent="-228600" lvl="0" marL="228600" rtl="0" algn="l">
              <a:lnSpc>
                <a:spcPct val="90000"/>
              </a:lnSpc>
              <a:spcBef>
                <a:spcPts val="1000"/>
              </a:spcBef>
              <a:spcAft>
                <a:spcPts val="0"/>
              </a:spcAft>
              <a:buClr>
                <a:schemeClr val="dk1"/>
              </a:buClr>
              <a:buSzPts val="2400"/>
              <a:buChar char="•"/>
            </a:pPr>
            <a:r>
              <a:rPr b="1" i="1" lang="en-US" sz="2400">
                <a:latin typeface="Arial"/>
                <a:ea typeface="Arial"/>
                <a:cs typeface="Arial"/>
                <a:sym typeface="Arial"/>
              </a:rPr>
              <a:t>catch</a:t>
            </a:r>
            <a:r>
              <a:rPr lang="en-US" sz="2400">
                <a:latin typeface="Arial"/>
                <a:ea typeface="Arial"/>
                <a:cs typeface="Arial"/>
                <a:sym typeface="Arial"/>
              </a:rPr>
              <a:t> − Nếu muốn bắt bất kỳ exception nào, cần phải đặt câu lệnh </a:t>
            </a:r>
            <a:r>
              <a:rPr b="1" i="1" lang="en-US" sz="2400">
                <a:latin typeface="Arial"/>
                <a:ea typeface="Arial"/>
                <a:cs typeface="Arial"/>
                <a:sym typeface="Arial"/>
              </a:rPr>
              <a:t>catch</a:t>
            </a:r>
            <a:r>
              <a:rPr lang="en-US" sz="2400">
                <a:latin typeface="Arial"/>
                <a:ea typeface="Arial"/>
                <a:cs typeface="Arial"/>
                <a:sym typeface="Arial"/>
              </a:rPr>
              <a:t> sau câu lệnh </a:t>
            </a:r>
            <a:r>
              <a:rPr b="1" i="1" lang="en-US" sz="2400">
                <a:latin typeface="Arial"/>
                <a:ea typeface="Arial"/>
                <a:cs typeface="Arial"/>
                <a:sym typeface="Arial"/>
              </a:rPr>
              <a:t>try</a:t>
            </a:r>
            <a:r>
              <a:rPr b="1" i="1" lang="en-US" sz="2400"/>
              <a:t>. </a:t>
            </a:r>
            <a:r>
              <a:rPr lang="en-US" sz="2400"/>
              <a:t>Lệnh </a:t>
            </a:r>
            <a:r>
              <a:rPr b="1" i="1" lang="en-US" sz="2400"/>
              <a:t>catch</a:t>
            </a:r>
            <a:r>
              <a:rPr lang="en-US" sz="2400"/>
              <a:t> sẽ chỉ bắt những exception tương thích với kiểu đã được chỉ định</a:t>
            </a:r>
            <a:br>
              <a:rPr lang="en-US" sz="2400"/>
            </a:br>
            <a:endParaRPr sz="2400"/>
          </a:p>
        </p:txBody>
      </p:sp>
      <p:sp>
        <p:nvSpPr>
          <p:cNvPr id="374" name="Google Shape;374;p45"/>
          <p:cNvSpPr/>
          <p:nvPr/>
        </p:nvSpPr>
        <p:spPr>
          <a:xfrm>
            <a:off x="2424544" y="3442124"/>
            <a:ext cx="4572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try {</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   // protected code</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 catch( ExceptionType e1 ) {</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   // catch block</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 catch( ExceptionType e2 ) {</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   // catch block</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 catch( ExceptionType eN ) {</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   // catch block</a:t>
            </a:r>
            <a:endParaRPr/>
          </a:p>
          <a:p>
            <a:pPr indent="0" lvl="0" marL="0" marR="0" rtl="0" algn="l">
              <a:spcBef>
                <a:spcPts val="0"/>
              </a:spcBef>
              <a:spcAft>
                <a:spcPts val="0"/>
              </a:spcAft>
              <a:buNone/>
            </a:pPr>
            <a:r>
              <a:rPr b="1" lang="en-US" sz="1800">
                <a:solidFill>
                  <a:schemeClr val="dk1"/>
                </a:solidFill>
                <a:latin typeface="Courier"/>
                <a:ea typeface="Courier"/>
                <a:cs typeface="Courier"/>
                <a:sym typeface="Courier"/>
              </a:rPr>
              <a:t>}</a:t>
            </a:r>
            <a:endParaRPr b="1" i="0" sz="1800">
              <a:solidFill>
                <a:schemeClr val="dk1"/>
              </a:solidFill>
              <a:latin typeface="Courier"/>
              <a:ea typeface="Courier"/>
              <a:cs typeface="Courier"/>
              <a:sym typeface="Courie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46"/>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Ném ngoại lệ</a:t>
            </a:r>
            <a:endParaRPr b="1" sz="3200">
              <a:latin typeface="Questrial"/>
              <a:ea typeface="Questrial"/>
              <a:cs typeface="Questrial"/>
              <a:sym typeface="Questrial"/>
            </a:endParaRPr>
          </a:p>
        </p:txBody>
      </p:sp>
      <p:sp>
        <p:nvSpPr>
          <p:cNvPr id="380" name="Google Shape;380;p46"/>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Để“ném” một exception, sử dụng câu lệnh </a:t>
            </a:r>
            <a:r>
              <a:rPr b="1" i="1" lang="en-US"/>
              <a:t>throw</a:t>
            </a:r>
            <a:r>
              <a:rPr lang="en-US"/>
              <a:t>. Câu lệnh </a:t>
            </a:r>
            <a:r>
              <a:rPr b="1" i="1" lang="en-US"/>
              <a:t>throw</a:t>
            </a:r>
            <a:r>
              <a:rPr lang="en-US"/>
              <a:t> cần cung cấp dữ liệu “đóng gói” trong exception</a:t>
            </a:r>
            <a:endParaRPr sz="2400"/>
          </a:p>
        </p:txBody>
      </p:sp>
      <p:sp>
        <p:nvSpPr>
          <p:cNvPr id="381" name="Google Shape;381;p46"/>
          <p:cNvSpPr/>
          <p:nvPr/>
        </p:nvSpPr>
        <p:spPr>
          <a:xfrm>
            <a:off x="2308626" y="2302225"/>
            <a:ext cx="15632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throw 997;</a:t>
            </a:r>
            <a:endParaRPr sz="1800">
              <a:solidFill>
                <a:schemeClr val="dk1"/>
              </a:solidFill>
              <a:latin typeface="Courier"/>
              <a:ea typeface="Courier"/>
              <a:cs typeface="Courier"/>
              <a:sym typeface="Courier"/>
            </a:endParaRPr>
          </a:p>
        </p:txBody>
      </p:sp>
      <p:sp>
        <p:nvSpPr>
          <p:cNvPr id="382" name="Google Shape;382;p46"/>
          <p:cNvSpPr/>
          <p:nvPr/>
        </p:nvSpPr>
        <p:spPr>
          <a:xfrm>
            <a:off x="2308626" y="2879081"/>
            <a:ext cx="3906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throw string("Bye world!");</a:t>
            </a:r>
            <a:endParaRPr/>
          </a:p>
        </p:txBody>
      </p:sp>
      <p:sp>
        <p:nvSpPr>
          <p:cNvPr id="383" name="Google Shape;383;p46"/>
          <p:cNvSpPr/>
          <p:nvPr/>
        </p:nvSpPr>
        <p:spPr>
          <a:xfrm>
            <a:off x="2308626" y="3643003"/>
            <a:ext cx="4572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double division(int a, int b)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if( b == 0 )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throw "Division by zero!";</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return (a/b);</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47"/>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Bắt ngoại lệ</a:t>
            </a:r>
            <a:endParaRPr b="1" sz="3200">
              <a:latin typeface="Questrial"/>
              <a:ea typeface="Questrial"/>
              <a:cs typeface="Questrial"/>
              <a:sym typeface="Questrial"/>
            </a:endParaRPr>
          </a:p>
        </p:txBody>
      </p:sp>
      <p:sp>
        <p:nvSpPr>
          <p:cNvPr id="389" name="Google Shape;389;p47"/>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Arial"/>
                <a:ea typeface="Arial"/>
                <a:cs typeface="Arial"/>
                <a:sym typeface="Arial"/>
              </a:rPr>
              <a:t>Đặt khối lệnh </a:t>
            </a:r>
            <a:r>
              <a:rPr b="1" i="1" lang="en-US" sz="2400">
                <a:latin typeface="Arial"/>
                <a:ea typeface="Arial"/>
                <a:cs typeface="Arial"/>
                <a:sym typeface="Arial"/>
              </a:rPr>
              <a:t>catch</a:t>
            </a:r>
            <a:r>
              <a:rPr lang="en-US" sz="2400">
                <a:latin typeface="Arial"/>
                <a:ea typeface="Arial"/>
                <a:cs typeface="Arial"/>
                <a:sym typeface="Arial"/>
              </a:rPr>
              <a:t> sau khối lệnh </a:t>
            </a:r>
            <a:r>
              <a:rPr b="1" i="1" lang="en-US" sz="2400">
                <a:latin typeface="Arial"/>
                <a:ea typeface="Arial"/>
                <a:cs typeface="Arial"/>
                <a:sym typeface="Arial"/>
              </a:rPr>
              <a:t>try </a:t>
            </a:r>
            <a:r>
              <a:rPr lang="en-US" sz="2400">
                <a:latin typeface="Arial"/>
                <a:ea typeface="Arial"/>
                <a:cs typeface="Arial"/>
                <a:sym typeface="Arial"/>
              </a:rPr>
              <a:t>để bắt ngoại lệ. Lệnh </a:t>
            </a:r>
            <a:r>
              <a:rPr b="1" i="1" lang="en-US" sz="2400">
                <a:latin typeface="Arial"/>
                <a:ea typeface="Arial"/>
                <a:cs typeface="Arial"/>
                <a:sym typeface="Arial"/>
              </a:rPr>
              <a:t>catch</a:t>
            </a:r>
            <a:r>
              <a:rPr lang="en-US" sz="2400">
                <a:latin typeface="Arial"/>
                <a:ea typeface="Arial"/>
                <a:cs typeface="Arial"/>
                <a:sym typeface="Arial"/>
              </a:rPr>
              <a:t> sẽ chỉ bắt những exception tương thích với kiểu đã được chỉ định.</a:t>
            </a:r>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76200" lvl="0" marL="2286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Đoạn code trên chỉ bắt ngoại lệ có kiểu là </a:t>
            </a:r>
            <a:r>
              <a:rPr i="1" lang="en-US" sz="2400"/>
              <a:t>ExceptionType</a:t>
            </a:r>
            <a:r>
              <a:rPr lang="en-US" sz="2400"/>
              <a:t>. Nếu muốn lệnh </a:t>
            </a:r>
            <a:r>
              <a:rPr b="1" i="1" lang="en-US" sz="2400"/>
              <a:t>catch</a:t>
            </a:r>
            <a:r>
              <a:rPr lang="en-US" sz="2400"/>
              <a:t> bắt exception thuộc bất kỳ kiểu dữ liệu nào, sử dụng dấu “…”</a:t>
            </a:r>
            <a:endParaRPr sz="24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p:txBody>
      </p:sp>
      <p:sp>
        <p:nvSpPr>
          <p:cNvPr id="390" name="Google Shape;390;p47"/>
          <p:cNvSpPr/>
          <p:nvPr/>
        </p:nvSpPr>
        <p:spPr>
          <a:xfrm>
            <a:off x="2341418" y="1826981"/>
            <a:ext cx="633152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try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 protected code</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catch( ExceptionType e )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 code to handle ExceptionType exception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p:txBody>
      </p:sp>
      <p:sp>
        <p:nvSpPr>
          <p:cNvPr id="391" name="Google Shape;391;p47"/>
          <p:cNvSpPr/>
          <p:nvPr/>
        </p:nvSpPr>
        <p:spPr>
          <a:xfrm>
            <a:off x="2493819" y="4490212"/>
            <a:ext cx="4572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try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 protected code</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catch(...) {</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  // code to handle any exception</a:t>
            </a:r>
            <a:endParaRPr/>
          </a:p>
          <a:p>
            <a:pPr indent="0" lvl="0" marL="0" marR="0" rtl="0" algn="l">
              <a:spcBef>
                <a:spcPts val="0"/>
              </a:spcBef>
              <a:spcAft>
                <a:spcPts val="0"/>
              </a:spcAft>
              <a:buNone/>
            </a:pPr>
            <a:r>
              <a:rPr lang="en-US" sz="1800">
                <a:solidFill>
                  <a:schemeClr val="dk1"/>
                </a:solidFill>
                <a:latin typeface="Courier"/>
                <a:ea typeface="Courier"/>
                <a:cs typeface="Courier"/>
                <a:sym typeface="Courier"/>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48"/>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Ví dụ</a:t>
            </a:r>
            <a:endParaRPr b="1" sz="3200">
              <a:latin typeface="Questrial"/>
              <a:ea typeface="Questrial"/>
              <a:cs typeface="Questrial"/>
              <a:sym typeface="Questrial"/>
            </a:endParaRPr>
          </a:p>
        </p:txBody>
      </p:sp>
      <p:sp>
        <p:nvSpPr>
          <p:cNvPr id="398" name="Google Shape;398;p48"/>
          <p:cNvSpPr/>
          <p:nvPr/>
        </p:nvSpPr>
        <p:spPr>
          <a:xfrm>
            <a:off x="2286000" y="308229"/>
            <a:ext cx="4572000" cy="5947269"/>
          </a:xfrm>
          <a:prstGeom prst="rect">
            <a:avLst/>
          </a:prstGeom>
          <a:noFill/>
          <a:ln>
            <a:noFill/>
          </a:ln>
        </p:spPr>
        <p:txBody>
          <a:bodyPr anchorCtr="0" anchor="t" bIns="45700" lIns="91425" spcFirstLastPara="1" rIns="91425" wrap="square" tIns="45700">
            <a:spAutoFit/>
          </a:bodyPr>
          <a:lstStyle/>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#include &lt;iostream&gt;</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using namespace std;</a:t>
            </a:r>
            <a:endParaRPr/>
          </a:p>
          <a:p>
            <a:pPr indent="0" lvl="0" marL="0" marR="0" rtl="0" algn="l">
              <a:lnSpc>
                <a:spcPct val="103333"/>
              </a:lnSpc>
              <a:spcBef>
                <a:spcPts val="0"/>
              </a:spcBef>
              <a:spcAft>
                <a:spcPts val="0"/>
              </a:spcAft>
              <a:buNone/>
            </a:pPr>
            <a:r>
              <a:t/>
            </a:r>
            <a:endParaRPr sz="1800">
              <a:solidFill>
                <a:schemeClr val="dk1"/>
              </a:solidFill>
              <a:latin typeface="Courier"/>
              <a:ea typeface="Courier"/>
              <a:cs typeface="Courier"/>
              <a:sym typeface="Courie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double division(int a, int b) {</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if( b == 0 ) {</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throw "Division by zero!";</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return (a/b);</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a:t>
            </a:r>
            <a:endParaRPr/>
          </a:p>
          <a:p>
            <a:pPr indent="0" lvl="0" marL="0" marR="0" rtl="0" algn="l">
              <a:lnSpc>
                <a:spcPct val="103333"/>
              </a:lnSpc>
              <a:spcBef>
                <a:spcPts val="0"/>
              </a:spcBef>
              <a:spcAft>
                <a:spcPts val="0"/>
              </a:spcAft>
              <a:buNone/>
            </a:pPr>
            <a:r>
              <a:t/>
            </a:r>
            <a:endParaRPr sz="1800">
              <a:solidFill>
                <a:schemeClr val="dk1"/>
              </a:solidFill>
              <a:latin typeface="Courier"/>
              <a:ea typeface="Courier"/>
              <a:cs typeface="Courier"/>
              <a:sym typeface="Courie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int main () {</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int x = 50;</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int y = 0;</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double z = 0;</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try {</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z = division(x, y);</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cout &lt;&lt; z &lt;&lt; endl;</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 catch (const char* msg) {</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cerr &lt;&lt; msg &lt;&lt; endl;</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a:t>
            </a:r>
            <a:endParaRPr/>
          </a:p>
          <a:p>
            <a:pPr indent="0" lvl="0" marL="0" marR="0" rtl="0" algn="l">
              <a:lnSpc>
                <a:spcPct val="103333"/>
              </a:lnSpc>
              <a:spcBef>
                <a:spcPts val="0"/>
              </a:spcBef>
              <a:spcAft>
                <a:spcPts val="0"/>
              </a:spcAft>
              <a:buNone/>
            </a:pPr>
            <a:r>
              <a:t/>
            </a:r>
            <a:endParaRPr sz="1800">
              <a:solidFill>
                <a:schemeClr val="dk1"/>
              </a:solidFill>
              <a:latin typeface="Courier"/>
              <a:ea typeface="Courier"/>
              <a:cs typeface="Courier"/>
              <a:sym typeface="Courie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   return 0;</a:t>
            </a:r>
            <a:endParaRPr/>
          </a:p>
          <a:p>
            <a:pPr indent="0" lvl="0" marL="0" marR="0" rtl="0" algn="l">
              <a:lnSpc>
                <a:spcPct val="103333"/>
              </a:lnSpc>
              <a:spcBef>
                <a:spcPts val="0"/>
              </a:spcBef>
              <a:spcAft>
                <a:spcPts val="0"/>
              </a:spcAft>
              <a:buNone/>
            </a:pPr>
            <a:r>
              <a:rPr lang="en-US" sz="1800">
                <a:solidFill>
                  <a:schemeClr val="dk1"/>
                </a:solidFill>
                <a:latin typeface="Courier"/>
                <a:ea typeface="Courier"/>
                <a:cs typeface="Courier"/>
                <a:sym typeface="Courier"/>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2" name="Shape 402"/>
        <p:cNvGrpSpPr/>
        <p:nvPr/>
      </p:nvGrpSpPr>
      <p:grpSpPr>
        <a:xfrm>
          <a:off x="0" y="0"/>
          <a:ext cx="0" cy="0"/>
          <a:chOff x="0" y="0"/>
          <a:chExt cx="0" cy="0"/>
        </a:xfrm>
      </p:grpSpPr>
      <p:sp>
        <p:nvSpPr>
          <p:cNvPr id="403" name="Google Shape;403;p49"/>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Các ngoại lệ chuẩn trong C++</a:t>
            </a:r>
            <a:endParaRPr b="1" sz="3200">
              <a:latin typeface="Questrial"/>
              <a:ea typeface="Questrial"/>
              <a:cs typeface="Questrial"/>
              <a:sym typeface="Questrial"/>
            </a:endParaRPr>
          </a:p>
        </p:txBody>
      </p:sp>
      <p:sp>
        <p:nvSpPr>
          <p:cNvPr id="404" name="Google Shape;404;p49"/>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 cung cấp một danh sách exception chuẩn, định nghĩa trong file header </a:t>
            </a:r>
            <a:r>
              <a:rPr b="1" i="1" lang="en-US"/>
              <a:t>&lt;exception&gt;</a:t>
            </a:r>
            <a:r>
              <a:rPr lang="en-US"/>
              <a:t>.</a:t>
            </a:r>
            <a:endParaRPr/>
          </a:p>
        </p:txBody>
      </p:sp>
      <p:pic>
        <p:nvPicPr>
          <p:cNvPr id="405" name="Google Shape;405;p49"/>
          <p:cNvPicPr preferRelativeResize="0"/>
          <p:nvPr/>
        </p:nvPicPr>
        <p:blipFill rotWithShape="1">
          <a:blip r:embed="rId4">
            <a:alphaModFix/>
          </a:blip>
          <a:srcRect b="0" l="0" r="0" t="0"/>
          <a:stretch/>
        </p:blipFill>
        <p:spPr>
          <a:xfrm>
            <a:off x="0" y="1816277"/>
            <a:ext cx="9144000" cy="20420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5"/>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Questrial"/>
              <a:buNone/>
            </a:pPr>
            <a:r>
              <a:rPr b="1" lang="en-US" sz="3200">
                <a:latin typeface="Questrial"/>
                <a:ea typeface="Questrial"/>
                <a:cs typeface="Questrial"/>
                <a:sym typeface="Questrial"/>
              </a:rPr>
              <a:t>Khái niệm Lập trình phòng ngừa - Defensive programming</a:t>
            </a:r>
            <a:endParaRPr b="1" sz="3200">
              <a:latin typeface="Questrial"/>
              <a:ea typeface="Questrial"/>
              <a:cs typeface="Questrial"/>
              <a:sym typeface="Questrial"/>
            </a:endParaRPr>
          </a:p>
        </p:txBody>
      </p:sp>
      <p:sp>
        <p:nvSpPr>
          <p:cNvPr id="116" name="Google Shape;116;p5"/>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Lập trình phòng ngừa là cách tự bảo vệ chương trình của mình khỏi</a:t>
            </a:r>
            <a:endParaRPr/>
          </a:p>
          <a:p>
            <a:pPr indent="-228600" lvl="1" marL="685800" rtl="0" algn="l">
              <a:lnSpc>
                <a:spcPct val="90000"/>
              </a:lnSpc>
              <a:spcBef>
                <a:spcPts val="500"/>
              </a:spcBef>
              <a:spcAft>
                <a:spcPts val="0"/>
              </a:spcAft>
              <a:buClr>
                <a:schemeClr val="dk1"/>
              </a:buClr>
              <a:buSzPts val="2400"/>
              <a:buChar char="•"/>
            </a:pPr>
            <a:r>
              <a:rPr lang="en-US"/>
              <a:t>các ảnh hưởng tiêu cực của dữ liệu không hợp lệ</a:t>
            </a:r>
            <a:endParaRPr/>
          </a:p>
          <a:p>
            <a:pPr indent="-228600" lvl="1" marL="685800" rtl="0" algn="l">
              <a:lnSpc>
                <a:spcPct val="90000"/>
              </a:lnSpc>
              <a:spcBef>
                <a:spcPts val="500"/>
              </a:spcBef>
              <a:spcAft>
                <a:spcPts val="0"/>
              </a:spcAft>
              <a:buClr>
                <a:schemeClr val="dk1"/>
              </a:buClr>
              <a:buSzPts val="2400"/>
              <a:buChar char="•"/>
            </a:pPr>
            <a:r>
              <a:rPr lang="en-US"/>
              <a:t>các rủi ro đến từ các sự kiện tưởng như "không bao giờ" xảy ra</a:t>
            </a:r>
            <a:endParaRPr/>
          </a:p>
          <a:p>
            <a:pPr indent="-228600" lvl="1" marL="685800" rtl="0" algn="l">
              <a:lnSpc>
                <a:spcPct val="90000"/>
              </a:lnSpc>
              <a:spcBef>
                <a:spcPts val="500"/>
              </a:spcBef>
              <a:spcAft>
                <a:spcPts val="0"/>
              </a:spcAft>
              <a:buClr>
                <a:schemeClr val="dk1"/>
              </a:buClr>
              <a:buSzPts val="2400"/>
              <a:buChar char="•"/>
            </a:pPr>
            <a:r>
              <a:rPr lang="en-US"/>
              <a:t>sai lầm của các lập trình viên khác</a:t>
            </a:r>
            <a:endParaRPr/>
          </a:p>
          <a:p>
            <a:pPr indent="-228600" lvl="0" marL="228600" rtl="0" algn="l">
              <a:lnSpc>
                <a:spcPct val="90000"/>
              </a:lnSpc>
              <a:spcBef>
                <a:spcPts val="1000"/>
              </a:spcBef>
              <a:spcAft>
                <a:spcPts val="0"/>
              </a:spcAft>
              <a:buClr>
                <a:schemeClr val="dk1"/>
              </a:buClr>
              <a:buSzPts val="2800"/>
              <a:buChar char="•"/>
            </a:pPr>
            <a:r>
              <a:rPr lang="en-US"/>
              <a:t>Ý tưởng chính: nếu chương trình (CTC) nhận dữ liệu vào bị lỗi thì nó vẫn chạy thông, ngay cả khi chương trình khác cũng nhận dữ liệu đầu vào đó đã bị lỗi.</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50"/>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Xử lý ngoại lệ</a:t>
            </a:r>
            <a:endParaRPr b="1" sz="3200">
              <a:latin typeface="Questrial"/>
              <a:ea typeface="Questrial"/>
              <a:cs typeface="Questrial"/>
              <a:sym typeface="Questrial"/>
            </a:endParaRPr>
          </a:p>
        </p:txBody>
      </p:sp>
      <p:graphicFrame>
        <p:nvGraphicFramePr>
          <p:cNvPr id="411" name="Google Shape;411;p50"/>
          <p:cNvGraphicFramePr/>
          <p:nvPr/>
        </p:nvGraphicFramePr>
        <p:xfrm>
          <a:off x="628651" y="852487"/>
          <a:ext cx="3000000" cy="3000000"/>
        </p:xfrm>
        <a:graphic>
          <a:graphicData uri="http://schemas.openxmlformats.org/drawingml/2006/table">
            <a:tbl>
              <a:tblPr>
                <a:noFill/>
                <a:tableStyleId>{392E434F-58DB-4923-934F-FF902CEABE9C}</a:tableStyleId>
              </a:tblPr>
              <a:tblGrid>
                <a:gridCol w="2114550"/>
                <a:gridCol w="6012875"/>
              </a:tblGrid>
              <a:tr h="180225">
                <a:tc>
                  <a:txBody>
                    <a:bodyPr/>
                    <a:lstStyle/>
                    <a:p>
                      <a:pPr indent="0" lvl="0" marL="0" marR="0" rtl="0" algn="l">
                        <a:spcBef>
                          <a:spcPts val="0"/>
                        </a:spcBef>
                        <a:spcAft>
                          <a:spcPts val="0"/>
                        </a:spcAft>
                        <a:buNone/>
                      </a:pPr>
                      <a:r>
                        <a:rPr b="1" lang="en-US" sz="1600" u="none" cap="none" strike="noStrike">
                          <a:latin typeface="Arial"/>
                          <a:ea typeface="Arial"/>
                          <a:cs typeface="Arial"/>
                          <a:sym typeface="Arial"/>
                        </a:rPr>
                        <a:t>Kiểu</a:t>
                      </a:r>
                      <a:endParaRPr b="1" sz="1600" u="none" cap="none" strike="noStrike">
                        <a:latin typeface="Arial"/>
                        <a:ea typeface="Arial"/>
                        <a:cs typeface="Arial"/>
                        <a:sym typeface="Arial"/>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0FF9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600" u="none" cap="none" strike="noStrike">
                          <a:latin typeface="Arial"/>
                          <a:ea typeface="Arial"/>
                          <a:cs typeface="Arial"/>
                          <a:sym typeface="Arial"/>
                        </a:rPr>
                        <a:t>Ý nghĩa</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C0FF9E"/>
                      </a:solidFill>
                      <a:prstDash val="solid"/>
                      <a:round/>
                      <a:headEnd len="sm" w="sm" type="none"/>
                      <a:tailEnd len="sm" w="sm" type="none"/>
                    </a:lnB>
                    <a:solidFill>
                      <a:srgbClr val="FFFFFF"/>
                    </a:solidFill>
                  </a:tcPr>
                </a:tc>
              </a:tr>
              <a:tr h="411950">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std::exception</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0FF9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Exception chung nhất cho tất cả các exception khác trong C++</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C0FF9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47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std::bad_alloc</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Cấp phát bộ nhớ không thành công. Có thể được ném ra bởi toán tử </a:t>
                      </a:r>
                      <a:r>
                        <a:rPr b="1" i="1" lang="en-US" sz="1600" u="none" cap="none" strike="noStrike">
                          <a:latin typeface="Arial"/>
                          <a:ea typeface="Arial"/>
                          <a:cs typeface="Arial"/>
                          <a:sym typeface="Arial"/>
                        </a:rPr>
                        <a:t>new</a:t>
                      </a:r>
                      <a:endParaRPr sz="1600" u="none" cap="none" strike="noStrike">
                        <a:latin typeface="Arial"/>
                        <a:ea typeface="Arial"/>
                        <a:cs typeface="Arial"/>
                        <a:sym typeface="Arial"/>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47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std::bad_cast</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Ép kiểu động không thành công. Có thể được ném ra bởi </a:t>
                      </a:r>
                      <a:r>
                        <a:rPr b="1" i="1" lang="en-US" sz="1600" u="none" cap="none" strike="noStrike">
                          <a:latin typeface="Arial"/>
                          <a:ea typeface="Arial"/>
                          <a:cs typeface="Arial"/>
                          <a:sym typeface="Arial"/>
                        </a:rPr>
                        <a:t>dynamic_cast</a:t>
                      </a:r>
                      <a:endParaRPr sz="1600" u="none" cap="none" strike="noStrike">
                        <a:latin typeface="Arial"/>
                        <a:ea typeface="Arial"/>
                        <a:cs typeface="Arial"/>
                        <a:sym typeface="Arial"/>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47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std::bad_exception</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Có exception được ném ra theo cách không mong muốn</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47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std::bad_typeid</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Được ném ra khi toán tử </a:t>
                      </a:r>
                      <a:r>
                        <a:rPr b="1" i="1" lang="en-US" sz="1600" u="none" cap="none" strike="noStrike">
                          <a:latin typeface="Arial"/>
                          <a:ea typeface="Arial"/>
                          <a:cs typeface="Arial"/>
                          <a:sym typeface="Arial"/>
                        </a:rPr>
                        <a:t>typeid </a:t>
                      </a:r>
                      <a:r>
                        <a:rPr lang="en-US" sz="1600" u="none" cap="none" strike="noStrike">
                          <a:latin typeface="Arial"/>
                          <a:ea typeface="Arial"/>
                          <a:cs typeface="Arial"/>
                          <a:sym typeface="Arial"/>
                        </a:rPr>
                        <a:t>thực hiện trên một con trỏ null</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89200">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std::logic_error</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Các lỗi liên quan tới logic, thuật toán, tính hợp lệ của dữ liệu. Là class cha của các exception liên quan đến logic</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802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std::domain_error</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Dữ liệu vượt quá khoảng cho phép</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802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std::invalid_argument</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Truyền tham số không đúng cách</a:t>
                      </a:r>
                      <a:endParaRPr sz="1600" u="none" cap="none" strike="noStrike">
                        <a:latin typeface="Arial"/>
                        <a:ea typeface="Arial"/>
                        <a:cs typeface="Arial"/>
                        <a:sym typeface="Arial"/>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11950">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std::length_error</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Sử dụng các giá trị không hợp lệ để chỉ định kích thước / độ dài của tập hợp dữ liệu</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89200">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std::out_of_range</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Sử dụng các indexs / keys không hợp lệ trong khi truy cập các bộ dữ liệu được đánh số / key</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43700">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std::runtime_error</a:t>
                      </a:r>
                      <a:endParaRPr sz="1600" u="none" cap="none" strike="noStrike">
                        <a:latin typeface="Arial"/>
                        <a:ea typeface="Arial"/>
                        <a:cs typeface="Arial"/>
                        <a:sym typeface="Arial"/>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Đại diện cho tất cả các exceptions gây ra bởi các tình huống xảy ra trong quá trình chạy chương trình</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3472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std::overflow_error</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Tràn bộ nhớ do dữ liệu quá lớn</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5747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std::range_error</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Kết quả tính toán vượt quá khoảng cho phép</a:t>
                      </a:r>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57475">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std::underflow_error</a:t>
                      </a:r>
                      <a:endParaRPr sz="1600" u="none" cap="none" strike="noStrike">
                        <a:latin typeface="Arial"/>
                        <a:ea typeface="Arial"/>
                        <a:cs typeface="Arial"/>
                        <a:sym typeface="Arial"/>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latin typeface="Arial"/>
                          <a:ea typeface="Arial"/>
                          <a:cs typeface="Arial"/>
                          <a:sym typeface="Arial"/>
                        </a:rPr>
                        <a:t>Dữ liệu quá nhỏ để có thể biểu diễn giá trị có ý nghĩa</a:t>
                      </a:r>
                      <a:endParaRPr sz="1600" u="none" cap="none" strike="noStrike">
                        <a:latin typeface="Arial"/>
                        <a:ea typeface="Arial"/>
                        <a:cs typeface="Arial"/>
                        <a:sym typeface="Arial"/>
                      </a:endParaRPr>
                    </a:p>
                  </a:txBody>
                  <a:tcPr marT="12875" marB="12875" marR="25750" marL="25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6"/>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Các lỗi có thể </a:t>
            </a:r>
            <a:r>
              <a:rPr b="1" lang="en-US" sz="3200">
                <a:solidFill>
                  <a:srgbClr val="C00000"/>
                </a:solidFill>
                <a:latin typeface="Questrial"/>
                <a:ea typeface="Questrial"/>
                <a:cs typeface="Questrial"/>
                <a:sym typeface="Questrial"/>
              </a:rPr>
              <a:t>phòng ngừa</a:t>
            </a:r>
            <a:endParaRPr b="1" sz="3200">
              <a:solidFill>
                <a:srgbClr val="C00000"/>
              </a:solidFill>
              <a:latin typeface="Questrial"/>
              <a:ea typeface="Questrial"/>
              <a:cs typeface="Questrial"/>
              <a:sym typeface="Questrial"/>
            </a:endParaRPr>
          </a:p>
        </p:txBody>
      </p:sp>
      <p:sp>
        <p:nvSpPr>
          <p:cNvPr id="122" name="Google Shape;122;p6"/>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Lỗi liên quan đến phần cứng</a:t>
            </a:r>
            <a:endParaRPr/>
          </a:p>
          <a:p>
            <a:pPr indent="-228600" lvl="1" marL="685800" rtl="0" algn="l">
              <a:lnSpc>
                <a:spcPct val="90000"/>
              </a:lnSpc>
              <a:spcBef>
                <a:spcPts val="500"/>
              </a:spcBef>
              <a:spcAft>
                <a:spcPts val="0"/>
              </a:spcAft>
              <a:buClr>
                <a:schemeClr val="dk1"/>
              </a:buClr>
              <a:buSzPts val="2400"/>
              <a:buChar char="•"/>
            </a:pPr>
            <a:r>
              <a:rPr lang="en-US"/>
              <a:t>Đảm bảo các lỗi như buffer overflows hay divide by zero được kiểm soát</a:t>
            </a:r>
            <a:endParaRPr/>
          </a:p>
          <a:p>
            <a:pPr indent="-228600" lvl="0" marL="228600" rtl="0" algn="l">
              <a:lnSpc>
                <a:spcPct val="90000"/>
              </a:lnSpc>
              <a:spcBef>
                <a:spcPts val="1000"/>
              </a:spcBef>
              <a:spcAft>
                <a:spcPts val="0"/>
              </a:spcAft>
              <a:buClr>
                <a:schemeClr val="dk1"/>
              </a:buClr>
              <a:buSzPts val="2800"/>
              <a:buChar char="•"/>
            </a:pPr>
            <a:r>
              <a:rPr lang="en-US"/>
              <a:t>Lỗi liên quan đến chương trình</a:t>
            </a:r>
            <a:endParaRPr/>
          </a:p>
          <a:p>
            <a:pPr indent="-228600" lvl="1" marL="685800" rtl="0" algn="l">
              <a:lnSpc>
                <a:spcPct val="90000"/>
              </a:lnSpc>
              <a:spcBef>
                <a:spcPts val="500"/>
              </a:spcBef>
              <a:spcAft>
                <a:spcPts val="0"/>
              </a:spcAft>
              <a:buClr>
                <a:schemeClr val="dk1"/>
              </a:buClr>
              <a:buSzPts val="2400"/>
              <a:buChar char="•"/>
            </a:pPr>
            <a:r>
              <a:rPr lang="en-US"/>
              <a:t>Đảm bảo giá trị gán cho các biến luôn nằm trong vùng kiểm soát</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Do not trust anything; verify everything</a:t>
            </a:r>
            <a:endParaRPr>
              <a:solidFill>
                <a:srgbClr val="C00000"/>
              </a:solidFill>
            </a:endParaRPr>
          </a:p>
          <a:p>
            <a:pPr indent="-228600" lvl="0" marL="228600" rtl="0" algn="l">
              <a:lnSpc>
                <a:spcPct val="90000"/>
              </a:lnSpc>
              <a:spcBef>
                <a:spcPts val="1000"/>
              </a:spcBef>
              <a:spcAft>
                <a:spcPts val="0"/>
              </a:spcAft>
              <a:buClr>
                <a:schemeClr val="dk1"/>
              </a:buClr>
              <a:buSzPts val="2800"/>
              <a:buChar char="•"/>
            </a:pPr>
            <a:r>
              <a:rPr lang="en-US"/>
              <a:t>Lỗi liên quan đến người dùng</a:t>
            </a:r>
            <a:endParaRPr/>
          </a:p>
          <a:p>
            <a:pPr indent="-228600" lvl="1" marL="685800" rtl="0" algn="l">
              <a:lnSpc>
                <a:spcPct val="90000"/>
              </a:lnSpc>
              <a:spcBef>
                <a:spcPts val="500"/>
              </a:spcBef>
              <a:spcAft>
                <a:spcPts val="0"/>
              </a:spcAft>
              <a:buClr>
                <a:schemeClr val="dk1"/>
              </a:buClr>
              <a:buSzPts val="2400"/>
              <a:buChar char="•"/>
            </a:pPr>
            <a:r>
              <a:rPr lang="en-US"/>
              <a:t>Đừng cho rằng người dùng luôn thực hiện đúng các thao tác theo chỉ dẫn, hãy kiểm tra mọi thao tác của họ</a:t>
            </a:r>
            <a:endParaRPr/>
          </a:p>
          <a:p>
            <a:pPr indent="-228600" lvl="0" marL="228600" rtl="0" algn="l">
              <a:lnSpc>
                <a:spcPct val="90000"/>
              </a:lnSpc>
              <a:spcBef>
                <a:spcPts val="1000"/>
              </a:spcBef>
              <a:spcAft>
                <a:spcPts val="0"/>
              </a:spcAft>
              <a:buClr>
                <a:schemeClr val="dk1"/>
              </a:buClr>
              <a:buSzPts val="2800"/>
              <a:buChar char="•"/>
            </a:pPr>
            <a:r>
              <a:rPr lang="en-US"/>
              <a:t>Lỗi liên quan đến các kỹ thuật phòng ngừa!</a:t>
            </a:r>
            <a:endParaRPr/>
          </a:p>
          <a:p>
            <a:pPr indent="-228600" lvl="1" marL="685800" rtl="0" algn="l">
              <a:lnSpc>
                <a:spcPct val="90000"/>
              </a:lnSpc>
              <a:spcBef>
                <a:spcPts val="500"/>
              </a:spcBef>
              <a:spcAft>
                <a:spcPts val="0"/>
              </a:spcAft>
              <a:buClr>
                <a:schemeClr val="dk1"/>
              </a:buClr>
              <a:buSzPts val="2400"/>
              <a:buChar char="•"/>
            </a:pPr>
            <a:r>
              <a:rPr lang="en-US"/>
              <a:t>Mã nguồn cài đặt các kỹ thuật phòng ngừa cũng có khả năng gây lỗi, kiểm tra kỹ phần này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7"/>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Các </a:t>
            </a:r>
            <a:r>
              <a:rPr b="1" lang="en-US" sz="3200">
                <a:solidFill>
                  <a:srgbClr val="C00000"/>
                </a:solidFill>
                <a:latin typeface="Questrial"/>
                <a:ea typeface="Questrial"/>
                <a:cs typeface="Questrial"/>
                <a:sym typeface="Questrial"/>
              </a:rPr>
              <a:t>giai đoạn </a:t>
            </a:r>
            <a:r>
              <a:rPr b="1" lang="en-US" sz="3200">
                <a:latin typeface="Questrial"/>
                <a:ea typeface="Questrial"/>
                <a:cs typeface="Questrial"/>
                <a:sym typeface="Questrial"/>
              </a:rPr>
              <a:t>lập trình phòng ngừa</a:t>
            </a:r>
            <a:endParaRPr b="1" sz="3200">
              <a:latin typeface="Questrial"/>
              <a:ea typeface="Questrial"/>
              <a:cs typeface="Questrial"/>
              <a:sym typeface="Questrial"/>
            </a:endParaRPr>
          </a:p>
        </p:txBody>
      </p:sp>
      <p:sp>
        <p:nvSpPr>
          <p:cNvPr id="128" name="Google Shape;128;p7"/>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Lập kế hoạch thực hiện công việc: </a:t>
            </a:r>
            <a:endParaRPr/>
          </a:p>
          <a:p>
            <a:pPr indent="-228600" lvl="1" marL="685800" rtl="0" algn="l">
              <a:lnSpc>
                <a:spcPct val="90000"/>
              </a:lnSpc>
              <a:spcBef>
                <a:spcPts val="500"/>
              </a:spcBef>
              <a:spcAft>
                <a:spcPts val="0"/>
              </a:spcAft>
              <a:buClr>
                <a:schemeClr val="dk1"/>
              </a:buClr>
              <a:buSzPct val="100000"/>
              <a:buChar char="•"/>
            </a:pPr>
            <a:r>
              <a:rPr lang="en-US"/>
              <a:t>Dành thời gian để kiểm tra và gỡ rối chương trình cẩn thận : hoàn thành chương trình trước ít nhất 3 ngày so với hạn nộp</a:t>
            </a:r>
            <a:endParaRPr/>
          </a:p>
          <a:p>
            <a:pPr indent="-228600" lvl="0" marL="228600" rtl="0" algn="l">
              <a:lnSpc>
                <a:spcPct val="90000"/>
              </a:lnSpc>
              <a:spcBef>
                <a:spcPts val="1000"/>
              </a:spcBef>
              <a:spcAft>
                <a:spcPts val="0"/>
              </a:spcAft>
              <a:buClr>
                <a:schemeClr val="dk1"/>
              </a:buClr>
              <a:buSzPct val="100000"/>
              <a:buChar char="•"/>
            </a:pPr>
            <a:r>
              <a:rPr lang="en-US"/>
              <a:t>Thiết kế chương trình: </a:t>
            </a:r>
            <a:endParaRPr/>
          </a:p>
          <a:p>
            <a:pPr indent="-228600" lvl="1" marL="685800" rtl="0" algn="l">
              <a:lnSpc>
                <a:spcPct val="90000"/>
              </a:lnSpc>
              <a:spcBef>
                <a:spcPts val="500"/>
              </a:spcBef>
              <a:spcAft>
                <a:spcPts val="0"/>
              </a:spcAft>
              <a:buClr>
                <a:schemeClr val="dk1"/>
              </a:buClr>
              <a:buSzPct val="100000"/>
              <a:buChar char="•"/>
            </a:pPr>
            <a:r>
              <a:rPr lang="en-US"/>
              <a:t>Thiết kế giải thuật trước khi viết bằng ngôn ngữ lập trình cụ thể</a:t>
            </a:r>
            <a:endParaRPr/>
          </a:p>
          <a:p>
            <a:pPr indent="-228600" lvl="0" marL="228600" rtl="0" algn="l">
              <a:lnSpc>
                <a:spcPct val="90000"/>
              </a:lnSpc>
              <a:spcBef>
                <a:spcPts val="1000"/>
              </a:spcBef>
              <a:spcAft>
                <a:spcPts val="0"/>
              </a:spcAft>
              <a:buClr>
                <a:schemeClr val="dk1"/>
              </a:buClr>
              <a:buSzPct val="100000"/>
              <a:buChar char="•"/>
            </a:pPr>
            <a:r>
              <a:rPr lang="en-US"/>
              <a:t>Giữ vững cấu trúc chương trình:</a:t>
            </a:r>
            <a:endParaRPr/>
          </a:p>
          <a:p>
            <a:pPr indent="-228600" lvl="1" marL="685800" rtl="0" algn="l">
              <a:lnSpc>
                <a:spcPct val="90000"/>
              </a:lnSpc>
              <a:spcBef>
                <a:spcPts val="500"/>
              </a:spcBef>
              <a:spcAft>
                <a:spcPts val="0"/>
              </a:spcAft>
              <a:buClr>
                <a:schemeClr val="dk1"/>
              </a:buClr>
              <a:buSzPct val="100000"/>
              <a:buChar char="•"/>
            </a:pPr>
            <a:r>
              <a:rPr lang="en-US"/>
              <a:t>Viết và kiểm thử từng phần chương trình: phần chương trình nào dùng để làm gì</a:t>
            </a:r>
            <a:endParaRPr/>
          </a:p>
          <a:p>
            <a:pPr indent="-228600" lvl="1" marL="685800" rtl="0" algn="l">
              <a:lnSpc>
                <a:spcPct val="90000"/>
              </a:lnSpc>
              <a:spcBef>
                <a:spcPts val="500"/>
              </a:spcBef>
              <a:spcAft>
                <a:spcPts val="0"/>
              </a:spcAft>
              <a:buClr>
                <a:schemeClr val="dk1"/>
              </a:buClr>
              <a:buSzPct val="100000"/>
              <a:buChar char="•"/>
            </a:pPr>
            <a:r>
              <a:rPr lang="en-US"/>
              <a:t>Viết và kiểm thử mối liên kết giữa các phần trong chương trình: quy trình nghiệp vụ như thế nào</a:t>
            </a:r>
            <a:endParaRPr/>
          </a:p>
          <a:p>
            <a:pPr indent="-228600" lvl="1" marL="685800" rtl="0" algn="l">
              <a:lnSpc>
                <a:spcPct val="90000"/>
              </a:lnSpc>
              <a:spcBef>
                <a:spcPts val="500"/>
              </a:spcBef>
              <a:spcAft>
                <a:spcPts val="0"/>
              </a:spcAft>
              <a:buClr>
                <a:schemeClr val="dk1"/>
              </a:buClr>
              <a:buSzPct val="100000"/>
              <a:buChar char="•"/>
            </a:pPr>
            <a:r>
              <a:rPr lang="en-US"/>
              <a:t>Phòng ngừa bằng các điều kiện trước và sau khi gọi mỗi phần chương trình: điều gì phải đúng trước khi gọi chương trình, điều gì xảy ra sau khi chương trình thực hiện xong</a:t>
            </a:r>
            <a:endParaRPr/>
          </a:p>
          <a:p>
            <a:pPr indent="-228600" lvl="1" marL="685800" rtl="0" algn="l">
              <a:lnSpc>
                <a:spcPct val="90000"/>
              </a:lnSpc>
              <a:spcBef>
                <a:spcPts val="500"/>
              </a:spcBef>
              <a:spcAft>
                <a:spcPts val="0"/>
              </a:spcAft>
              <a:buClr>
                <a:schemeClr val="dk1"/>
              </a:buClr>
              <a:buSzPct val="100000"/>
              <a:buChar char="•"/>
            </a:pPr>
            <a:r>
              <a:rPr lang="en-US"/>
              <a:t>Dùng chú thích để miêu tả cấu trúc chương trình khi viết chương trình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8"/>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Kiểm tra </a:t>
            </a:r>
            <a:r>
              <a:rPr b="1" lang="en-US" sz="3200">
                <a:solidFill>
                  <a:srgbClr val="C00000"/>
                </a:solidFill>
                <a:latin typeface="Questrial"/>
                <a:ea typeface="Questrial"/>
                <a:cs typeface="Questrial"/>
                <a:sym typeface="Questrial"/>
              </a:rPr>
              <a:t>cái gì, khi nào</a:t>
            </a:r>
            <a:r>
              <a:rPr b="1" lang="en-US" sz="3200">
                <a:latin typeface="Questrial"/>
                <a:ea typeface="Questrial"/>
                <a:cs typeface="Questrial"/>
                <a:sym typeface="Questrial"/>
              </a:rPr>
              <a:t>?</a:t>
            </a:r>
            <a:endParaRPr b="1" sz="3200">
              <a:latin typeface="Questrial"/>
              <a:ea typeface="Questrial"/>
              <a:cs typeface="Questrial"/>
              <a:sym typeface="Questrial"/>
            </a:endParaRPr>
          </a:p>
        </p:txBody>
      </p:sp>
      <p:sp>
        <p:nvSpPr>
          <p:cNvPr id="134" name="Google Shape;134;p8"/>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Testing: chỉ ra các vấn đề làm chương trình không chạy</a:t>
            </a:r>
            <a:endParaRPr/>
          </a:p>
          <a:p>
            <a:pPr indent="-228600" lvl="0" marL="228600" rtl="0" algn="l">
              <a:lnSpc>
                <a:spcPct val="90000"/>
              </a:lnSpc>
              <a:spcBef>
                <a:spcPts val="1000"/>
              </a:spcBef>
              <a:spcAft>
                <a:spcPts val="0"/>
              </a:spcAft>
              <a:buClr>
                <a:schemeClr val="dk1"/>
              </a:buClr>
              <a:buSzPct val="100000"/>
              <a:buChar char="•"/>
            </a:pPr>
            <a:r>
              <a:rPr lang="en-US"/>
              <a:t>Kiểm tra theo cấu trúc của chương trình: Kiểm tra việc thực hiện các nhiệm vụ đặt ra cho từng phần chương trình</a:t>
            </a:r>
            <a:endParaRPr/>
          </a:p>
          <a:p>
            <a:pPr indent="-228600" lvl="1" marL="685800" rtl="0" algn="l">
              <a:lnSpc>
                <a:spcPct val="90000"/>
              </a:lnSpc>
              <a:spcBef>
                <a:spcPts val="500"/>
              </a:spcBef>
              <a:spcAft>
                <a:spcPts val="0"/>
              </a:spcAft>
              <a:buClr>
                <a:schemeClr val="dk1"/>
              </a:buClr>
              <a:buSzPct val="100000"/>
              <a:buChar char="•"/>
            </a:pPr>
            <a:r>
              <a:rPr lang="en-US"/>
              <a:t>Ví dụ: điều gì xảy ra với chương trình căn lề văn bản, nếu hàm ReadWord() bị lỗi ?</a:t>
            </a:r>
            <a:endParaRPr/>
          </a:p>
          <a:p>
            <a:pPr indent="-228600" lvl="0" marL="228600" rtl="0" algn="l">
              <a:lnSpc>
                <a:spcPct val="90000"/>
              </a:lnSpc>
              <a:spcBef>
                <a:spcPts val="1000"/>
              </a:spcBef>
              <a:spcAft>
                <a:spcPts val="0"/>
              </a:spcAft>
              <a:buClr>
                <a:schemeClr val="dk1"/>
              </a:buClr>
              <a:buSzPct val="100000"/>
              <a:buChar char="•"/>
            </a:pPr>
            <a:r>
              <a:rPr lang="en-US"/>
              <a:t>Nếu chương trình không có tham số đầu vào, mà chỉ thực thi nhiệm vụ và sinh ra kết quả thì không cần kiểm tra nhiều. Hầu hết chương trình đều không như vậy</a:t>
            </a:r>
            <a:endParaRPr/>
          </a:p>
          <a:p>
            <a:pPr indent="-228600" lvl="1" marL="685800" rtl="0" algn="l">
              <a:lnSpc>
                <a:spcPct val="90000"/>
              </a:lnSpc>
              <a:spcBef>
                <a:spcPts val="500"/>
              </a:spcBef>
              <a:spcAft>
                <a:spcPts val="0"/>
              </a:spcAft>
              <a:buClr>
                <a:schemeClr val="dk1"/>
              </a:buClr>
              <a:buSzPct val="100000"/>
              <a:buChar char="•"/>
            </a:pPr>
            <a:r>
              <a:rPr lang="en-US"/>
              <a:t>Ví dụ: điều gì xảy ra với chương trình căn lề văn bản, nếu </a:t>
            </a:r>
            <a:endParaRPr/>
          </a:p>
          <a:p>
            <a:pPr indent="-228600" lvl="2" marL="1143000" rtl="0" algn="l">
              <a:lnSpc>
                <a:spcPct val="90000"/>
              </a:lnSpc>
              <a:spcBef>
                <a:spcPts val="500"/>
              </a:spcBef>
              <a:spcAft>
                <a:spcPts val="0"/>
              </a:spcAft>
              <a:buClr>
                <a:schemeClr val="dk1"/>
              </a:buClr>
              <a:buSzPct val="100000"/>
              <a:buChar char="•"/>
            </a:pPr>
            <a:r>
              <a:rPr lang="en-US"/>
              <a:t>Không nhập đầu vào? </a:t>
            </a:r>
            <a:endParaRPr/>
          </a:p>
          <a:p>
            <a:pPr indent="-228600" lvl="2" marL="1143000" rtl="0" algn="l">
              <a:lnSpc>
                <a:spcPct val="90000"/>
              </a:lnSpc>
              <a:spcBef>
                <a:spcPts val="500"/>
              </a:spcBef>
              <a:spcAft>
                <a:spcPts val="0"/>
              </a:spcAft>
              <a:buClr>
                <a:schemeClr val="dk1"/>
              </a:buClr>
              <a:buSzPct val="100000"/>
              <a:buChar char="•"/>
            </a:pPr>
            <a:r>
              <a:rPr lang="en-US"/>
              <a:t>Đầu vào không phải là xâu/file chứa các từ hay chữ cái đúng quy định?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9"/>
          <p:cNvSpPr txBox="1"/>
          <p:nvPr>
            <p:ph type="title"/>
          </p:nvPr>
        </p:nvSpPr>
        <p:spPr>
          <a:xfrm>
            <a:off x="628650" y="114606"/>
            <a:ext cx="7886700" cy="737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Questrial"/>
              <a:buNone/>
            </a:pPr>
            <a:r>
              <a:rPr b="1" lang="en-US" sz="3200">
                <a:latin typeface="Questrial"/>
                <a:ea typeface="Questrial"/>
                <a:cs typeface="Questrial"/>
                <a:sym typeface="Questrial"/>
              </a:rPr>
              <a:t>Kiểm soát lỗi </a:t>
            </a:r>
            <a:r>
              <a:rPr b="1" lang="en-US" sz="3200">
                <a:solidFill>
                  <a:srgbClr val="C00000"/>
                </a:solidFill>
                <a:latin typeface="Questrial"/>
                <a:ea typeface="Questrial"/>
                <a:cs typeface="Questrial"/>
                <a:sym typeface="Questrial"/>
              </a:rPr>
              <a:t>có thể xảy ra</a:t>
            </a:r>
            <a:endParaRPr b="1" sz="3200">
              <a:solidFill>
                <a:srgbClr val="C00000"/>
              </a:solidFill>
              <a:latin typeface="Questrial"/>
              <a:ea typeface="Questrial"/>
              <a:cs typeface="Questrial"/>
              <a:sym typeface="Questrial"/>
            </a:endParaRPr>
          </a:p>
        </p:txBody>
      </p:sp>
      <p:sp>
        <p:nvSpPr>
          <p:cNvPr id="140" name="Google Shape;140;p9"/>
          <p:cNvSpPr txBox="1"/>
          <p:nvPr>
            <p:ph idx="1" type="body"/>
          </p:nvPr>
        </p:nvSpPr>
        <p:spPr>
          <a:xfrm>
            <a:off x="628650" y="852566"/>
            <a:ext cx="7886700" cy="51748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Error handling: xử lý các lỗi mà ta dự kiến sẽ xảy ra</a:t>
            </a:r>
            <a:endParaRPr/>
          </a:p>
          <a:p>
            <a:pPr indent="-228600" lvl="0" marL="228600" rtl="0" algn="l">
              <a:lnSpc>
                <a:spcPct val="90000"/>
              </a:lnSpc>
              <a:spcBef>
                <a:spcPts val="1000"/>
              </a:spcBef>
              <a:spcAft>
                <a:spcPts val="0"/>
              </a:spcAft>
              <a:buClr>
                <a:schemeClr val="dk1"/>
              </a:buClr>
              <a:buSzPts val="2800"/>
              <a:buChar char="•"/>
            </a:pPr>
            <a:r>
              <a:rPr lang="en-US"/>
              <a:t>Tùy theo tình huống cụ thể, ta có thể trả về:</a:t>
            </a:r>
            <a:endParaRPr/>
          </a:p>
          <a:p>
            <a:pPr indent="-228600" lvl="1" marL="685800" rtl="0" algn="l">
              <a:lnSpc>
                <a:spcPct val="90000"/>
              </a:lnSpc>
              <a:spcBef>
                <a:spcPts val="500"/>
              </a:spcBef>
              <a:spcAft>
                <a:spcPts val="0"/>
              </a:spcAft>
              <a:buClr>
                <a:schemeClr val="dk1"/>
              </a:buClr>
              <a:buSzPts val="2400"/>
              <a:buChar char="•"/>
            </a:pPr>
            <a:r>
              <a:rPr lang="en-US"/>
              <a:t>một giá trị trung lập </a:t>
            </a:r>
            <a:endParaRPr/>
          </a:p>
          <a:p>
            <a:pPr indent="-228600" lvl="1" marL="685800" rtl="0" algn="l">
              <a:lnSpc>
                <a:spcPct val="90000"/>
              </a:lnSpc>
              <a:spcBef>
                <a:spcPts val="500"/>
              </a:spcBef>
              <a:spcAft>
                <a:spcPts val="0"/>
              </a:spcAft>
              <a:buClr>
                <a:schemeClr val="dk1"/>
              </a:buClr>
              <a:buSzPts val="2400"/>
              <a:buChar char="•"/>
            </a:pPr>
            <a:r>
              <a:rPr lang="en-US"/>
              <a:t>thay thế đoạn tiếp theo của dữ liệu hợp lệ</a:t>
            </a:r>
            <a:endParaRPr/>
          </a:p>
          <a:p>
            <a:pPr indent="-228600" lvl="1" marL="685800" rtl="0" algn="l">
              <a:lnSpc>
                <a:spcPct val="90000"/>
              </a:lnSpc>
              <a:spcBef>
                <a:spcPts val="500"/>
              </a:spcBef>
              <a:spcAft>
                <a:spcPts val="0"/>
              </a:spcAft>
              <a:buClr>
                <a:schemeClr val="dk1"/>
              </a:buClr>
              <a:buSzPts val="2400"/>
              <a:buChar char="•"/>
            </a:pPr>
            <a:r>
              <a:rPr lang="en-US"/>
              <a:t>trả về cùng giá trị như lần trước </a:t>
            </a:r>
            <a:endParaRPr/>
          </a:p>
          <a:p>
            <a:pPr indent="-228600" lvl="1" marL="685800" rtl="0" algn="l">
              <a:lnSpc>
                <a:spcPct val="90000"/>
              </a:lnSpc>
              <a:spcBef>
                <a:spcPts val="500"/>
              </a:spcBef>
              <a:spcAft>
                <a:spcPts val="0"/>
              </a:spcAft>
              <a:buClr>
                <a:schemeClr val="dk1"/>
              </a:buClr>
              <a:buSzPts val="2400"/>
              <a:buChar char="•"/>
            </a:pPr>
            <a:r>
              <a:rPr lang="en-US"/>
              <a:t>thay thế giá trị hợp lệ gần nhất </a:t>
            </a:r>
            <a:endParaRPr/>
          </a:p>
          <a:p>
            <a:pPr indent="-228600" lvl="1" marL="685800" rtl="0" algn="l">
              <a:lnSpc>
                <a:spcPct val="90000"/>
              </a:lnSpc>
              <a:spcBef>
                <a:spcPts val="500"/>
              </a:spcBef>
              <a:spcAft>
                <a:spcPts val="0"/>
              </a:spcAft>
              <a:buClr>
                <a:schemeClr val="dk1"/>
              </a:buClr>
              <a:buSzPts val="2400"/>
              <a:buChar char="•"/>
            </a:pPr>
            <a:r>
              <a:rPr lang="en-US"/>
              <a:t>ghi vết một cảnh báo vào tệp </a:t>
            </a:r>
            <a:endParaRPr/>
          </a:p>
          <a:p>
            <a:pPr indent="-228600" lvl="1" marL="685800" rtl="0" algn="l">
              <a:lnSpc>
                <a:spcPct val="90000"/>
              </a:lnSpc>
              <a:spcBef>
                <a:spcPts val="500"/>
              </a:spcBef>
              <a:spcAft>
                <a:spcPts val="0"/>
              </a:spcAft>
              <a:buClr>
                <a:schemeClr val="dk1"/>
              </a:buClr>
              <a:buSzPts val="2400"/>
              <a:buChar char="•"/>
            </a:pPr>
            <a:r>
              <a:rPr lang="en-US"/>
              <a:t>trả về một mã lỗi</a:t>
            </a:r>
            <a:endParaRPr/>
          </a:p>
          <a:p>
            <a:pPr indent="-228600" lvl="1" marL="685800" rtl="0" algn="l">
              <a:lnSpc>
                <a:spcPct val="90000"/>
              </a:lnSpc>
              <a:spcBef>
                <a:spcPts val="500"/>
              </a:spcBef>
              <a:spcAft>
                <a:spcPts val="0"/>
              </a:spcAft>
              <a:buClr>
                <a:schemeClr val="dk1"/>
              </a:buClr>
              <a:buSzPts val="2400"/>
              <a:buChar char="•"/>
            </a:pPr>
            <a:r>
              <a:rPr lang="en-US"/>
              <a:t>gọi một thủ tục hay đối tượng xử lý </a:t>
            </a:r>
            <a:endParaRPr/>
          </a:p>
          <a:p>
            <a:pPr indent="-228600" lvl="1" marL="685800" rtl="0" algn="l">
              <a:lnSpc>
                <a:spcPct val="90000"/>
              </a:lnSpc>
              <a:spcBef>
                <a:spcPts val="500"/>
              </a:spcBef>
              <a:spcAft>
                <a:spcPts val="0"/>
              </a:spcAft>
              <a:buClr>
                <a:schemeClr val="dk1"/>
              </a:buClr>
              <a:buSzPts val="2400"/>
              <a:buChar char="•"/>
            </a:pPr>
            <a:r>
              <a:rPr lang="en-US"/>
              <a:t>hiện một thông báo hay tắt máy</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2020-04-20T02:25:53Z</dcterms:created>
  <dc:creator>Pham Long Long</dc:creator>
</cp:coreProperties>
</file>