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9144000"/>
  <p:notesSz cx="6858000" cy="9144000"/>
  <p:embeddedFontLst>
    <p:embeddedFont>
      <p:font typeface="Quattrocento Sans"/>
      <p:regular r:id="rId78"/>
      <p:bold r:id="rId79"/>
      <p:italic r:id="rId80"/>
      <p:boldItalic r:id="rId81"/>
    </p:embeddedFont>
    <p:embeddedFont>
      <p:font typeface="Questrial"/>
      <p:regular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3" roundtripDataSignature="AMtx7mhDCCrH+uAimGprBmYferSeC84c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customschemas.google.com/relationships/presentationmetadata" Target="meta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QuattrocentoSans-italic.fntdata"/><Relationship Id="rId82" Type="http://schemas.openxmlformats.org/officeDocument/2006/relationships/font" Target="fonts/Questrial-regular.fntdata"/><Relationship Id="rId81"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QuattrocentoSans-bold.fntdata"/><Relationship Id="rId34" Type="http://schemas.openxmlformats.org/officeDocument/2006/relationships/slide" Target="slides/slide29.xml"/><Relationship Id="rId78" Type="http://schemas.openxmlformats.org/officeDocument/2006/relationships/font" Target="fonts/QuattrocentoSans-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13" name="Google Shape;413;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lang="zh-CN">
                <a:latin typeface="Arial"/>
                <a:ea typeface="Arial"/>
                <a:cs typeface="Arial"/>
                <a:sym typeface="Arial"/>
              </a:rPr>
              <a:t>Add a break statement after the negativeInputFound = True line.  </a:t>
            </a:r>
            <a:endParaRPr/>
          </a:p>
          <a:p>
            <a:pPr indent="-228600" lvl="0" marL="457200" rtl="0" algn="l">
              <a:lnSpc>
                <a:spcPct val="100000"/>
              </a:lnSpc>
              <a:spcBef>
                <a:spcPts val="0"/>
              </a:spcBef>
              <a:spcAft>
                <a:spcPts val="0"/>
              </a:spcAft>
              <a:buSzPts val="1400"/>
              <a:buNone/>
            </a:pPr>
            <a:r>
              <a:rPr lang="zh-CN">
                <a:latin typeface="Arial"/>
                <a:ea typeface="Arial"/>
                <a:cs typeface="Arial"/>
                <a:sym typeface="Arial"/>
              </a:rPr>
              <a:t>●    If your language doesn’t have break, emulate a break with a goto that goes to the first statement after the loop. </a:t>
            </a:r>
            <a:endParaRPr/>
          </a:p>
          <a:p>
            <a:pPr indent="-228600" lvl="0" marL="457200" rtl="0" algn="l">
              <a:lnSpc>
                <a:spcPct val="100000"/>
              </a:lnSpc>
              <a:spcBef>
                <a:spcPts val="0"/>
              </a:spcBef>
              <a:spcAft>
                <a:spcPts val="0"/>
              </a:spcAft>
              <a:buSzPts val="1400"/>
              <a:buNone/>
            </a:pPr>
            <a:r>
              <a:rPr lang="zh-CN">
                <a:latin typeface="Arial"/>
                <a:ea typeface="Arial"/>
                <a:cs typeface="Arial"/>
                <a:sym typeface="Arial"/>
              </a:rPr>
              <a:t>●    Change the for loop to a while loop and check for negativeInputFound as well as for incrementing the loop counter past iCount. </a:t>
            </a:r>
            <a:endParaRPr/>
          </a:p>
          <a:p>
            <a:pPr indent="-228600" lvl="0" marL="457200" rtl="0" algn="l">
              <a:lnSpc>
                <a:spcPct val="100000"/>
              </a:lnSpc>
              <a:spcBef>
                <a:spcPts val="0"/>
              </a:spcBef>
              <a:spcAft>
                <a:spcPts val="0"/>
              </a:spcAft>
              <a:buSzPts val="1400"/>
              <a:buNone/>
            </a:pPr>
            <a:r>
              <a:rPr lang="zh-CN">
                <a:latin typeface="Arial"/>
                <a:ea typeface="Arial"/>
                <a:cs typeface="Arial"/>
                <a:sym typeface="Arial"/>
              </a:rPr>
              <a:t>●    dùng lính canh. </a:t>
            </a:r>
            <a:endParaRPr>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89" name="Google Shape;48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pic>
        <p:nvPicPr>
          <p:cNvPr id="17" name="Google Shape;17;p4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8" name="Google Shape;18;p42"/>
          <p:cNvSpPr txBox="1"/>
          <p:nvPr>
            <p:ph type="ctrTitle"/>
          </p:nvPr>
        </p:nvSpPr>
        <p:spPr>
          <a:xfrm>
            <a:off x="628650" y="1969532"/>
            <a:ext cx="7886700" cy="157160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Questrial"/>
              <a:buNone/>
              <a:defRPr b="1" sz="6000">
                <a:solidFill>
                  <a:schemeClr val="lt1"/>
                </a:solidFill>
                <a:latin typeface="Questrial"/>
                <a:ea typeface="Questrial"/>
                <a:cs typeface="Questrial"/>
                <a:sym typeface="Quest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2"/>
          <p:cNvSpPr txBox="1"/>
          <p:nvPr>
            <p:ph idx="1" type="subTitle"/>
          </p:nvPr>
        </p:nvSpPr>
        <p:spPr>
          <a:xfrm>
            <a:off x="1288473" y="3792560"/>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SzPts val="3600"/>
              <a:buNone/>
              <a:defRPr b="1" sz="3600">
                <a:solidFill>
                  <a:schemeClr val="lt1"/>
                </a:solidFill>
                <a:latin typeface="Questrial"/>
                <a:ea typeface="Questrial"/>
                <a:cs typeface="Questrial"/>
                <a:sym typeface="Quest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8" name="Shape 68"/>
        <p:cNvGrpSpPr/>
        <p:nvPr/>
      </p:nvGrpSpPr>
      <p:grpSpPr>
        <a:xfrm>
          <a:off x="0" y="0"/>
          <a:ext cx="0" cy="0"/>
          <a:chOff x="0" y="0"/>
          <a:chExt cx="0" cy="0"/>
        </a:xfrm>
      </p:grpSpPr>
      <p:sp>
        <p:nvSpPr>
          <p:cNvPr id="69" name="Google Shape;69;p51"/>
          <p:cNvSpPr txBox="1"/>
          <p:nvPr>
            <p:ph type="title"/>
          </p:nvPr>
        </p:nvSpPr>
        <p:spPr>
          <a:xfrm>
            <a:off x="629841" y="136524"/>
            <a:ext cx="2949178" cy="143351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 type="body"/>
          </p:nvPr>
        </p:nvSpPr>
        <p:spPr>
          <a:xfrm>
            <a:off x="3887391" y="136524"/>
            <a:ext cx="4629150" cy="5889948"/>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51"/>
          <p:cNvSpPr txBox="1"/>
          <p:nvPr>
            <p:ph idx="2" type="body"/>
          </p:nvPr>
        </p:nvSpPr>
        <p:spPr>
          <a:xfrm>
            <a:off x="629841" y="1591953"/>
            <a:ext cx="2949178" cy="44345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68300" lvl="1" marL="914400" algn="l">
              <a:lnSpc>
                <a:spcPct val="90000"/>
              </a:lnSpc>
              <a:spcBef>
                <a:spcPts val="500"/>
              </a:spcBef>
              <a:spcAft>
                <a:spcPts val="0"/>
              </a:spcAft>
              <a:buSzPts val="2200"/>
              <a:buChar char="▪"/>
              <a:defRPr/>
            </a:lvl2pPr>
            <a:lvl3pPr indent="-342900" lvl="2" marL="1371600" algn="l">
              <a:lnSpc>
                <a:spcPct val="90000"/>
              </a:lnSpc>
              <a:spcBef>
                <a:spcPts val="500"/>
              </a:spcBef>
              <a:spcAft>
                <a:spcPts val="0"/>
              </a:spcAft>
              <a:buSzPts val="1800"/>
              <a:buChar char="•"/>
              <a:defRPr/>
            </a:lvl3pPr>
            <a:lvl4pPr indent="-330200" lvl="3" marL="1828800" algn="l">
              <a:lnSpc>
                <a:spcPct val="90000"/>
              </a:lnSpc>
              <a:spcBef>
                <a:spcPts val="500"/>
              </a:spcBef>
              <a:spcAft>
                <a:spcPts val="0"/>
              </a:spcAft>
              <a:buSzPts val="1600"/>
              <a:buChar char="•"/>
              <a:defRPr/>
            </a:lvl4pPr>
            <a:lvl5pPr indent="-317500" lvl="4" marL="2286000" algn="l">
              <a:lnSpc>
                <a:spcPct val="90000"/>
              </a:lnSpc>
              <a:spcBef>
                <a:spcPts val="500"/>
              </a:spcBef>
              <a:spcAft>
                <a:spcPts val="0"/>
              </a:spcAft>
              <a:buSzPts val="14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6" name="Google Shape;26;p4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4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4"/>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SzPts val="1400"/>
              <a:buChar char="❖"/>
              <a:defRPr sz="1400"/>
            </a:lvl1pPr>
            <a:lvl2pPr indent="-304800" lvl="1" marL="914400" algn="l">
              <a:lnSpc>
                <a:spcPct val="90000"/>
              </a:lnSpc>
              <a:spcBef>
                <a:spcPts val="500"/>
              </a:spcBef>
              <a:spcAft>
                <a:spcPts val="0"/>
              </a:spcAft>
              <a:buSzPts val="1200"/>
              <a:buChar char="▪"/>
              <a:defRPr sz="1200"/>
            </a:lvl2pPr>
            <a:lvl3pPr indent="-304800" lvl="2" marL="1371600" algn="l">
              <a:lnSpc>
                <a:spcPct val="90000"/>
              </a:lnSpc>
              <a:spcBef>
                <a:spcPts val="500"/>
              </a:spcBef>
              <a:spcAft>
                <a:spcPts val="0"/>
              </a:spcAft>
              <a:buSzPts val="1200"/>
              <a:buChar char="•"/>
              <a:defRPr sz="1200"/>
            </a:lvl3pPr>
            <a:lvl4pPr indent="-304800" lvl="3" marL="1828800" algn="l">
              <a:lnSpc>
                <a:spcPct val="90000"/>
              </a:lnSpc>
              <a:spcBef>
                <a:spcPts val="500"/>
              </a:spcBef>
              <a:spcAft>
                <a:spcPts val="0"/>
              </a:spcAft>
              <a:buSzPts val="1200"/>
              <a:buChar char="•"/>
              <a:defRPr sz="1200"/>
            </a:lvl4pPr>
            <a:lvl5pPr indent="-304800" lvl="4" marL="2286000" algn="l">
              <a:lnSpc>
                <a:spcPct val="90000"/>
              </a:lnSpc>
              <a:spcBef>
                <a:spcPts val="500"/>
              </a:spcBef>
              <a:spcAft>
                <a:spcPts val="0"/>
              </a:spcAft>
              <a:buSzPts val="1200"/>
              <a:buChar char="•"/>
              <a:defRPr sz="1200"/>
            </a:lvl5pPr>
            <a:lvl6pPr indent="-304800" lvl="5" marL="2743200" algn="l">
              <a:lnSpc>
                <a:spcPct val="90000"/>
              </a:lnSpc>
              <a:spcBef>
                <a:spcPts val="500"/>
              </a:spcBef>
              <a:spcAft>
                <a:spcPts val="0"/>
              </a:spcAft>
              <a:buSzPts val="1200"/>
              <a:buChar char="•"/>
              <a:defRPr sz="1200"/>
            </a:lvl6pPr>
            <a:lvl7pPr indent="-304800" lvl="6" marL="3200400" algn="l">
              <a:lnSpc>
                <a:spcPct val="90000"/>
              </a:lnSpc>
              <a:spcBef>
                <a:spcPts val="500"/>
              </a:spcBef>
              <a:spcAft>
                <a:spcPts val="0"/>
              </a:spcAft>
              <a:buSzPts val="1200"/>
              <a:buChar char="•"/>
              <a:defRPr sz="1200"/>
            </a:lvl7pPr>
            <a:lvl8pPr indent="-304800" lvl="7" marL="3657600" algn="l">
              <a:lnSpc>
                <a:spcPct val="90000"/>
              </a:lnSpc>
              <a:spcBef>
                <a:spcPts val="500"/>
              </a:spcBef>
              <a:spcAft>
                <a:spcPts val="0"/>
              </a:spcAft>
              <a:buSzPts val="1200"/>
              <a:buChar char="•"/>
              <a:defRPr sz="1200"/>
            </a:lvl8pPr>
            <a:lvl9pPr indent="-304800" lvl="8" marL="4114800" algn="l">
              <a:lnSpc>
                <a:spcPct val="90000"/>
              </a:lnSpc>
              <a:spcBef>
                <a:spcPts val="500"/>
              </a:spcBef>
              <a:spcAft>
                <a:spcPts val="0"/>
              </a:spcAft>
              <a:buSzPts val="1200"/>
              <a:buChar char="•"/>
              <a:defRPr sz="1200"/>
            </a:lvl9pPr>
          </a:lstStyle>
          <a:p/>
        </p:txBody>
      </p:sp>
      <p:sp>
        <p:nvSpPr>
          <p:cNvPr id="30" name="Google Shape;30;p44"/>
          <p:cNvSpPr txBox="1"/>
          <p:nvPr>
            <p:ph idx="2" type="body"/>
          </p:nvPr>
        </p:nvSpPr>
        <p:spPr>
          <a:xfrm>
            <a:off x="4832400" y="1536633"/>
            <a:ext cx="3999900" cy="45552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SzPts val="1400"/>
              <a:buChar char="❖"/>
              <a:defRPr sz="1400"/>
            </a:lvl1pPr>
            <a:lvl2pPr indent="-304800" lvl="1" marL="914400" algn="l">
              <a:lnSpc>
                <a:spcPct val="90000"/>
              </a:lnSpc>
              <a:spcBef>
                <a:spcPts val="500"/>
              </a:spcBef>
              <a:spcAft>
                <a:spcPts val="0"/>
              </a:spcAft>
              <a:buSzPts val="1200"/>
              <a:buChar char="▪"/>
              <a:defRPr sz="1200"/>
            </a:lvl2pPr>
            <a:lvl3pPr indent="-304800" lvl="2" marL="1371600" algn="l">
              <a:lnSpc>
                <a:spcPct val="90000"/>
              </a:lnSpc>
              <a:spcBef>
                <a:spcPts val="500"/>
              </a:spcBef>
              <a:spcAft>
                <a:spcPts val="0"/>
              </a:spcAft>
              <a:buSzPts val="1200"/>
              <a:buChar char="•"/>
              <a:defRPr sz="1200"/>
            </a:lvl3pPr>
            <a:lvl4pPr indent="-304800" lvl="3" marL="1828800" algn="l">
              <a:lnSpc>
                <a:spcPct val="90000"/>
              </a:lnSpc>
              <a:spcBef>
                <a:spcPts val="500"/>
              </a:spcBef>
              <a:spcAft>
                <a:spcPts val="0"/>
              </a:spcAft>
              <a:buSzPts val="1200"/>
              <a:buChar char="•"/>
              <a:defRPr sz="1200"/>
            </a:lvl4pPr>
            <a:lvl5pPr indent="-304800" lvl="4" marL="2286000" algn="l">
              <a:lnSpc>
                <a:spcPct val="90000"/>
              </a:lnSpc>
              <a:spcBef>
                <a:spcPts val="500"/>
              </a:spcBef>
              <a:spcAft>
                <a:spcPts val="0"/>
              </a:spcAft>
              <a:buSzPts val="1200"/>
              <a:buChar char="•"/>
              <a:defRPr sz="1200"/>
            </a:lvl5pPr>
            <a:lvl6pPr indent="-304800" lvl="5" marL="2743200" algn="l">
              <a:lnSpc>
                <a:spcPct val="90000"/>
              </a:lnSpc>
              <a:spcBef>
                <a:spcPts val="500"/>
              </a:spcBef>
              <a:spcAft>
                <a:spcPts val="0"/>
              </a:spcAft>
              <a:buSzPts val="1200"/>
              <a:buChar char="•"/>
              <a:defRPr sz="1200"/>
            </a:lvl6pPr>
            <a:lvl7pPr indent="-304800" lvl="6" marL="3200400" algn="l">
              <a:lnSpc>
                <a:spcPct val="90000"/>
              </a:lnSpc>
              <a:spcBef>
                <a:spcPts val="500"/>
              </a:spcBef>
              <a:spcAft>
                <a:spcPts val="0"/>
              </a:spcAft>
              <a:buSzPts val="1200"/>
              <a:buChar char="•"/>
              <a:defRPr sz="1200"/>
            </a:lvl7pPr>
            <a:lvl8pPr indent="-304800" lvl="7" marL="3657600" algn="l">
              <a:lnSpc>
                <a:spcPct val="90000"/>
              </a:lnSpc>
              <a:spcBef>
                <a:spcPts val="500"/>
              </a:spcBef>
              <a:spcAft>
                <a:spcPts val="0"/>
              </a:spcAft>
              <a:buSzPts val="1200"/>
              <a:buChar char="•"/>
              <a:defRPr sz="1200"/>
            </a:lvl8pPr>
            <a:lvl9pPr indent="-304800" lvl="8" marL="4114800" algn="l">
              <a:lnSpc>
                <a:spcPct val="90000"/>
              </a:lnSpc>
              <a:spcBef>
                <a:spcPts val="500"/>
              </a:spcBef>
              <a:spcAft>
                <a:spcPts val="0"/>
              </a:spcAft>
              <a:buSzPts val="1200"/>
              <a:buChar char="•"/>
              <a:defRPr sz="1200"/>
            </a:lvl9pPr>
          </a:lstStyle>
          <a:p/>
        </p:txBody>
      </p:sp>
      <p:sp>
        <p:nvSpPr>
          <p:cNvPr id="31" name="Google Shape;31;p4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type="blank">
  <p:cSld name="BLANK">
    <p:spTree>
      <p:nvGrpSpPr>
        <p:cNvPr id="32" name="Shape 32"/>
        <p:cNvGrpSpPr/>
        <p:nvPr/>
      </p:nvGrpSpPr>
      <p:grpSpPr>
        <a:xfrm>
          <a:off x="0" y="0"/>
          <a:ext cx="0" cy="0"/>
          <a:chOff x="0" y="0"/>
          <a:chExt cx="0" cy="0"/>
        </a:xfrm>
      </p:grpSpPr>
      <p:pic>
        <p:nvPicPr>
          <p:cNvPr id="33" name="Google Shape;33;p4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4" name="Google Shape;34;p45"/>
          <p:cNvSpPr txBox="1"/>
          <p:nvPr/>
        </p:nvSpPr>
        <p:spPr>
          <a:xfrm>
            <a:off x="432033" y="2290085"/>
            <a:ext cx="1958829" cy="1384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zh-CN" sz="2800" u="none" cap="none" strike="noStrike">
                <a:solidFill>
                  <a:srgbClr val="FFFFFF"/>
                </a:solidFill>
                <a:latin typeface="Questrial"/>
                <a:ea typeface="Questrial"/>
                <a:cs typeface="Questrial"/>
                <a:sym typeface="Questrial"/>
              </a:rPr>
              <a:t>Thank you for</a:t>
            </a:r>
            <a:r>
              <a:rPr b="0" i="0" lang="zh-CN" sz="2800" u="none" cap="none" strike="noStrike">
                <a:solidFill>
                  <a:srgbClr val="000000"/>
                </a:solidFill>
                <a:latin typeface="Questrial"/>
                <a:ea typeface="Questrial"/>
                <a:cs typeface="Questrial"/>
                <a:sym typeface="Questrial"/>
              </a:rPr>
              <a:t>​ </a:t>
            </a:r>
            <a:r>
              <a:rPr b="1" i="0" lang="zh-CN" sz="2800" u="none" cap="none" strike="noStrike">
                <a:solidFill>
                  <a:srgbClr val="FFFFFF"/>
                </a:solidFill>
                <a:latin typeface="Questrial"/>
                <a:ea typeface="Questrial"/>
                <a:cs typeface="Questrial"/>
                <a:sym typeface="Questrial"/>
              </a:rPr>
              <a:t>your attentions</a:t>
            </a:r>
            <a:r>
              <a:rPr b="1" i="0" lang="zh-CN" sz="2800" u="none" cap="none" strike="noStrike">
                <a:solidFill>
                  <a:srgbClr val="FFFFFF"/>
                </a:solidFill>
                <a:latin typeface="Calibri"/>
                <a:ea typeface="Calibri"/>
                <a:cs typeface="Calibri"/>
                <a:sym typeface="Calibri"/>
              </a:rPr>
              <a:t>!</a:t>
            </a:r>
            <a:r>
              <a:rPr b="0" i="0" lang="zh-CN"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Quattrocento Sans"/>
              <a:ea typeface="Quattrocento Sans"/>
              <a:cs typeface="Quattrocento Sans"/>
              <a:sym typeface="Quattrocento Sans"/>
            </a:endParaRPr>
          </a:p>
        </p:txBody>
      </p:sp>
      <p:sp>
        <p:nvSpPr>
          <p:cNvPr id="35" name="Google Shape;35;p45"/>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pic>
        <p:nvPicPr>
          <p:cNvPr id="37" name="Google Shape;37;p4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8" name="Google Shape;38;p46"/>
          <p:cNvSpPr txBox="1"/>
          <p:nvPr>
            <p:ph type="title"/>
          </p:nvPr>
        </p:nvSpPr>
        <p:spPr>
          <a:xfrm>
            <a:off x="628650" y="114607"/>
            <a:ext cx="7886700" cy="7379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b="1" sz="3200">
                <a:solidFill>
                  <a:schemeClr val="dk1"/>
                </a:solidFill>
                <a:latin typeface="Questrial"/>
                <a:ea typeface="Questrial"/>
                <a:cs typeface="Questrial"/>
                <a:sym typeface="Quest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6"/>
          <p:cNvSpPr txBox="1"/>
          <p:nvPr>
            <p:ph idx="1" type="body"/>
          </p:nvPr>
        </p:nvSpPr>
        <p:spPr>
          <a:xfrm>
            <a:off x="628650" y="851592"/>
            <a:ext cx="7886700" cy="5174881"/>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CE3B2A"/>
              </a:buClr>
              <a:buSzPts val="2800"/>
              <a:buFont typeface="Noto Sans Symbols"/>
              <a:buChar char="❖"/>
              <a:defRPr/>
            </a:lvl1pPr>
            <a:lvl2pPr indent="-368300" lvl="1" marL="914400" algn="l">
              <a:lnSpc>
                <a:spcPct val="90000"/>
              </a:lnSpc>
              <a:spcBef>
                <a:spcPts val="500"/>
              </a:spcBef>
              <a:spcAft>
                <a:spcPts val="0"/>
              </a:spcAft>
              <a:buClr>
                <a:schemeClr val="dk1"/>
              </a:buClr>
              <a:buSzPts val="2200"/>
              <a:buFont typeface="Noto Sans Symbols"/>
              <a:buChar char="▪"/>
              <a:defRPr/>
            </a:lvl2pPr>
            <a:lvl3pPr indent="-342900" lvl="2" marL="1371600" algn="l">
              <a:lnSpc>
                <a:spcPct val="90000"/>
              </a:lnSpc>
              <a:spcBef>
                <a:spcPts val="500"/>
              </a:spcBef>
              <a:spcAft>
                <a:spcPts val="0"/>
              </a:spcAft>
              <a:buClr>
                <a:srgbClr val="CE3B2A"/>
              </a:buClr>
              <a:buSzPts val="1800"/>
              <a:buChar char="•"/>
              <a:defRPr/>
            </a:lvl3pPr>
            <a:lvl4pPr indent="-330200" lvl="3" marL="1828800" algn="l">
              <a:lnSpc>
                <a:spcPct val="90000"/>
              </a:lnSpc>
              <a:spcBef>
                <a:spcPts val="500"/>
              </a:spcBef>
              <a:spcAft>
                <a:spcPts val="0"/>
              </a:spcAft>
              <a:buClr>
                <a:schemeClr val="dk1"/>
              </a:buClr>
              <a:buSzPts val="16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47"/>
          <p:cNvSpPr txBox="1"/>
          <p:nvPr>
            <p:ph type="title"/>
          </p:nvPr>
        </p:nvSpPr>
        <p:spPr>
          <a:xfrm>
            <a:off x="628650" y="114608"/>
            <a:ext cx="7886700" cy="7369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7"/>
          <p:cNvSpPr txBox="1"/>
          <p:nvPr>
            <p:ph idx="1" type="body"/>
          </p:nvPr>
        </p:nvSpPr>
        <p:spPr>
          <a:xfrm>
            <a:off x="628650" y="851592"/>
            <a:ext cx="3886200" cy="51748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7"/>
          <p:cNvSpPr txBox="1"/>
          <p:nvPr>
            <p:ph idx="2" type="body"/>
          </p:nvPr>
        </p:nvSpPr>
        <p:spPr>
          <a:xfrm>
            <a:off x="4629150" y="851592"/>
            <a:ext cx="3886200" cy="51748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48"/>
          <p:cNvSpPr txBox="1"/>
          <p:nvPr>
            <p:ph type="title"/>
          </p:nvPr>
        </p:nvSpPr>
        <p:spPr>
          <a:xfrm>
            <a:off x="629841" y="136525"/>
            <a:ext cx="7886700" cy="71506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 type="body"/>
          </p:nvPr>
        </p:nvSpPr>
        <p:spPr>
          <a:xfrm>
            <a:off x="629842" y="881060"/>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48"/>
          <p:cNvSpPr txBox="1"/>
          <p:nvPr>
            <p:ph idx="2" type="body"/>
          </p:nvPr>
        </p:nvSpPr>
        <p:spPr>
          <a:xfrm>
            <a:off x="629842" y="1704971"/>
            <a:ext cx="3868340" cy="43215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8"/>
          <p:cNvSpPr txBox="1"/>
          <p:nvPr>
            <p:ph idx="3" type="body"/>
          </p:nvPr>
        </p:nvSpPr>
        <p:spPr>
          <a:xfrm>
            <a:off x="4629150" y="881060"/>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48"/>
          <p:cNvSpPr txBox="1"/>
          <p:nvPr>
            <p:ph idx="4" type="body"/>
          </p:nvPr>
        </p:nvSpPr>
        <p:spPr>
          <a:xfrm>
            <a:off x="4629150" y="1704972"/>
            <a:ext cx="3887391" cy="432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49"/>
          <p:cNvSpPr txBox="1"/>
          <p:nvPr>
            <p:ph type="title"/>
          </p:nvPr>
        </p:nvSpPr>
        <p:spPr>
          <a:xfrm>
            <a:off x="628650" y="136524"/>
            <a:ext cx="7886700" cy="71604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
        <p:nvSpPr>
          <p:cNvPr id="65" name="Google Shape;65;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4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41"/>
          <p:cNvSpPr txBox="1"/>
          <p:nvPr>
            <p:ph type="title"/>
          </p:nvPr>
        </p:nvSpPr>
        <p:spPr>
          <a:xfrm>
            <a:off x="628650" y="113633"/>
            <a:ext cx="7886700" cy="7379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Questrial"/>
              <a:buNone/>
              <a:defRPr b="1" i="0" sz="3200" u="none" cap="none" strike="noStrike">
                <a:solidFill>
                  <a:schemeClr val="dk1"/>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1"/>
          <p:cNvSpPr txBox="1"/>
          <p:nvPr>
            <p:ph idx="1" type="body"/>
          </p:nvPr>
        </p:nvSpPr>
        <p:spPr>
          <a:xfrm>
            <a:off x="628650" y="851591"/>
            <a:ext cx="7886700" cy="5174881"/>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CE3B29"/>
              </a:buClr>
              <a:buSzPts val="2800"/>
              <a:buFont typeface="Noto Sans Symbols"/>
              <a:buChar char="❖"/>
              <a:defRPr b="0" i="0" sz="2800" u="none" cap="none" strike="noStrike">
                <a:solidFill>
                  <a:schemeClr val="dk1"/>
                </a:solidFill>
                <a:latin typeface="Calibri"/>
                <a:ea typeface="Calibri"/>
                <a:cs typeface="Calibri"/>
                <a:sym typeface="Calibri"/>
              </a:defRPr>
            </a:lvl1pPr>
            <a:lvl2pPr indent="-368300" lvl="1" marL="914400" marR="0" rtl="0" algn="l">
              <a:lnSpc>
                <a:spcPct val="90000"/>
              </a:lnSpc>
              <a:spcBef>
                <a:spcPts val="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CE3B29"/>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28650" y="1969532"/>
            <a:ext cx="7886700" cy="157160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0" lang="zh-CN" sz="5200">
                <a:solidFill>
                  <a:srgbClr val="FFFFFF"/>
                </a:solidFill>
                <a:latin typeface="Arial"/>
                <a:ea typeface="Arial"/>
                <a:cs typeface="Arial"/>
                <a:sym typeface="Arial"/>
              </a:rPr>
              <a:t>Chương 9</a:t>
            </a:r>
            <a:endParaRPr>
              <a:solidFill>
                <a:srgbClr val="FFFFFF"/>
              </a:solidFill>
            </a:endParaRPr>
          </a:p>
        </p:txBody>
      </p:sp>
      <p:sp>
        <p:nvSpPr>
          <p:cNvPr id="92" name="Google Shape;92;p1"/>
          <p:cNvSpPr txBox="1"/>
          <p:nvPr>
            <p:ph idx="1" type="subTitle"/>
          </p:nvPr>
        </p:nvSpPr>
        <p:spPr>
          <a:xfrm>
            <a:off x="1288473" y="3792560"/>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0" lang="zh-CN" sz="5200">
                <a:solidFill>
                  <a:srgbClr val="FFFFFF"/>
                </a:solidFill>
                <a:latin typeface="Arial"/>
                <a:ea typeface="Arial"/>
                <a:cs typeface="Arial"/>
                <a:sym typeface="Arial"/>
              </a:rPr>
              <a:t>Gỡ lỗi, kiểm thử và tinh chỉnh mã nguồn</a:t>
            </a:r>
            <a:endParaRPr>
              <a:solidFill>
                <a:srgbClr val="FFFFFF"/>
              </a:solidFill>
            </a:endParaRPr>
          </a:p>
        </p:txBody>
      </p:sp>
      <p:sp>
        <p:nvSpPr>
          <p:cNvPr id="93" name="Google Shape;93;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311700" y="40073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1.4. Lời khuyên khi gỡ lỗi</a:t>
            </a:r>
            <a:endParaRPr/>
          </a:p>
        </p:txBody>
      </p:sp>
      <p:sp>
        <p:nvSpPr>
          <p:cNvPr id="162" name="Google Shape;162;p10"/>
          <p:cNvSpPr txBox="1"/>
          <p:nvPr>
            <p:ph idx="1" type="body"/>
          </p:nvPr>
        </p:nvSpPr>
        <p:spPr>
          <a:xfrm>
            <a:off x="311700" y="1544750"/>
            <a:ext cx="8520600" cy="47871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Giữ lại một bản mô tả kĩ lưỡng về lỗi (người phát hiện lỗi, thời điểm, tình huống tái hiện lỗi, mức độ nguy hiểm, ai đã sửa, thời điểm sửa, phiên bản sửa)</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Giữ lại một bản sao chép mã nguồn trước khi cố gắng sửa lỗi. Như vậy có thể quay lại được phiên bản cũ nếu lỗi sửa mãi không được hoặc quá trình sửa lại gây thêm nhiều lỗi khác.</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Khi sửa xong phải kiểm thử tích hợp nhằm xác nhận phiên bản mới không ảnh hưởng đến mã nguồn cũ.</a:t>
            </a:r>
            <a:endParaRPr sz="2400">
              <a:solidFill>
                <a:schemeClr val="dk1"/>
              </a:solidFill>
              <a:latin typeface="Times New Roman"/>
              <a:ea typeface="Times New Roman"/>
              <a:cs typeface="Times New Roman"/>
              <a:sym typeface="Times New Roman"/>
            </a:endParaRPr>
          </a:p>
        </p:txBody>
      </p:sp>
      <p:sp>
        <p:nvSpPr>
          <p:cNvPr id="163" name="Google Shape;163;p10"/>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64" name="Google Shape;164;p10"/>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311700" y="40073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1.4. Lời khuyên khi gỡ lỗi (2)</a:t>
            </a:r>
            <a:endParaRPr/>
          </a:p>
        </p:txBody>
      </p:sp>
      <p:sp>
        <p:nvSpPr>
          <p:cNvPr id="170" name="Google Shape;170;p11"/>
          <p:cNvSpPr txBox="1"/>
          <p:nvPr>
            <p:ph idx="1" type="body"/>
          </p:nvPr>
        </p:nvSpPr>
        <p:spPr>
          <a:xfrm>
            <a:off x="311700" y="1329725"/>
            <a:ext cx="8520600" cy="49341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Cần ghi lại các chú thích để lý giải nguyên nhân sửa đổi của mình (Cả trong mã nguồn và trên github/gitlab/bất kỳ hệ quản lý mã nguồn nào)</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Hạn chế giả sử rằng lỗi là do máy tính bị lỗi phần cứng hoặc phần mềm hệ thống lỗi.</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Cố gắng tổng quát hóa quy luật/nguyên nhân xảy ra lỗi</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Có thể chèn thêm các câu lệnh printf để dò lỗi được nhanh hơn (thay vì debug từng dòng lệnh)</a:t>
            </a:r>
            <a:endParaRPr sz="2400">
              <a:solidFill>
                <a:schemeClr val="dk1"/>
              </a:solidFill>
              <a:latin typeface="Times New Roman"/>
              <a:ea typeface="Times New Roman"/>
              <a:cs typeface="Times New Roman"/>
              <a:sym typeface="Times New Roman"/>
            </a:endParaRPr>
          </a:p>
        </p:txBody>
      </p:sp>
      <p:sp>
        <p:nvSpPr>
          <p:cNvPr id="171" name="Google Shape;171;p11"/>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72" name="Google Shape;172;p11"/>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251520" y="69269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CN"/>
              <a:t>1.4. Lời khuyên khi gỡ lỗi (3)</a:t>
            </a:r>
            <a:endParaRPr/>
          </a:p>
          <a:p>
            <a:pPr indent="0" lvl="0" marL="0" rtl="0" algn="l">
              <a:lnSpc>
                <a:spcPct val="90000"/>
              </a:lnSpc>
              <a:spcBef>
                <a:spcPts val="0"/>
              </a:spcBef>
              <a:spcAft>
                <a:spcPts val="0"/>
              </a:spcAft>
              <a:buSzPts val="3200"/>
              <a:buNone/>
            </a:pPr>
            <a:r>
              <a:t/>
            </a:r>
            <a:endParaRPr/>
          </a:p>
        </p:txBody>
      </p:sp>
      <p:sp>
        <p:nvSpPr>
          <p:cNvPr id="178" name="Google Shape;178;p12"/>
          <p:cNvSpPr txBox="1"/>
          <p:nvPr>
            <p:ph idx="1" type="body"/>
          </p:nvPr>
        </p:nvSpPr>
        <p:spPr>
          <a:xfrm>
            <a:off x="311700" y="1412776"/>
            <a:ext cx="8520600" cy="6709568"/>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Char char="●"/>
            </a:pPr>
            <a:r>
              <a:rPr lang="zh-CN" sz="2400">
                <a:solidFill>
                  <a:schemeClr val="dk1"/>
                </a:solidFill>
                <a:latin typeface="Times New Roman"/>
                <a:ea typeface="Times New Roman"/>
                <a:cs typeface="Times New Roman"/>
                <a:sym typeface="Times New Roman"/>
              </a:rPr>
              <a:t>Có thể chèn thêm các câu lệnh </a:t>
            </a:r>
            <a:r>
              <a:rPr lang="zh-CN" sz="2400">
                <a:solidFill>
                  <a:schemeClr val="dk1"/>
                </a:solidFill>
                <a:latin typeface="Courier New"/>
                <a:ea typeface="Courier New"/>
                <a:cs typeface="Courier New"/>
                <a:sym typeface="Courier New"/>
              </a:rPr>
              <a:t>printf </a:t>
            </a:r>
            <a:r>
              <a:rPr lang="zh-CN" sz="2400">
                <a:solidFill>
                  <a:schemeClr val="dk1"/>
                </a:solidFill>
                <a:latin typeface="Times New Roman"/>
                <a:ea typeface="Times New Roman"/>
                <a:cs typeface="Times New Roman"/>
                <a:sym typeface="Times New Roman"/>
              </a:rPr>
              <a:t>để dò lỗi được nhanh hơn (thay vì debug từng dòng lệnh) (tiếp):</a:t>
            </a:r>
            <a:endParaRPr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Chèn tại dòng đầu của hàm (để in ra tham số)</a:t>
            </a:r>
            <a:endParaRPr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Char char="○"/>
            </a:pPr>
            <a:r>
              <a:rPr lang="zh-CN" sz="2400">
                <a:solidFill>
                  <a:schemeClr val="dk1"/>
                </a:solidFill>
                <a:latin typeface="Times New Roman"/>
                <a:ea typeface="Times New Roman"/>
                <a:cs typeface="Times New Roman"/>
                <a:sym typeface="Times New Roman"/>
              </a:rPr>
              <a:t>Chèn tại ngay trước lệnh </a:t>
            </a:r>
            <a:r>
              <a:rPr lang="zh-CN" sz="2400">
                <a:solidFill>
                  <a:schemeClr val="dk1"/>
                </a:solidFill>
                <a:latin typeface="Courier New"/>
                <a:ea typeface="Courier New"/>
                <a:cs typeface="Courier New"/>
                <a:sym typeface="Courier New"/>
              </a:rPr>
              <a:t>return </a:t>
            </a:r>
            <a:r>
              <a:rPr lang="zh-CN" sz="2400">
                <a:solidFill>
                  <a:schemeClr val="dk1"/>
                </a:solidFill>
                <a:latin typeface="Times New Roman"/>
                <a:ea typeface="Times New Roman"/>
                <a:cs typeface="Times New Roman"/>
                <a:sym typeface="Times New Roman"/>
              </a:rPr>
              <a:t>(để in ra kết quả)</a:t>
            </a:r>
            <a:endParaRPr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Chèn tại phần đầu của vòng lặp</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t/>
            </a:r>
            <a:endParaRPr sz="2900"/>
          </a:p>
        </p:txBody>
      </p:sp>
      <p:sp>
        <p:nvSpPr>
          <p:cNvPr id="179" name="Google Shape;179;p12"/>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80" name="Google Shape;180;p12"/>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323528" y="620688"/>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1.4. Lời khuyên khi gỡ lỗi (4)</a:t>
            </a:r>
            <a:endParaRPr/>
          </a:p>
        </p:txBody>
      </p:sp>
      <p:sp>
        <p:nvSpPr>
          <p:cNvPr id="186" name="Google Shape;186;p13"/>
          <p:cNvSpPr txBox="1"/>
          <p:nvPr>
            <p:ph idx="1" type="body"/>
          </p:nvPr>
        </p:nvSpPr>
        <p:spPr>
          <a:xfrm>
            <a:off x="251520" y="1628800"/>
            <a:ext cx="8520600" cy="41415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Thêm các điều khiển khi biên dịch</a:t>
            </a:r>
            <a:endParaRPr sz="24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Chèn thêm các câu lệnh </a:t>
            </a:r>
            <a:r>
              <a:rPr lang="zh-CN" sz="2400">
                <a:solidFill>
                  <a:srgbClr val="000000"/>
                </a:solidFill>
                <a:latin typeface="Courier New"/>
                <a:ea typeface="Courier New"/>
                <a:cs typeface="Courier New"/>
                <a:sym typeface="Courier New"/>
              </a:rPr>
              <a:t>printf </a:t>
            </a:r>
            <a:r>
              <a:rPr lang="zh-CN" sz="2400">
                <a:solidFill>
                  <a:srgbClr val="000000"/>
                </a:solidFill>
                <a:latin typeface="Times New Roman"/>
                <a:ea typeface="Times New Roman"/>
                <a:cs typeface="Times New Roman"/>
                <a:sym typeface="Times New Roman"/>
              </a:rPr>
              <a:t>cũng có các phiền toái của nó</a:t>
            </a:r>
            <a:endParaRPr sz="24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Giải pháp thay thế là thêm các điều khiển khi biên dịch</a:t>
            </a:r>
            <a:endParaRPr sz="24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Điều khiển này sẽ khiến chỉ thực thi một số câu lệnh khi một (vài) biến môi trường đạt giá trị nào đó</a:t>
            </a:r>
            <a:endParaRPr sz="2400">
              <a:solidFill>
                <a:srgbClr val="000000"/>
              </a:solidFill>
              <a:latin typeface="Times New Roman"/>
              <a:ea typeface="Times New Roman"/>
              <a:cs typeface="Times New Roman"/>
              <a:sym typeface="Times New Roman"/>
            </a:endParaRPr>
          </a:p>
          <a:p>
            <a:pPr indent="-381000" lvl="1" marL="914400" rtl="0" algn="just">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Thường được kết hợp với các </a:t>
            </a:r>
            <a:r>
              <a:rPr lang="zh-CN" sz="2400">
                <a:solidFill>
                  <a:srgbClr val="000000"/>
                </a:solidFill>
                <a:latin typeface="Courier New"/>
                <a:ea typeface="Courier New"/>
                <a:cs typeface="Courier New"/>
                <a:sym typeface="Courier New"/>
              </a:rPr>
              <a:t>MACRO</a:t>
            </a:r>
            <a:endParaRPr sz="2400">
              <a:solidFill>
                <a:srgbClr val="000000"/>
              </a:solidFill>
              <a:latin typeface="Times New Roman"/>
              <a:ea typeface="Times New Roman"/>
              <a:cs typeface="Times New Roman"/>
              <a:sym typeface="Times New Roman"/>
            </a:endParaRPr>
          </a:p>
        </p:txBody>
      </p:sp>
      <p:sp>
        <p:nvSpPr>
          <p:cNvPr id="187" name="Google Shape;187;p13"/>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88" name="Google Shape;188;p13"/>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1.4. Lời khuyên khi gỡ lỗi (5)</a:t>
            </a:r>
            <a:endParaRPr/>
          </a:p>
        </p:txBody>
      </p:sp>
      <p:sp>
        <p:nvSpPr>
          <p:cNvPr id="194" name="Google Shape;194;p14"/>
          <p:cNvSpPr txBox="1"/>
          <p:nvPr>
            <p:ph idx="1" type="body"/>
          </p:nvPr>
        </p:nvSpPr>
        <p:spPr>
          <a:xfrm>
            <a:off x="311700" y="2048844"/>
            <a:ext cx="8520600" cy="6073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#include &lt;stdio.h&gt;</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int foo(int);</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int main( ){</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	int n = 1;</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	#ifdef TEST</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		printf(“Reached main( ) n = %d\n”, n);</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200">
                <a:solidFill>
                  <a:srgbClr val="000000"/>
                </a:solidFill>
                <a:latin typeface="Courier New"/>
                <a:ea typeface="Courier New"/>
                <a:cs typeface="Courier New"/>
                <a:sym typeface="Courier New"/>
              </a:rPr>
              <a:t>	#endif</a:t>
            </a:r>
            <a:endParaRPr sz="22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800"/>
              </a:spcAft>
              <a:buSzPts val="2800"/>
              <a:buNone/>
            </a:pPr>
            <a:r>
              <a:rPr lang="zh-CN" sz="2200">
                <a:solidFill>
                  <a:srgbClr val="000000"/>
                </a:solidFill>
                <a:latin typeface="Courier New"/>
                <a:ea typeface="Courier New"/>
                <a:cs typeface="Courier New"/>
                <a:sym typeface="Courier New"/>
              </a:rPr>
              <a:t>}</a:t>
            </a:r>
            <a:endParaRPr sz="2200">
              <a:solidFill>
                <a:srgbClr val="000000"/>
              </a:solidFill>
              <a:latin typeface="Courier New"/>
              <a:ea typeface="Courier New"/>
              <a:cs typeface="Courier New"/>
              <a:sym typeface="Courier New"/>
            </a:endParaRPr>
          </a:p>
        </p:txBody>
      </p:sp>
      <p:sp>
        <p:nvSpPr>
          <p:cNvPr id="195" name="Google Shape;195;p14"/>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96" name="Google Shape;196;p14"/>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311700" y="14610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CN"/>
              <a:t>1.4. Lời khuyên khi gỡ lỗi (6)</a:t>
            </a:r>
            <a:endParaRPr/>
          </a:p>
          <a:p>
            <a:pPr indent="0" lvl="0" marL="0" rtl="0" algn="l">
              <a:lnSpc>
                <a:spcPct val="90000"/>
              </a:lnSpc>
              <a:spcBef>
                <a:spcPts val="0"/>
              </a:spcBef>
              <a:spcAft>
                <a:spcPts val="0"/>
              </a:spcAft>
              <a:buSzPts val="3200"/>
              <a:buNone/>
            </a:pPr>
            <a:r>
              <a:t/>
            </a:r>
            <a:endParaRPr/>
          </a:p>
        </p:txBody>
      </p:sp>
      <p:sp>
        <p:nvSpPr>
          <p:cNvPr id="202" name="Google Shape;202;p15"/>
          <p:cNvSpPr txBox="1"/>
          <p:nvPr>
            <p:ph idx="1" type="body"/>
          </p:nvPr>
        </p:nvSpPr>
        <p:spPr>
          <a:xfrm>
            <a:off x="311700" y="695975"/>
            <a:ext cx="8520600" cy="5601900"/>
          </a:xfrm>
          <a:prstGeom prst="rect">
            <a:avLst/>
          </a:prstGeom>
          <a:noFill/>
          <a:ln>
            <a:noFill/>
          </a:ln>
        </p:spPr>
        <p:txBody>
          <a:bodyPr anchorCtr="0" anchor="t" bIns="45700" lIns="91425" spcFirstLastPara="1" rIns="91425" wrap="square" tIns="45700">
            <a:noAutofit/>
          </a:bodyPr>
          <a:lstStyle/>
          <a:p>
            <a:pPr indent="6350" lvl="0" marL="0" rtl="0" algn="l">
              <a:lnSpc>
                <a:spcPct val="140000"/>
              </a:lnSpc>
              <a:spcBef>
                <a:spcPts val="1000"/>
              </a:spcBef>
              <a:spcAft>
                <a:spcPts val="0"/>
              </a:spcAft>
              <a:buClr>
                <a:srgbClr val="000000"/>
              </a:buClr>
              <a:buSzPts val="2700"/>
              <a:buFont typeface="Arial"/>
              <a:buChar char="•"/>
            </a:pPr>
            <a:r>
              <a:rPr lang="zh-CN" sz="2300">
                <a:solidFill>
                  <a:srgbClr val="000000"/>
                </a:solidFill>
                <a:latin typeface="Times New Roman"/>
                <a:ea typeface="Times New Roman"/>
                <a:cs typeface="Times New Roman"/>
                <a:sym typeface="Times New Roman"/>
              </a:rPr>
              <a:t>Khi biên dịch, sẽ thêm tùy chọn tạo ra biến TEST trong khối lệnh gcc:</a:t>
            </a:r>
            <a:endParaRPr sz="2300">
              <a:solidFill>
                <a:srgbClr val="000000"/>
              </a:solidFill>
              <a:latin typeface="Times New Roman"/>
              <a:ea typeface="Times New Roman"/>
              <a:cs typeface="Times New Roman"/>
              <a:sym typeface="Times New Roman"/>
            </a:endParaRPr>
          </a:p>
          <a:p>
            <a:pPr indent="457200" lvl="0" marL="0" rtl="0" algn="l">
              <a:lnSpc>
                <a:spcPct val="140000"/>
              </a:lnSpc>
              <a:spcBef>
                <a:spcPts val="0"/>
              </a:spcBef>
              <a:spcAft>
                <a:spcPts val="0"/>
              </a:spcAft>
              <a:buClr>
                <a:srgbClr val="000000"/>
              </a:buClr>
              <a:buSzPts val="2800"/>
              <a:buNone/>
            </a:pPr>
            <a:r>
              <a:rPr lang="zh-CN" sz="2300">
                <a:solidFill>
                  <a:srgbClr val="000000"/>
                </a:solidFill>
                <a:latin typeface="Courier New"/>
                <a:ea typeface="Courier New"/>
                <a:cs typeface="Courier New"/>
                <a:sym typeface="Courier New"/>
              </a:rPr>
              <a:t>gcc -DTEST -o exam   examp.c</a:t>
            </a:r>
            <a:endParaRPr sz="2300">
              <a:solidFill>
                <a:srgbClr val="000000"/>
              </a:solidFill>
              <a:latin typeface="Courier New"/>
              <a:ea typeface="Courier New"/>
              <a:cs typeface="Courier New"/>
              <a:sym typeface="Courier New"/>
            </a:endParaRPr>
          </a:p>
          <a:p>
            <a:pPr indent="6350" lvl="0" marL="0" rtl="0" algn="l">
              <a:lnSpc>
                <a:spcPct val="140000"/>
              </a:lnSpc>
              <a:spcBef>
                <a:spcPts val="1000"/>
              </a:spcBef>
              <a:spcAft>
                <a:spcPts val="0"/>
              </a:spcAft>
              <a:buClr>
                <a:srgbClr val="000000"/>
              </a:buClr>
              <a:buSzPts val="2700"/>
              <a:buFont typeface="Arial"/>
              <a:buChar char="•"/>
            </a:pPr>
            <a:r>
              <a:rPr lang="zh-CN" sz="2300">
                <a:solidFill>
                  <a:srgbClr val="000000"/>
                </a:solidFill>
                <a:latin typeface="Times New Roman"/>
                <a:ea typeface="Times New Roman"/>
                <a:cs typeface="Times New Roman"/>
                <a:sym typeface="Times New Roman"/>
              </a:rPr>
              <a:t>Điều đó cũng tương tự: </a:t>
            </a:r>
            <a:r>
              <a:rPr lang="zh-CN" sz="2300">
                <a:solidFill>
                  <a:srgbClr val="000000"/>
                </a:solidFill>
                <a:latin typeface="Courier New"/>
                <a:ea typeface="Courier New"/>
                <a:cs typeface="Courier New"/>
                <a:sym typeface="Courier New"/>
              </a:rPr>
              <a:t>#define TEST</a:t>
            </a:r>
            <a:endParaRPr sz="2300">
              <a:solidFill>
                <a:srgbClr val="000000"/>
              </a:solidFill>
              <a:latin typeface="Courier New"/>
              <a:ea typeface="Courier New"/>
              <a:cs typeface="Courier New"/>
              <a:sym typeface="Courier New"/>
            </a:endParaRPr>
          </a:p>
          <a:p>
            <a:pPr indent="6350" lvl="0" marL="0" rtl="0" algn="l">
              <a:lnSpc>
                <a:spcPct val="140000"/>
              </a:lnSpc>
              <a:spcBef>
                <a:spcPts val="1000"/>
              </a:spcBef>
              <a:spcAft>
                <a:spcPts val="0"/>
              </a:spcAft>
              <a:buClr>
                <a:srgbClr val="000000"/>
              </a:buClr>
              <a:buSzPts val="2700"/>
              <a:buFont typeface="Arial"/>
              <a:buChar char="•"/>
            </a:pPr>
            <a:r>
              <a:rPr lang="zh-CN" sz="2300">
                <a:solidFill>
                  <a:srgbClr val="000000"/>
                </a:solidFill>
                <a:latin typeface="Times New Roman"/>
                <a:ea typeface="Times New Roman"/>
                <a:cs typeface="Times New Roman"/>
                <a:sym typeface="Times New Roman"/>
              </a:rPr>
              <a:t>Một cách khác để hỗ trợ gỡ lỗi là sử dụng hàm assert, đây là hàm có sẵn trong thư viện assert.h</a:t>
            </a:r>
            <a:endParaRPr sz="2300">
              <a:solidFill>
                <a:srgbClr val="000000"/>
              </a:solidFill>
              <a:latin typeface="Times New Roman"/>
              <a:ea typeface="Times New Roman"/>
              <a:cs typeface="Times New Roman"/>
              <a:sym typeface="Times New Roman"/>
            </a:endParaRPr>
          </a:p>
          <a:p>
            <a:pPr indent="6350" lvl="0" marL="0" rtl="0" algn="l">
              <a:lnSpc>
                <a:spcPct val="140000"/>
              </a:lnSpc>
              <a:spcBef>
                <a:spcPts val="1000"/>
              </a:spcBef>
              <a:spcAft>
                <a:spcPts val="0"/>
              </a:spcAft>
              <a:buClr>
                <a:srgbClr val="000000"/>
              </a:buClr>
              <a:buSzPts val="2700"/>
              <a:buFont typeface="Arial"/>
              <a:buChar char="•"/>
            </a:pPr>
            <a:r>
              <a:rPr lang="zh-CN" sz="2300">
                <a:solidFill>
                  <a:srgbClr val="000000"/>
                </a:solidFill>
                <a:latin typeface="Times New Roman"/>
                <a:ea typeface="Times New Roman"/>
                <a:cs typeface="Times New Roman"/>
                <a:sym typeface="Times New Roman"/>
              </a:rPr>
              <a:t>Nếu MACRO định nghĩa NDEBUG (dùng #define hoặc tùy chọn -D của trình biên dịch) thì các hàm assert bị bỏ qua không thực thi</a:t>
            </a:r>
            <a:endParaRPr sz="2300">
              <a:solidFill>
                <a:srgbClr val="000000"/>
              </a:solidFill>
              <a:latin typeface="Times New Roman"/>
              <a:ea typeface="Times New Roman"/>
              <a:cs typeface="Times New Roman"/>
              <a:sym typeface="Times New Roman"/>
            </a:endParaRPr>
          </a:p>
          <a:p>
            <a:pPr indent="6350" lvl="0" marL="0" rtl="0" algn="l">
              <a:lnSpc>
                <a:spcPct val="140000"/>
              </a:lnSpc>
              <a:spcBef>
                <a:spcPts val="1000"/>
              </a:spcBef>
              <a:spcAft>
                <a:spcPts val="0"/>
              </a:spcAft>
              <a:buClr>
                <a:srgbClr val="000000"/>
              </a:buClr>
              <a:buSzPts val="2700"/>
              <a:buFont typeface="Arial"/>
              <a:buChar char="•"/>
            </a:pPr>
            <a:r>
              <a:rPr lang="zh-CN" sz="2300">
                <a:solidFill>
                  <a:srgbClr val="000000"/>
                </a:solidFill>
                <a:latin typeface="Times New Roman"/>
                <a:ea typeface="Times New Roman"/>
                <a:cs typeface="Times New Roman"/>
                <a:sym typeface="Times New Roman"/>
              </a:rPr>
              <a:t>Chỉ dùng hàm assert này cho mục đích kiểm thử đơn vị hoặc gỡ lỗi</a:t>
            </a:r>
            <a:endParaRPr sz="2300">
              <a:solidFill>
                <a:srgbClr val="000000"/>
              </a:solidFill>
              <a:latin typeface="Times New Roman"/>
              <a:ea typeface="Times New Roman"/>
              <a:cs typeface="Times New Roman"/>
              <a:sym typeface="Times New Roman"/>
            </a:endParaRPr>
          </a:p>
        </p:txBody>
      </p:sp>
      <p:sp>
        <p:nvSpPr>
          <p:cNvPr id="203" name="Google Shape;203;p15"/>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04" name="Google Shape;204;p15"/>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311700" y="2309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1.4. Lời khuyên khi gỡ lỗi (7)</a:t>
            </a:r>
            <a:endParaRPr/>
          </a:p>
        </p:txBody>
      </p:sp>
      <p:sp>
        <p:nvSpPr>
          <p:cNvPr id="210" name="Google Shape;210;p16"/>
          <p:cNvSpPr txBox="1"/>
          <p:nvPr>
            <p:ph idx="1" type="body"/>
          </p:nvPr>
        </p:nvSpPr>
        <p:spPr>
          <a:xfrm>
            <a:off x="311700" y="1035500"/>
            <a:ext cx="8520600" cy="4973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Hàm assert có thể truyền vào bất kỳ biểu thức C nào</a:t>
            </a:r>
            <a:endParaRPr sz="2400">
              <a:solidFill>
                <a:srgbClr val="0000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Nếu biểu thức có giá trị 0 khi thực thi, thì một thông báo lỗi sẽ hiện ra và việc thực thi của chương trình sẽ dừng lại.</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#include &lt;stdio.h&gt;</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#include &lt;assert.h&gt;</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int main( ) {</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	int x = 9, y = 9;</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	assert(x = = (y + 1)) ;</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	return 0 ;</a:t>
            </a:r>
            <a:endParaRPr sz="24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2800"/>
              <a:buNone/>
            </a:pPr>
            <a:r>
              <a:rPr lang="zh-CN" sz="2400">
                <a:solidFill>
                  <a:srgbClr val="000000"/>
                </a:solidFill>
                <a:latin typeface="Courier New"/>
                <a:ea typeface="Courier New"/>
                <a:cs typeface="Courier New"/>
                <a:sym typeface="Courier New"/>
              </a:rPr>
              <a:t>}</a:t>
            </a:r>
            <a:endParaRPr sz="2400">
              <a:solidFill>
                <a:srgbClr val="000000"/>
              </a:solidFill>
              <a:latin typeface="Courier New"/>
              <a:ea typeface="Courier New"/>
              <a:cs typeface="Courier New"/>
              <a:sym typeface="Courier New"/>
            </a:endParaRPr>
          </a:p>
        </p:txBody>
      </p:sp>
      <p:sp>
        <p:nvSpPr>
          <p:cNvPr id="211" name="Google Shape;211;p16"/>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12" name="Google Shape;212;p16"/>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311700" y="18640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1.5. gdb</a:t>
            </a:r>
            <a:endParaRPr/>
          </a:p>
        </p:txBody>
      </p:sp>
      <p:sp>
        <p:nvSpPr>
          <p:cNvPr id="218" name="Google Shape;218;p17"/>
          <p:cNvSpPr txBox="1"/>
          <p:nvPr>
            <p:ph idx="1" type="body"/>
          </p:nvPr>
        </p:nvSpPr>
        <p:spPr>
          <a:xfrm>
            <a:off x="311700" y="965000"/>
            <a:ext cx="8520600" cy="5157000"/>
          </a:xfrm>
          <a:prstGeom prst="rect">
            <a:avLst/>
          </a:prstGeom>
          <a:noFill/>
          <a:ln>
            <a:noFill/>
          </a:ln>
        </p:spPr>
        <p:txBody>
          <a:bodyPr anchorCtr="0" anchor="t" bIns="45700" lIns="91425" spcFirstLastPara="1" rIns="91425" wrap="square" tIns="45700">
            <a:noAutofit/>
          </a:bodyPr>
          <a:lstStyle/>
          <a:p>
            <a:pPr indent="-376237" lvl="0" marL="401637" rtl="0" algn="l">
              <a:lnSpc>
                <a:spcPct val="150000"/>
              </a:lnSpc>
              <a:spcBef>
                <a:spcPts val="100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Công cụ nổi tiếng nhất để gỡ lỗi trong ngôn ngữ C/C++ là </a:t>
            </a:r>
            <a:r>
              <a:rPr lang="zh-CN" sz="2400">
                <a:solidFill>
                  <a:srgbClr val="000000"/>
                </a:solidFill>
                <a:latin typeface="Courier New"/>
                <a:ea typeface="Courier New"/>
                <a:cs typeface="Courier New"/>
                <a:sym typeface="Courier New"/>
              </a:rPr>
              <a:t>gdb</a:t>
            </a:r>
            <a:endParaRPr sz="2400">
              <a:solidFill>
                <a:srgbClr val="000000"/>
              </a:solidFill>
              <a:latin typeface="Courier New"/>
              <a:ea typeface="Courier New"/>
              <a:cs typeface="Courier New"/>
              <a:sym typeface="Courier New"/>
            </a:endParaRPr>
          </a:p>
          <a:p>
            <a:pPr indent="-376237" lvl="0" marL="401637" rtl="0" algn="l">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Có thể tìm hiểu thêm thông tin về công cụ này: </a:t>
            </a:r>
            <a:r>
              <a:rPr lang="zh-CN" sz="2400">
                <a:solidFill>
                  <a:srgbClr val="000000"/>
                </a:solidFill>
                <a:latin typeface="Courier New"/>
                <a:ea typeface="Courier New"/>
                <a:cs typeface="Courier New"/>
                <a:sym typeface="Courier New"/>
              </a:rPr>
              <a:t>man gdb</a:t>
            </a:r>
            <a:r>
              <a:rPr lang="zh-CN" sz="2400">
                <a:solidFill>
                  <a:srgbClr val="000000"/>
                </a:solidFill>
                <a:latin typeface="Times New Roman"/>
                <a:ea typeface="Times New Roman"/>
                <a:cs typeface="Times New Roman"/>
                <a:sym typeface="Times New Roman"/>
              </a:rPr>
              <a:t> hoặc </a:t>
            </a:r>
            <a:r>
              <a:rPr lang="zh-CN" sz="2400">
                <a:solidFill>
                  <a:srgbClr val="000000"/>
                </a:solidFill>
                <a:latin typeface="Courier New"/>
                <a:ea typeface="Courier New"/>
                <a:cs typeface="Courier New"/>
                <a:sym typeface="Courier New"/>
              </a:rPr>
              <a:t>gdb -help</a:t>
            </a:r>
            <a:r>
              <a:rPr lang="zh-CN" sz="2400">
                <a:solidFill>
                  <a:srgbClr val="000000"/>
                </a:solidFill>
                <a:latin typeface="Times New Roman"/>
                <a:ea typeface="Times New Roman"/>
                <a:cs typeface="Times New Roman"/>
                <a:sym typeface="Times New Roman"/>
              </a:rPr>
              <a:t> hoặc </a:t>
            </a:r>
            <a:r>
              <a:rPr lang="zh-CN" sz="2400">
                <a:solidFill>
                  <a:srgbClr val="000000"/>
                </a:solidFill>
                <a:latin typeface="Courier New"/>
                <a:ea typeface="Courier New"/>
                <a:cs typeface="Courier New"/>
                <a:sym typeface="Courier New"/>
              </a:rPr>
              <a:t>ginfo</a:t>
            </a:r>
            <a:endParaRPr sz="2400">
              <a:solidFill>
                <a:srgbClr val="000000"/>
              </a:solidFill>
              <a:latin typeface="Courier New"/>
              <a:ea typeface="Courier New"/>
              <a:cs typeface="Courier New"/>
              <a:sym typeface="Courier New"/>
            </a:endParaRPr>
          </a:p>
          <a:p>
            <a:pPr indent="-376237" lvl="0" marL="401637"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Nhìn chung các công cụ gỡ lỗi đều có hỗ trợ tính năng:</a:t>
            </a:r>
            <a:endParaRPr sz="2400">
              <a:solidFill>
                <a:srgbClr val="000000"/>
              </a:solidFill>
              <a:latin typeface="Times New Roman"/>
              <a:ea typeface="Times New Roman"/>
              <a:cs typeface="Times New Roman"/>
              <a:sym typeface="Times New Roman"/>
            </a:endParaRPr>
          </a:p>
          <a:p>
            <a:pPr indent="-280987" lvl="1" marL="846137"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Đặt điểm dừng (breakpoint) tại vị trí bất kỳ trong mã nguồn</a:t>
            </a:r>
            <a:endParaRPr sz="2400">
              <a:solidFill>
                <a:srgbClr val="000000"/>
              </a:solidFill>
              <a:latin typeface="Times New Roman"/>
              <a:ea typeface="Times New Roman"/>
              <a:cs typeface="Times New Roman"/>
              <a:sym typeface="Times New Roman"/>
            </a:endParaRPr>
          </a:p>
          <a:p>
            <a:pPr indent="-280987" lvl="1" marL="846137"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Thực thi từng câu lệnh sau điểm dừng</a:t>
            </a:r>
            <a:endParaRPr sz="2400">
              <a:solidFill>
                <a:srgbClr val="000000"/>
              </a:solidFill>
              <a:latin typeface="Times New Roman"/>
              <a:ea typeface="Times New Roman"/>
              <a:cs typeface="Times New Roman"/>
              <a:sym typeface="Times New Roman"/>
            </a:endParaRPr>
          </a:p>
          <a:p>
            <a:pPr indent="-280987" lvl="1" marL="846137"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Kiểm tra giá trị của các biến</a:t>
            </a:r>
            <a:endParaRPr sz="2400">
              <a:solidFill>
                <a:srgbClr val="000000"/>
              </a:solidFill>
              <a:latin typeface="Times New Roman"/>
              <a:ea typeface="Times New Roman"/>
              <a:cs typeface="Times New Roman"/>
              <a:sym typeface="Times New Roman"/>
            </a:endParaRPr>
          </a:p>
          <a:p>
            <a:pPr indent="-280987" lvl="1" marL="846137"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Phân tích các lỗi liên quan đến bộ nhớ (core dump)</a:t>
            </a:r>
            <a:endParaRPr sz="2400">
              <a:solidFill>
                <a:srgbClr val="000000"/>
              </a:solidFill>
              <a:latin typeface="Times New Roman"/>
              <a:ea typeface="Times New Roman"/>
              <a:cs typeface="Times New Roman"/>
              <a:sym typeface="Times New Roman"/>
            </a:endParaRPr>
          </a:p>
        </p:txBody>
      </p:sp>
      <p:sp>
        <p:nvSpPr>
          <p:cNvPr id="219" name="Google Shape;219;p17"/>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20" name="Google Shape;220;p17"/>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 Kiểm thử </a:t>
            </a:r>
            <a:endParaRPr/>
          </a:p>
        </p:txBody>
      </p:sp>
      <p:sp>
        <p:nvSpPr>
          <p:cNvPr id="226" name="Google Shape;226;p18"/>
          <p:cNvSpPr txBox="1"/>
          <p:nvPr>
            <p:ph idx="1" type="body"/>
          </p:nvPr>
        </p:nvSpPr>
        <p:spPr>
          <a:xfrm>
            <a:off x="311700" y="2048844"/>
            <a:ext cx="8520600" cy="607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zh-CN">
                <a:solidFill>
                  <a:srgbClr val="000000"/>
                </a:solidFill>
                <a:latin typeface="Times New Roman"/>
                <a:ea typeface="Times New Roman"/>
                <a:cs typeface="Times New Roman"/>
                <a:sym typeface="Times New Roman"/>
              </a:rPr>
              <a:t>2.1. Khái niệm</a:t>
            </a:r>
            <a:endParaRPr>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rgbClr val="000000"/>
                </a:solidFill>
                <a:latin typeface="Times New Roman"/>
                <a:ea typeface="Times New Roman"/>
                <a:cs typeface="Times New Roman"/>
                <a:sym typeface="Times New Roman"/>
              </a:rPr>
              <a:t>2.2. Phương pháp kiểm thử</a:t>
            </a:r>
            <a:endParaRPr>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rgbClr val="000000"/>
                </a:solidFill>
                <a:latin typeface="Times New Roman"/>
                <a:ea typeface="Times New Roman"/>
                <a:cs typeface="Times New Roman"/>
                <a:sym typeface="Times New Roman"/>
              </a:rPr>
              <a:t>2.3. Độ bao phủ kiểm thử</a:t>
            </a:r>
            <a:endParaRPr>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rgbClr val="000000"/>
                </a:solidFill>
                <a:latin typeface="Times New Roman"/>
                <a:ea typeface="Times New Roman"/>
                <a:cs typeface="Times New Roman"/>
                <a:sym typeface="Times New Roman"/>
              </a:rPr>
              <a:t>2.4. Các phương pháp đo</a:t>
            </a:r>
            <a:endParaRPr>
              <a:solidFill>
                <a:srgbClr val="000000"/>
              </a:solidFill>
              <a:latin typeface="Times New Roman"/>
              <a:ea typeface="Times New Roman"/>
              <a:cs typeface="Times New Roman"/>
              <a:sym typeface="Times New Roman"/>
            </a:endParaRPr>
          </a:p>
        </p:txBody>
      </p:sp>
      <p:sp>
        <p:nvSpPr>
          <p:cNvPr id="227" name="Google Shape;227;p18"/>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28" name="Google Shape;228;p18"/>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CN"/>
              <a:t>2. Kiểm thử </a:t>
            </a:r>
            <a:endParaRPr/>
          </a:p>
          <a:p>
            <a:pPr indent="0" lvl="0" marL="0" rtl="0" algn="l">
              <a:lnSpc>
                <a:spcPct val="90000"/>
              </a:lnSpc>
              <a:spcBef>
                <a:spcPts val="0"/>
              </a:spcBef>
              <a:spcAft>
                <a:spcPts val="0"/>
              </a:spcAft>
              <a:buSzPts val="3200"/>
              <a:buNone/>
            </a:pPr>
            <a:r>
              <a:t/>
            </a:r>
            <a:endParaRPr/>
          </a:p>
        </p:txBody>
      </p:sp>
      <p:sp>
        <p:nvSpPr>
          <p:cNvPr id="234" name="Google Shape;234;p19"/>
          <p:cNvSpPr txBox="1"/>
          <p:nvPr>
            <p:ph idx="1" type="body"/>
          </p:nvPr>
        </p:nvSpPr>
        <p:spPr>
          <a:xfrm>
            <a:off x="311700" y="1264350"/>
            <a:ext cx="8520600" cy="4793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Khó có thể khẳng định 1 chương trình lớn có làm việc chuẩn hay không</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Khi xây dựng 1 chương trình lớn, 1 lập trình viên chuyên nghiệp sẽ dành thời gian cho việc viết test code  không ít hơn thời gian dành cho viết bản thân chương trình</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Lập trình viên chuyên nghiệp là người có khả năng, kiến thức rộng về các kỹ thuật và chiến lược testing</a:t>
            </a:r>
            <a:endParaRPr>
              <a:latin typeface="Times New Roman"/>
              <a:ea typeface="Times New Roman"/>
              <a:cs typeface="Times New Roman"/>
              <a:sym typeface="Times New Roman"/>
            </a:endParaRPr>
          </a:p>
        </p:txBody>
      </p:sp>
      <p:sp>
        <p:nvSpPr>
          <p:cNvPr id="235" name="Google Shape;235;p19"/>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36" name="Google Shape;236;p19"/>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Tổng quan</a:t>
            </a:r>
            <a:endParaRPr/>
          </a:p>
        </p:txBody>
      </p:sp>
      <p:sp>
        <p:nvSpPr>
          <p:cNvPr id="99" name="Google Shape;99;p2"/>
          <p:cNvSpPr txBox="1"/>
          <p:nvPr>
            <p:ph idx="1" type="body"/>
          </p:nvPr>
        </p:nvSpPr>
        <p:spPr>
          <a:xfrm>
            <a:off x="311700" y="2048848"/>
            <a:ext cx="8520600" cy="3977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Mục đích:</a:t>
            </a:r>
            <a:endParaRPr sz="24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	Giới thiệu về các cách tiếp cận khác nhau của việc gỡ lỗi, kiểm thử và tinh chỉnh mã nguồn</a:t>
            </a:r>
            <a:endParaRPr sz="24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Mục tiêu:</a:t>
            </a:r>
            <a:endParaRPr sz="2400">
              <a:solidFill>
                <a:srgbClr val="000000"/>
              </a:solidFill>
              <a:latin typeface="Times New Roman"/>
              <a:ea typeface="Times New Roman"/>
              <a:cs typeface="Times New Roman"/>
              <a:sym typeface="Times New Roman"/>
            </a:endParaRPr>
          </a:p>
          <a:p>
            <a:pPr indent="457200" lvl="0" marL="0" rtl="0" algn="l">
              <a:lnSpc>
                <a:spcPct val="15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Nắm vững các kĩ thuật của việc gỡ lỗi, các phương pháp kiểm thử, độ bao phủ của kiểm thử và tinh chỉnh mã nguồn</a:t>
            </a:r>
            <a:endParaRPr sz="24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t/>
            </a:r>
            <a:endParaRPr sz="2200">
              <a:solidFill>
                <a:srgbClr val="000000"/>
              </a:solidFill>
              <a:latin typeface="Times New Roman"/>
              <a:ea typeface="Times New Roman"/>
              <a:cs typeface="Times New Roman"/>
              <a:sym typeface="Times New Roman"/>
            </a:endParaRPr>
          </a:p>
        </p:txBody>
      </p:sp>
      <p:sp>
        <p:nvSpPr>
          <p:cNvPr id="100" name="Google Shape;100;p2"/>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01" name="Google Shape;101;p2"/>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260225" y="22503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2.1. Khái niệm</a:t>
            </a:r>
            <a:endParaRPr/>
          </a:p>
        </p:txBody>
      </p:sp>
      <p:sp>
        <p:nvSpPr>
          <p:cNvPr id="242" name="Google Shape;242;p20"/>
          <p:cNvSpPr txBox="1"/>
          <p:nvPr>
            <p:ph idx="1" type="body"/>
          </p:nvPr>
        </p:nvSpPr>
        <p:spPr>
          <a:xfrm>
            <a:off x="311700" y="1386025"/>
            <a:ext cx="8520600" cy="4787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Beizer: Việc thực hiện test là để </a:t>
            </a:r>
            <a:r>
              <a:rPr b="1" lang="zh-CN" sz="2400">
                <a:solidFill>
                  <a:srgbClr val="E42426"/>
                </a:solidFill>
                <a:latin typeface="Times New Roman"/>
                <a:ea typeface="Times New Roman"/>
                <a:cs typeface="Times New Roman"/>
                <a:sym typeface="Times New Roman"/>
              </a:rPr>
              <a:t>chứng minh tính đúng đắn giữa 1 phần tử và các đặc tả của nó.</a:t>
            </a:r>
            <a:endParaRPr b="1" sz="2400">
              <a:solidFill>
                <a:srgbClr val="E42426"/>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Myers: Là quá trình thực hiện 1 chương trình </a:t>
            </a:r>
            <a:r>
              <a:rPr b="1" lang="zh-CN" sz="2400">
                <a:solidFill>
                  <a:srgbClr val="E42426"/>
                </a:solidFill>
                <a:latin typeface="Times New Roman"/>
                <a:ea typeface="Times New Roman"/>
                <a:cs typeface="Times New Roman"/>
                <a:sym typeface="Times New Roman"/>
              </a:rPr>
              <a:t>với mục đích tìm ra lỗi.</a:t>
            </a:r>
            <a:endParaRPr b="1" sz="2400">
              <a:solidFill>
                <a:srgbClr val="E42426"/>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IEEE: Là quá </a:t>
            </a:r>
            <a:r>
              <a:rPr b="1" lang="zh-CN" sz="2400">
                <a:solidFill>
                  <a:srgbClr val="E42426"/>
                </a:solidFill>
                <a:latin typeface="Times New Roman"/>
                <a:ea typeface="Times New Roman"/>
                <a:cs typeface="Times New Roman"/>
                <a:sym typeface="Times New Roman"/>
              </a:rPr>
              <a:t>trình kiểm tra hay đánh giá 1 hệ thống hay 1 thành phần hệ thống </a:t>
            </a:r>
            <a:r>
              <a:rPr lang="zh-CN" sz="2400">
                <a:solidFill>
                  <a:schemeClr val="dk1"/>
                </a:solidFill>
                <a:latin typeface="Times New Roman"/>
                <a:ea typeface="Times New Roman"/>
                <a:cs typeface="Times New Roman"/>
                <a:sym typeface="Times New Roman"/>
              </a:rPr>
              <a:t>một cách thủ công hay tự động để kiểm chứng rằng nó </a:t>
            </a:r>
            <a:r>
              <a:rPr b="1" lang="zh-CN" sz="2400">
                <a:solidFill>
                  <a:srgbClr val="E42426"/>
                </a:solidFill>
                <a:latin typeface="Times New Roman"/>
                <a:ea typeface="Times New Roman"/>
                <a:cs typeface="Times New Roman"/>
                <a:sym typeface="Times New Roman"/>
              </a:rPr>
              <a:t>thỏa mãn những yêu cầu đặc thù </a:t>
            </a:r>
            <a:r>
              <a:rPr lang="zh-CN" sz="2400">
                <a:solidFill>
                  <a:schemeClr val="dk1"/>
                </a:solidFill>
                <a:latin typeface="Times New Roman"/>
                <a:ea typeface="Times New Roman"/>
                <a:cs typeface="Times New Roman"/>
                <a:sym typeface="Times New Roman"/>
              </a:rPr>
              <a:t>hoặc để </a:t>
            </a:r>
            <a:r>
              <a:rPr b="1" lang="zh-CN" sz="2400">
                <a:solidFill>
                  <a:srgbClr val="E42426"/>
                </a:solidFill>
                <a:latin typeface="Times New Roman"/>
                <a:ea typeface="Times New Roman"/>
                <a:cs typeface="Times New Roman"/>
                <a:sym typeface="Times New Roman"/>
              </a:rPr>
              <a:t>xác định sự khác biệt giữa kết quả mong đợi và kết quả thực tế</a:t>
            </a:r>
            <a:endParaRPr b="1" sz="2400">
              <a:solidFill>
                <a:srgbClr val="E42426"/>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800"/>
              <a:buFont typeface="Times New Roman"/>
              <a:buNone/>
            </a:pPr>
            <a:r>
              <a:t/>
            </a:r>
            <a:endParaRPr>
              <a:latin typeface="Times New Roman"/>
              <a:ea typeface="Times New Roman"/>
              <a:cs typeface="Times New Roman"/>
              <a:sym typeface="Times New Roman"/>
            </a:endParaRPr>
          </a:p>
        </p:txBody>
      </p:sp>
      <p:sp>
        <p:nvSpPr>
          <p:cNvPr id="243" name="Google Shape;243;p20"/>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44" name="Google Shape;244;p20"/>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311700" y="2764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2.2. Phương pháp kiểm thử</a:t>
            </a:r>
            <a:endParaRPr/>
          </a:p>
        </p:txBody>
      </p:sp>
      <p:sp>
        <p:nvSpPr>
          <p:cNvPr id="250" name="Google Shape;250;p21"/>
          <p:cNvSpPr txBox="1"/>
          <p:nvPr>
            <p:ph idx="1" type="body"/>
          </p:nvPr>
        </p:nvSpPr>
        <p:spPr>
          <a:xfrm>
            <a:off x="311700" y="1145150"/>
            <a:ext cx="8520600" cy="47454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b="1" lang="zh-CN" sz="2400">
                <a:solidFill>
                  <a:schemeClr val="dk1"/>
                </a:solidFill>
                <a:latin typeface="Times New Roman"/>
                <a:ea typeface="Times New Roman"/>
                <a:cs typeface="Times New Roman"/>
                <a:sym typeface="Times New Roman"/>
              </a:rPr>
              <a:t>Black-Box</a:t>
            </a:r>
            <a:r>
              <a:rPr lang="zh-CN" sz="2400">
                <a:solidFill>
                  <a:schemeClr val="dk1"/>
                </a:solidFill>
                <a:latin typeface="Times New Roman"/>
                <a:ea typeface="Times New Roman"/>
                <a:cs typeface="Times New Roman"/>
                <a:sym typeface="Times New Roman"/>
              </a:rPr>
              <a:t>: Testing chỉ dựa trên việc phân tích các yêu cầu - requirements (unit/component specification, user documentation, v.v.). Còn được gọi là functional testing.</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b="1" lang="zh-CN" sz="2400">
                <a:solidFill>
                  <a:schemeClr val="dk1"/>
                </a:solidFill>
                <a:latin typeface="Times New Roman"/>
                <a:ea typeface="Times New Roman"/>
                <a:cs typeface="Times New Roman"/>
                <a:sym typeface="Times New Roman"/>
              </a:rPr>
              <a:t>White-Box</a:t>
            </a:r>
            <a:r>
              <a:rPr lang="zh-CN" sz="2400">
                <a:solidFill>
                  <a:schemeClr val="dk1"/>
                </a:solidFill>
                <a:latin typeface="Times New Roman"/>
                <a:ea typeface="Times New Roman"/>
                <a:cs typeface="Times New Roman"/>
                <a:sym typeface="Times New Roman"/>
              </a:rPr>
              <a:t>: Testing dựa trên việc phân tích các logic bên trong - internal logic (design, code, v.v.). (Nhưng kết quả mong đợi vẫn đến từ requirements.) Còn đư</a:t>
            </a:r>
            <a:r>
              <a:rPr lang="zh-CN" sz="2400">
                <a:latin typeface="Times New Roman"/>
                <a:ea typeface="Times New Roman"/>
                <a:cs typeface="Times New Roman"/>
                <a:sym typeface="Times New Roman"/>
              </a:rPr>
              <a:t>ợ</a:t>
            </a:r>
            <a:r>
              <a:rPr lang="zh-CN" sz="2400">
                <a:solidFill>
                  <a:schemeClr val="dk1"/>
                </a:solidFill>
                <a:latin typeface="Times New Roman"/>
                <a:ea typeface="Times New Roman"/>
                <a:cs typeface="Times New Roman"/>
                <a:sym typeface="Times New Roman"/>
              </a:rPr>
              <a:t>c gọi là structural testing.</a:t>
            </a:r>
            <a:endParaRPr sz="2400">
              <a:latin typeface="Times New Roman"/>
              <a:ea typeface="Times New Roman"/>
              <a:cs typeface="Times New Roman"/>
              <a:sym typeface="Times New Roman"/>
            </a:endParaRPr>
          </a:p>
        </p:txBody>
      </p:sp>
      <p:sp>
        <p:nvSpPr>
          <p:cNvPr id="251" name="Google Shape;251;p21"/>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52" name="Google Shape;252;p21"/>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11700" y="1992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Kiểm thử hộp đen</a:t>
            </a:r>
            <a:endParaRPr/>
          </a:p>
        </p:txBody>
      </p:sp>
      <p:sp>
        <p:nvSpPr>
          <p:cNvPr id="258" name="Google Shape;258;p22"/>
          <p:cNvSpPr txBox="1"/>
          <p:nvPr>
            <p:ph idx="1" type="body"/>
          </p:nvPr>
        </p:nvSpPr>
        <p:spPr>
          <a:xfrm>
            <a:off x="311700" y="990750"/>
            <a:ext cx="8520600" cy="53244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Black-box testing sử dụng mô tả bên ngoài của phần mềm để kiểm thử, bao gồm các đặc tả (specifications), yêu cầu (requirements) và thiết kế (design). </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Không có sự hiểu biết cấu trúc bên trong của phần mềm</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Các dạng đầu vào có dạng hàm hoặc không, hợp lệ và không không hợp lệ và biết trước đầu hợp lệ và không biết trước đầu ra</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Được sử dụng để kiểm thử phần mềm tại mức: mô đun, tích hợp, hàm, hệ thống và chấp nhận.</a:t>
            </a:r>
            <a:endParaRPr sz="2400">
              <a:solidFill>
                <a:schemeClr val="dk1"/>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2400"/>
              <a:buFont typeface="Times New Roman"/>
              <a:buNone/>
            </a:pPr>
            <a:r>
              <a:t/>
            </a:r>
            <a:endParaRPr sz="2400">
              <a:latin typeface="Times New Roman"/>
              <a:ea typeface="Times New Roman"/>
              <a:cs typeface="Times New Roman"/>
              <a:sym typeface="Times New Roman"/>
            </a:endParaRPr>
          </a:p>
        </p:txBody>
      </p:sp>
      <p:sp>
        <p:nvSpPr>
          <p:cNvPr id="259" name="Google Shape;259;p22"/>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60" name="Google Shape;260;p22"/>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Kiểm thử hộp đen (2)</a:t>
            </a:r>
            <a:endParaRPr/>
          </a:p>
        </p:txBody>
      </p:sp>
      <p:sp>
        <p:nvSpPr>
          <p:cNvPr id="266" name="Google Shape;266;p23"/>
          <p:cNvSpPr txBox="1"/>
          <p:nvPr>
            <p:ph idx="1" type="body"/>
          </p:nvPr>
        </p:nvSpPr>
        <p:spPr>
          <a:xfrm>
            <a:off x="311700" y="2048844"/>
            <a:ext cx="8520600" cy="60735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Ưu điểm của kiểm thử hộp đen là khả năng đơn giản hoá kiểm thử tại các mức độ được đánh giá là khó kiểm thử</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Nhược điểm là khó đánh giá còn bộ giá trị nào chưa được kiểm thử hay không</a:t>
            </a:r>
            <a:endParaRPr>
              <a:latin typeface="Times New Roman"/>
              <a:ea typeface="Times New Roman"/>
              <a:cs typeface="Times New Roman"/>
              <a:sym typeface="Times New Roman"/>
            </a:endParaRPr>
          </a:p>
        </p:txBody>
      </p:sp>
      <p:sp>
        <p:nvSpPr>
          <p:cNvPr id="267" name="Google Shape;267;p23"/>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68" name="Google Shape;268;p23"/>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Kiểm thử hộp trắng</a:t>
            </a:r>
            <a:endParaRPr/>
          </a:p>
        </p:txBody>
      </p:sp>
      <p:sp>
        <p:nvSpPr>
          <p:cNvPr id="274" name="Google Shape;274;p24"/>
          <p:cNvSpPr txBox="1"/>
          <p:nvPr>
            <p:ph idx="1" type="body"/>
          </p:nvPr>
        </p:nvSpPr>
        <p:spPr>
          <a:xfrm>
            <a:off x="311700" y="2048848"/>
            <a:ext cx="8520600" cy="40989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Còn được gọi là clear box testing, glass box testing, transparent box testing, </a:t>
            </a:r>
            <a:r>
              <a:rPr lang="zh-CN" sz="2400">
                <a:latin typeface="Times New Roman"/>
                <a:ea typeface="Times New Roman"/>
                <a:cs typeface="Times New Roman"/>
                <a:sym typeface="Times New Roman"/>
              </a:rPr>
              <a:t>hoặc</a:t>
            </a:r>
            <a:r>
              <a:rPr lang="zh-CN" sz="2400">
                <a:solidFill>
                  <a:schemeClr val="dk1"/>
                </a:solidFill>
                <a:latin typeface="Times New Roman"/>
                <a:ea typeface="Times New Roman"/>
                <a:cs typeface="Times New Roman"/>
                <a:sym typeface="Times New Roman"/>
              </a:rPr>
              <a:t> structural testing, thường thiết kế các trường hợp kiểm thử dựa vào cấu trúc bên trong của phần mềm.</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WBT đòi hỏi kĩ thuật lập trình am hiểu cấu trúc bên trong của phần mềm (các đường, luồng dữ liệu, chức năng, kết quả)</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Phương thức: Chọn các đầu vào và xem các đầu ra</a:t>
            </a:r>
            <a:endParaRPr sz="2400">
              <a:latin typeface="Times New Roman"/>
              <a:ea typeface="Times New Roman"/>
              <a:cs typeface="Times New Roman"/>
              <a:sym typeface="Times New Roman"/>
            </a:endParaRPr>
          </a:p>
        </p:txBody>
      </p:sp>
      <p:sp>
        <p:nvSpPr>
          <p:cNvPr id="275" name="Google Shape;275;p24"/>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76" name="Google Shape;276;p24"/>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Kiểm thử hộp trắng (2)</a:t>
            </a:r>
            <a:endParaRPr/>
          </a:p>
        </p:txBody>
      </p:sp>
      <p:sp>
        <p:nvSpPr>
          <p:cNvPr id="282" name="Google Shape;282;p25"/>
          <p:cNvSpPr txBox="1"/>
          <p:nvPr>
            <p:ph idx="1" type="body"/>
          </p:nvPr>
        </p:nvSpPr>
        <p:spPr>
          <a:xfrm>
            <a:off x="311700" y="1556792"/>
            <a:ext cx="8520600" cy="6565552"/>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b="1" i="1" lang="zh-CN" sz="2400">
                <a:solidFill>
                  <a:schemeClr val="dk1"/>
                </a:solidFill>
                <a:latin typeface="Times New Roman"/>
                <a:ea typeface="Times New Roman"/>
                <a:cs typeface="Times New Roman"/>
                <a:sym typeface="Times New Roman"/>
              </a:rPr>
              <a:t>Đặc điểm</a:t>
            </a:r>
            <a:endParaRPr b="1" i="1"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Phụ thuộc vào các cài đặt hiện tại của hệ thống và của phần mềm, nếu có sự thay đổi thì các bài test cũng cần thay đổi theo.</a:t>
            </a:r>
            <a:endParaRPr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Được ứng dụng trong các kiểm tra ở cấp độ mô đun (điển hình), tích hợp (có khả năng) và hệ thống của quá trình test phần mềm.</a:t>
            </a:r>
            <a:endParaRPr sz="2400">
              <a:latin typeface="Times New Roman"/>
              <a:ea typeface="Times New Roman"/>
              <a:cs typeface="Times New Roman"/>
              <a:sym typeface="Times New Roman"/>
            </a:endParaRPr>
          </a:p>
        </p:txBody>
      </p:sp>
      <p:sp>
        <p:nvSpPr>
          <p:cNvPr id="283" name="Google Shape;283;p25"/>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84" name="Google Shape;284;p25"/>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Kiểm thử hộp xám</a:t>
            </a:r>
            <a:endParaRPr/>
          </a:p>
        </p:txBody>
      </p:sp>
      <p:sp>
        <p:nvSpPr>
          <p:cNvPr id="290" name="Google Shape;290;p26"/>
          <p:cNvSpPr txBox="1"/>
          <p:nvPr>
            <p:ph idx="1" type="body"/>
          </p:nvPr>
        </p:nvSpPr>
        <p:spPr>
          <a:xfrm>
            <a:off x="311700" y="1556792"/>
            <a:ext cx="8520600" cy="6565552"/>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Là sự kết hợp của kiểm thử hộp đen và kiểm thử hộp trắng khi mà người kiểm thử biết được một phần cấu trúc bên trong của phần mềm</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Khác với kiểm thử hộp đen</a:t>
            </a:r>
            <a:endParaRPr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Là dạng kiểm thử tốt và có sự kết hợp các kĩ thuật của cả kiểm thử hộp đen và hộp trắng</a:t>
            </a:r>
            <a:endParaRPr sz="2400">
              <a:latin typeface="Times New Roman"/>
              <a:ea typeface="Times New Roman"/>
              <a:cs typeface="Times New Roman"/>
              <a:sym typeface="Times New Roman"/>
            </a:endParaRPr>
          </a:p>
        </p:txBody>
      </p:sp>
      <p:sp>
        <p:nvSpPr>
          <p:cNvPr id="291" name="Google Shape;291;p26"/>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292" name="Google Shape;292;p26"/>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23528" y="3326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Những ai cần biết đến kiểm thử</a:t>
            </a:r>
            <a:endParaRPr/>
          </a:p>
        </p:txBody>
      </p:sp>
      <p:sp>
        <p:nvSpPr>
          <p:cNvPr id="298" name="Google Shape;298;p27"/>
          <p:cNvSpPr txBox="1"/>
          <p:nvPr>
            <p:ph idx="1" type="body"/>
          </p:nvPr>
        </p:nvSpPr>
        <p:spPr>
          <a:xfrm>
            <a:off x="311700" y="1268760"/>
            <a:ext cx="8520600" cy="6853584"/>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Char char="●"/>
            </a:pPr>
            <a:r>
              <a:rPr lang="zh-CN" sz="2400">
                <a:solidFill>
                  <a:schemeClr val="dk1"/>
                </a:solidFill>
              </a:rPr>
              <a:t>Programmers</a:t>
            </a:r>
            <a:endParaRPr sz="2400">
              <a:solidFill>
                <a:schemeClr val="dk1"/>
              </a:solidFill>
            </a:endParaRPr>
          </a:p>
          <a:p>
            <a:pPr indent="-368300" lvl="1" marL="914400" rtl="0" algn="l">
              <a:lnSpc>
                <a:spcPct val="150000"/>
              </a:lnSpc>
              <a:spcBef>
                <a:spcPts val="0"/>
              </a:spcBef>
              <a:spcAft>
                <a:spcPts val="0"/>
              </a:spcAft>
              <a:buClr>
                <a:schemeClr val="dk1"/>
              </a:buClr>
              <a:buSzPts val="2200"/>
              <a:buChar char="○"/>
            </a:pPr>
            <a:r>
              <a:rPr i="1" lang="zh-CN" sz="2200">
                <a:solidFill>
                  <a:schemeClr val="dk1"/>
                </a:solidFill>
              </a:rPr>
              <a:t>White-box testing</a:t>
            </a:r>
            <a:endParaRPr i="1" sz="2200">
              <a:solidFill>
                <a:schemeClr val="dk1"/>
              </a:solidFill>
            </a:endParaRPr>
          </a:p>
          <a:p>
            <a:pPr indent="-368300" lvl="2" marL="1371600" rtl="0" algn="l">
              <a:lnSpc>
                <a:spcPct val="150000"/>
              </a:lnSpc>
              <a:spcBef>
                <a:spcPts val="0"/>
              </a:spcBef>
              <a:spcAft>
                <a:spcPts val="0"/>
              </a:spcAft>
              <a:buClr>
                <a:schemeClr val="dk1"/>
              </a:buClr>
              <a:buSzPts val="2200"/>
              <a:buChar char="■"/>
            </a:pPr>
            <a:r>
              <a:rPr i="1" lang="zh-CN" sz="2200">
                <a:solidFill>
                  <a:schemeClr val="dk1"/>
                </a:solidFill>
              </a:rPr>
              <a:t>Ưu điểm:  Người triển khai nắm rõ mọi luồng dữ liệu</a:t>
            </a:r>
            <a:endParaRPr i="1" sz="2200">
              <a:solidFill>
                <a:schemeClr val="dk1"/>
              </a:solidFill>
            </a:endParaRPr>
          </a:p>
          <a:p>
            <a:pPr indent="-368300" lvl="2" marL="1371600" rtl="0" algn="l">
              <a:lnSpc>
                <a:spcPct val="150000"/>
              </a:lnSpc>
              <a:spcBef>
                <a:spcPts val="0"/>
              </a:spcBef>
              <a:spcAft>
                <a:spcPts val="0"/>
              </a:spcAft>
              <a:buClr>
                <a:schemeClr val="dk1"/>
              </a:buClr>
              <a:buSzPts val="2200"/>
              <a:buChar char="■"/>
            </a:pPr>
            <a:r>
              <a:rPr i="1" lang="zh-CN" sz="2200">
                <a:solidFill>
                  <a:schemeClr val="dk1"/>
                </a:solidFill>
              </a:rPr>
              <a:t>Nhược:  Bị ảnh hưởng bởi cách thức code đư</a:t>
            </a:r>
            <a:r>
              <a:rPr i="1" lang="zh-CN" sz="2200"/>
              <a:t>ợ</a:t>
            </a:r>
            <a:r>
              <a:rPr i="1" lang="zh-CN" sz="2200">
                <a:solidFill>
                  <a:schemeClr val="dk1"/>
                </a:solidFill>
              </a:rPr>
              <a:t>c thiết k</a:t>
            </a:r>
            <a:r>
              <a:rPr i="1" lang="zh-CN" sz="2200"/>
              <a:t>ế</a:t>
            </a:r>
            <a:r>
              <a:rPr i="1" lang="zh-CN" sz="2200">
                <a:solidFill>
                  <a:schemeClr val="dk1"/>
                </a:solidFill>
              </a:rPr>
              <a:t>/viết</a:t>
            </a:r>
            <a:endParaRPr i="1" sz="2200">
              <a:solidFill>
                <a:schemeClr val="dk1"/>
              </a:solidFill>
            </a:endParaRPr>
          </a:p>
          <a:p>
            <a:pPr indent="-381000" lvl="1" marL="914400" rtl="0" algn="l">
              <a:lnSpc>
                <a:spcPct val="150000"/>
              </a:lnSpc>
              <a:spcBef>
                <a:spcPts val="0"/>
              </a:spcBef>
              <a:spcAft>
                <a:spcPts val="0"/>
              </a:spcAft>
              <a:buClr>
                <a:schemeClr val="dk1"/>
              </a:buClr>
              <a:buSzPts val="2400"/>
              <a:buChar char="○"/>
            </a:pPr>
            <a:r>
              <a:rPr lang="zh-CN" sz="2400">
                <a:solidFill>
                  <a:schemeClr val="dk1"/>
                </a:solidFill>
              </a:rPr>
              <a:t>Quality Assurance (QA) engineers</a:t>
            </a:r>
            <a:endParaRPr sz="2400">
              <a:solidFill>
                <a:schemeClr val="dk1"/>
              </a:solidFill>
            </a:endParaRPr>
          </a:p>
          <a:p>
            <a:pPr indent="-368300" lvl="2" marL="1371600" rtl="0" algn="l">
              <a:lnSpc>
                <a:spcPct val="150000"/>
              </a:lnSpc>
              <a:spcBef>
                <a:spcPts val="0"/>
              </a:spcBef>
              <a:spcAft>
                <a:spcPts val="0"/>
              </a:spcAft>
              <a:buClr>
                <a:schemeClr val="dk1"/>
              </a:buClr>
              <a:buSzPts val="2200"/>
              <a:buChar char="■"/>
            </a:pPr>
            <a:r>
              <a:rPr i="1" lang="zh-CN" sz="2200">
                <a:solidFill>
                  <a:schemeClr val="dk1"/>
                </a:solidFill>
              </a:rPr>
              <a:t>Black-box testing</a:t>
            </a:r>
            <a:endParaRPr i="1" sz="2200">
              <a:solidFill>
                <a:schemeClr val="dk1"/>
              </a:solidFill>
            </a:endParaRPr>
          </a:p>
          <a:p>
            <a:pPr indent="-368300" lvl="2" marL="1371600" rtl="0" algn="l">
              <a:lnSpc>
                <a:spcPct val="150000"/>
              </a:lnSpc>
              <a:spcBef>
                <a:spcPts val="0"/>
              </a:spcBef>
              <a:spcAft>
                <a:spcPts val="0"/>
              </a:spcAft>
              <a:buClr>
                <a:schemeClr val="dk1"/>
              </a:buClr>
              <a:buSzPts val="2200"/>
              <a:buChar char="■"/>
            </a:pPr>
            <a:r>
              <a:rPr i="1" lang="zh-CN" sz="2200">
                <a:solidFill>
                  <a:schemeClr val="dk1"/>
                </a:solidFill>
              </a:rPr>
              <a:t>Pro:  Không có khái niệm về implementation</a:t>
            </a:r>
            <a:endParaRPr i="1" sz="2200">
              <a:solidFill>
                <a:schemeClr val="dk1"/>
              </a:solidFill>
            </a:endParaRPr>
          </a:p>
          <a:p>
            <a:pPr indent="-368300" lvl="2" marL="1371600" rtl="0" algn="l">
              <a:lnSpc>
                <a:spcPct val="150000"/>
              </a:lnSpc>
              <a:spcBef>
                <a:spcPts val="0"/>
              </a:spcBef>
              <a:spcAft>
                <a:spcPts val="0"/>
              </a:spcAft>
              <a:buClr>
                <a:schemeClr val="dk1"/>
              </a:buClr>
              <a:buSzPts val="2200"/>
              <a:buChar char="■"/>
            </a:pPr>
            <a:r>
              <a:rPr i="1" lang="zh-CN" sz="2200">
                <a:solidFill>
                  <a:schemeClr val="dk1"/>
                </a:solidFill>
              </a:rPr>
              <a:t>Con:  Không muốn test mọi logical paths</a:t>
            </a:r>
            <a:endParaRPr/>
          </a:p>
        </p:txBody>
      </p:sp>
      <p:sp>
        <p:nvSpPr>
          <p:cNvPr id="299" name="Google Shape;299;p27"/>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00" name="Google Shape;300;p27"/>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92050" y="372533"/>
            <a:ext cx="6312300" cy="11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200"/>
              <a:buNone/>
            </a:pPr>
            <a:r>
              <a:rPr lang="zh-CN"/>
              <a:t>Các </a:t>
            </a:r>
            <a:r>
              <a:rPr lang="zh-CN">
                <a:solidFill>
                  <a:srgbClr val="E42426"/>
                </a:solidFill>
              </a:rPr>
              <a:t>mức độ </a:t>
            </a:r>
            <a:r>
              <a:rPr lang="zh-CN"/>
              <a:t>kiểm thử</a:t>
            </a:r>
            <a:endParaRPr/>
          </a:p>
        </p:txBody>
      </p:sp>
      <p:sp>
        <p:nvSpPr>
          <p:cNvPr id="306" name="Google Shape;306;p28"/>
          <p:cNvSpPr txBox="1"/>
          <p:nvPr>
            <p:ph idx="1" type="body"/>
          </p:nvPr>
        </p:nvSpPr>
        <p:spPr>
          <a:xfrm>
            <a:off x="311700" y="1152475"/>
            <a:ext cx="8520600" cy="4959300"/>
          </a:xfrm>
          <a:prstGeom prst="rect">
            <a:avLst/>
          </a:prstGeom>
          <a:noFill/>
          <a:ln>
            <a:noFill/>
          </a:ln>
        </p:spPr>
        <p:txBody>
          <a:bodyPr anchorCtr="0" anchor="t" bIns="91425" lIns="91425" spcFirstLastPara="1" rIns="91425" wrap="square" tIns="91425">
            <a:noAutofit/>
          </a:bodyPr>
          <a:lstStyle/>
          <a:p>
            <a:pPr indent="-180975" lvl="0" marL="180975"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Unit: kiểm thử các công việc nhỏ nhất của lập trình viên để có thể lập kế hoạch và theo dõi hợp lý (vd : function, procedure, module, object class,…)</a:t>
            </a:r>
            <a:endParaRPr sz="2400">
              <a:latin typeface="Times New Roman"/>
              <a:ea typeface="Times New Roman"/>
              <a:cs typeface="Times New Roman"/>
              <a:sym typeface="Times New Roman"/>
            </a:endParaRPr>
          </a:p>
          <a:p>
            <a:pPr indent="-180975" lvl="0" marL="180975"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Component: kiểm thử tập hợp các units tạo thành một thành phần (vd: program, package, task, interacting object classes,…)</a:t>
            </a:r>
            <a:endParaRPr sz="2400">
              <a:latin typeface="Times New Roman"/>
              <a:ea typeface="Times New Roman"/>
              <a:cs typeface="Times New Roman"/>
              <a:sym typeface="Times New Roman"/>
            </a:endParaRPr>
          </a:p>
          <a:p>
            <a:pPr indent="-180975" lvl="0" marL="180975" rtl="0" algn="l">
              <a:lnSpc>
                <a:spcPct val="150000"/>
              </a:lnSpc>
              <a:spcBef>
                <a:spcPts val="1000"/>
              </a:spcBef>
              <a:spcAft>
                <a:spcPts val="1000"/>
              </a:spcAft>
              <a:buClr>
                <a:schemeClr val="dk1"/>
              </a:buClr>
              <a:buSzPts val="2400"/>
              <a:buFont typeface="Times New Roman"/>
              <a:buChar char="●"/>
            </a:pPr>
            <a:r>
              <a:rPr lang="zh-CN" sz="2400">
                <a:latin typeface="Times New Roman"/>
                <a:ea typeface="Times New Roman"/>
                <a:cs typeface="Times New Roman"/>
                <a:sym typeface="Times New Roman"/>
              </a:rPr>
              <a:t>Product: kiểm thử các thành phần tạo thành một sản phẩm (subsystem, application,…)</a:t>
            </a:r>
            <a:endParaRPr sz="2400">
              <a:latin typeface="Times New Roman"/>
              <a:ea typeface="Times New Roman"/>
              <a:cs typeface="Times New Roman"/>
              <a:sym typeface="Times New Roman"/>
            </a:endParaRPr>
          </a:p>
        </p:txBody>
      </p:sp>
      <p:sp>
        <p:nvSpPr>
          <p:cNvPr id="307" name="Google Shape;307;p2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392050" y="372533"/>
            <a:ext cx="6312300" cy="11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200"/>
              <a:buNone/>
            </a:pPr>
            <a:r>
              <a:rPr lang="zh-CN"/>
              <a:t>Các </a:t>
            </a:r>
            <a:r>
              <a:rPr lang="zh-CN">
                <a:solidFill>
                  <a:srgbClr val="E42426"/>
                </a:solidFill>
              </a:rPr>
              <a:t>mức độ </a:t>
            </a:r>
            <a:r>
              <a:rPr lang="zh-CN"/>
              <a:t>kiểm thử (2)</a:t>
            </a:r>
            <a:endParaRPr/>
          </a:p>
        </p:txBody>
      </p:sp>
      <p:sp>
        <p:nvSpPr>
          <p:cNvPr id="313" name="Google Shape;313;p29"/>
          <p:cNvSpPr txBox="1"/>
          <p:nvPr>
            <p:ph idx="1" type="body"/>
          </p:nvPr>
        </p:nvSpPr>
        <p:spPr>
          <a:xfrm>
            <a:off x="311700" y="1152475"/>
            <a:ext cx="8520600" cy="4315800"/>
          </a:xfrm>
          <a:prstGeom prst="rect">
            <a:avLst/>
          </a:prstGeom>
          <a:noFill/>
          <a:ln>
            <a:noFill/>
          </a:ln>
        </p:spPr>
        <p:txBody>
          <a:bodyPr anchorCtr="0" anchor="t" bIns="91425" lIns="91425" spcFirstLastPara="1" rIns="91425" wrap="square" tIns="91425">
            <a:noAutofit/>
          </a:bodyPr>
          <a:lstStyle/>
          <a:p>
            <a:pPr indent="-376237" lvl="0" marL="401637"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System: kiểm thử toàn bộ hệ thống</a:t>
            </a:r>
            <a:endParaRPr sz="2400">
              <a:latin typeface="Times New Roman"/>
              <a:ea typeface="Times New Roman"/>
              <a:cs typeface="Times New Roman"/>
              <a:sym typeface="Times New Roman"/>
            </a:endParaRPr>
          </a:p>
          <a:p>
            <a:pPr indent="-376237" lvl="0" marL="401637"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Việc kiểm thử thường:</a:t>
            </a:r>
            <a:endParaRPr sz="2400">
              <a:latin typeface="Times New Roman"/>
              <a:ea typeface="Times New Roman"/>
              <a:cs typeface="Times New Roman"/>
              <a:sym typeface="Times New Roman"/>
            </a:endParaRPr>
          </a:p>
          <a:p>
            <a:pPr indent="-280987" lvl="1" marL="846137"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Bắt đầu = functional (black-box) tests,</a:t>
            </a:r>
            <a:endParaRPr sz="2400">
              <a:latin typeface="Times New Roman"/>
              <a:ea typeface="Times New Roman"/>
              <a:cs typeface="Times New Roman"/>
              <a:sym typeface="Times New Roman"/>
            </a:endParaRPr>
          </a:p>
          <a:p>
            <a:pPr indent="-280987" lvl="1" marL="846137"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Rồi thêm = structural (white-box) tests, và</a:t>
            </a:r>
            <a:endParaRPr sz="2400">
              <a:latin typeface="Times New Roman"/>
              <a:ea typeface="Times New Roman"/>
              <a:cs typeface="Times New Roman"/>
              <a:sym typeface="Times New Roman"/>
            </a:endParaRPr>
          </a:p>
          <a:p>
            <a:pPr indent="-280987" lvl="1" marL="846137" rtl="0" algn="l">
              <a:lnSpc>
                <a:spcPct val="150000"/>
              </a:lnSpc>
              <a:spcBef>
                <a:spcPts val="1000"/>
              </a:spcBef>
              <a:spcAft>
                <a:spcPts val="1000"/>
              </a:spcAft>
              <a:buClr>
                <a:schemeClr val="dk1"/>
              </a:buClr>
              <a:buSzPts val="2400"/>
              <a:buFont typeface="Times New Roman"/>
              <a:buChar char="○"/>
            </a:pPr>
            <a:r>
              <a:rPr lang="zh-CN" sz="2400">
                <a:latin typeface="Times New Roman"/>
                <a:ea typeface="Times New Roman"/>
                <a:cs typeface="Times New Roman"/>
                <a:sym typeface="Times New Roman"/>
              </a:rPr>
              <a:t>Tiến hành từ unit level đến system level với một hoặc một vài bước tích hợp</a:t>
            </a:r>
            <a:endParaRPr sz="2400">
              <a:latin typeface="Times New Roman"/>
              <a:ea typeface="Times New Roman"/>
              <a:cs typeface="Times New Roman"/>
              <a:sym typeface="Times New Roman"/>
            </a:endParaRPr>
          </a:p>
        </p:txBody>
      </p:sp>
      <p:sp>
        <p:nvSpPr>
          <p:cNvPr id="314" name="Google Shape;314;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Nội dung</a:t>
            </a:r>
            <a:endParaRPr/>
          </a:p>
        </p:txBody>
      </p:sp>
      <p:sp>
        <p:nvSpPr>
          <p:cNvPr id="107" name="Google Shape;107;p3"/>
          <p:cNvSpPr txBox="1"/>
          <p:nvPr>
            <p:ph idx="1" type="body"/>
          </p:nvPr>
        </p:nvSpPr>
        <p:spPr>
          <a:xfrm>
            <a:off x="311700" y="1536633"/>
            <a:ext cx="8520600" cy="4555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457200" lvl="0" marL="457200" rtl="0" algn="l">
              <a:lnSpc>
                <a:spcPct val="150000"/>
              </a:lnSpc>
              <a:spcBef>
                <a:spcPts val="1000"/>
              </a:spcBef>
              <a:spcAft>
                <a:spcPts val="0"/>
              </a:spcAft>
              <a:buClr>
                <a:schemeClr val="dk1"/>
              </a:buClr>
              <a:buSzPts val="4000"/>
              <a:buFont typeface="Times New Roman"/>
              <a:buAutoNum type="arabicPeriod"/>
            </a:pPr>
            <a:r>
              <a:rPr lang="zh-CN" sz="3600">
                <a:solidFill>
                  <a:schemeClr val="dk1"/>
                </a:solidFill>
                <a:latin typeface="Times New Roman"/>
                <a:ea typeface="Times New Roman"/>
                <a:cs typeface="Times New Roman"/>
                <a:sym typeface="Times New Roman"/>
              </a:rPr>
              <a:t>Gỡ lỗi</a:t>
            </a:r>
            <a:endParaRPr sz="3600">
              <a:solidFill>
                <a:schemeClr val="dk1"/>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1"/>
              </a:buClr>
              <a:buSzPts val="4000"/>
              <a:buFont typeface="Times New Roman"/>
              <a:buAutoNum type="arabicPeriod"/>
            </a:pPr>
            <a:r>
              <a:rPr lang="zh-CN" sz="3600">
                <a:solidFill>
                  <a:schemeClr val="dk1"/>
                </a:solidFill>
                <a:latin typeface="Times New Roman"/>
                <a:ea typeface="Times New Roman"/>
                <a:cs typeface="Times New Roman"/>
                <a:sym typeface="Times New Roman"/>
              </a:rPr>
              <a:t>Kiểm thử</a:t>
            </a:r>
            <a:endParaRPr sz="3600">
              <a:solidFill>
                <a:schemeClr val="dk1"/>
              </a:solidFill>
              <a:latin typeface="Times New Roman"/>
              <a:ea typeface="Times New Roman"/>
              <a:cs typeface="Times New Roman"/>
              <a:sym typeface="Times New Roman"/>
            </a:endParaRPr>
          </a:p>
          <a:p>
            <a:pPr indent="-431800" lvl="0" marL="457200" rtl="0" algn="l">
              <a:lnSpc>
                <a:spcPct val="150000"/>
              </a:lnSpc>
              <a:spcBef>
                <a:spcPts val="0"/>
              </a:spcBef>
              <a:spcAft>
                <a:spcPts val="0"/>
              </a:spcAft>
              <a:buClr>
                <a:schemeClr val="dk1"/>
              </a:buClr>
              <a:buSzPts val="3600"/>
              <a:buFont typeface="Times New Roman"/>
              <a:buAutoNum type="arabicPeriod"/>
            </a:pPr>
            <a:r>
              <a:rPr lang="zh-CN" sz="3600">
                <a:latin typeface="Times New Roman"/>
                <a:ea typeface="Times New Roman"/>
                <a:cs typeface="Times New Roman"/>
                <a:sym typeface="Times New Roman"/>
              </a:rPr>
              <a:t>Tinh chỉnh mã nguồn</a:t>
            </a:r>
            <a:endParaRPr sz="3600">
              <a:latin typeface="Times New Roman"/>
              <a:ea typeface="Times New Roman"/>
              <a:cs typeface="Times New Roman"/>
              <a:sym typeface="Times New Roman"/>
            </a:endParaRPr>
          </a:p>
        </p:txBody>
      </p:sp>
      <p:sp>
        <p:nvSpPr>
          <p:cNvPr id="108" name="Google Shape;108;p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200"/>
              <a:buNone/>
            </a:pPr>
            <a:r>
              <a:rPr lang="zh-CN"/>
              <a:t>Kiểm thử </a:t>
            </a:r>
            <a:r>
              <a:rPr lang="zh-CN">
                <a:solidFill>
                  <a:srgbClr val="E42426"/>
                </a:solidFill>
              </a:rPr>
              <a:t>tất cả mọi thứ</a:t>
            </a:r>
            <a:r>
              <a:rPr lang="zh-CN"/>
              <a:t>?</a:t>
            </a:r>
            <a:endParaRPr/>
          </a:p>
        </p:txBody>
      </p:sp>
      <p:sp>
        <p:nvSpPr>
          <p:cNvPr id="320" name="Google Shape;32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 lvl="0" marL="180975" rtl="0" algn="l">
              <a:lnSpc>
                <a:spcPct val="100000"/>
              </a:lnSpc>
              <a:spcBef>
                <a:spcPts val="0"/>
              </a:spcBef>
              <a:spcAft>
                <a:spcPts val="0"/>
              </a:spcAft>
              <a:buClr>
                <a:srgbClr val="E22624"/>
              </a:buClr>
              <a:buSzPts val="2400"/>
              <a:buNone/>
            </a:pPr>
            <a:r>
              <a:t/>
            </a:r>
            <a:endParaRPr/>
          </a:p>
        </p:txBody>
      </p:sp>
      <p:pic>
        <p:nvPicPr>
          <p:cNvPr id="321" name="Google Shape;321;p30"/>
          <p:cNvPicPr preferRelativeResize="0"/>
          <p:nvPr/>
        </p:nvPicPr>
        <p:blipFill rotWithShape="1">
          <a:blip r:embed="rId3">
            <a:alphaModFix/>
          </a:blip>
          <a:srcRect b="0" l="0" r="0" t="0"/>
          <a:stretch/>
        </p:blipFill>
        <p:spPr>
          <a:xfrm>
            <a:off x="533400" y="1257928"/>
            <a:ext cx="8458201" cy="2971800"/>
          </a:xfrm>
          <a:prstGeom prst="rect">
            <a:avLst/>
          </a:prstGeom>
          <a:noFill/>
          <a:ln>
            <a:noFill/>
          </a:ln>
        </p:spPr>
      </p:pic>
      <p:sp>
        <p:nvSpPr>
          <p:cNvPr id="322" name="Google Shape;322;p30"/>
          <p:cNvSpPr/>
          <p:nvPr/>
        </p:nvSpPr>
        <p:spPr>
          <a:xfrm>
            <a:off x="311700" y="4703496"/>
            <a:ext cx="8382000" cy="16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mbria"/>
              <a:buNone/>
            </a:pPr>
            <a:r>
              <a:rPr b="1" i="0" lang="zh-CN" sz="1900" u="none" cap="none" strike="noStrike">
                <a:solidFill>
                  <a:schemeClr val="dk1"/>
                </a:solidFill>
                <a:latin typeface="Cambria"/>
                <a:ea typeface="Cambria"/>
                <a:cs typeface="Cambria"/>
                <a:sym typeface="Cambria"/>
              </a:rPr>
              <a:t>Chi phí cho 'exhaustive' testing: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mbria"/>
              <a:buNone/>
            </a:pPr>
            <a:r>
              <a:rPr b="0" i="0" lang="zh-CN" sz="1900" u="none" cap="none" strike="noStrike">
                <a:solidFill>
                  <a:schemeClr val="dk1"/>
                </a:solidFill>
                <a:latin typeface="Cambria"/>
                <a:ea typeface="Cambria"/>
                <a:cs typeface="Cambria"/>
                <a:sym typeface="Cambria"/>
              </a:rPr>
              <a:t>	20 x 4 x 3 x 10 x 2 x 100 = 480,000 tests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mbria"/>
              <a:buNone/>
            </a:pPr>
            <a:r>
              <a:rPr b="1" i="0" lang="zh-CN" sz="1900" u="none" cap="none" strike="noStrike">
                <a:solidFill>
                  <a:schemeClr val="dk1"/>
                </a:solidFill>
                <a:latin typeface="Cambria"/>
                <a:ea typeface="Cambria"/>
                <a:cs typeface="Cambria"/>
                <a:sym typeface="Cambria"/>
              </a:rPr>
              <a:t>Nếu 1 giây cho 1 test, 8000 phút, 133 giờ, 17.7 ngày</a:t>
            </a:r>
            <a:endParaRPr b="1" i="0" sz="19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1" i="0" lang="zh-CN" sz="1900" u="none" cap="none" strike="noStrike">
                <a:solidFill>
                  <a:schemeClr val="dk1"/>
                </a:solidFill>
                <a:latin typeface="Cambria"/>
                <a:ea typeface="Cambria"/>
                <a:cs typeface="Cambria"/>
                <a:sym typeface="Cambria"/>
              </a:rPr>
              <a:t>	(chưa kể nhầm lẫn hoặc test đi test lại)</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mbria"/>
              <a:buNone/>
            </a:pPr>
            <a:r>
              <a:rPr b="0" i="0" lang="zh-CN" sz="1900" u="none" cap="none" strike="noStrike">
                <a:solidFill>
                  <a:schemeClr val="dk1"/>
                </a:solidFill>
                <a:latin typeface="Cambria"/>
                <a:ea typeface="Cambria"/>
                <a:cs typeface="Cambria"/>
                <a:sym typeface="Cambria"/>
              </a:rPr>
              <a:t>	nếu 10 secs = 34 wks, 1 min = 4 yrs, 10 min = 40 yrs</a:t>
            </a:r>
            <a:endParaRPr b="0" i="0" sz="1900" u="none" cap="none" strike="noStrike">
              <a:solidFill>
                <a:schemeClr val="dk1"/>
              </a:solidFill>
              <a:latin typeface="Cambria"/>
              <a:ea typeface="Cambria"/>
              <a:cs typeface="Cambria"/>
              <a:sym typeface="Cambria"/>
            </a:endParaRPr>
          </a:p>
        </p:txBody>
      </p:sp>
      <p:sp>
        <p:nvSpPr>
          <p:cNvPr id="323" name="Google Shape;323;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200"/>
              <a:buNone/>
            </a:pPr>
            <a:r>
              <a:rPr lang="zh-CN"/>
              <a:t>Bao nhiêu testing là </a:t>
            </a:r>
            <a:r>
              <a:rPr lang="zh-CN">
                <a:solidFill>
                  <a:srgbClr val="E42426"/>
                </a:solidFill>
              </a:rPr>
              <a:t>đủ</a:t>
            </a:r>
            <a:r>
              <a:rPr lang="zh-CN"/>
              <a:t>?</a:t>
            </a:r>
            <a:endParaRPr/>
          </a:p>
        </p:txBody>
      </p:sp>
      <p:sp>
        <p:nvSpPr>
          <p:cNvPr id="329" name="Google Shape;329;p31"/>
          <p:cNvSpPr txBox="1"/>
          <p:nvPr>
            <p:ph idx="1" type="body"/>
          </p:nvPr>
        </p:nvSpPr>
        <p:spPr>
          <a:xfrm>
            <a:off x="482275" y="1150434"/>
            <a:ext cx="8190900" cy="5808000"/>
          </a:xfrm>
          <a:prstGeom prst="rect">
            <a:avLst/>
          </a:prstGeom>
          <a:noFill/>
          <a:ln>
            <a:noFill/>
          </a:ln>
        </p:spPr>
        <p:txBody>
          <a:bodyPr anchorCtr="0" anchor="t" bIns="91425" lIns="91425" spcFirstLastPara="1" rIns="91425" wrap="square" tIns="91425">
            <a:noAutofit/>
          </a:bodyPr>
          <a:lstStyle/>
          <a:p>
            <a:pPr indent="-180975" lvl="0" marL="180975"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Không bao giờ đủ!</a:t>
            </a:r>
            <a:endParaRPr sz="2400">
              <a:latin typeface="Times New Roman"/>
              <a:ea typeface="Times New Roman"/>
              <a:cs typeface="Times New Roman"/>
              <a:sym typeface="Times New Roman"/>
            </a:endParaRPr>
          </a:p>
          <a:p>
            <a:pPr indent="-180975" lvl="0" marL="18097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Khi bạn thực hiện những test mà bạn đã lên kế hoạch</a:t>
            </a:r>
            <a:endParaRPr sz="2400">
              <a:latin typeface="Times New Roman"/>
              <a:ea typeface="Times New Roman"/>
              <a:cs typeface="Times New Roman"/>
              <a:sym typeface="Times New Roman"/>
            </a:endParaRPr>
          </a:p>
          <a:p>
            <a:pPr indent="-180975" lvl="0" marL="18097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Khi khách hàng/người sử dụng thấy thỏa mãn</a:t>
            </a:r>
            <a:endParaRPr sz="2400">
              <a:latin typeface="Times New Roman"/>
              <a:ea typeface="Times New Roman"/>
              <a:cs typeface="Times New Roman"/>
              <a:sym typeface="Times New Roman"/>
            </a:endParaRPr>
          </a:p>
          <a:p>
            <a:pPr indent="-180975" lvl="0" marL="18097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Khi bạn đã chứng minh được/tin tưởng rằng hệ thống hoạt động đúng, chính xác</a:t>
            </a:r>
            <a:endParaRPr sz="2400">
              <a:latin typeface="Times New Roman"/>
              <a:ea typeface="Times New Roman"/>
              <a:cs typeface="Times New Roman"/>
              <a:sym typeface="Times New Roman"/>
            </a:endParaRPr>
          </a:p>
          <a:p>
            <a:pPr indent="-180975" lvl="0" marL="18097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Phụ thuộc vào risks for your system</a:t>
            </a:r>
            <a:endParaRPr sz="2400">
              <a:latin typeface="Times New Roman"/>
              <a:ea typeface="Times New Roman"/>
              <a:cs typeface="Times New Roman"/>
              <a:sym typeface="Times New Roman"/>
            </a:endParaRPr>
          </a:p>
        </p:txBody>
      </p:sp>
      <p:sp>
        <p:nvSpPr>
          <p:cNvPr id="330" name="Google Shape;330;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200"/>
              <a:buNone/>
            </a:pPr>
            <a:r>
              <a:rPr lang="zh-CN"/>
              <a:t>Bao nhiêu testing là </a:t>
            </a:r>
            <a:r>
              <a:rPr lang="zh-CN">
                <a:solidFill>
                  <a:srgbClr val="E42426"/>
                </a:solidFill>
              </a:rPr>
              <a:t>đủ</a:t>
            </a:r>
            <a:r>
              <a:rPr lang="zh-CN"/>
              <a:t>? (2)</a:t>
            </a:r>
            <a:endParaRPr/>
          </a:p>
        </p:txBody>
      </p:sp>
      <p:sp>
        <p:nvSpPr>
          <p:cNvPr id="336" name="Google Shape;336;p32"/>
          <p:cNvSpPr txBox="1"/>
          <p:nvPr>
            <p:ph idx="1" type="body"/>
          </p:nvPr>
        </p:nvSpPr>
        <p:spPr>
          <a:xfrm>
            <a:off x="482275" y="1150434"/>
            <a:ext cx="8190900" cy="5808000"/>
          </a:xfrm>
          <a:prstGeom prst="rect">
            <a:avLst/>
          </a:prstGeom>
          <a:noFill/>
          <a:ln>
            <a:noFill/>
          </a:ln>
        </p:spPr>
        <p:txBody>
          <a:bodyPr anchorCtr="0" anchor="t" bIns="91425" lIns="91425" spcFirstLastPara="1" rIns="91425" wrap="square" tIns="91425">
            <a:noAutofit/>
          </a:bodyPr>
          <a:lstStyle/>
          <a:p>
            <a:pPr indent="-180975" lvl="0" marL="18097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Dùng RISK để xác định:</a:t>
            </a:r>
            <a:endParaRPr sz="2400">
              <a:latin typeface="Times New Roman"/>
              <a:ea typeface="Times New Roman"/>
              <a:cs typeface="Times New Roman"/>
              <a:sym typeface="Times New Roman"/>
            </a:endParaRPr>
          </a:p>
          <a:p>
            <a:pPr indent="-193675" lvl="1" marL="542925" rtl="0" algn="l">
              <a:lnSpc>
                <a:spcPct val="150000"/>
              </a:lnSpc>
              <a:spcBef>
                <a:spcPts val="6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Cái gì phải test trước</a:t>
            </a:r>
            <a:endParaRPr sz="2400">
              <a:latin typeface="Times New Roman"/>
              <a:ea typeface="Times New Roman"/>
              <a:cs typeface="Times New Roman"/>
              <a:sym typeface="Times New Roman"/>
            </a:endParaRPr>
          </a:p>
          <a:p>
            <a:pPr indent="-193675" lvl="1" marL="542925"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Cái gì phải test nhiều</a:t>
            </a:r>
            <a:endParaRPr sz="2400">
              <a:latin typeface="Times New Roman"/>
              <a:ea typeface="Times New Roman"/>
              <a:cs typeface="Times New Roman"/>
              <a:sym typeface="Times New Roman"/>
            </a:endParaRPr>
          </a:p>
          <a:p>
            <a:pPr indent="-193675" lvl="1" marL="542925"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Mỗi phần tử cần test kỹ như thế nào? Tức là đâu là trọng tâm</a:t>
            </a:r>
            <a:endParaRPr sz="2400">
              <a:latin typeface="Times New Roman"/>
              <a:ea typeface="Times New Roman"/>
              <a:cs typeface="Times New Roman"/>
              <a:sym typeface="Times New Roman"/>
            </a:endParaRPr>
          </a:p>
          <a:p>
            <a:pPr indent="-193675" lvl="1" marL="542925"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Cái gì không cần test (tại thời điểm này…)</a:t>
            </a:r>
            <a:endParaRPr sz="2400">
              <a:latin typeface="Times New Roman"/>
              <a:ea typeface="Times New Roman"/>
              <a:cs typeface="Times New Roman"/>
              <a:sym typeface="Times New Roman"/>
            </a:endParaRPr>
          </a:p>
        </p:txBody>
      </p:sp>
      <p:sp>
        <p:nvSpPr>
          <p:cNvPr id="337" name="Google Shape;337;p3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311700" y="2378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2.3. Độ bao phủ kiểm thử</a:t>
            </a:r>
            <a:endParaRPr/>
          </a:p>
        </p:txBody>
      </p:sp>
      <p:sp>
        <p:nvSpPr>
          <p:cNvPr id="343" name="Google Shape;343;p33"/>
          <p:cNvSpPr txBox="1"/>
          <p:nvPr>
            <p:ph idx="1" type="body"/>
          </p:nvPr>
        </p:nvSpPr>
        <p:spPr>
          <a:xfrm>
            <a:off x="311700" y="1080800"/>
            <a:ext cx="8520600" cy="51441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Độ bao phủ kiểm thử (test coverage) là một độ đo xác định xem các trường hợp kiểm thử có thực sự bao trùm mã ứng dụng hay không, nói cách khác có bao nhiêu phần trăm dòng mã được thực hiện khi chạy các trường hợp kiểm thử đó.</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Áp dụng cho kiểm thử hộp trắng.</a:t>
            </a:r>
            <a:endParaRPr sz="2400">
              <a:solidFill>
                <a:schemeClr val="dk1"/>
              </a:solidFill>
              <a:latin typeface="Times New Roman"/>
              <a:ea typeface="Times New Roman"/>
              <a:cs typeface="Times New Roman"/>
              <a:sym typeface="Times New Roman"/>
            </a:endParaRPr>
          </a:p>
        </p:txBody>
      </p:sp>
      <p:sp>
        <p:nvSpPr>
          <p:cNvPr id="344" name="Google Shape;344;p33"/>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45" name="Google Shape;345;p33"/>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311700" y="1992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2.3. Độ bao phủ kiểm thử (2)</a:t>
            </a:r>
            <a:endParaRPr/>
          </a:p>
        </p:txBody>
      </p:sp>
      <p:sp>
        <p:nvSpPr>
          <p:cNvPr id="351" name="Google Shape;351;p34"/>
          <p:cNvSpPr txBox="1"/>
          <p:nvPr>
            <p:ph idx="1" type="body"/>
          </p:nvPr>
        </p:nvSpPr>
        <p:spPr>
          <a:xfrm>
            <a:off x="311700" y="965000"/>
            <a:ext cx="8520600" cy="51312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Khi ta đo đạc các giá trị độ bao phủ trong một tập các lần thực thi các trường hợp kiểm thử:</a:t>
            </a:r>
            <a:endParaRPr sz="2400">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Nếu sớm đạt giá trị 100% thì nghĩa là thừa các trường hợp kiểm thử</a:t>
            </a:r>
            <a:endParaRPr sz="2400">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Nếu toàn bộ các lần thực thi không đạt 100% nghĩa là cần bổ sung các trường hợp kiểm thử mới</a:t>
            </a:r>
            <a:endParaRPr sz="2400">
              <a:latin typeface="Times New Roman"/>
              <a:ea typeface="Times New Roman"/>
              <a:cs typeface="Times New Roman"/>
              <a:sym typeface="Times New Roman"/>
            </a:endParaRPr>
          </a:p>
          <a:p>
            <a:pPr indent="-381000" lvl="1" marL="914400" rtl="0" algn="l">
              <a:lnSpc>
                <a:spcPct val="150000"/>
              </a:lnSpc>
              <a:spcBef>
                <a:spcPts val="0"/>
              </a:spcBef>
              <a:spcAft>
                <a:spcPts val="0"/>
              </a:spcAft>
              <a:buClr>
                <a:schemeClr val="dk1"/>
              </a:buClr>
              <a:buSzPts val="2400"/>
              <a:buFont typeface="Times New Roman"/>
              <a:buChar char="○"/>
            </a:pPr>
            <a:r>
              <a:rPr lang="zh-CN" sz="2400">
                <a:latin typeface="Times New Roman"/>
                <a:ea typeface="Times New Roman"/>
                <a:cs typeface="Times New Roman"/>
                <a:sym typeface="Times New Roman"/>
              </a:rPr>
              <a:t>Nếu bổ sung mà mãi không đạt được giá trị 100% nghĩa là mã nguồn có những nhánh không thể thực thi được.</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2400">
              <a:latin typeface="Times New Roman"/>
              <a:ea typeface="Times New Roman"/>
              <a:cs typeface="Times New Roman"/>
              <a:sym typeface="Times New Roman"/>
            </a:endParaRPr>
          </a:p>
        </p:txBody>
      </p:sp>
      <p:sp>
        <p:nvSpPr>
          <p:cNvPr id="352" name="Google Shape;352;p34"/>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53" name="Google Shape;353;p34"/>
          <p:cNvSpPr txBox="1"/>
          <p:nvPr/>
        </p:nvSpPr>
        <p:spPr>
          <a:xfrm>
            <a:off x="8472458" y="623731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2.4. Các phương pháp đo </a:t>
            </a:r>
            <a:endParaRPr/>
          </a:p>
        </p:txBody>
      </p:sp>
      <p:sp>
        <p:nvSpPr>
          <p:cNvPr id="359" name="Google Shape;359;p35"/>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400"/>
              <a:buNone/>
            </a:pPr>
            <a:r>
              <a:rPr b="1" lang="zh-CN" sz="2200">
                <a:solidFill>
                  <a:srgbClr val="000000"/>
                </a:solidFill>
                <a:latin typeface="Times New Roman"/>
                <a:ea typeface="Times New Roman"/>
                <a:cs typeface="Times New Roman"/>
                <a:sym typeface="Times New Roman"/>
              </a:rPr>
              <a:t>a) Statement Coverage:</a:t>
            </a:r>
            <a:endParaRPr b="1"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1400"/>
              <a:buNone/>
            </a:pPr>
            <a:r>
              <a:rPr lang="zh-CN" sz="2200">
                <a:solidFill>
                  <a:srgbClr val="000000"/>
                </a:solidFill>
                <a:latin typeface="Times New Roman"/>
                <a:ea typeface="Times New Roman"/>
                <a:cs typeface="Times New Roman"/>
                <a:sym typeface="Times New Roman"/>
              </a:rPr>
              <a:t>Statement Coverage đảm bảo rằng tất cả các dòng lệnh trong mã nguồn đã được kiểm tra ít nhất một lần.</a:t>
            </a:r>
            <a:endParaRPr sz="2200">
              <a:solidFill>
                <a:srgbClr val="000000"/>
              </a:solidFill>
              <a:latin typeface="Times New Roman"/>
              <a:ea typeface="Times New Roman"/>
              <a:cs typeface="Times New Roman"/>
              <a:sym typeface="Times New Roman"/>
            </a:endParaRPr>
          </a:p>
          <a:p>
            <a:pPr indent="-342900" lvl="0" marL="342900" rtl="0" algn="l">
              <a:lnSpc>
                <a:spcPct val="80000"/>
              </a:lnSpc>
              <a:spcBef>
                <a:spcPts val="10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if(A) </a:t>
            </a:r>
            <a:endParaRPr sz="2200"/>
          </a:p>
          <a:p>
            <a:pPr indent="-342900" lvl="0" marL="342900" rtl="0" algn="l">
              <a:lnSpc>
                <a:spcPct val="80000"/>
              </a:lnSpc>
              <a:spcBef>
                <a:spcPts val="4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 F1();</a:t>
            </a:r>
            <a:endParaRPr sz="2200"/>
          </a:p>
          <a:p>
            <a:pPr indent="-342900" lvl="0" marL="342900" rtl="0" algn="l">
              <a:lnSpc>
                <a:spcPct val="80000"/>
              </a:lnSpc>
              <a:spcBef>
                <a:spcPts val="4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F2();</a:t>
            </a:r>
            <a:endParaRPr sz="2200"/>
          </a:p>
          <a:p>
            <a:pPr indent="-342900" lvl="0" marL="342900" rtl="0" algn="l">
              <a:lnSpc>
                <a:spcPct val="80000"/>
              </a:lnSpc>
              <a:spcBef>
                <a:spcPts val="400"/>
              </a:spcBef>
              <a:spcAft>
                <a:spcPts val="0"/>
              </a:spcAft>
              <a:buClr>
                <a:schemeClr val="dk1"/>
              </a:buClr>
              <a:buSzPts val="2000"/>
              <a:buFont typeface="Times New Roman"/>
              <a:buNone/>
            </a:pPr>
            <a:r>
              <a:t/>
            </a:r>
            <a:endParaRPr sz="2200">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Test Case: </a:t>
            </a:r>
            <a:r>
              <a:rPr lang="zh-CN" sz="2200">
                <a:solidFill>
                  <a:schemeClr val="dk1"/>
                </a:solidFill>
                <a:latin typeface="Courier New"/>
                <a:ea typeface="Courier New"/>
                <a:cs typeface="Courier New"/>
                <a:sym typeface="Courier New"/>
              </a:rPr>
              <a:t>A = 1</a:t>
            </a:r>
            <a:endParaRPr sz="2200"/>
          </a:p>
          <a:p>
            <a:pPr indent="-342900" lvl="0" marL="342900" rtl="0" algn="l">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Độ bao phủ Statement Coverage</a:t>
            </a:r>
            <a:endParaRPr sz="2200"/>
          </a:p>
          <a:p>
            <a:pPr indent="-342900" lvl="0" marL="342900" rtl="0" algn="l">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đạt 100%</a:t>
            </a:r>
            <a:endParaRPr sz="2200"/>
          </a:p>
          <a:p>
            <a:pPr indent="-342900" lvl="0" marL="342900" rtl="0" algn="l">
              <a:lnSpc>
                <a:spcPct val="80000"/>
              </a:lnSpc>
              <a:spcBef>
                <a:spcPts val="400"/>
              </a:spcBef>
              <a:spcAft>
                <a:spcPts val="0"/>
              </a:spcAft>
              <a:buClr>
                <a:schemeClr val="dk1"/>
              </a:buClr>
              <a:buSzPts val="2000"/>
              <a:buFont typeface="Times New Roman"/>
              <a:buNone/>
            </a:pPr>
            <a:r>
              <a:t/>
            </a:r>
            <a:endParaRPr sz="21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SzPts val="1400"/>
              <a:buNone/>
            </a:pPr>
            <a:r>
              <a:t/>
            </a:r>
            <a:endParaRPr sz="2100"/>
          </a:p>
        </p:txBody>
      </p:sp>
      <p:sp>
        <p:nvSpPr>
          <p:cNvPr id="360" name="Google Shape;360;p3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61" name="Google Shape;361;p35"/>
          <p:cNvSpPr txBox="1"/>
          <p:nvPr/>
        </p:nvSpPr>
        <p:spPr>
          <a:xfrm>
            <a:off x="4938698" y="1356966"/>
            <a:ext cx="3893700" cy="4937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int* ptr = NULL;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if (B)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   ptr = &amp;variable;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*ptr = 10;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zh-CN" sz="2200" u="none" cap="none" strike="noStrike">
                <a:solidFill>
                  <a:schemeClr val="dk1"/>
                </a:solidFill>
                <a:latin typeface="Times New Roman"/>
                <a:ea typeface="Times New Roman"/>
                <a:cs typeface="Times New Roman"/>
                <a:sym typeface="Times New Roman"/>
              </a:rPr>
              <a:t>Test Case: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B = 1</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rPr b="0" i="0" lang="zh-CN" sz="2200" u="none" cap="none" strike="noStrike">
                <a:solidFill>
                  <a:schemeClr val="dk1"/>
                </a:solidFill>
                <a:latin typeface="Times New Roman"/>
                <a:ea typeface="Times New Roman"/>
                <a:cs typeface="Times New Roman"/>
                <a:sym typeface="Times New Roman"/>
              </a:rPr>
              <a:t>Độ bao phủ Statement Coverage đạt 100%</a:t>
            </a:r>
            <a:r>
              <a:rPr b="0" i="0" lang="zh-CN"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311700" y="1992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2.4. Các phương pháp đo (2)</a:t>
            </a:r>
            <a:endParaRPr/>
          </a:p>
        </p:txBody>
      </p:sp>
      <p:sp>
        <p:nvSpPr>
          <p:cNvPr id="367" name="Google Shape;367;p36"/>
          <p:cNvSpPr txBox="1"/>
          <p:nvPr>
            <p:ph idx="1" type="body"/>
          </p:nvPr>
        </p:nvSpPr>
        <p:spPr>
          <a:xfrm>
            <a:off x="311700" y="1536633"/>
            <a:ext cx="2479800" cy="4555200"/>
          </a:xfrm>
          <a:prstGeom prst="rect">
            <a:avLst/>
          </a:prstGeom>
          <a:noFill/>
          <a:ln cap="flat" cmpd="sng" w="952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zh-CN" sz="2200">
                <a:solidFill>
                  <a:srgbClr val="000000"/>
                </a:solidFill>
                <a:latin typeface="Times New Roman"/>
                <a:ea typeface="Times New Roman"/>
                <a:cs typeface="Times New Roman"/>
                <a:sym typeface="Times New Roman"/>
              </a:rPr>
              <a:t>Ở ví dụ này, để Statement Coverage đạt 100%, chúng ta cần thực thi hai test case với n &lt; 0 </a:t>
            </a:r>
            <a:r>
              <a:rPr lang="zh-CN" sz="2200">
                <a:solidFill>
                  <a:srgbClr val="0000FF"/>
                </a:solidFill>
                <a:latin typeface="Times New Roman"/>
                <a:ea typeface="Times New Roman"/>
                <a:cs typeface="Times New Roman"/>
                <a:sym typeface="Times New Roman"/>
              </a:rPr>
              <a:t>(màu xanh dương)</a:t>
            </a:r>
            <a:r>
              <a:rPr lang="zh-CN" sz="2200">
                <a:solidFill>
                  <a:srgbClr val="000000"/>
                </a:solidFill>
                <a:latin typeface="Times New Roman"/>
                <a:ea typeface="Times New Roman"/>
                <a:cs typeface="Times New Roman"/>
                <a:sym typeface="Times New Roman"/>
              </a:rPr>
              <a:t> và n &gt; 0 </a:t>
            </a:r>
            <a:r>
              <a:rPr lang="zh-CN" sz="2200">
                <a:solidFill>
                  <a:srgbClr val="38761D"/>
                </a:solidFill>
                <a:latin typeface="Times New Roman"/>
                <a:ea typeface="Times New Roman"/>
                <a:cs typeface="Times New Roman"/>
                <a:sym typeface="Times New Roman"/>
              </a:rPr>
              <a:t>(màu xanh lá)</a:t>
            </a:r>
            <a:endParaRPr sz="2200">
              <a:solidFill>
                <a:srgbClr val="38761D"/>
              </a:solidFill>
              <a:latin typeface="Times New Roman"/>
              <a:ea typeface="Times New Roman"/>
              <a:cs typeface="Times New Roman"/>
              <a:sym typeface="Times New Roman"/>
            </a:endParaRPr>
          </a:p>
        </p:txBody>
      </p:sp>
      <p:sp>
        <p:nvSpPr>
          <p:cNvPr id="368" name="Google Shape;368;p36"/>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pic>
        <p:nvPicPr>
          <p:cNvPr id="369" name="Google Shape;369;p36"/>
          <p:cNvPicPr preferRelativeResize="0"/>
          <p:nvPr/>
        </p:nvPicPr>
        <p:blipFill rotWithShape="1">
          <a:blip r:embed="rId3">
            <a:alphaModFix/>
          </a:blip>
          <a:srcRect b="0" l="0" r="0" t="0"/>
          <a:stretch/>
        </p:blipFill>
        <p:spPr>
          <a:xfrm>
            <a:off x="2868850" y="1536617"/>
            <a:ext cx="5886450" cy="3781425"/>
          </a:xfrm>
          <a:prstGeom prst="rect">
            <a:avLst/>
          </a:prstGeom>
          <a:noFill/>
          <a:ln>
            <a:noFill/>
          </a:ln>
        </p:spPr>
      </p:pic>
      <p:sp>
        <p:nvSpPr>
          <p:cNvPr id="370" name="Google Shape;370;p36"/>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311700" y="207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2.4. Các phương pháp đo (3)</a:t>
            </a:r>
            <a:endParaRPr/>
          </a:p>
        </p:txBody>
      </p:sp>
      <p:sp>
        <p:nvSpPr>
          <p:cNvPr id="376" name="Google Shape;376;p37"/>
          <p:cNvSpPr txBox="1"/>
          <p:nvPr>
            <p:ph idx="1" type="body"/>
          </p:nvPr>
        </p:nvSpPr>
        <p:spPr>
          <a:xfrm>
            <a:off x="311700" y="1222349"/>
            <a:ext cx="3999900" cy="486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400"/>
              <a:buNone/>
            </a:pPr>
            <a:r>
              <a:rPr b="1" lang="zh-CN" sz="2200">
                <a:latin typeface="Times New Roman"/>
                <a:ea typeface="Times New Roman"/>
                <a:cs typeface="Times New Roman"/>
                <a:sym typeface="Times New Roman"/>
              </a:rPr>
              <a:t>b) Branch Coverage:</a:t>
            </a:r>
            <a:endParaRPr b="1" sz="2200">
              <a:latin typeface="Times New Roman"/>
              <a:ea typeface="Times New Roman"/>
              <a:cs typeface="Times New Roman"/>
              <a:sym typeface="Times New Roman"/>
            </a:endParaRPr>
          </a:p>
          <a:p>
            <a:pPr indent="0" lvl="0" marL="0" rtl="0" algn="l">
              <a:lnSpc>
                <a:spcPct val="90000"/>
              </a:lnSpc>
              <a:spcBef>
                <a:spcPts val="1000"/>
              </a:spcBef>
              <a:spcAft>
                <a:spcPts val="0"/>
              </a:spcAft>
              <a:buSzPts val="1400"/>
              <a:buNone/>
            </a:pPr>
            <a:r>
              <a:rPr lang="zh-CN" sz="2200">
                <a:latin typeface="Times New Roman"/>
                <a:ea typeface="Times New Roman"/>
                <a:cs typeface="Times New Roman"/>
                <a:sym typeface="Times New Roman"/>
              </a:rPr>
              <a:t>Branch Coverage đảm bảo rằng tất cả các nhánh chương trình trong mã nguồn đã được kiểm tra ít nhất một lần.</a:t>
            </a:r>
            <a:endParaRPr sz="22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400"/>
              <a:buNone/>
            </a:pPr>
            <a:r>
              <a:rPr lang="zh-CN" sz="2200">
                <a:solidFill>
                  <a:schemeClr val="dk1"/>
                </a:solidFill>
                <a:latin typeface="Courier New"/>
                <a:ea typeface="Courier New"/>
                <a:cs typeface="Courier New"/>
                <a:sym typeface="Courier New"/>
              </a:rPr>
              <a:t>if(A) F1();</a:t>
            </a:r>
            <a:endParaRPr sz="2200"/>
          </a:p>
          <a:p>
            <a:pPr indent="-342900" lvl="0" marL="342900" rtl="0" algn="l">
              <a:lnSpc>
                <a:spcPct val="80000"/>
              </a:lnSpc>
              <a:spcBef>
                <a:spcPts val="400"/>
              </a:spcBef>
              <a:spcAft>
                <a:spcPts val="0"/>
              </a:spcAft>
              <a:buSzPts val="1400"/>
              <a:buNone/>
            </a:pPr>
            <a:r>
              <a:rPr lang="zh-CN" sz="2200">
                <a:solidFill>
                  <a:schemeClr val="dk1"/>
                </a:solidFill>
                <a:latin typeface="Courier New"/>
                <a:ea typeface="Courier New"/>
                <a:cs typeface="Courier New"/>
                <a:sym typeface="Courier New"/>
              </a:rPr>
              <a:t>else  F2();</a:t>
            </a:r>
            <a:endParaRPr sz="2200"/>
          </a:p>
          <a:p>
            <a:pPr indent="-342900" lvl="0" marL="342900" rtl="0" algn="l">
              <a:lnSpc>
                <a:spcPct val="80000"/>
              </a:lnSpc>
              <a:spcBef>
                <a:spcPts val="400"/>
              </a:spcBef>
              <a:spcAft>
                <a:spcPts val="0"/>
              </a:spcAft>
              <a:buSzPts val="1400"/>
              <a:buNone/>
            </a:pPr>
            <a:r>
              <a:rPr lang="zh-CN" sz="2200">
                <a:solidFill>
                  <a:schemeClr val="dk1"/>
                </a:solidFill>
                <a:latin typeface="Courier New"/>
                <a:ea typeface="Courier New"/>
                <a:cs typeface="Courier New"/>
                <a:sym typeface="Courier New"/>
              </a:rPr>
              <a:t>if(B) F3()</a:t>
            </a:r>
            <a:endParaRPr sz="2200"/>
          </a:p>
          <a:p>
            <a:pPr indent="-342900" lvl="0" marL="342900" rtl="0" algn="l">
              <a:lnSpc>
                <a:spcPct val="80000"/>
              </a:lnSpc>
              <a:spcBef>
                <a:spcPts val="400"/>
              </a:spcBef>
              <a:spcAft>
                <a:spcPts val="0"/>
              </a:spcAft>
              <a:buSzPts val="1400"/>
              <a:buNone/>
            </a:pPr>
            <a:r>
              <a:rPr lang="zh-CN" sz="2200">
                <a:solidFill>
                  <a:schemeClr val="dk1"/>
                </a:solidFill>
                <a:latin typeface="Courier New"/>
                <a:ea typeface="Courier New"/>
                <a:cs typeface="Courier New"/>
                <a:sym typeface="Courier New"/>
              </a:rPr>
              <a:t>else  F4();</a:t>
            </a:r>
            <a:endParaRPr sz="2200">
              <a:solidFill>
                <a:schemeClr val="dk1"/>
              </a:solidFill>
              <a:latin typeface="Courier New"/>
              <a:ea typeface="Courier New"/>
              <a:cs typeface="Courier New"/>
              <a:sym typeface="Courier New"/>
            </a:endParaRPr>
          </a:p>
          <a:p>
            <a:pPr indent="-342900" lvl="0" marL="342900" rtl="0" algn="l">
              <a:lnSpc>
                <a:spcPct val="80000"/>
              </a:lnSpc>
              <a:spcBef>
                <a:spcPts val="400"/>
              </a:spcBef>
              <a:spcAft>
                <a:spcPts val="0"/>
              </a:spcAft>
              <a:buSzPts val="1400"/>
              <a:buNone/>
            </a:pPr>
            <a:r>
              <a:t/>
            </a:r>
            <a:endParaRPr sz="2200">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SzPts val="1400"/>
              <a:buNone/>
            </a:pPr>
            <a:r>
              <a:rPr lang="zh-CN" sz="2200">
                <a:solidFill>
                  <a:schemeClr val="dk1"/>
                </a:solidFill>
                <a:latin typeface="Times New Roman"/>
                <a:ea typeface="Times New Roman"/>
                <a:cs typeface="Times New Roman"/>
                <a:sym typeface="Times New Roman"/>
              </a:rPr>
              <a:t>Test Case: </a:t>
            </a:r>
            <a:r>
              <a:rPr lang="zh-CN" sz="2200">
                <a:solidFill>
                  <a:schemeClr val="dk1"/>
                </a:solidFill>
                <a:latin typeface="Courier New"/>
                <a:ea typeface="Courier New"/>
                <a:cs typeface="Courier New"/>
                <a:sym typeface="Courier New"/>
              </a:rPr>
              <a:t>A = B = 1</a:t>
            </a:r>
            <a:endParaRPr sz="2200"/>
          </a:p>
          <a:p>
            <a:pPr indent="-342900" lvl="0" marL="342900" rtl="0" algn="l">
              <a:lnSpc>
                <a:spcPct val="80000"/>
              </a:lnSpc>
              <a:spcBef>
                <a:spcPts val="400"/>
              </a:spcBef>
              <a:spcAft>
                <a:spcPts val="0"/>
              </a:spcAft>
              <a:buSzPts val="1400"/>
              <a:buNone/>
            </a:pPr>
            <a:r>
              <a:rPr lang="zh-CN" sz="2200">
                <a:solidFill>
                  <a:schemeClr val="dk1"/>
                </a:solidFill>
                <a:latin typeface="Times New Roman"/>
                <a:ea typeface="Times New Roman"/>
                <a:cs typeface="Times New Roman"/>
                <a:sym typeface="Times New Roman"/>
              </a:rPr>
              <a:t>Và test case: </a:t>
            </a:r>
            <a:r>
              <a:rPr lang="zh-CN" sz="2200">
                <a:solidFill>
                  <a:schemeClr val="dk1"/>
                </a:solidFill>
                <a:latin typeface="Courier New"/>
                <a:ea typeface="Courier New"/>
                <a:cs typeface="Courier New"/>
                <a:sym typeface="Courier New"/>
              </a:rPr>
              <a:t>A = B = 0</a:t>
            </a:r>
            <a:endParaRPr sz="2200">
              <a:solidFill>
                <a:schemeClr val="dk1"/>
              </a:solidFill>
              <a:latin typeface="Courier New"/>
              <a:ea typeface="Courier New"/>
              <a:cs typeface="Courier New"/>
              <a:sym typeface="Courier New"/>
            </a:endParaRPr>
          </a:p>
          <a:p>
            <a:pPr indent="-342900" lvl="0" marL="342900" rtl="0" algn="l">
              <a:lnSpc>
                <a:spcPct val="80000"/>
              </a:lnSpc>
              <a:spcBef>
                <a:spcPts val="400"/>
              </a:spcBef>
              <a:spcAft>
                <a:spcPts val="0"/>
              </a:spcAft>
              <a:buSzPts val="1400"/>
              <a:buNone/>
            </a:pPr>
            <a:r>
              <a:rPr lang="zh-CN" sz="2200">
                <a:solidFill>
                  <a:schemeClr val="dk1"/>
                </a:solidFill>
                <a:latin typeface="Times New Roman"/>
                <a:ea typeface="Times New Roman"/>
                <a:cs typeface="Times New Roman"/>
                <a:sym typeface="Times New Roman"/>
              </a:rPr>
              <a:t>Sẽ giúp độ bao phủ đạt 100%</a:t>
            </a:r>
            <a:endParaRPr sz="2200"/>
          </a:p>
          <a:p>
            <a:pPr indent="-342900" lvl="0" marL="342900" rtl="0" algn="l">
              <a:lnSpc>
                <a:spcPct val="80000"/>
              </a:lnSpc>
              <a:spcBef>
                <a:spcPts val="400"/>
              </a:spcBef>
              <a:spcAft>
                <a:spcPts val="0"/>
              </a:spcAft>
              <a:buSzPts val="1400"/>
              <a:buNone/>
            </a:pPr>
            <a:r>
              <a:t/>
            </a:r>
            <a:endParaRPr sz="22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SzPts val="1400"/>
              <a:buNone/>
            </a:pPr>
            <a:r>
              <a:t/>
            </a:r>
            <a:endParaRPr sz="2200"/>
          </a:p>
        </p:txBody>
      </p:sp>
      <p:sp>
        <p:nvSpPr>
          <p:cNvPr id="377" name="Google Shape;377;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78" name="Google Shape;378;p37"/>
          <p:cNvSpPr txBox="1"/>
          <p:nvPr/>
        </p:nvSpPr>
        <p:spPr>
          <a:xfrm>
            <a:off x="4938700" y="1222350"/>
            <a:ext cx="3893700" cy="5072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if (A &amp;&amp; (B || F1()))</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  F2();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else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zh-CN" sz="2200" u="none" cap="none" strike="noStrike">
                <a:solidFill>
                  <a:schemeClr val="dk1"/>
                </a:solidFill>
                <a:latin typeface="Courier New"/>
                <a:ea typeface="Courier New"/>
                <a:cs typeface="Courier New"/>
                <a:sym typeface="Courier New"/>
              </a:rPr>
              <a:t>  F3(); </a:t>
            </a:r>
            <a:endParaRPr b="0" i="0" sz="2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Times New Roman"/>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b="0" i="0" sz="2200" u="none" cap="none" strike="noStrike">
              <a:solidFill>
                <a:srgbClr val="000000"/>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100"/>
              <a:buFont typeface="Arial"/>
              <a:buNone/>
            </a:pPr>
            <a:r>
              <a:rPr b="0" i="0" lang="zh-CN" sz="2200" u="none" cap="none" strike="noStrike">
                <a:solidFill>
                  <a:schemeClr val="dk1"/>
                </a:solidFill>
                <a:latin typeface="Times New Roman"/>
                <a:ea typeface="Times New Roman"/>
                <a:cs typeface="Times New Roman"/>
                <a:sym typeface="Times New Roman"/>
              </a:rPr>
              <a:t>Test Case: </a:t>
            </a:r>
            <a:r>
              <a:rPr b="0" i="0" lang="zh-CN" sz="2200" u="none" cap="none" strike="noStrike">
                <a:solidFill>
                  <a:schemeClr val="dk1"/>
                </a:solidFill>
                <a:latin typeface="Courier New"/>
                <a:ea typeface="Courier New"/>
                <a:cs typeface="Courier New"/>
                <a:sym typeface="Courier New"/>
              </a:rPr>
              <a:t>A = B = 1</a:t>
            </a:r>
            <a:endParaRPr b="0" i="0" sz="22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100"/>
              <a:buFont typeface="Arial"/>
              <a:buNone/>
            </a:pPr>
            <a:r>
              <a:rPr b="0" i="0" lang="zh-CN" sz="2200" u="none" cap="none" strike="noStrike">
                <a:solidFill>
                  <a:schemeClr val="dk1"/>
                </a:solidFill>
                <a:latin typeface="Times New Roman"/>
                <a:ea typeface="Times New Roman"/>
                <a:cs typeface="Times New Roman"/>
                <a:sym typeface="Times New Roman"/>
              </a:rPr>
              <a:t>Và test case: </a:t>
            </a:r>
            <a:r>
              <a:rPr b="0" i="0" lang="zh-CN" sz="2200" u="none" cap="none" strike="noStrike">
                <a:solidFill>
                  <a:schemeClr val="dk1"/>
                </a:solidFill>
                <a:latin typeface="Courier New"/>
                <a:ea typeface="Courier New"/>
                <a:cs typeface="Courier New"/>
                <a:sym typeface="Courier New"/>
              </a:rPr>
              <a:t>A = 0</a:t>
            </a:r>
            <a:endParaRPr b="0"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rgbClr val="000000"/>
              </a:buClr>
              <a:buSzPts val="1100"/>
              <a:buFont typeface="Arial"/>
              <a:buNone/>
            </a:pPr>
            <a:r>
              <a:rPr b="0" i="0" lang="zh-CN" sz="2200" u="none" cap="none" strike="noStrike">
                <a:solidFill>
                  <a:schemeClr val="dk1"/>
                </a:solidFill>
                <a:latin typeface="Times New Roman"/>
                <a:ea typeface="Times New Roman"/>
                <a:cs typeface="Times New Roman"/>
                <a:sym typeface="Times New Roman"/>
              </a:rPr>
              <a:t>Sẽ giúp độ bao phủ đạt 100%</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1100"/>
              <a:buFont typeface="Arial"/>
              <a:buNone/>
            </a:pPr>
            <a:r>
              <a:rPr b="0" i="0" lang="zh-CN" sz="2200" u="none" cap="none" strike="noStrike">
                <a:solidFill>
                  <a:schemeClr val="dk1"/>
                </a:solidFill>
                <a:latin typeface="Times New Roman"/>
                <a:ea typeface="Times New Roman"/>
                <a:cs typeface="Times New Roman"/>
                <a:sym typeface="Times New Roman"/>
              </a:rPr>
              <a:t>Nhưng độ bao phủ này không đảm bảo rằng hàm F1( ) sẽ được thực thi</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8"/>
          <p:cNvPicPr preferRelativeResize="0"/>
          <p:nvPr/>
        </p:nvPicPr>
        <p:blipFill rotWithShape="1">
          <a:blip r:embed="rId3">
            <a:alphaModFix/>
          </a:blip>
          <a:srcRect b="0" l="0" r="0" t="0"/>
          <a:stretch/>
        </p:blipFill>
        <p:spPr>
          <a:xfrm>
            <a:off x="3286113" y="1433383"/>
            <a:ext cx="5857875" cy="3705225"/>
          </a:xfrm>
          <a:prstGeom prst="rect">
            <a:avLst/>
          </a:prstGeom>
          <a:noFill/>
          <a:ln>
            <a:noFill/>
          </a:ln>
        </p:spPr>
      </p:pic>
      <p:sp>
        <p:nvSpPr>
          <p:cNvPr id="384" name="Google Shape;384;p38"/>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CN"/>
              <a:t>2.4. Các phương pháp đo (4)</a:t>
            </a:r>
            <a:endParaRPr/>
          </a:p>
          <a:p>
            <a:pPr indent="0" lvl="0" marL="0" rtl="0" algn="l">
              <a:lnSpc>
                <a:spcPct val="90000"/>
              </a:lnSpc>
              <a:spcBef>
                <a:spcPts val="0"/>
              </a:spcBef>
              <a:spcAft>
                <a:spcPts val="0"/>
              </a:spcAft>
              <a:buSzPts val="3200"/>
              <a:buNone/>
            </a:pPr>
            <a:r>
              <a:t/>
            </a:r>
            <a:endParaRPr/>
          </a:p>
        </p:txBody>
      </p:sp>
      <p:sp>
        <p:nvSpPr>
          <p:cNvPr id="385" name="Google Shape;385;p38"/>
          <p:cNvSpPr txBox="1"/>
          <p:nvPr>
            <p:ph idx="1" type="body"/>
          </p:nvPr>
        </p:nvSpPr>
        <p:spPr>
          <a:xfrm>
            <a:off x="311700" y="1536633"/>
            <a:ext cx="2974500" cy="4555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zh-CN" sz="2200">
                <a:solidFill>
                  <a:schemeClr val="dk1"/>
                </a:solidFill>
                <a:latin typeface="Times New Roman"/>
                <a:ea typeface="Times New Roman"/>
                <a:cs typeface="Times New Roman"/>
                <a:sym typeface="Times New Roman"/>
              </a:rPr>
              <a:t>Ở ví dụ này, để Branch Coverage đạt 100%, chúng ta cần thực thi ba test case với n &lt; 0 (màu xanh dương), n &gt; 0 (màu xanh lá) và n = 0 (màu vàng)</a:t>
            </a:r>
            <a:endParaRPr sz="22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t/>
            </a:r>
            <a:endParaRPr sz="2200">
              <a:latin typeface="Times New Roman"/>
              <a:ea typeface="Times New Roman"/>
              <a:cs typeface="Times New Roman"/>
              <a:sym typeface="Times New Roman"/>
            </a:endParaRPr>
          </a:p>
        </p:txBody>
      </p:sp>
      <p:sp>
        <p:nvSpPr>
          <p:cNvPr id="386" name="Google Shape;386;p38"/>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387" name="Google Shape;387;p38"/>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9"/>
          <p:cNvPicPr preferRelativeResize="0"/>
          <p:nvPr/>
        </p:nvPicPr>
        <p:blipFill rotWithShape="1">
          <a:blip r:embed="rId3">
            <a:alphaModFix/>
          </a:blip>
          <a:srcRect b="0" l="0" r="0" t="0"/>
          <a:stretch/>
        </p:blipFill>
        <p:spPr>
          <a:xfrm>
            <a:off x="4146393" y="1509699"/>
            <a:ext cx="4874758" cy="3416400"/>
          </a:xfrm>
          <a:prstGeom prst="rect">
            <a:avLst/>
          </a:prstGeom>
          <a:noFill/>
          <a:ln>
            <a:noFill/>
          </a:ln>
        </p:spPr>
      </p:pic>
      <p:sp>
        <p:nvSpPr>
          <p:cNvPr id="393" name="Google Shape;393;p3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2.4. Các phương pháp đo (5)</a:t>
            </a:r>
            <a:endParaRPr/>
          </a:p>
        </p:txBody>
      </p:sp>
      <p:sp>
        <p:nvSpPr>
          <p:cNvPr id="394" name="Google Shape;394;p39"/>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1400"/>
              <a:buNone/>
            </a:pPr>
            <a:r>
              <a:rPr b="1" lang="zh-CN" sz="2200">
                <a:latin typeface="Times New Roman"/>
                <a:ea typeface="Times New Roman"/>
                <a:cs typeface="Times New Roman"/>
                <a:sym typeface="Times New Roman"/>
              </a:rPr>
              <a:t>c) Path Coverage:</a:t>
            </a:r>
            <a:endParaRPr b="1" sz="2200">
              <a:latin typeface="Times New Roman"/>
              <a:ea typeface="Times New Roman"/>
              <a:cs typeface="Times New Roman"/>
              <a:sym typeface="Times New Roman"/>
            </a:endParaRPr>
          </a:p>
          <a:p>
            <a:pPr indent="0" lvl="0" marL="0" rtl="0" algn="l">
              <a:lnSpc>
                <a:spcPct val="115000"/>
              </a:lnSpc>
              <a:spcBef>
                <a:spcPts val="1000"/>
              </a:spcBef>
              <a:spcAft>
                <a:spcPts val="0"/>
              </a:spcAft>
              <a:buSzPts val="1400"/>
              <a:buNone/>
            </a:pPr>
            <a:r>
              <a:rPr lang="zh-CN" sz="2200">
                <a:latin typeface="Times New Roman"/>
                <a:ea typeface="Times New Roman"/>
                <a:cs typeface="Times New Roman"/>
                <a:sym typeface="Times New Roman"/>
              </a:rPr>
              <a:t>Path Coverage đảm bảo rằng tất cả các đường chạy (là tổ hợp của các nhánh) chương trình trong mã nguồn đã được kiểm tra ít nhất một lần.</a:t>
            </a:r>
            <a:endParaRPr sz="2200">
              <a:latin typeface="Times New Roman"/>
              <a:ea typeface="Times New Roman"/>
              <a:cs typeface="Times New Roman"/>
              <a:sym typeface="Times New Roman"/>
            </a:endParaRPr>
          </a:p>
          <a:p>
            <a:pPr indent="-342900" lvl="0" marL="342900" rtl="0" algn="l">
              <a:lnSpc>
                <a:spcPct val="115000"/>
              </a:lnSpc>
              <a:spcBef>
                <a:spcPts val="400"/>
              </a:spcBef>
              <a:spcAft>
                <a:spcPts val="0"/>
              </a:spcAft>
              <a:buSzPts val="1400"/>
              <a:buNone/>
            </a:pPr>
            <a:r>
              <a:t/>
            </a:r>
            <a:endParaRPr sz="2200">
              <a:solidFill>
                <a:schemeClr val="dk1"/>
              </a:solidFill>
              <a:latin typeface="Times New Roman"/>
              <a:ea typeface="Times New Roman"/>
              <a:cs typeface="Times New Roman"/>
              <a:sym typeface="Times New Roman"/>
            </a:endParaRPr>
          </a:p>
          <a:p>
            <a:pPr indent="-342900" lvl="0" marL="342900" rtl="0" algn="l">
              <a:lnSpc>
                <a:spcPct val="115000"/>
              </a:lnSpc>
              <a:spcBef>
                <a:spcPts val="400"/>
              </a:spcBef>
              <a:spcAft>
                <a:spcPts val="0"/>
              </a:spcAft>
              <a:buSzPts val="1400"/>
              <a:buNone/>
            </a:pPr>
            <a:r>
              <a:rPr lang="zh-CN" sz="2200">
                <a:solidFill>
                  <a:schemeClr val="dk1"/>
                </a:solidFill>
                <a:latin typeface="Times New Roman"/>
                <a:ea typeface="Times New Roman"/>
                <a:cs typeface="Times New Roman"/>
                <a:sym typeface="Times New Roman"/>
              </a:rPr>
              <a:t>Với các bộ giá trị (a, b) nào sẽ khiến độ bao phủ đạt 100%???</a:t>
            </a:r>
            <a:endParaRPr sz="2200">
              <a:latin typeface="Times New Roman"/>
              <a:ea typeface="Times New Roman"/>
              <a:cs typeface="Times New Roman"/>
              <a:sym typeface="Times New Roman"/>
            </a:endParaRPr>
          </a:p>
          <a:p>
            <a:pPr indent="-342900" lvl="0" marL="342900" rtl="0" algn="l">
              <a:lnSpc>
                <a:spcPct val="115000"/>
              </a:lnSpc>
              <a:spcBef>
                <a:spcPts val="400"/>
              </a:spcBef>
              <a:spcAft>
                <a:spcPts val="0"/>
              </a:spcAft>
              <a:buSzPts val="14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400"/>
              <a:buNone/>
            </a:pPr>
            <a:r>
              <a:t/>
            </a:r>
            <a:endParaRPr sz="2200">
              <a:latin typeface="Times New Roman"/>
              <a:ea typeface="Times New Roman"/>
              <a:cs typeface="Times New Roman"/>
              <a:sym typeface="Times New Roman"/>
            </a:endParaRPr>
          </a:p>
        </p:txBody>
      </p:sp>
      <p:sp>
        <p:nvSpPr>
          <p:cNvPr id="395" name="Google Shape;395;p3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431800" lvl="0" marL="457200" rtl="0" algn="l">
              <a:lnSpc>
                <a:spcPct val="90000"/>
              </a:lnSpc>
              <a:spcBef>
                <a:spcPts val="0"/>
              </a:spcBef>
              <a:spcAft>
                <a:spcPts val="0"/>
              </a:spcAft>
              <a:buSzPts val="3200"/>
              <a:buAutoNum type="arabicPeriod"/>
            </a:pPr>
            <a:r>
              <a:rPr lang="zh-CN"/>
              <a:t>Gỡ lỗi</a:t>
            </a:r>
            <a:endParaRPr/>
          </a:p>
        </p:txBody>
      </p:sp>
      <p:sp>
        <p:nvSpPr>
          <p:cNvPr id="114" name="Google Shape;114;p4"/>
          <p:cNvSpPr txBox="1"/>
          <p:nvPr>
            <p:ph idx="1" type="body"/>
          </p:nvPr>
        </p:nvSpPr>
        <p:spPr>
          <a:xfrm>
            <a:off x="311700" y="2048848"/>
            <a:ext cx="8520600" cy="401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zh-CN">
                <a:solidFill>
                  <a:schemeClr val="dk1"/>
                </a:solidFill>
                <a:latin typeface="Times New Roman"/>
                <a:ea typeface="Times New Roman"/>
                <a:cs typeface="Times New Roman"/>
                <a:sym typeface="Times New Roman"/>
              </a:rPr>
              <a:t>1.1. Khái niệm</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chemeClr val="dk1"/>
                </a:solidFill>
                <a:latin typeface="Times New Roman"/>
                <a:ea typeface="Times New Roman"/>
                <a:cs typeface="Times New Roman"/>
                <a:sym typeface="Times New Roman"/>
              </a:rPr>
              <a:t>1.2. Phân loại lỗi</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chemeClr val="dk1"/>
                </a:solidFill>
                <a:latin typeface="Times New Roman"/>
                <a:ea typeface="Times New Roman"/>
                <a:cs typeface="Times New Roman"/>
                <a:sym typeface="Times New Roman"/>
              </a:rPr>
              <a:t>1.3. Quy trình gỡ lỗi</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chemeClr val="dk1"/>
                </a:solidFill>
                <a:latin typeface="Times New Roman"/>
                <a:ea typeface="Times New Roman"/>
                <a:cs typeface="Times New Roman"/>
                <a:sym typeface="Times New Roman"/>
              </a:rPr>
              <a:t>1.4. Lời khuyên khi gỡ lỗi</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zh-CN">
                <a:solidFill>
                  <a:schemeClr val="dk1"/>
                </a:solidFill>
                <a:latin typeface="Times New Roman"/>
                <a:ea typeface="Times New Roman"/>
                <a:cs typeface="Times New Roman"/>
                <a:sym typeface="Times New Roman"/>
              </a:rPr>
              <a:t>1.5. Gdb</a:t>
            </a:r>
            <a:endParaRPr>
              <a:solidFill>
                <a:schemeClr val="dk1"/>
              </a:solidFill>
              <a:latin typeface="Times New Roman"/>
              <a:ea typeface="Times New Roman"/>
              <a:cs typeface="Times New Roman"/>
              <a:sym typeface="Times New Roman"/>
            </a:endParaRPr>
          </a:p>
        </p:txBody>
      </p:sp>
      <p:sp>
        <p:nvSpPr>
          <p:cNvPr id="115" name="Google Shape;115;p4"/>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16" name="Google Shape;116;p4"/>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 Tinh chỉnh mã nguồn</a:t>
            </a:r>
            <a:endParaRPr/>
          </a:p>
        </p:txBody>
      </p:sp>
      <p:sp>
        <p:nvSpPr>
          <p:cNvPr id="401" name="Google Shape;401;p54"/>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0" lvl="0" marL="50800" rtl="0" algn="l">
              <a:lnSpc>
                <a:spcPct val="90000"/>
              </a:lnSpc>
              <a:spcBef>
                <a:spcPts val="1000"/>
              </a:spcBef>
              <a:spcAft>
                <a:spcPts val="0"/>
              </a:spcAft>
              <a:buSzPts val="2800"/>
              <a:buNone/>
            </a:pPr>
            <a:r>
              <a:rPr lang="zh-CN">
                <a:latin typeface="Times New Roman"/>
                <a:ea typeface="Times New Roman"/>
                <a:cs typeface="Times New Roman"/>
                <a:sym typeface="Times New Roman"/>
              </a:rPr>
              <a:t>3.1. Hiệu năng</a:t>
            </a:r>
            <a:endParaRPr>
              <a:latin typeface="Times New Roman"/>
              <a:ea typeface="Times New Roman"/>
              <a:cs typeface="Times New Roman"/>
              <a:sym typeface="Times New Roman"/>
            </a:endParaRPr>
          </a:p>
          <a:p>
            <a:pPr indent="0" lvl="0" marL="50800" rtl="0" algn="l">
              <a:lnSpc>
                <a:spcPct val="90000"/>
              </a:lnSpc>
              <a:spcBef>
                <a:spcPts val="1000"/>
              </a:spcBef>
              <a:spcAft>
                <a:spcPts val="0"/>
              </a:spcAft>
              <a:buSzPts val="2800"/>
              <a:buNone/>
            </a:pPr>
            <a:r>
              <a:rPr lang="zh-CN">
                <a:latin typeface="Times New Roman"/>
                <a:ea typeface="Times New Roman"/>
                <a:cs typeface="Times New Roman"/>
                <a:sym typeface="Times New Roman"/>
              </a:rPr>
              <a:t>3.2. Các phương pháp</a:t>
            </a:r>
            <a:endParaRPr>
              <a:latin typeface="Times New Roman"/>
              <a:ea typeface="Times New Roman"/>
              <a:cs typeface="Times New Roman"/>
              <a:sym typeface="Times New Roman"/>
            </a:endParaRPr>
          </a:p>
          <a:p>
            <a:pPr indent="0" lvl="0" marL="50800" rtl="0" algn="l">
              <a:lnSpc>
                <a:spcPct val="90000"/>
              </a:lnSpc>
              <a:spcBef>
                <a:spcPts val="1000"/>
              </a:spcBef>
              <a:spcAft>
                <a:spcPts val="0"/>
              </a:spcAft>
              <a:buSzPts val="2800"/>
              <a:buNone/>
            </a:pPr>
            <a:r>
              <a:rPr lang="zh-CN">
                <a:latin typeface="Times New Roman"/>
                <a:ea typeface="Times New Roman"/>
                <a:cs typeface="Times New Roman"/>
                <a:sym typeface="Times New Roman"/>
              </a:rPr>
              <a:t>3.3. Kết luận</a:t>
            </a:r>
            <a:endParaRPr>
              <a:latin typeface="Times New Roman"/>
              <a:ea typeface="Times New Roman"/>
              <a:cs typeface="Times New Roman"/>
              <a:sym typeface="Times New Roman"/>
            </a:endParaRPr>
          </a:p>
        </p:txBody>
      </p:sp>
      <p:sp>
        <p:nvSpPr>
          <p:cNvPr id="402" name="Google Shape;402;p5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3.1. Hiệu năng</a:t>
            </a:r>
            <a:endParaRPr/>
          </a:p>
        </p:txBody>
      </p:sp>
      <p:sp>
        <p:nvSpPr>
          <p:cNvPr id="408" name="Google Shape;408;p55"/>
          <p:cNvSpPr txBox="1"/>
          <p:nvPr>
            <p:ph idx="1" type="body"/>
          </p:nvPr>
        </p:nvSpPr>
        <p:spPr>
          <a:xfrm>
            <a:off x="311699" y="1356867"/>
            <a:ext cx="8520599" cy="4734966"/>
          </a:xfrm>
          <a:prstGeom prst="rect">
            <a:avLst/>
          </a:prstGeom>
          <a:noFill/>
          <a:ln>
            <a:noFill/>
          </a:ln>
        </p:spPr>
        <p:txBody>
          <a:bodyPr anchorCtr="0" anchor="t" bIns="45700" lIns="91425" spcFirstLastPara="1" rIns="91425" wrap="square" tIns="45700">
            <a:noAutofit/>
          </a:bodyPr>
          <a:lstStyle/>
          <a:p>
            <a:pPr indent="-317500" lvl="0" marL="457200" rtl="0" algn="l">
              <a:lnSpc>
                <a:spcPct val="80000"/>
              </a:lnSpc>
              <a:spcBef>
                <a:spcPts val="1000"/>
              </a:spcBef>
              <a:spcAft>
                <a:spcPts val="0"/>
              </a:spcAft>
              <a:buSzPts val="1400"/>
              <a:buFont typeface="Times New Roman"/>
              <a:buNone/>
            </a:pPr>
            <a:r>
              <a:rPr lang="zh-CN" sz="2200">
                <a:solidFill>
                  <a:srgbClr val="000000"/>
                </a:solidFill>
                <a:latin typeface="Times New Roman"/>
                <a:ea typeface="Times New Roman"/>
                <a:cs typeface="Times New Roman"/>
                <a:sym typeface="Times New Roman"/>
              </a:rPr>
              <a:t>Sau khi áp dụng các kỹ thuật xây dựng CT PM:</a:t>
            </a:r>
            <a:endParaRPr/>
          </a:p>
          <a:p>
            <a:pPr indent="-317500" lvl="0" marL="457200" rtl="0" algn="l">
              <a:lnSpc>
                <a:spcPct val="80000"/>
              </a:lnSpc>
              <a:spcBef>
                <a:spcPts val="1000"/>
              </a:spcBef>
              <a:spcAft>
                <a:spcPts val="0"/>
              </a:spcAft>
              <a:buSzPts val="1400"/>
              <a:buFont typeface="Noto Sans Symbols"/>
              <a:buChar char="▪"/>
            </a:pPr>
            <a:r>
              <a:rPr lang="zh-CN" sz="2200">
                <a:solidFill>
                  <a:srgbClr val="000000"/>
                </a:solidFill>
                <a:latin typeface="Times New Roman"/>
                <a:ea typeface="Times New Roman"/>
                <a:cs typeface="Times New Roman"/>
                <a:sym typeface="Times New Roman"/>
              </a:rPr>
              <a:t>CT đã có tốc độ đủ nhanh</a:t>
            </a:r>
            <a:endParaRPr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Không nhất thiết phải quan tâm đến viêc tối ưu hóa hiệu năng</a:t>
            </a:r>
            <a:endParaRPr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Chỉ cần giữ cho CT đơn giản và dễ đọc</a:t>
            </a:r>
            <a:endParaRPr sz="2200">
              <a:solidFill>
                <a:srgbClr val="000000"/>
              </a:solidFill>
              <a:latin typeface="Times New Roman"/>
              <a:ea typeface="Times New Roman"/>
              <a:cs typeface="Times New Roman"/>
              <a:sym typeface="Times New Roman"/>
            </a:endParaRPr>
          </a:p>
          <a:p>
            <a:pPr indent="-317500" lvl="0" marL="457200" rtl="0" algn="l">
              <a:lnSpc>
                <a:spcPct val="80000"/>
              </a:lnSpc>
              <a:spcBef>
                <a:spcPts val="1000"/>
              </a:spcBef>
              <a:spcAft>
                <a:spcPts val="0"/>
              </a:spcAft>
              <a:buSzPts val="1400"/>
              <a:buFont typeface="Noto Sans Symbols"/>
              <a:buChar char="▪"/>
            </a:pPr>
            <a:r>
              <a:rPr lang="zh-CN" sz="2200">
                <a:solidFill>
                  <a:srgbClr val="000000"/>
                </a:solidFill>
                <a:latin typeface="Times New Roman"/>
                <a:ea typeface="Times New Roman"/>
                <a:cs typeface="Times New Roman"/>
                <a:sym typeface="Times New Roman"/>
              </a:rPr>
              <a:t>Hầu hết các thành phần của một CT có tốc độ đủ nhanh</a:t>
            </a:r>
            <a:endParaRPr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Thường chỉ một phần nhỏ làm cho CT chạy chậm</a:t>
            </a:r>
            <a:endParaRPr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Tối ưu hóa riêng phần này nếu cần</a:t>
            </a:r>
            <a:endParaRPr sz="2200">
              <a:solidFill>
                <a:srgbClr val="000000"/>
              </a:solidFill>
              <a:latin typeface="Times New Roman"/>
              <a:ea typeface="Times New Roman"/>
              <a:cs typeface="Times New Roman"/>
              <a:sym typeface="Times New Roman"/>
            </a:endParaRPr>
          </a:p>
          <a:p>
            <a:pPr indent="-317500" lvl="0" marL="457200" rtl="0" algn="l">
              <a:lnSpc>
                <a:spcPct val="80000"/>
              </a:lnSpc>
              <a:spcBef>
                <a:spcPts val="1000"/>
              </a:spcBef>
              <a:spcAft>
                <a:spcPts val="0"/>
              </a:spcAft>
              <a:buSzPts val="1400"/>
              <a:buFont typeface="Noto Sans Symbols"/>
              <a:buChar char="▪"/>
            </a:pPr>
            <a:r>
              <a:rPr lang="zh-CN" sz="2200">
                <a:solidFill>
                  <a:srgbClr val="000000"/>
                </a:solidFill>
                <a:latin typeface="Times New Roman"/>
                <a:ea typeface="Times New Roman"/>
                <a:cs typeface="Times New Roman"/>
                <a:sym typeface="Times New Roman"/>
              </a:rPr>
              <a:t>Các bước làm tăng hiệu năng thực hiện CT</a:t>
            </a:r>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Tính toán thời gian thực hiện của các phần khác nhau trong CT</a:t>
            </a:r>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Xác định các “hot spots” – đoạn mã lệnh đòi hỏi nhiều thời gian thực hiện</a:t>
            </a:r>
            <a:endParaRPr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b="1" lang="zh-CN" sz="2200">
                <a:solidFill>
                  <a:srgbClr val="000000"/>
                </a:solidFill>
                <a:latin typeface="Times New Roman"/>
                <a:ea typeface="Times New Roman"/>
                <a:cs typeface="Times New Roman"/>
                <a:sym typeface="Times New Roman"/>
              </a:rPr>
              <a:t>Tối ưu hóa phần CT đòi hỏi nhiều thời gian thực hiện</a:t>
            </a:r>
            <a:endParaRPr b="1" sz="2200">
              <a:solidFill>
                <a:srgbClr val="000000"/>
              </a:solidFill>
              <a:latin typeface="Times New Roman"/>
              <a:ea typeface="Times New Roman"/>
              <a:cs typeface="Times New Roman"/>
              <a:sym typeface="Times New Roman"/>
            </a:endParaRPr>
          </a:p>
          <a:p>
            <a:pPr indent="-304800" lvl="1" marL="914400" rtl="0" algn="l">
              <a:lnSpc>
                <a:spcPct val="80000"/>
              </a:lnSpc>
              <a:spcBef>
                <a:spcPts val="500"/>
              </a:spcBef>
              <a:spcAft>
                <a:spcPts val="0"/>
              </a:spcAft>
              <a:buSzPts val="1200"/>
              <a:buChar char="▪"/>
            </a:pPr>
            <a:r>
              <a:rPr lang="zh-CN" sz="2200">
                <a:solidFill>
                  <a:srgbClr val="000000"/>
                </a:solidFill>
                <a:latin typeface="Times New Roman"/>
                <a:ea typeface="Times New Roman"/>
                <a:cs typeface="Times New Roman"/>
                <a:sym typeface="Times New Roman"/>
              </a:rPr>
              <a:t>Lặp lại các bước nếu cần</a:t>
            </a:r>
            <a:endParaRPr sz="2200">
              <a:solidFill>
                <a:srgbClr val="000000"/>
              </a:solidFill>
              <a:latin typeface="Times New Roman"/>
              <a:ea typeface="Times New Roman"/>
              <a:cs typeface="Times New Roman"/>
              <a:sym typeface="Times New Roman"/>
            </a:endParaRPr>
          </a:p>
        </p:txBody>
      </p:sp>
      <p:sp>
        <p:nvSpPr>
          <p:cNvPr id="409" name="Google Shape;409;p5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Tối ưu hóa hiệu năng của CT ?</a:t>
            </a:r>
            <a:endParaRPr/>
          </a:p>
        </p:txBody>
      </p:sp>
      <p:sp>
        <p:nvSpPr>
          <p:cNvPr id="416" name="Google Shape;416;p56"/>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Cấu trúc dữ liệu tốt hơn, giải thuật tốt hơn</a:t>
            </a:r>
            <a:endParaRPr sz="24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Courier New"/>
              <a:buChar char="o"/>
            </a:pPr>
            <a:r>
              <a:rPr lang="zh-CN" sz="2400">
                <a:solidFill>
                  <a:srgbClr val="000000"/>
                </a:solidFill>
                <a:latin typeface="Times New Roman"/>
                <a:ea typeface="Times New Roman"/>
                <a:cs typeface="Times New Roman"/>
                <a:sym typeface="Times New Roman"/>
              </a:rPr>
              <a:t>Cải thiện độ phức tạp tiệm cận (</a:t>
            </a:r>
            <a:r>
              <a:rPr i="1" lang="zh-CN" sz="2400">
                <a:solidFill>
                  <a:srgbClr val="000000"/>
                </a:solidFill>
                <a:latin typeface="Times New Roman"/>
                <a:ea typeface="Times New Roman"/>
                <a:cs typeface="Times New Roman"/>
                <a:sym typeface="Times New Roman"/>
              </a:rPr>
              <a:t>asymptotic complexity)</a:t>
            </a:r>
            <a:endParaRPr/>
          </a:p>
          <a:p>
            <a:pPr indent="-342900" lvl="2" marL="1371600" rtl="0" algn="l">
              <a:lnSpc>
                <a:spcPct val="90000"/>
              </a:lnSpc>
              <a:spcBef>
                <a:spcPts val="500"/>
              </a:spcBef>
              <a:spcAft>
                <a:spcPts val="0"/>
              </a:spcAft>
              <a:buSzPts val="1800"/>
              <a:buChar char="•"/>
            </a:pPr>
            <a:r>
              <a:rPr lang="zh-CN" sz="2000">
                <a:solidFill>
                  <a:srgbClr val="000000"/>
                </a:solidFill>
                <a:latin typeface="Times New Roman"/>
                <a:ea typeface="Times New Roman"/>
                <a:cs typeface="Times New Roman"/>
                <a:sym typeface="Times New Roman"/>
              </a:rPr>
              <a:t>Tìm cách khống chế tỉ lệ giữa số phép toán cần thực hiện và số lượng các tham số đầu vào</a:t>
            </a:r>
            <a:endParaRPr sz="2000">
              <a:solidFill>
                <a:srgbClr val="000000"/>
              </a:solidFill>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Char char="•"/>
            </a:pPr>
            <a:r>
              <a:rPr lang="zh-CN" sz="2000">
                <a:solidFill>
                  <a:srgbClr val="000000"/>
                </a:solidFill>
                <a:latin typeface="Times New Roman"/>
                <a:ea typeface="Times New Roman"/>
                <a:cs typeface="Times New Roman"/>
                <a:sym typeface="Times New Roman"/>
              </a:rPr>
              <a:t>Ví dụ: thay giải thuật sắp xếp có độ phức tạp </a:t>
            </a:r>
            <a:r>
              <a:rPr i="1" lang="zh-CN" sz="2000">
                <a:solidFill>
                  <a:srgbClr val="000000"/>
                </a:solidFill>
                <a:latin typeface="Times New Roman"/>
                <a:ea typeface="Times New Roman"/>
                <a:cs typeface="Times New Roman"/>
                <a:sym typeface="Times New Roman"/>
              </a:rPr>
              <a:t>O(n</a:t>
            </a:r>
            <a:r>
              <a:rPr baseline="30000" i="1" lang="zh-CN" sz="2000">
                <a:solidFill>
                  <a:srgbClr val="000000"/>
                </a:solidFill>
                <a:latin typeface="Times New Roman"/>
                <a:ea typeface="Times New Roman"/>
                <a:cs typeface="Times New Roman"/>
                <a:sym typeface="Times New Roman"/>
              </a:rPr>
              <a:t>2</a:t>
            </a:r>
            <a:r>
              <a:rPr i="1" lang="zh-CN" sz="2000">
                <a:solidFill>
                  <a:srgbClr val="000000"/>
                </a:solidFill>
                <a:latin typeface="Times New Roman"/>
                <a:ea typeface="Times New Roman"/>
                <a:cs typeface="Times New Roman"/>
                <a:sym typeface="Times New Roman"/>
              </a:rPr>
              <a:t>)</a:t>
            </a:r>
            <a:r>
              <a:rPr lang="zh-CN" sz="2000">
                <a:solidFill>
                  <a:srgbClr val="000000"/>
                </a:solidFill>
                <a:latin typeface="Times New Roman"/>
                <a:ea typeface="Times New Roman"/>
                <a:cs typeface="Times New Roman"/>
                <a:sym typeface="Times New Roman"/>
              </a:rPr>
              <a:t> bằng giải thuật có độ phức tạp </a:t>
            </a:r>
            <a:r>
              <a:rPr i="1" lang="zh-CN" sz="2000">
                <a:solidFill>
                  <a:srgbClr val="000000"/>
                </a:solidFill>
                <a:latin typeface="Times New Roman"/>
                <a:ea typeface="Times New Roman"/>
                <a:cs typeface="Times New Roman"/>
                <a:sym typeface="Times New Roman"/>
              </a:rPr>
              <a:t>O(n log n)</a:t>
            </a:r>
            <a:endParaRPr/>
          </a:p>
          <a:p>
            <a:pPr indent="-368300" lvl="1" marL="914400" rtl="0" algn="l">
              <a:lnSpc>
                <a:spcPct val="90000"/>
              </a:lnSpc>
              <a:spcBef>
                <a:spcPts val="500"/>
              </a:spcBef>
              <a:spcAft>
                <a:spcPts val="0"/>
              </a:spcAft>
              <a:buSzPts val="2200"/>
              <a:buFont typeface="Courier New"/>
              <a:buChar char="o"/>
            </a:pPr>
            <a:r>
              <a:rPr lang="zh-CN" sz="2400">
                <a:solidFill>
                  <a:srgbClr val="000000"/>
                </a:solidFill>
                <a:latin typeface="Times New Roman"/>
                <a:ea typeface="Times New Roman"/>
                <a:cs typeface="Times New Roman"/>
                <a:sym typeface="Times New Roman"/>
              </a:rPr>
              <a:t>Cực kỳ quan trọng khi lượng tham số đầu vào rất lớn</a:t>
            </a:r>
            <a:endParaRPr sz="24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Courier New"/>
              <a:buChar char="o"/>
            </a:pPr>
            <a:r>
              <a:rPr lang="zh-CN" sz="2400">
                <a:solidFill>
                  <a:srgbClr val="000000"/>
                </a:solidFill>
                <a:latin typeface="Times New Roman"/>
                <a:ea typeface="Times New Roman"/>
                <a:cs typeface="Times New Roman"/>
                <a:sym typeface="Times New Roman"/>
              </a:rPr>
              <a:t>Đòi hỏi LTV phải nắm vững kiến thức về CTDL và giải thuật</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sz="3600">
              <a:latin typeface="Times New Roman"/>
              <a:ea typeface="Times New Roman"/>
              <a:cs typeface="Times New Roman"/>
              <a:sym typeface="Times New Roman"/>
            </a:endParaRPr>
          </a:p>
        </p:txBody>
      </p:sp>
      <p:sp>
        <p:nvSpPr>
          <p:cNvPr id="417" name="Google Shape;417;p5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Tối ưu hóa hiệu năng của CT ?</a:t>
            </a:r>
            <a:endParaRPr/>
          </a:p>
        </p:txBody>
      </p:sp>
      <p:sp>
        <p:nvSpPr>
          <p:cNvPr id="423" name="Google Shape;423;p57"/>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Mã nguồn tốt hơn: viết lại các đoạn lệnh sao cho chúng có thể được trình dịch tự động tối ưu hóa và tận dụng tài nguyên phần cứng</a:t>
            </a:r>
            <a:endParaRPr sz="24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Cải thiện các yếu tố không thể thay đổi </a:t>
            </a:r>
            <a:endParaRPr/>
          </a:p>
          <a:p>
            <a:pPr indent="-342900" lvl="2" marL="1371600" rtl="0" algn="l">
              <a:lnSpc>
                <a:spcPct val="90000"/>
              </a:lnSpc>
              <a:spcBef>
                <a:spcPts val="500"/>
              </a:spcBef>
              <a:spcAft>
                <a:spcPts val="0"/>
              </a:spcAft>
              <a:buSzPts val="1800"/>
              <a:buChar char="•"/>
            </a:pPr>
            <a:r>
              <a:rPr lang="zh-CN" sz="2200">
                <a:solidFill>
                  <a:srgbClr val="000000"/>
                </a:solidFill>
                <a:latin typeface="Times New Roman"/>
                <a:ea typeface="Times New Roman"/>
                <a:cs typeface="Times New Roman"/>
                <a:sym typeface="Times New Roman"/>
              </a:rPr>
              <a:t>Ví dụ: Tăng tốc độ tính toán bên trong các vòng lặp: từ </a:t>
            </a:r>
            <a:r>
              <a:rPr i="1" lang="zh-CN" sz="2200">
                <a:solidFill>
                  <a:srgbClr val="000000"/>
                </a:solidFill>
                <a:latin typeface="Times New Roman"/>
                <a:ea typeface="Times New Roman"/>
                <a:cs typeface="Times New Roman"/>
                <a:sym typeface="Times New Roman"/>
              </a:rPr>
              <a:t>1000n</a:t>
            </a:r>
            <a:r>
              <a:rPr lang="zh-CN" sz="2200">
                <a:solidFill>
                  <a:srgbClr val="000000"/>
                </a:solidFill>
                <a:latin typeface="Times New Roman"/>
                <a:ea typeface="Times New Roman"/>
                <a:cs typeface="Times New Roman"/>
                <a:sym typeface="Times New Roman"/>
              </a:rPr>
              <a:t> thao tác tính toán bên trong vòng lặp xuống còn </a:t>
            </a:r>
            <a:r>
              <a:rPr i="1" lang="zh-CN" sz="2200">
                <a:solidFill>
                  <a:srgbClr val="000000"/>
                </a:solidFill>
                <a:latin typeface="Times New Roman"/>
                <a:ea typeface="Times New Roman"/>
                <a:cs typeface="Times New Roman"/>
                <a:sym typeface="Times New Roman"/>
              </a:rPr>
              <a:t>10n</a:t>
            </a:r>
            <a:r>
              <a:rPr lang="zh-CN" sz="2200">
                <a:solidFill>
                  <a:srgbClr val="000000"/>
                </a:solidFill>
                <a:latin typeface="Times New Roman"/>
                <a:ea typeface="Times New Roman"/>
                <a:cs typeface="Times New Roman"/>
                <a:sym typeface="Times New Roman"/>
              </a:rPr>
              <a:t> thao tác tính toán</a:t>
            </a:r>
            <a:endParaRPr sz="22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Cực kỳ quan trọng khi 1 phần của CT chạy chậm</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Đòi hỏi LTV nắm vững kiến thức về phần cứng, trình dịch và quy trình thực hiện CT</a:t>
            </a:r>
            <a:endParaRPr/>
          </a:p>
          <a:p>
            <a:pPr indent="-406400" lvl="0" marL="457200" rtl="0" algn="l">
              <a:lnSpc>
                <a:spcPct val="9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 Tinh chỉnh mã nguồn</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424" name="Google Shape;424;p5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Tinh chỉnh mã nguồn là gì ?</a:t>
            </a:r>
            <a:endParaRPr/>
          </a:p>
        </p:txBody>
      </p:sp>
      <p:sp>
        <p:nvSpPr>
          <p:cNvPr id="430" name="Google Shape;430;p58"/>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Thay đổi mã nguồn đã chạy thông theo hướng hiệu quả hơn nữa</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Chỉ thay đổi ở phạm vi hẹp, ví dụ như chỉ liên quan đến một chương trình con, một tiến trình hay một đoạn mã nguồn</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Không liên quan đến việc thay đổi thiết kế ở phạm vi rộng, nhưng có thể góp phần cải thiện hiệu năng cho từng phần trong thiết kế tổng quát</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sz="2400">
              <a:latin typeface="Times New Roman"/>
              <a:ea typeface="Times New Roman"/>
              <a:cs typeface="Times New Roman"/>
              <a:sym typeface="Times New Roman"/>
            </a:endParaRPr>
          </a:p>
        </p:txBody>
      </p:sp>
      <p:sp>
        <p:nvSpPr>
          <p:cNvPr id="431" name="Google Shape;431;p5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Cải thiện hiệu năng qua cải thiện mã nguồn</a:t>
            </a:r>
            <a:endParaRPr/>
          </a:p>
        </p:txBody>
      </p:sp>
      <p:sp>
        <p:nvSpPr>
          <p:cNvPr id="437" name="Google Shape;437;p59"/>
          <p:cNvSpPr txBox="1"/>
          <p:nvPr>
            <p:ph idx="1" type="body"/>
          </p:nvPr>
        </p:nvSpPr>
        <p:spPr>
          <a:xfrm>
            <a:off x="311700" y="1356867"/>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Để cải thiện hiệu năng thông qua cải thiện mã nguồn </a:t>
            </a:r>
            <a:endParaRPr/>
          </a:p>
          <a:p>
            <a:pPr indent="-368300" lvl="1" marL="914400" rtl="0" algn="l">
              <a:lnSpc>
                <a:spcPct val="90000"/>
              </a:lnSpc>
              <a:spcBef>
                <a:spcPts val="500"/>
              </a:spcBef>
              <a:spcAft>
                <a:spcPts val="0"/>
              </a:spcAft>
              <a:buSzPts val="2200"/>
              <a:buFont typeface="Noto Sans Symbols"/>
              <a:buChar char="▪"/>
            </a:pPr>
            <a:r>
              <a:rPr lang="zh-CN" sz="1900">
                <a:solidFill>
                  <a:srgbClr val="000000"/>
                </a:solidFill>
                <a:latin typeface="Times New Roman"/>
                <a:ea typeface="Times New Roman"/>
                <a:cs typeface="Times New Roman"/>
                <a:sym typeface="Times New Roman"/>
              </a:rPr>
              <a:t>Lập hồ sơ mã nguồn (profiling): chỉ ra những đoạn lệnh tiêu tốn nhiều thời gian thực hiện</a:t>
            </a:r>
            <a:endParaRPr sz="19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1900">
                <a:solidFill>
                  <a:srgbClr val="000000"/>
                </a:solidFill>
                <a:latin typeface="Times New Roman"/>
                <a:ea typeface="Times New Roman"/>
                <a:cs typeface="Times New Roman"/>
                <a:sym typeface="Times New Roman"/>
              </a:rPr>
              <a:t>Tinh chỉnh mã nguồn (code tuning): tinh chỉnh các đoạn mã nguồn</a:t>
            </a:r>
            <a:endParaRPr sz="19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1900">
                <a:solidFill>
                  <a:srgbClr val="000000"/>
                </a:solidFill>
                <a:latin typeface="Times New Roman"/>
                <a:ea typeface="Times New Roman"/>
                <a:cs typeface="Times New Roman"/>
                <a:sym typeface="Times New Roman"/>
              </a:rPr>
              <a:t>Tinh chỉnh có chọn lựa (options tuning): tinh chỉnh thời gian thực hiện hoặc tài nguyên sử dụng để thực hiện CT</a:t>
            </a:r>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Khi nào cần cải thiện hiệu năng theo các hướng này</a:t>
            </a:r>
            <a:endParaRPr sz="24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1900">
                <a:solidFill>
                  <a:srgbClr val="000000"/>
                </a:solidFill>
                <a:latin typeface="Times New Roman"/>
                <a:ea typeface="Times New Roman"/>
                <a:cs typeface="Times New Roman"/>
                <a:sym typeface="Times New Roman"/>
              </a:rPr>
              <a:t>Sau khi đã kiểm tra và gỡ rối chương trình</a:t>
            </a:r>
            <a:endParaRPr sz="1900">
              <a:solidFill>
                <a:srgbClr val="000000"/>
              </a:solidFill>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Font typeface="Noto Sans Symbols"/>
              <a:buChar char="▪"/>
            </a:pPr>
            <a:r>
              <a:rPr lang="zh-CN" sz="1700">
                <a:solidFill>
                  <a:srgbClr val="000000"/>
                </a:solidFill>
                <a:latin typeface="Times New Roman"/>
                <a:ea typeface="Times New Roman"/>
                <a:cs typeface="Times New Roman"/>
                <a:sym typeface="Times New Roman"/>
              </a:rPr>
              <a:t>Không cần tinh chỉnh 1 CT chạy chưa đúng</a:t>
            </a:r>
            <a:endParaRPr sz="1700">
              <a:solidFill>
                <a:srgbClr val="000000"/>
              </a:solidFill>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Font typeface="Noto Sans Symbols"/>
              <a:buChar char="▪"/>
            </a:pPr>
            <a:r>
              <a:rPr lang="zh-CN" sz="1700">
                <a:solidFill>
                  <a:srgbClr val="000000"/>
                </a:solidFill>
                <a:latin typeface="Times New Roman"/>
                <a:ea typeface="Times New Roman"/>
                <a:cs typeface="Times New Roman"/>
                <a:sym typeface="Times New Roman"/>
              </a:rPr>
              <a:t>Việc sửa lỗi có thể làm giảm hiệu năng CT</a:t>
            </a:r>
            <a:endParaRPr/>
          </a:p>
          <a:p>
            <a:pPr indent="-342900" lvl="2" marL="1371600" rtl="0" algn="l">
              <a:lnSpc>
                <a:spcPct val="90000"/>
              </a:lnSpc>
              <a:spcBef>
                <a:spcPts val="500"/>
              </a:spcBef>
              <a:spcAft>
                <a:spcPts val="0"/>
              </a:spcAft>
              <a:buSzPts val="1800"/>
              <a:buFont typeface="Noto Sans Symbols"/>
              <a:buChar char="▪"/>
            </a:pPr>
            <a:r>
              <a:rPr lang="zh-CN" sz="1700">
                <a:solidFill>
                  <a:srgbClr val="000000"/>
                </a:solidFill>
                <a:latin typeface="Times New Roman"/>
                <a:ea typeface="Times New Roman"/>
                <a:cs typeface="Times New Roman"/>
                <a:sym typeface="Times New Roman"/>
              </a:rPr>
              <a:t>Việc tinh chỉnh thường làm cho việc kiểm thử và gỡ rối trở nên phức tạp</a:t>
            </a:r>
            <a:endParaRPr sz="17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1900">
                <a:solidFill>
                  <a:srgbClr val="000000"/>
                </a:solidFill>
                <a:latin typeface="Times New Roman"/>
                <a:ea typeface="Times New Roman"/>
                <a:cs typeface="Times New Roman"/>
                <a:sym typeface="Times New Roman"/>
              </a:rPr>
              <a:t>Sau khi đã bàn giao CT</a:t>
            </a:r>
            <a:endParaRPr/>
          </a:p>
          <a:p>
            <a:pPr indent="-342900" lvl="2" marL="1371600" rtl="0" algn="l">
              <a:lnSpc>
                <a:spcPct val="90000"/>
              </a:lnSpc>
              <a:spcBef>
                <a:spcPts val="500"/>
              </a:spcBef>
              <a:spcAft>
                <a:spcPts val="0"/>
              </a:spcAft>
              <a:buSzPts val="1800"/>
              <a:buFont typeface="Noto Sans Symbols"/>
              <a:buChar char="▪"/>
            </a:pPr>
            <a:r>
              <a:rPr lang="zh-CN" sz="1700">
                <a:solidFill>
                  <a:srgbClr val="000000"/>
                </a:solidFill>
                <a:latin typeface="Times New Roman"/>
                <a:ea typeface="Times New Roman"/>
                <a:cs typeface="Times New Roman"/>
                <a:sym typeface="Times New Roman"/>
              </a:rPr>
              <a:t>Duy trì và cải thiện hiệu năng </a:t>
            </a:r>
            <a:endParaRPr/>
          </a:p>
          <a:p>
            <a:pPr indent="-342900" lvl="2" marL="1371600" rtl="0" algn="l">
              <a:lnSpc>
                <a:spcPct val="90000"/>
              </a:lnSpc>
              <a:spcBef>
                <a:spcPts val="500"/>
              </a:spcBef>
              <a:spcAft>
                <a:spcPts val="0"/>
              </a:spcAft>
              <a:buSzPts val="1800"/>
              <a:buFont typeface="Noto Sans Symbols"/>
              <a:buChar char="▪"/>
            </a:pPr>
            <a:r>
              <a:rPr lang="zh-CN" sz="1700">
                <a:solidFill>
                  <a:srgbClr val="000000"/>
                </a:solidFill>
                <a:latin typeface="Times New Roman"/>
                <a:ea typeface="Times New Roman"/>
                <a:cs typeface="Times New Roman"/>
                <a:sym typeface="Times New Roman"/>
              </a:rPr>
              <a:t>Theo dõi việc giảm hiệu năng của CT khi đưa vào sử dụng</a:t>
            </a:r>
            <a:endParaRPr sz="1700">
              <a:solidFill>
                <a:srgbClr val="000000"/>
              </a:solidFill>
              <a:latin typeface="Times New Roman"/>
              <a:ea typeface="Times New Roman"/>
              <a:cs typeface="Times New Roman"/>
              <a:sym typeface="Times New Roman"/>
            </a:endParaRPr>
          </a:p>
          <a:p>
            <a:pPr indent="-228600" lvl="2" marL="1371600" rtl="0" algn="l">
              <a:lnSpc>
                <a:spcPct val="90000"/>
              </a:lnSpc>
              <a:spcBef>
                <a:spcPts val="500"/>
              </a:spcBef>
              <a:spcAft>
                <a:spcPts val="0"/>
              </a:spcAft>
              <a:buSzPts val="1800"/>
              <a:buFont typeface="Noto Sans Symbols"/>
              <a:buNone/>
            </a:pPr>
            <a:r>
              <a:t/>
            </a:r>
            <a:endParaRPr sz="1700">
              <a:solidFill>
                <a:srgbClr val="000000"/>
              </a:solidFill>
              <a:latin typeface="Times New Roman"/>
              <a:ea typeface="Times New Roman"/>
              <a:cs typeface="Times New Roman"/>
              <a:sym typeface="Times New Roman"/>
            </a:endParaRPr>
          </a:p>
          <a:p>
            <a:pPr indent="-228600" lvl="1" marL="914400" rtl="0" algn="l">
              <a:lnSpc>
                <a:spcPct val="90000"/>
              </a:lnSpc>
              <a:spcBef>
                <a:spcPts val="500"/>
              </a:spcBef>
              <a:spcAft>
                <a:spcPts val="0"/>
              </a:spcAft>
              <a:buSzPts val="2200"/>
              <a:buFont typeface="Noto Sans Symbols"/>
              <a:buNone/>
            </a:pPr>
            <a:r>
              <a:t/>
            </a:r>
            <a:endParaRPr sz="1900">
              <a:solidFill>
                <a:srgbClr val="000000"/>
              </a:solidFill>
              <a:latin typeface="Times New Roman"/>
              <a:ea typeface="Times New Roman"/>
              <a:cs typeface="Times New Roman"/>
              <a:sym typeface="Times New Roman"/>
            </a:endParaRPr>
          </a:p>
          <a:p>
            <a:pPr indent="-228600" lvl="1" marL="914400" rtl="0" algn="l">
              <a:lnSpc>
                <a:spcPct val="90000"/>
              </a:lnSpc>
              <a:spcBef>
                <a:spcPts val="500"/>
              </a:spcBef>
              <a:spcAft>
                <a:spcPts val="0"/>
              </a:spcAft>
              <a:buSzPts val="2200"/>
              <a:buFont typeface="Noto Sans Symbols"/>
              <a:buNone/>
            </a:pPr>
            <a:r>
              <a:t/>
            </a:r>
            <a:endParaRPr sz="1900">
              <a:solidFill>
                <a:srgbClr val="000000"/>
              </a:solidFill>
              <a:latin typeface="Times New Roman"/>
              <a:ea typeface="Times New Roman"/>
              <a:cs typeface="Times New Roman"/>
              <a:sym typeface="Times New Roman"/>
            </a:endParaRPr>
          </a:p>
          <a:p>
            <a:pPr indent="-228600" lvl="1" marL="914400" rtl="0" algn="l">
              <a:lnSpc>
                <a:spcPct val="90000"/>
              </a:lnSpc>
              <a:spcBef>
                <a:spcPts val="500"/>
              </a:spcBef>
              <a:spcAft>
                <a:spcPts val="0"/>
              </a:spcAft>
              <a:buSzPts val="2200"/>
              <a:buFont typeface="Noto Sans Symbols"/>
              <a:buNone/>
            </a:pPr>
            <a:r>
              <a:t/>
            </a:r>
            <a:endParaRPr sz="19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438" name="Google Shape;438;p5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Tương quan hiệu năng và tinh chỉnh mã nguồn</a:t>
            </a:r>
            <a:endParaRPr/>
          </a:p>
        </p:txBody>
      </p:sp>
      <p:sp>
        <p:nvSpPr>
          <p:cNvPr id="444" name="Google Shape;444;p60"/>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rPr>
              <a:t>Việc giảm thiểu số dòng lệnh viết bằng 1 NNLT bậc cao KHÔNG có nghĩa là : </a:t>
            </a:r>
            <a:endParaRPr/>
          </a:p>
          <a:p>
            <a:pPr indent="-368300" lvl="1" marL="914400" rtl="0" algn="l">
              <a:lnSpc>
                <a:spcPct val="90000"/>
              </a:lnSpc>
              <a:spcBef>
                <a:spcPts val="500"/>
              </a:spcBef>
              <a:spcAft>
                <a:spcPts val="0"/>
              </a:spcAft>
              <a:buSzPts val="2200"/>
              <a:buChar char="▪"/>
            </a:pPr>
            <a:r>
              <a:rPr lang="zh-CN" sz="2000">
                <a:solidFill>
                  <a:srgbClr val="000000"/>
                </a:solidFill>
              </a:rPr>
              <a:t>Làm tăng tốc độ chạy CT</a:t>
            </a:r>
            <a:endParaRPr/>
          </a:p>
          <a:p>
            <a:pPr indent="-368300" lvl="1" marL="914400" rtl="0" algn="l">
              <a:lnSpc>
                <a:spcPct val="90000"/>
              </a:lnSpc>
              <a:spcBef>
                <a:spcPts val="500"/>
              </a:spcBef>
              <a:spcAft>
                <a:spcPts val="0"/>
              </a:spcAft>
              <a:buSzPts val="2200"/>
              <a:buChar char="▪"/>
            </a:pPr>
            <a:r>
              <a:rPr lang="zh-CN" sz="2000">
                <a:solidFill>
                  <a:srgbClr val="000000"/>
                </a:solidFill>
              </a:rPr>
              <a:t>làm giảm số lệnh viết bằng ngôn ngữ máy</a:t>
            </a:r>
            <a:endParaRPr sz="2000">
              <a:solidFill>
                <a:srgbClr val="000000"/>
              </a:solidFill>
            </a:endParaRPr>
          </a:p>
          <a:p>
            <a:pPr indent="-228600" lvl="0" marL="457200" rtl="0" algn="l">
              <a:lnSpc>
                <a:spcPct val="90000"/>
              </a:lnSpc>
              <a:spcBef>
                <a:spcPts val="1000"/>
              </a:spcBef>
              <a:spcAft>
                <a:spcPts val="0"/>
              </a:spcAft>
              <a:buSzPts val="2800"/>
              <a:buNone/>
            </a:pPr>
            <a:r>
              <a:t/>
            </a:r>
            <a:endParaRPr/>
          </a:p>
        </p:txBody>
      </p:sp>
      <p:sp>
        <p:nvSpPr>
          <p:cNvPr id="445" name="Google Shape;445;p6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446" name="Google Shape;446;p60"/>
          <p:cNvSpPr txBox="1"/>
          <p:nvPr/>
        </p:nvSpPr>
        <p:spPr>
          <a:xfrm>
            <a:off x="785813" y="3429000"/>
            <a:ext cx="2794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for (i = 1;i&lt;11;i++)  a[i] = i;</a:t>
            </a:r>
            <a:endParaRPr b="0" i="0" sz="1400" u="none" cap="none" strike="noStrike">
              <a:solidFill>
                <a:schemeClr val="dk1"/>
              </a:solidFill>
              <a:latin typeface="Arial"/>
              <a:ea typeface="Arial"/>
              <a:cs typeface="Arial"/>
              <a:sym typeface="Arial"/>
            </a:endParaRPr>
          </a:p>
        </p:txBody>
      </p:sp>
      <p:sp>
        <p:nvSpPr>
          <p:cNvPr id="447" name="Google Shape;447;p60"/>
          <p:cNvSpPr/>
          <p:nvPr/>
        </p:nvSpPr>
        <p:spPr>
          <a:xfrm>
            <a:off x="6319838" y="2971800"/>
            <a:ext cx="2824162" cy="1465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a[ 1 ] = 1 ; a[ 2 ] = 2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a[ 3 ] = 3 : a[ 4 ] = 4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a[ 5 ] = 5 ; a[ 6 ] = 6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a[ 7 ] = 7 ; a[ 8 ] = 8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a[ 9 ] = 9 ; a[ 10 ] = 10 ;</a:t>
            </a:r>
            <a:endParaRPr b="0" i="0" sz="1400" u="none" cap="none" strike="noStrike">
              <a:solidFill>
                <a:schemeClr val="dk1"/>
              </a:solidFill>
              <a:latin typeface="Arial"/>
              <a:ea typeface="Arial"/>
              <a:cs typeface="Arial"/>
              <a:sym typeface="Arial"/>
            </a:endParaRPr>
          </a:p>
        </p:txBody>
      </p:sp>
      <p:pic>
        <p:nvPicPr>
          <p:cNvPr id="448" name="Google Shape;448;p60"/>
          <p:cNvPicPr preferRelativeResize="0"/>
          <p:nvPr/>
        </p:nvPicPr>
        <p:blipFill rotWithShape="1">
          <a:blip r:embed="rId3">
            <a:alphaModFix/>
          </a:blip>
          <a:srcRect b="0" l="0" r="0" t="0"/>
          <a:stretch/>
        </p:blipFill>
        <p:spPr>
          <a:xfrm>
            <a:off x="1055688" y="4786313"/>
            <a:ext cx="6945312" cy="1357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Tương quan hiệu năng và tinh chỉnh mã nguồn</a:t>
            </a:r>
            <a:endParaRPr/>
          </a:p>
        </p:txBody>
      </p:sp>
      <p:sp>
        <p:nvSpPr>
          <p:cNvPr id="454" name="Google Shape;454;p61"/>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Luôn định lượng được hiệu năng cho các phép toán</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Hiệu năng của các phép toán phụ thuộc vào: </a:t>
            </a:r>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Ngôn ngữ lập trình</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Trình dịch / phiên bản sử dụng</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Thư viện / phiên bản sử dụng</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CPU</a:t>
            </a:r>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Bộ nhớ máy tính</a:t>
            </a:r>
            <a:endParaRPr>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Hiệu năng của việc tinh chỉnh mã nguồn trên các máy khác nhau là khác nhau. </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455" name="Google Shape;455;p6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2"/>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Tương quan hiệu năng và tinh chỉnh mã nguồn</a:t>
            </a:r>
            <a:endParaRPr/>
          </a:p>
        </p:txBody>
      </p:sp>
      <p:sp>
        <p:nvSpPr>
          <p:cNvPr id="461" name="Google Shape;461;p62"/>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Một số kỹ thuật viết mã hiệu quả được áp dụng để tinh chỉnh mã nguồn</a:t>
            </a:r>
            <a:endParaRPr>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Nhưng nhìn chung không nên vừa viết chương trình vừa tinh chỉnh mã nguồn</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400">
                <a:solidFill>
                  <a:srgbClr val="000000"/>
                </a:solidFill>
                <a:latin typeface="Times New Roman"/>
                <a:ea typeface="Times New Roman"/>
                <a:cs typeface="Times New Roman"/>
                <a:sym typeface="Times New Roman"/>
              </a:rPr>
              <a:t>Không thể xác định được những nút thắt trong chương trình trước khi chạy thử toàn bộ chương trình</a:t>
            </a:r>
            <a:endParaRPr sz="24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400">
                <a:solidFill>
                  <a:srgbClr val="000000"/>
                </a:solidFill>
                <a:latin typeface="Times New Roman"/>
                <a:ea typeface="Times New Roman"/>
                <a:cs typeface="Times New Roman"/>
                <a:sym typeface="Times New Roman"/>
              </a:rPr>
              <a:t>Việc xác định quá sớm các nút thắt trong chương trình sẽ gây ra các nút thắt mới khi chạy thử toàn bộ chương trình</a:t>
            </a:r>
            <a:endParaRPr sz="24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400">
                <a:solidFill>
                  <a:srgbClr val="000000"/>
                </a:solidFill>
                <a:latin typeface="Times New Roman"/>
                <a:ea typeface="Times New Roman"/>
                <a:cs typeface="Times New Roman"/>
                <a:sym typeface="Times New Roman"/>
              </a:rPr>
              <a:t>Nếu vừa viết chương trình vừa tìm cách tối ưu mã nguồn, có thể làm sai lệch mục tiêu của chương trình</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462" name="Google Shape;462;p6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Hiệu năng chương trình</a:t>
            </a:r>
            <a:endParaRPr/>
          </a:p>
        </p:txBody>
      </p:sp>
      <p:sp>
        <p:nvSpPr>
          <p:cNvPr id="468" name="Google Shape;468;p63"/>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80000"/>
              </a:lnSpc>
              <a:spcBef>
                <a:spcPts val="1000"/>
              </a:spcBef>
              <a:spcAft>
                <a:spcPts val="0"/>
              </a:spcAft>
              <a:buSzPts val="2800"/>
              <a:buChar char="❖"/>
            </a:pPr>
            <a:r>
              <a:rPr lang="zh-CN"/>
              <a:t>Băng thông thiết bị (Tốc độ tăng dần):user input device, tape drives, network, CDROM, hard drive, memory mapped local BUS device (graphics memory), uncached main memory, external cached main memory, local/CPU cached memory, local variables (registers.) </a:t>
            </a:r>
            <a:endParaRPr/>
          </a:p>
          <a:p>
            <a:pPr indent="-406400" lvl="0" marL="457200" rtl="0" algn="l">
              <a:lnSpc>
                <a:spcPct val="80000"/>
              </a:lnSpc>
              <a:spcBef>
                <a:spcPts val="1000"/>
              </a:spcBef>
              <a:spcAft>
                <a:spcPts val="0"/>
              </a:spcAft>
              <a:buSzPts val="2800"/>
              <a:buChar char="❖"/>
            </a:pPr>
            <a:r>
              <a:rPr lang="zh-CN"/>
              <a:t>Tốc độ thực hiện các phép toán : Lượng giác </a:t>
            </a:r>
            <a:r>
              <a:rPr lang="zh-CN">
                <a:solidFill>
                  <a:srgbClr val="FF0000"/>
                </a:solidFill>
              </a:rPr>
              <a:t>&gt;</a:t>
            </a:r>
            <a:r>
              <a:rPr lang="zh-CN"/>
              <a:t> Căn </a:t>
            </a:r>
            <a:r>
              <a:rPr lang="zh-CN">
                <a:solidFill>
                  <a:srgbClr val="FF0000"/>
                </a:solidFill>
              </a:rPr>
              <a:t>&gt;</a:t>
            </a:r>
            <a:r>
              <a:rPr lang="zh-CN"/>
              <a:t> %  </a:t>
            </a:r>
            <a:r>
              <a:rPr lang="zh-CN">
                <a:solidFill>
                  <a:srgbClr val="FF0000"/>
                </a:solidFill>
              </a:rPr>
              <a:t>&gt;</a:t>
            </a:r>
            <a:r>
              <a:rPr lang="zh-CN"/>
              <a:t> /  </a:t>
            </a:r>
            <a:r>
              <a:rPr lang="zh-CN">
                <a:solidFill>
                  <a:srgbClr val="FF0000"/>
                </a:solidFill>
              </a:rPr>
              <a:t>&gt;</a:t>
            </a:r>
            <a:r>
              <a:rPr lang="zh-CN"/>
              <a:t> * </a:t>
            </a:r>
            <a:r>
              <a:rPr lang="zh-CN">
                <a:solidFill>
                  <a:srgbClr val="FF0000"/>
                </a:solidFill>
              </a:rPr>
              <a:t>&gt;</a:t>
            </a:r>
            <a:r>
              <a:rPr lang="zh-CN"/>
              <a:t> - </a:t>
            </a:r>
            <a:r>
              <a:rPr lang="zh-CN">
                <a:solidFill>
                  <a:srgbClr val="FF0000"/>
                </a:solidFill>
              </a:rPr>
              <a:t>&gt;</a:t>
            </a:r>
            <a:r>
              <a:rPr lang="zh-CN"/>
              <a:t> +  </a:t>
            </a:r>
            <a:r>
              <a:rPr lang="zh-CN">
                <a:solidFill>
                  <a:srgbClr val="FF0000"/>
                </a:solidFill>
              </a:rPr>
              <a:t>&gt;</a:t>
            </a:r>
            <a:r>
              <a:rPr lang="zh-CN"/>
              <a:t> &lt;&lt;  </a:t>
            </a:r>
            <a:r>
              <a:rPr lang="zh-CN">
                <a:solidFill>
                  <a:srgbClr val="FF0000"/>
                </a:solidFill>
              </a:rPr>
              <a:t>&gt;</a:t>
            </a:r>
            <a:r>
              <a:rPr lang="zh-CN"/>
              <a:t> &gt;&gt; </a:t>
            </a:r>
            <a:endParaRPr/>
          </a:p>
          <a:p>
            <a:pPr indent="-406400" lvl="0" marL="457200" rtl="0" algn="l">
              <a:lnSpc>
                <a:spcPct val="80000"/>
              </a:lnSpc>
              <a:spcBef>
                <a:spcPts val="1000"/>
              </a:spcBef>
              <a:spcAft>
                <a:spcPts val="0"/>
              </a:spcAft>
              <a:buSzPts val="2800"/>
              <a:buChar char="❖"/>
            </a:pPr>
            <a:r>
              <a:rPr lang="zh-CN"/>
              <a:t>Tốc độ thực hiện lệnh : indirect function calls, switch() statements, fixed function calls, if() statements, while() statements </a:t>
            </a:r>
            <a:endParaRPr/>
          </a:p>
          <a:p>
            <a:pPr indent="-228600" lvl="0" marL="457200" rtl="0" algn="l">
              <a:lnSpc>
                <a:spcPct val="90000"/>
              </a:lnSpc>
              <a:spcBef>
                <a:spcPts val="1000"/>
              </a:spcBef>
              <a:spcAft>
                <a:spcPts val="0"/>
              </a:spcAft>
              <a:buSzPts val="2800"/>
              <a:buNone/>
            </a:pPr>
            <a:r>
              <a:t/>
            </a:r>
            <a:endParaRPr/>
          </a:p>
        </p:txBody>
      </p:sp>
      <p:sp>
        <p:nvSpPr>
          <p:cNvPr id="469" name="Google Shape;469;p6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11700" y="791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1.1. Khái niệm</a:t>
            </a:r>
            <a:endParaRPr/>
          </a:p>
        </p:txBody>
      </p:sp>
      <p:sp>
        <p:nvSpPr>
          <p:cNvPr id="122" name="Google Shape;122;p5"/>
          <p:cNvSpPr txBox="1"/>
          <p:nvPr>
            <p:ph idx="1" type="body"/>
          </p:nvPr>
        </p:nvSpPr>
        <p:spPr>
          <a:xfrm>
            <a:off x="311700" y="2048844"/>
            <a:ext cx="8520600" cy="60735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Gỡ lỗi là quá trình định vị và gỡ bỏ các lỗi của chương trình</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Ước tính có tới 85% thời gian của việc gỡ lỗi là định vị ra nơi xảy ra lỗi và 15% là sửa chữa các lỗi này</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Nếu chương trình được thiết kế với cấu trúc tốt, được viết bằng phong cách lập trình tốt và áp dụng các kỹ thuật viết chương trình hiệu quả, bẫy lỗi thì chi phí cho việc gỡ rối sẽ được giảm thiểu.</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t/>
            </a:r>
            <a:endParaRPr sz="2200">
              <a:solidFill>
                <a:schemeClr val="dk1"/>
              </a:solidFill>
              <a:latin typeface="Times New Roman"/>
              <a:ea typeface="Times New Roman"/>
              <a:cs typeface="Times New Roman"/>
              <a:sym typeface="Times New Roman"/>
            </a:endParaRPr>
          </a:p>
        </p:txBody>
      </p:sp>
      <p:sp>
        <p:nvSpPr>
          <p:cNvPr id="123" name="Google Shape;123;p5"/>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24" name="Google Shape;124;p5"/>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 Các phương pháp</a:t>
            </a:r>
            <a:endParaRPr/>
          </a:p>
        </p:txBody>
      </p:sp>
      <p:sp>
        <p:nvSpPr>
          <p:cNvPr id="475" name="Google Shape;475;p64"/>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Tinh chỉnh các biểu thức logic </a:t>
            </a:r>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Tinh chỉnh các vòng lặp</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Tinh chỉnh việc biến đổi dữ liệu</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Tinh chỉnh các biểu thức</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Tinh chỉnh dãy lệnh</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Viết lại mã nguồn bằng ngôn ngữ assembler</a:t>
            </a:r>
            <a:endParaRPr/>
          </a:p>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Lưu ý: Càng thay đổi nhiều thì càng không cải thiện được hiệu năng</a:t>
            </a:r>
            <a:endParaRPr sz="2400">
              <a:latin typeface="Times New Roman"/>
              <a:ea typeface="Times New Roman"/>
              <a:cs typeface="Times New Roman"/>
              <a:sym typeface="Times New Roman"/>
            </a:endParaRPr>
          </a:p>
        </p:txBody>
      </p:sp>
      <p:sp>
        <p:nvSpPr>
          <p:cNvPr id="476" name="Google Shape;476;p6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482" name="Google Shape;482;p65"/>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Không kiểm tra khi đã biết kết quả rồi</a:t>
            </a:r>
            <a:endParaRPr sz="24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Initial code</a:t>
            </a:r>
            <a:endParaRPr/>
          </a:p>
          <a:p>
            <a:pPr indent="-185737" lvl="1" marL="669925" rtl="0" algn="l">
              <a:lnSpc>
                <a:spcPct val="90000"/>
              </a:lnSpc>
              <a:spcBef>
                <a:spcPts val="500"/>
              </a:spcBef>
              <a:spcAft>
                <a:spcPts val="0"/>
              </a:spcAft>
              <a:buSzPts val="2200"/>
              <a:buNone/>
            </a:pPr>
            <a:r>
              <a:t/>
            </a:r>
            <a:endParaRPr>
              <a:solidFill>
                <a:srgbClr val="000000"/>
              </a:solidFill>
              <a:latin typeface="Times New Roman"/>
              <a:ea typeface="Times New Roman"/>
              <a:cs typeface="Times New Roman"/>
              <a:sym typeface="Times New Roman"/>
            </a:endParaRPr>
          </a:p>
          <a:p>
            <a:pPr indent="-185737" lvl="1" marL="669925" rtl="0" algn="l">
              <a:lnSpc>
                <a:spcPct val="90000"/>
              </a:lnSpc>
              <a:spcBef>
                <a:spcPts val="500"/>
              </a:spcBef>
              <a:spcAft>
                <a:spcPts val="0"/>
              </a:spcAft>
              <a:buSzPts val="2200"/>
              <a:buNone/>
            </a:pPr>
            <a:r>
              <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Tuned code</a:t>
            </a:r>
            <a:endParaRPr/>
          </a:p>
          <a:p>
            <a:pPr indent="-325438" lvl="1" marL="669925" rtl="0" algn="l">
              <a:lnSpc>
                <a:spcPct val="90000"/>
              </a:lnSpc>
              <a:spcBef>
                <a:spcPts val="500"/>
              </a:spcBef>
              <a:spcAft>
                <a:spcPts val="0"/>
              </a:spcAft>
              <a:buSzPts val="2200"/>
              <a:buFont typeface="Calibri"/>
              <a:buNone/>
            </a:pPr>
            <a:r>
              <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483" name="Google Shape;483;p6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484" name="Google Shape;484;p65"/>
          <p:cNvSpPr txBox="1"/>
          <p:nvPr/>
        </p:nvSpPr>
        <p:spPr>
          <a:xfrm>
            <a:off x="3641725" y="2483643"/>
            <a:ext cx="2838450" cy="3667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if ( 5 &lt; x ) &amp;&amp; ( x &lt; 10 ) ….</a:t>
            </a:r>
            <a:endParaRPr b="0" i="0" sz="1400" u="none" cap="none" strike="noStrike">
              <a:solidFill>
                <a:schemeClr val="dk1"/>
              </a:solidFill>
              <a:latin typeface="Arial"/>
              <a:ea typeface="Arial"/>
              <a:cs typeface="Arial"/>
              <a:sym typeface="Arial"/>
            </a:endParaRPr>
          </a:p>
        </p:txBody>
      </p:sp>
      <p:sp>
        <p:nvSpPr>
          <p:cNvPr id="485" name="Google Shape;485;p65"/>
          <p:cNvSpPr/>
          <p:nvPr/>
        </p:nvSpPr>
        <p:spPr>
          <a:xfrm>
            <a:off x="3901440" y="3628292"/>
            <a:ext cx="1587500" cy="119062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if ( 5 &lt; x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if ( x &lt; 10 )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6"/>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492" name="Google Shape;492;p66"/>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zh-CN">
                <a:solidFill>
                  <a:srgbClr val="000000"/>
                </a:solidFill>
              </a:rPr>
              <a:t>Không kiểm tra khi đã biết kết quả rồi</a:t>
            </a:r>
            <a:endParaRPr>
              <a:solidFill>
                <a:srgbClr val="000000"/>
              </a:solidFill>
            </a:endParaRPr>
          </a:p>
          <a:p>
            <a:pPr indent="-406400" lvl="0" marL="457200" rtl="0" algn="l">
              <a:lnSpc>
                <a:spcPct val="90000"/>
              </a:lnSpc>
              <a:spcBef>
                <a:spcPts val="1000"/>
              </a:spcBef>
              <a:spcAft>
                <a:spcPts val="0"/>
              </a:spcAft>
              <a:buSzPts val="2800"/>
              <a:buChar char="❖"/>
            </a:pPr>
            <a:r>
              <a:rPr lang="zh-CN">
                <a:solidFill>
                  <a:srgbClr val="000000"/>
                </a:solidFill>
              </a:rPr>
              <a:t>Ví dụ: tinh chỉnh như thế nào ???</a:t>
            </a:r>
            <a:endParaRPr/>
          </a:p>
          <a:p>
            <a:pPr indent="-325438" lvl="1" marL="669925" rtl="0" algn="l">
              <a:lnSpc>
                <a:spcPct val="90000"/>
              </a:lnSpc>
              <a:spcBef>
                <a:spcPts val="500"/>
              </a:spcBef>
              <a:spcAft>
                <a:spcPts val="0"/>
              </a:spcAft>
              <a:buSzPts val="2200"/>
              <a:buFont typeface="Calibri"/>
              <a:buNone/>
            </a:pPr>
            <a:r>
              <a:t/>
            </a:r>
            <a:endParaRPr>
              <a:solidFill>
                <a:srgbClr val="000000"/>
              </a:solidFill>
            </a:endParaRPr>
          </a:p>
          <a:p>
            <a:pPr indent="-228600" lvl="0" marL="457200" rtl="0" algn="l">
              <a:lnSpc>
                <a:spcPct val="90000"/>
              </a:lnSpc>
              <a:spcBef>
                <a:spcPts val="1000"/>
              </a:spcBef>
              <a:spcAft>
                <a:spcPts val="0"/>
              </a:spcAft>
              <a:buSzPts val="2800"/>
              <a:buNone/>
            </a:pPr>
            <a:r>
              <a:t/>
            </a:r>
            <a:endParaRPr/>
          </a:p>
        </p:txBody>
      </p:sp>
      <p:sp>
        <p:nvSpPr>
          <p:cNvPr id="493" name="Google Shape;493;p6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494" name="Google Shape;494;p66"/>
          <p:cNvSpPr/>
          <p:nvPr/>
        </p:nvSpPr>
        <p:spPr>
          <a:xfrm>
            <a:off x="3505200" y="2971800"/>
            <a:ext cx="4572000" cy="17399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negativeInputFound = False;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for ( i = 0; i &lt; iCount; i++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if ( input[ i ] &lt; 0 )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negativeInputFound = True;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 </a:t>
            </a:r>
            <a:endParaRPr/>
          </a:p>
        </p:txBody>
      </p:sp>
      <p:pic>
        <p:nvPicPr>
          <p:cNvPr id="495" name="Google Shape;495;p66"/>
          <p:cNvPicPr preferRelativeResize="0"/>
          <p:nvPr/>
        </p:nvPicPr>
        <p:blipFill rotWithShape="1">
          <a:blip r:embed="rId3">
            <a:alphaModFix/>
          </a:blip>
          <a:srcRect b="0" l="0" r="0" t="0"/>
          <a:stretch/>
        </p:blipFill>
        <p:spPr>
          <a:xfrm>
            <a:off x="1071563" y="5143500"/>
            <a:ext cx="6872287" cy="1214438"/>
          </a:xfrm>
          <a:prstGeom prst="rect">
            <a:avLst/>
          </a:prstGeom>
          <a:noFill/>
          <a:ln>
            <a:noFill/>
          </a:ln>
        </p:spPr>
      </p:pic>
      <p:sp>
        <p:nvSpPr>
          <p:cNvPr id="496" name="Google Shape;496;p66"/>
          <p:cNvSpPr txBox="1"/>
          <p:nvPr/>
        </p:nvSpPr>
        <p:spPr>
          <a:xfrm>
            <a:off x="642938" y="4714875"/>
            <a:ext cx="15049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Dùng break: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02" name="Google Shape;502;p67"/>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Sắp xếp thứ tự các phép kiểm tra theo tần suất xảy ra kết quả đúng</a:t>
            </a:r>
            <a:endParaRPr sz="2400">
              <a:solidFill>
                <a:srgbClr val="000000"/>
              </a:solidFill>
              <a:latin typeface="Times New Roman"/>
              <a:ea typeface="Times New Roman"/>
              <a:cs typeface="Times New Roman"/>
              <a:sym typeface="Times New Roman"/>
            </a:endParaRPr>
          </a:p>
          <a:p>
            <a:pPr indent="-325438" lvl="1" marL="669925" rtl="0" algn="l">
              <a:lnSpc>
                <a:spcPct val="90000"/>
              </a:lnSpc>
              <a:spcBef>
                <a:spcPts val="500"/>
              </a:spcBef>
              <a:spcAft>
                <a:spcPts val="0"/>
              </a:spcAft>
              <a:buSzPts val="2200"/>
              <a:buChar char="▪"/>
            </a:pPr>
            <a:r>
              <a:rPr lang="zh-CN">
                <a:solidFill>
                  <a:srgbClr val="000000"/>
                </a:solidFill>
                <a:latin typeface="Times New Roman"/>
                <a:ea typeface="Times New Roman"/>
                <a:cs typeface="Times New Roman"/>
                <a:sym typeface="Times New Roman"/>
              </a:rPr>
              <a:t>Initial code</a:t>
            </a:r>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503" name="Google Shape;503;p6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504" name="Google Shape;504;p67"/>
          <p:cNvSpPr txBox="1"/>
          <p:nvPr/>
        </p:nvSpPr>
        <p:spPr>
          <a:xfrm>
            <a:off x="2603183" y="2217728"/>
            <a:ext cx="6143625" cy="39370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Select inputCharacter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ProcessMathSymbol(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"0" To "9"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ProcessDigit(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 ";",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ProcessPunctuation(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ProcessSpace(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"A" To "Z", "a" To "z"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ProcessAlpha(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Else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ProcessError( inputCharacter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End Select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10" name="Google Shape;510;p68"/>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t/>
            </a:r>
            <a:endParaRPr/>
          </a:p>
        </p:txBody>
      </p:sp>
      <p:sp>
        <p:nvSpPr>
          <p:cNvPr id="511" name="Google Shape;511;p6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512" name="Google Shape;512;p68"/>
          <p:cNvSpPr txBox="1"/>
          <p:nvPr/>
        </p:nvSpPr>
        <p:spPr>
          <a:xfrm>
            <a:off x="4007302" y="3121602"/>
            <a:ext cx="4824998" cy="31430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Select inputCharacter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"A" To "Z", "a" To "z"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ProcessAlpha(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ProcessSpace(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 ";",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ProcessPunctuation(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"0" To "9"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ProcessDigit(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ProcessMathSymbol( inputCharacter )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Case Else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ProcessError( inputCharacter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End Select </a:t>
            </a:r>
            <a:endParaRPr/>
          </a:p>
        </p:txBody>
      </p:sp>
      <p:pic>
        <p:nvPicPr>
          <p:cNvPr id="513" name="Google Shape;513;p68"/>
          <p:cNvPicPr preferRelativeResize="0"/>
          <p:nvPr/>
        </p:nvPicPr>
        <p:blipFill rotWithShape="1">
          <a:blip r:embed="rId3">
            <a:alphaModFix/>
          </a:blip>
          <a:srcRect b="0" l="0" r="0" t="0"/>
          <a:stretch/>
        </p:blipFill>
        <p:spPr>
          <a:xfrm>
            <a:off x="593055" y="1419064"/>
            <a:ext cx="7538072" cy="17025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19" name="Google Shape;519;p69"/>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Sắp xếp thứ tự các phép kiểm tra theo tần suất xảy ra kết quả đúng</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Tuned code: chuyển lệnh switch thành các lệnh if - then - else</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520" name="Google Shape;520;p6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pic>
        <p:nvPicPr>
          <p:cNvPr id="521" name="Google Shape;521;p69"/>
          <p:cNvPicPr preferRelativeResize="0"/>
          <p:nvPr/>
        </p:nvPicPr>
        <p:blipFill rotWithShape="1">
          <a:blip r:embed="rId3">
            <a:alphaModFix/>
          </a:blip>
          <a:srcRect b="0" l="0" r="0" t="0"/>
          <a:stretch/>
        </p:blipFill>
        <p:spPr>
          <a:xfrm>
            <a:off x="607218" y="3814233"/>
            <a:ext cx="7929563" cy="182086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27" name="Google Shape;527;p70"/>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So sánh hiệu năng của các lệnh có cấu trúc tương đương</a:t>
            </a:r>
            <a:endParaRPr>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Calibri"/>
              <a:buNone/>
            </a:pPr>
            <a:r>
              <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528" name="Google Shape;528;p7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pic>
        <p:nvPicPr>
          <p:cNvPr id="529" name="Google Shape;529;p70"/>
          <p:cNvPicPr preferRelativeResize="0"/>
          <p:nvPr/>
        </p:nvPicPr>
        <p:blipFill rotWithShape="1">
          <a:blip r:embed="rId3">
            <a:alphaModFix/>
          </a:blip>
          <a:srcRect b="0" l="0" r="0" t="0"/>
          <a:stretch/>
        </p:blipFill>
        <p:spPr>
          <a:xfrm>
            <a:off x="457200" y="3505200"/>
            <a:ext cx="8404225" cy="2000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35" name="Google Shape;535;p71"/>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Thay thế các biểu thức logic phức tạp bằng bảng tìm kiếm kết quả</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536" name="Google Shape;536;p7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pic>
        <p:nvPicPr>
          <p:cNvPr id="537" name="Google Shape;537;p71"/>
          <p:cNvPicPr preferRelativeResize="0"/>
          <p:nvPr/>
        </p:nvPicPr>
        <p:blipFill rotWithShape="1">
          <a:blip r:embed="rId3">
            <a:alphaModFix/>
          </a:blip>
          <a:srcRect b="0" l="0" r="0" t="0"/>
          <a:stretch/>
        </p:blipFill>
        <p:spPr>
          <a:xfrm>
            <a:off x="142875" y="2786063"/>
            <a:ext cx="2982913" cy="2500312"/>
          </a:xfrm>
          <a:prstGeom prst="rect">
            <a:avLst/>
          </a:prstGeom>
          <a:noFill/>
          <a:ln>
            <a:noFill/>
          </a:ln>
        </p:spPr>
      </p:pic>
      <p:sp>
        <p:nvSpPr>
          <p:cNvPr id="538" name="Google Shape;538;p71"/>
          <p:cNvSpPr/>
          <p:nvPr/>
        </p:nvSpPr>
        <p:spPr>
          <a:xfrm>
            <a:off x="3643313" y="2928938"/>
            <a:ext cx="5214937" cy="369252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if ( ( a &amp;&amp; !c ) || ( a &amp;&amp; b &amp;&amp; c )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category = 1;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else if ( ( b &amp;&amp; !a ) || ( a &amp;&amp; c &amp;&amp; !b )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category = 2;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else if ( c &amp;&amp; !a &amp;&amp; !b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category = 3;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else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category = 0;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p:txBody>
      </p:sp>
      <p:sp>
        <p:nvSpPr>
          <p:cNvPr id="539" name="Google Shape;539;p71"/>
          <p:cNvSpPr txBox="1"/>
          <p:nvPr/>
        </p:nvSpPr>
        <p:spPr>
          <a:xfrm>
            <a:off x="3929063" y="2500313"/>
            <a:ext cx="12874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Initial code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3.2.1. Tinh chỉnh các biểu thức logic</a:t>
            </a:r>
            <a:endParaRPr/>
          </a:p>
        </p:txBody>
      </p:sp>
      <p:sp>
        <p:nvSpPr>
          <p:cNvPr id="545" name="Google Shape;545;p72"/>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Thay thế các biểu thức logic phức tạp bằng bảng tìm kiếm kết quả</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546" name="Google Shape;546;p7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pic>
        <p:nvPicPr>
          <p:cNvPr id="547" name="Google Shape;547;p72"/>
          <p:cNvPicPr preferRelativeResize="0"/>
          <p:nvPr/>
        </p:nvPicPr>
        <p:blipFill rotWithShape="1">
          <a:blip r:embed="rId3">
            <a:alphaModFix/>
          </a:blip>
          <a:srcRect b="0" l="0" r="0" t="0"/>
          <a:stretch/>
        </p:blipFill>
        <p:spPr>
          <a:xfrm>
            <a:off x="142875" y="2786063"/>
            <a:ext cx="2982913" cy="2500312"/>
          </a:xfrm>
          <a:prstGeom prst="rect">
            <a:avLst/>
          </a:prstGeom>
          <a:noFill/>
          <a:ln>
            <a:noFill/>
          </a:ln>
        </p:spPr>
      </p:pic>
      <p:sp>
        <p:nvSpPr>
          <p:cNvPr id="548" name="Google Shape;548;p72"/>
          <p:cNvSpPr/>
          <p:nvPr/>
        </p:nvSpPr>
        <p:spPr>
          <a:xfrm>
            <a:off x="3229958" y="3117166"/>
            <a:ext cx="5791200" cy="25638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define categoryTable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static int categoryTable[2][2][2] = {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!b!c  !bc  b!c  bc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0,   3,   2,   2,   //   !a </a:t>
            </a:r>
            <a:endParaRPr/>
          </a:p>
          <a:p>
            <a:pPr indent="0" lvl="1"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1,   2,   1,   1    //    a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zh-CN" sz="1400" u="none" cap="none" strike="noStrike">
                <a:solidFill>
                  <a:schemeClr val="dk1"/>
                </a:solidFill>
                <a:latin typeface="Consolas"/>
                <a:ea typeface="Consolas"/>
                <a:cs typeface="Consolas"/>
                <a:sym typeface="Consolas"/>
              </a:rPr>
              <a:t>category = categoryTable[ a ][ b ][ c ];</a:t>
            </a:r>
            <a:endParaRPr b="0" i="0" sz="1400" u="none" cap="none" strike="noStrike">
              <a:solidFill>
                <a:schemeClr val="dk1"/>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3"/>
          <p:cNvSpPr txBox="1"/>
          <p:nvPr>
            <p:ph type="title"/>
          </p:nvPr>
        </p:nvSpPr>
        <p:spPr>
          <a:xfrm>
            <a:off x="311700" y="277492"/>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3.2.2. Tinh chỉnh các vòng lặp</a:t>
            </a:r>
            <a:endParaRPr/>
          </a:p>
        </p:txBody>
      </p:sp>
      <p:sp>
        <p:nvSpPr>
          <p:cNvPr id="554" name="Google Shape;554;p73"/>
          <p:cNvSpPr txBox="1"/>
          <p:nvPr>
            <p:ph idx="1" type="body"/>
          </p:nvPr>
        </p:nvSpPr>
        <p:spPr>
          <a:xfrm>
            <a:off x="311700" y="1041009"/>
            <a:ext cx="8520600" cy="5050824"/>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zh-CN">
                <a:solidFill>
                  <a:srgbClr val="000000"/>
                </a:solidFill>
                <a:latin typeface="Times New Roman"/>
                <a:ea typeface="Times New Roman"/>
                <a:cs typeface="Times New Roman"/>
                <a:sym typeface="Times New Roman"/>
              </a:rPr>
              <a:t>Loại bỏ bớt việc kiểm tra điều kiện bên trong vòng lặp</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Char char="▪"/>
            </a:pPr>
            <a:r>
              <a:rPr lang="zh-CN" sz="2400">
                <a:solidFill>
                  <a:srgbClr val="000000"/>
                </a:solidFill>
                <a:latin typeface="Times New Roman"/>
                <a:ea typeface="Times New Roman"/>
                <a:cs typeface="Times New Roman"/>
                <a:sym typeface="Times New Roman"/>
              </a:rPr>
              <a:t>Initial code</a:t>
            </a:r>
            <a:endParaRPr/>
          </a:p>
          <a:p>
            <a:pPr indent="-228600" lvl="0" marL="45720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555" name="Google Shape;555;p7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556" name="Google Shape;556;p73"/>
          <p:cNvSpPr/>
          <p:nvPr/>
        </p:nvSpPr>
        <p:spPr>
          <a:xfrm>
            <a:off x="3071813" y="3886200"/>
            <a:ext cx="5572125" cy="253682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if ( sumType == SUMTYPE_NET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 i = 0; i &lt; count; i++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netSum = netSum + amount[ i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else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 i = 0; i &lt; count; i++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grossSum = grossSum + amount[ i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p:txBody>
      </p:sp>
      <p:pic>
        <p:nvPicPr>
          <p:cNvPr id="557" name="Google Shape;557;p73"/>
          <p:cNvPicPr preferRelativeResize="0"/>
          <p:nvPr/>
        </p:nvPicPr>
        <p:blipFill rotWithShape="1">
          <a:blip r:embed="rId3">
            <a:alphaModFix/>
          </a:blip>
          <a:srcRect b="0" l="0" r="0" t="0"/>
          <a:stretch/>
        </p:blipFill>
        <p:spPr>
          <a:xfrm>
            <a:off x="428625" y="4429125"/>
            <a:ext cx="8377238" cy="2286000"/>
          </a:xfrm>
          <a:prstGeom prst="rect">
            <a:avLst/>
          </a:prstGeom>
          <a:noFill/>
          <a:ln>
            <a:noFill/>
          </a:ln>
        </p:spPr>
      </p:pic>
      <p:sp>
        <p:nvSpPr>
          <p:cNvPr id="558" name="Google Shape;558;p73"/>
          <p:cNvSpPr/>
          <p:nvPr/>
        </p:nvSpPr>
        <p:spPr>
          <a:xfrm>
            <a:off x="3276600" y="1600200"/>
            <a:ext cx="5572125" cy="20478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 i = 0; i &lt; count; i++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if ( sumType == SUMTYPE_NET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netSum = netSum + amount[ i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else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grossSum = grossSum + amount[ i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235500" y="-180544"/>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1.2. Phân loại lỗi</a:t>
            </a:r>
            <a:endParaRPr/>
          </a:p>
        </p:txBody>
      </p:sp>
      <p:sp>
        <p:nvSpPr>
          <p:cNvPr id="130" name="Google Shape;130;p6"/>
          <p:cNvSpPr txBox="1"/>
          <p:nvPr>
            <p:ph idx="1" type="body"/>
          </p:nvPr>
        </p:nvSpPr>
        <p:spPr>
          <a:xfrm>
            <a:off x="311700" y="569650"/>
            <a:ext cx="8520600" cy="5956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Có thể phân loại thành lỗi </a:t>
            </a:r>
            <a:r>
              <a:rPr lang="zh-CN" sz="2400">
                <a:latin typeface="Times New Roman"/>
                <a:ea typeface="Times New Roman"/>
                <a:cs typeface="Times New Roman"/>
                <a:sym typeface="Times New Roman"/>
              </a:rPr>
              <a:t>syntax</a:t>
            </a:r>
            <a:r>
              <a:rPr lang="zh-CN" sz="2400">
                <a:solidFill>
                  <a:schemeClr val="dk1"/>
                </a:solidFill>
                <a:latin typeface="Times New Roman"/>
                <a:ea typeface="Times New Roman"/>
                <a:cs typeface="Times New Roman"/>
                <a:sym typeface="Times New Roman"/>
              </a:rPr>
              <a:t>, lỗi run-time v</a:t>
            </a:r>
            <a:r>
              <a:rPr lang="zh-CN" sz="2400">
                <a:latin typeface="Times New Roman"/>
                <a:ea typeface="Times New Roman"/>
                <a:cs typeface="Times New Roman"/>
                <a:sym typeface="Times New Roman"/>
              </a:rPr>
              <a:t>à lỗi logic</a:t>
            </a:r>
            <a:r>
              <a:rPr lang="zh-CN" sz="2400">
                <a:solidFill>
                  <a:schemeClr val="dk1"/>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Lỗi </a:t>
            </a:r>
            <a:r>
              <a:rPr lang="zh-CN" sz="2400">
                <a:latin typeface="Times New Roman"/>
                <a:ea typeface="Times New Roman"/>
                <a:cs typeface="Times New Roman"/>
                <a:sym typeface="Times New Roman"/>
              </a:rPr>
              <a:t>syntax</a:t>
            </a:r>
            <a:r>
              <a:rPr lang="zh-CN" sz="2400">
                <a:solidFill>
                  <a:schemeClr val="dk1"/>
                </a:solidFill>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Các lỗi khiến chương trình bị sai cú pháp và không thể biên dịch được. </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Ngoài ra cũng có thể bao gồm các cảnh báo của trình biên dịch như: biến cục bộ không được dùng hoặc gọi đến hàm chưa được khai báo (vẫn chạy được nếu dùng dynamic linking)</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Lỗi run-time: các lỗi chỉ phát hiện ra khi tiến hành chạy chương trình</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SzPts val="2400"/>
              <a:buFont typeface="Times New Roman"/>
              <a:buChar char="●"/>
            </a:pPr>
            <a:r>
              <a:rPr lang="zh-CN" sz="2400">
                <a:latin typeface="Times New Roman"/>
                <a:ea typeface="Times New Roman"/>
                <a:cs typeface="Times New Roman"/>
                <a:sym typeface="Times New Roman"/>
              </a:rPr>
              <a:t>Lỗi logic: chương trình vẫn chạy đúng nhưng do tư duy sai, thuật toán sai dẫn đến sai kết quả, là loại lỗi khó phát hiện nhất</a:t>
            </a:r>
            <a:endParaRPr sz="2400">
              <a:latin typeface="Times New Roman"/>
              <a:ea typeface="Times New Roman"/>
              <a:cs typeface="Times New Roman"/>
              <a:sym typeface="Times New Roman"/>
            </a:endParaRPr>
          </a:p>
          <a:p>
            <a:pPr indent="0" lvl="0" marL="0" rtl="0" algn="l">
              <a:lnSpc>
                <a:spcPct val="130000"/>
              </a:lnSpc>
              <a:spcBef>
                <a:spcPts val="1000"/>
              </a:spcBef>
              <a:spcAft>
                <a:spcPts val="0"/>
              </a:spcAft>
              <a:buSzPts val="2800"/>
              <a:buNone/>
            </a:pPr>
            <a:r>
              <a:t/>
            </a:r>
            <a:endParaRPr sz="2400">
              <a:solidFill>
                <a:schemeClr val="dk1"/>
              </a:solidFill>
              <a:latin typeface="Times New Roman"/>
              <a:ea typeface="Times New Roman"/>
              <a:cs typeface="Times New Roman"/>
              <a:sym typeface="Times New Roman"/>
            </a:endParaRPr>
          </a:p>
        </p:txBody>
      </p:sp>
      <p:sp>
        <p:nvSpPr>
          <p:cNvPr id="131" name="Google Shape;131;p6"/>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32" name="Google Shape;132;p6"/>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3.2.2. Tinh chỉnh các vòng lặp</a:t>
            </a:r>
            <a:endParaRPr/>
          </a:p>
        </p:txBody>
      </p:sp>
      <p:sp>
        <p:nvSpPr>
          <p:cNvPr id="564" name="Google Shape;564;p74"/>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zh-CN">
                <a:solidFill>
                  <a:srgbClr val="000000"/>
                </a:solidFill>
                <a:latin typeface="Times New Roman"/>
                <a:ea typeface="Times New Roman"/>
                <a:cs typeface="Times New Roman"/>
                <a:sym typeface="Times New Roman"/>
              </a:rPr>
              <a:t>Nếu các vòng lặp lồng nhau, đặt vòng lặp xử lý nhiều công việc hơn bên trong</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Courier New"/>
              <a:buChar char="o"/>
            </a:pPr>
            <a:r>
              <a:rPr lang="zh-CN">
                <a:solidFill>
                  <a:srgbClr val="000000"/>
                </a:solidFill>
              </a:rPr>
              <a:t>Initial code</a:t>
            </a:r>
            <a:endParaRPr/>
          </a:p>
          <a:p>
            <a:pPr indent="-185737" lvl="1" marL="669925" rtl="0" algn="l">
              <a:lnSpc>
                <a:spcPct val="90000"/>
              </a:lnSpc>
              <a:spcBef>
                <a:spcPts val="500"/>
              </a:spcBef>
              <a:spcAft>
                <a:spcPts val="0"/>
              </a:spcAft>
              <a:buSzPts val="2200"/>
              <a:buNone/>
            </a:pPr>
            <a:r>
              <a:t/>
            </a:r>
            <a:endParaRPr>
              <a:solidFill>
                <a:srgbClr val="000000"/>
              </a:solidFill>
            </a:endParaRPr>
          </a:p>
          <a:p>
            <a:pPr indent="-185737" lvl="1" marL="669925" rtl="0" algn="l">
              <a:lnSpc>
                <a:spcPct val="90000"/>
              </a:lnSpc>
              <a:spcBef>
                <a:spcPts val="500"/>
              </a:spcBef>
              <a:spcAft>
                <a:spcPts val="0"/>
              </a:spcAft>
              <a:buSzPts val="2200"/>
              <a:buNone/>
            </a:pPr>
            <a:r>
              <a:t/>
            </a:r>
            <a:endParaRPr>
              <a:solidFill>
                <a:srgbClr val="000000"/>
              </a:solidFill>
            </a:endParaRPr>
          </a:p>
          <a:p>
            <a:pPr indent="-185737" lvl="1" marL="669925" rtl="0" algn="l">
              <a:lnSpc>
                <a:spcPct val="90000"/>
              </a:lnSpc>
              <a:spcBef>
                <a:spcPts val="500"/>
              </a:spcBef>
              <a:spcAft>
                <a:spcPts val="0"/>
              </a:spcAft>
              <a:buSzPts val="2200"/>
              <a:buNone/>
            </a:pPr>
            <a:r>
              <a:t/>
            </a:r>
            <a:endParaRPr>
              <a:solidFill>
                <a:srgbClr val="000000"/>
              </a:solidFill>
            </a:endParaRPr>
          </a:p>
          <a:p>
            <a:pPr indent="-185737" lvl="1" marL="669925" rtl="0" algn="l">
              <a:lnSpc>
                <a:spcPct val="90000"/>
              </a:lnSpc>
              <a:spcBef>
                <a:spcPts val="500"/>
              </a:spcBef>
              <a:spcAft>
                <a:spcPts val="0"/>
              </a:spcAft>
              <a:buSzPts val="2200"/>
              <a:buNone/>
            </a:pPr>
            <a:r>
              <a:t/>
            </a:r>
            <a:endParaRPr>
              <a:solidFill>
                <a:srgbClr val="000000"/>
              </a:solidFill>
            </a:endParaRPr>
          </a:p>
          <a:p>
            <a:pPr indent="-342900" lvl="1" marL="687387" rtl="0" algn="l">
              <a:lnSpc>
                <a:spcPct val="90000"/>
              </a:lnSpc>
              <a:spcBef>
                <a:spcPts val="500"/>
              </a:spcBef>
              <a:spcAft>
                <a:spcPts val="0"/>
              </a:spcAft>
              <a:buSzPts val="2200"/>
              <a:buFont typeface="Courier New"/>
              <a:buChar char="o"/>
            </a:pPr>
            <a:r>
              <a:rPr lang="zh-CN">
                <a:solidFill>
                  <a:srgbClr val="000000"/>
                </a:solidFill>
              </a:rPr>
              <a:t>Tuned code</a:t>
            </a:r>
            <a:endParaRPr/>
          </a:p>
          <a:p>
            <a:pPr indent="-228600" lvl="0" marL="457200" rtl="0" algn="l">
              <a:lnSpc>
                <a:spcPct val="90000"/>
              </a:lnSpc>
              <a:spcBef>
                <a:spcPts val="1000"/>
              </a:spcBef>
              <a:spcAft>
                <a:spcPts val="0"/>
              </a:spcAft>
              <a:buSzPts val="2800"/>
              <a:buNone/>
            </a:pPr>
            <a:r>
              <a:t/>
            </a:r>
            <a:endParaRPr/>
          </a:p>
        </p:txBody>
      </p:sp>
      <p:sp>
        <p:nvSpPr>
          <p:cNvPr id="565" name="Google Shape;565;p7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566" name="Google Shape;566;p74"/>
          <p:cNvSpPr/>
          <p:nvPr/>
        </p:nvSpPr>
        <p:spPr>
          <a:xfrm>
            <a:off x="3071813" y="2676525"/>
            <a:ext cx="5572125" cy="13239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 column = 0; column &lt; 100; column++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 row = 0; row &lt; 5; row++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sum = sum + table[ row ][ column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
        <p:nvSpPr>
          <p:cNvPr id="567" name="Google Shape;567;p74"/>
          <p:cNvSpPr/>
          <p:nvPr/>
        </p:nvSpPr>
        <p:spPr>
          <a:xfrm>
            <a:off x="3276600" y="4724400"/>
            <a:ext cx="5572125" cy="155892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(row = 0; row &lt; 5; row++ )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for (column = 0; column &lt; 100; column++)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sum = sum + table[ row ][ column ]; </a:t>
            </a:r>
            <a:endParaRPr/>
          </a:p>
          <a:p>
            <a:pPr indent="0" lvl="1"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zh-CN"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3.2.2. Tinh chỉnh các vòng lặp</a:t>
            </a:r>
            <a:endParaRPr/>
          </a:p>
        </p:txBody>
      </p:sp>
      <p:sp>
        <p:nvSpPr>
          <p:cNvPr id="573" name="Google Shape;573;p75"/>
          <p:cNvSpPr txBox="1"/>
          <p:nvPr>
            <p:ph idx="1" type="body"/>
          </p:nvPr>
        </p:nvSpPr>
        <p:spPr>
          <a:xfrm>
            <a:off x="311700" y="1356867"/>
            <a:ext cx="8520600" cy="4734966"/>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Một số kỹ thuật viết các lệnh lặp hiệu quả đã học</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2400">
                <a:solidFill>
                  <a:srgbClr val="000000"/>
                </a:solidFill>
                <a:latin typeface="Times New Roman"/>
                <a:ea typeface="Times New Roman"/>
                <a:cs typeface="Times New Roman"/>
                <a:sym typeface="Times New Roman"/>
              </a:rPr>
              <a:t>Ghép các vòng lặp với nhau</a:t>
            </a:r>
            <a:endParaRPr sz="2400">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sz="2400">
                <a:solidFill>
                  <a:srgbClr val="000000"/>
                </a:solidFill>
                <a:latin typeface="Times New Roman"/>
                <a:ea typeface="Times New Roman"/>
                <a:cs typeface="Times New Roman"/>
                <a:sym typeface="Times New Roman"/>
              </a:rPr>
              <a:t>Giảm thiểu các phép tính toán bên trong vòng lặp nếu có thể</a:t>
            </a:r>
            <a:endParaRPr sz="24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None/>
            </a:pPr>
            <a:r>
              <a:rPr lang="zh-CN" sz="1800">
                <a:latin typeface="Courier New"/>
                <a:ea typeface="Courier New"/>
                <a:cs typeface="Courier New"/>
                <a:sym typeface="Courier New"/>
              </a:rPr>
              <a:t>for (i=0; i&lt;n; i++) {</a:t>
            </a:r>
            <a:endParaRPr/>
          </a:p>
          <a:p>
            <a:pPr indent="-406400" lvl="0" marL="457200" rtl="0" algn="l">
              <a:lnSpc>
                <a:spcPct val="90000"/>
              </a:lnSpc>
              <a:spcBef>
                <a:spcPts val="1000"/>
              </a:spcBef>
              <a:spcAft>
                <a:spcPts val="0"/>
              </a:spcAft>
              <a:buSzPts val="2800"/>
              <a:buNone/>
            </a:pPr>
            <a:r>
              <a:rPr lang="zh-CN" sz="1800">
                <a:latin typeface="Courier New"/>
                <a:ea typeface="Courier New"/>
                <a:cs typeface="Courier New"/>
                <a:sym typeface="Courier New"/>
              </a:rPr>
              <a:t>    balance[i] += purchase-&gt;allocator-&gt;indiv-&gt;borrower;</a:t>
            </a:r>
            <a:endParaRPr/>
          </a:p>
          <a:p>
            <a:pPr indent="-406400" lvl="0" marL="457200" rtl="0" algn="l">
              <a:lnSpc>
                <a:spcPct val="90000"/>
              </a:lnSpc>
              <a:spcBef>
                <a:spcPts val="1000"/>
              </a:spcBef>
              <a:spcAft>
                <a:spcPts val="0"/>
              </a:spcAft>
              <a:buSzPts val="2800"/>
              <a:buNone/>
            </a:pPr>
            <a:r>
              <a:rPr lang="zh-CN" sz="1800">
                <a:latin typeface="Courier New"/>
                <a:ea typeface="Courier New"/>
                <a:cs typeface="Courier New"/>
                <a:sym typeface="Courier New"/>
              </a:rPr>
              <a:t>    amounttopay[i] = balance[i]*(prime+card)*pcentpay;</a:t>
            </a:r>
            <a:endParaRPr/>
          </a:p>
          <a:p>
            <a:pPr indent="-406400" lvl="0" marL="457200" rtl="0" algn="l">
              <a:lnSpc>
                <a:spcPct val="90000"/>
              </a:lnSpc>
              <a:spcBef>
                <a:spcPts val="1000"/>
              </a:spcBef>
              <a:spcAft>
                <a:spcPts val="0"/>
              </a:spcAft>
              <a:buSzPts val="2800"/>
              <a:buNone/>
            </a:pPr>
            <a:r>
              <a:rPr lang="zh-CN" sz="1800">
                <a:latin typeface="Courier New"/>
                <a:ea typeface="Courier New"/>
                <a:cs typeface="Courier New"/>
                <a:sym typeface="Courier New"/>
              </a:rPr>
              <a:t>}</a:t>
            </a:r>
            <a:endParaRPr sz="1800">
              <a:solidFill>
                <a:schemeClr val="lt2"/>
              </a:solidFill>
              <a:latin typeface="Courier New"/>
              <a:ea typeface="Courier New"/>
              <a:cs typeface="Courier New"/>
              <a:sym typeface="Courier New"/>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newamt = purchase-&gt;allocator-&gt;indiv-&gt;borrower;</a:t>
            </a:r>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payrate = (prime+card)*pcentpay;</a:t>
            </a:r>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for (i=0; i&lt;n; i++) {</a:t>
            </a:r>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    balance[i] += newamt;</a:t>
            </a:r>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    amounttopay[i] = balance[i]*payrate;</a:t>
            </a:r>
            <a:endParaRPr/>
          </a:p>
          <a:p>
            <a:pPr indent="-406400" lvl="0" marL="457200" rtl="0" algn="l">
              <a:lnSpc>
                <a:spcPct val="90000"/>
              </a:lnSpc>
              <a:spcBef>
                <a:spcPts val="1000"/>
              </a:spcBef>
              <a:spcAft>
                <a:spcPts val="0"/>
              </a:spcAft>
              <a:buSzPts val="2800"/>
              <a:buNone/>
            </a:pPr>
            <a:r>
              <a:rPr lang="zh-CN" sz="1800">
                <a:solidFill>
                  <a:srgbClr val="FF0000"/>
                </a:solidFill>
                <a:latin typeface="Courier New"/>
                <a:ea typeface="Courier New"/>
                <a:cs typeface="Courier New"/>
                <a:sym typeface="Courier New"/>
              </a:rPr>
              <a:t>}</a:t>
            </a:r>
            <a:endParaRPr/>
          </a:p>
          <a:p>
            <a:pPr indent="-368300" lvl="1" marL="914400" rtl="0" algn="l">
              <a:lnSpc>
                <a:spcPct val="90000"/>
              </a:lnSpc>
              <a:spcBef>
                <a:spcPts val="500"/>
              </a:spcBef>
              <a:spcAft>
                <a:spcPts val="0"/>
              </a:spcAft>
              <a:buSzPts val="2200"/>
              <a:buFont typeface="Calibri"/>
              <a:buNone/>
            </a:pPr>
            <a:r>
              <a:t/>
            </a:r>
            <a:endParaRPr sz="2400">
              <a:solidFill>
                <a:srgbClr val="000000"/>
              </a:solidFill>
            </a:endParaRPr>
          </a:p>
          <a:p>
            <a:pPr indent="-228600" lvl="0" marL="457200" rtl="0" algn="l">
              <a:lnSpc>
                <a:spcPct val="90000"/>
              </a:lnSpc>
              <a:spcBef>
                <a:spcPts val="1000"/>
              </a:spcBef>
              <a:spcAft>
                <a:spcPts val="0"/>
              </a:spcAft>
              <a:buSzPts val="2800"/>
              <a:buNone/>
            </a:pPr>
            <a:r>
              <a:t/>
            </a:r>
            <a:endParaRPr/>
          </a:p>
        </p:txBody>
      </p:sp>
      <p:sp>
        <p:nvSpPr>
          <p:cNvPr id="574" name="Google Shape;574;p7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6"/>
          <p:cNvSpPr txBox="1"/>
          <p:nvPr>
            <p:ph type="title"/>
          </p:nvPr>
        </p:nvSpPr>
        <p:spPr>
          <a:xfrm>
            <a:off x="311700" y="2746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3.2.2. Tinh chỉnh các vòng lặp</a:t>
            </a:r>
            <a:endParaRPr/>
          </a:p>
        </p:txBody>
      </p:sp>
      <p:sp>
        <p:nvSpPr>
          <p:cNvPr id="580" name="Google Shape;580;p76"/>
          <p:cNvSpPr txBox="1"/>
          <p:nvPr>
            <p:ph idx="1" type="body"/>
          </p:nvPr>
        </p:nvSpPr>
        <p:spPr>
          <a:xfrm>
            <a:off x="311700" y="1356875"/>
            <a:ext cx="8520600" cy="47349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400">
                <a:latin typeface="Times New Roman"/>
                <a:ea typeface="Times New Roman"/>
                <a:cs typeface="Times New Roman"/>
                <a:sym typeface="Times New Roman"/>
              </a:rPr>
              <a:t>Thay thế phép nhân trong vòng lặp </a:t>
            </a:r>
            <a:r>
              <a:rPr lang="zh-CN" sz="2400">
                <a:latin typeface="Times New Roman"/>
                <a:ea typeface="Times New Roman"/>
                <a:cs typeface="Times New Roman"/>
                <a:sym typeface="Times New Roman"/>
              </a:rPr>
              <a:t>bằng</a:t>
            </a:r>
            <a:r>
              <a:rPr lang="zh-CN" sz="2400">
                <a:latin typeface="Times New Roman"/>
                <a:ea typeface="Times New Roman"/>
                <a:cs typeface="Times New Roman"/>
                <a:sym typeface="Times New Roman"/>
              </a:rPr>
              <a:t> phép cộng </a:t>
            </a:r>
            <a:endParaRPr/>
          </a:p>
          <a:p>
            <a:pPr indent="0" lvl="0" marL="50800" rtl="0" algn="l">
              <a:lnSpc>
                <a:spcPct val="90000"/>
              </a:lnSpc>
              <a:spcBef>
                <a:spcPts val="0"/>
              </a:spcBef>
              <a:spcAft>
                <a:spcPts val="0"/>
              </a:spcAft>
              <a:buSzPts val="2800"/>
              <a:buNone/>
            </a:pPr>
            <a:r>
              <a:rPr lang="zh-CN" sz="2400">
                <a:latin typeface="Courier New"/>
                <a:ea typeface="Courier New"/>
                <a:cs typeface="Courier New"/>
                <a:sym typeface="Courier New"/>
              </a:rPr>
              <a:t>for (i=0; i&lt;n; i++)</a:t>
            </a:r>
            <a:endParaRPr/>
          </a:p>
          <a:p>
            <a:pPr indent="0" lvl="0" marL="50800" rtl="0" algn="l">
              <a:lnSpc>
                <a:spcPct val="90000"/>
              </a:lnSpc>
              <a:spcBef>
                <a:spcPts val="0"/>
              </a:spcBef>
              <a:spcAft>
                <a:spcPts val="0"/>
              </a:spcAft>
              <a:buSzPts val="2800"/>
              <a:buNone/>
            </a:pPr>
            <a:r>
              <a:rPr lang="zh-CN" sz="2400">
                <a:latin typeface="Courier New"/>
                <a:ea typeface="Courier New"/>
                <a:cs typeface="Courier New"/>
                <a:sym typeface="Courier New"/>
              </a:rPr>
              <a:t>    a[i] = i*conversion;</a:t>
            </a:r>
            <a:endParaRPr/>
          </a:p>
          <a:p>
            <a:pPr indent="0" lvl="0" marL="50800" rtl="0" algn="l">
              <a:lnSpc>
                <a:spcPct val="90000"/>
              </a:lnSpc>
              <a:spcBef>
                <a:spcPts val="0"/>
              </a:spcBef>
              <a:spcAft>
                <a:spcPts val="0"/>
              </a:spcAft>
              <a:buSzPts val="2800"/>
              <a:buNone/>
            </a:pPr>
            <a:r>
              <a:rPr lang="zh-CN" sz="2400">
                <a:latin typeface="Courier New"/>
                <a:ea typeface="Courier New"/>
                <a:cs typeface="Courier New"/>
                <a:sym typeface="Courier New"/>
              </a:rPr>
              <a:t>=&gt; </a:t>
            </a:r>
            <a:endParaRPr/>
          </a:p>
          <a:p>
            <a:pPr indent="0" lvl="0" marL="50800" rtl="0" algn="l">
              <a:lnSpc>
                <a:spcPct val="90000"/>
              </a:lnSpc>
              <a:spcBef>
                <a:spcPts val="0"/>
              </a:spcBef>
              <a:spcAft>
                <a:spcPts val="0"/>
              </a:spcAft>
              <a:buSzPts val="2800"/>
              <a:buNone/>
            </a:pPr>
            <a:r>
              <a:rPr lang="zh-CN" sz="2400">
                <a:solidFill>
                  <a:srgbClr val="FF00FF"/>
                </a:solidFill>
                <a:latin typeface="Courier New"/>
                <a:ea typeface="Courier New"/>
                <a:cs typeface="Courier New"/>
                <a:sym typeface="Courier New"/>
              </a:rPr>
              <a:t>sum = 0;               </a:t>
            </a:r>
            <a:endParaRPr/>
          </a:p>
          <a:p>
            <a:pPr indent="0" lvl="0" marL="50800" rtl="0" algn="l">
              <a:lnSpc>
                <a:spcPct val="90000"/>
              </a:lnSpc>
              <a:spcBef>
                <a:spcPts val="0"/>
              </a:spcBef>
              <a:spcAft>
                <a:spcPts val="0"/>
              </a:spcAft>
              <a:buSzPts val="2800"/>
              <a:buNone/>
            </a:pPr>
            <a:r>
              <a:rPr lang="zh-CN" sz="2400">
                <a:solidFill>
                  <a:srgbClr val="FF00FF"/>
                </a:solidFill>
                <a:latin typeface="Courier New"/>
                <a:ea typeface="Courier New"/>
                <a:cs typeface="Courier New"/>
                <a:sym typeface="Courier New"/>
              </a:rPr>
              <a:t>for (i=0; i&lt;n; i++) {</a:t>
            </a:r>
            <a:endParaRPr/>
          </a:p>
          <a:p>
            <a:pPr indent="0" lvl="0" marL="50800" rtl="0" algn="l">
              <a:lnSpc>
                <a:spcPct val="90000"/>
              </a:lnSpc>
              <a:spcBef>
                <a:spcPts val="0"/>
              </a:spcBef>
              <a:spcAft>
                <a:spcPts val="0"/>
              </a:spcAft>
              <a:buSzPts val="2800"/>
              <a:buNone/>
            </a:pPr>
            <a:r>
              <a:rPr lang="zh-CN" sz="2400">
                <a:solidFill>
                  <a:srgbClr val="FF00FF"/>
                </a:solidFill>
                <a:latin typeface="Courier New"/>
                <a:ea typeface="Courier New"/>
                <a:cs typeface="Courier New"/>
                <a:sym typeface="Courier New"/>
              </a:rPr>
              <a:t>    a[i] = sum; </a:t>
            </a:r>
            <a:endParaRPr/>
          </a:p>
          <a:p>
            <a:pPr indent="0" lvl="0" marL="50800" rtl="0" algn="l">
              <a:lnSpc>
                <a:spcPct val="90000"/>
              </a:lnSpc>
              <a:spcBef>
                <a:spcPts val="0"/>
              </a:spcBef>
              <a:spcAft>
                <a:spcPts val="0"/>
              </a:spcAft>
              <a:buSzPts val="2800"/>
              <a:buNone/>
            </a:pPr>
            <a:r>
              <a:rPr lang="zh-CN" sz="2400">
                <a:solidFill>
                  <a:srgbClr val="FF00FF"/>
                </a:solidFill>
                <a:latin typeface="Courier New"/>
                <a:ea typeface="Courier New"/>
                <a:cs typeface="Courier New"/>
                <a:sym typeface="Courier New"/>
              </a:rPr>
              <a:t>    sum += conversion; </a:t>
            </a:r>
            <a:endParaRPr/>
          </a:p>
          <a:p>
            <a:pPr indent="0" lvl="0" marL="50800" rtl="0" algn="l">
              <a:lnSpc>
                <a:spcPct val="90000"/>
              </a:lnSpc>
              <a:spcBef>
                <a:spcPts val="0"/>
              </a:spcBef>
              <a:spcAft>
                <a:spcPts val="0"/>
              </a:spcAft>
              <a:buSzPts val="2800"/>
              <a:buNone/>
            </a:pPr>
            <a:r>
              <a:rPr lang="zh-CN" sz="2400">
                <a:solidFill>
                  <a:srgbClr val="FF00FF"/>
                </a:solidFill>
                <a:latin typeface="Courier New"/>
                <a:ea typeface="Courier New"/>
                <a:cs typeface="Courier New"/>
                <a:sym typeface="Courier New"/>
              </a:rPr>
              <a:t>}</a:t>
            </a:r>
            <a:endParaRPr/>
          </a:p>
          <a:p>
            <a:pPr indent="0" lvl="0" marL="50800" rtl="0" algn="l">
              <a:lnSpc>
                <a:spcPct val="90000"/>
              </a:lnSpc>
              <a:spcBef>
                <a:spcPts val="0"/>
              </a:spcBef>
              <a:spcAft>
                <a:spcPts val="0"/>
              </a:spcAft>
              <a:buSzPts val="2800"/>
              <a:buNone/>
            </a:pPr>
            <a:r>
              <a:rPr lang="zh-CN" sz="2400">
                <a:solidFill>
                  <a:schemeClr val="dk1"/>
                </a:solidFill>
                <a:latin typeface="Times New Roman"/>
                <a:ea typeface="Times New Roman"/>
                <a:cs typeface="Times New Roman"/>
                <a:sym typeface="Times New Roman"/>
              </a:rPr>
              <a:t>Tốt hơn:</a:t>
            </a:r>
            <a:r>
              <a:rPr lang="zh-CN" sz="2400">
                <a:solidFill>
                  <a:schemeClr val="lt2"/>
                </a:solidFill>
                <a:latin typeface="Courier New"/>
                <a:ea typeface="Courier New"/>
                <a:cs typeface="Courier New"/>
                <a:sym typeface="Courier New"/>
              </a:rPr>
              <a:t> </a:t>
            </a:r>
            <a:endParaRPr/>
          </a:p>
          <a:p>
            <a:pPr indent="0" lvl="0" marL="50800" rtl="0" algn="l">
              <a:lnSpc>
                <a:spcPct val="90000"/>
              </a:lnSpc>
              <a:spcBef>
                <a:spcPts val="0"/>
              </a:spcBef>
              <a:spcAft>
                <a:spcPts val="0"/>
              </a:spcAft>
              <a:buSzPts val="2800"/>
              <a:buNone/>
            </a:pPr>
            <a:r>
              <a:rPr lang="zh-CN" sz="2400">
                <a:solidFill>
                  <a:srgbClr val="FF0000"/>
                </a:solidFill>
                <a:latin typeface="Courier New"/>
                <a:ea typeface="Courier New"/>
                <a:cs typeface="Courier New"/>
                <a:sym typeface="Courier New"/>
              </a:rPr>
              <a:t>a[0] = 0;</a:t>
            </a:r>
            <a:endParaRPr/>
          </a:p>
          <a:p>
            <a:pPr indent="0" lvl="0" marL="50800" rtl="0" algn="l">
              <a:lnSpc>
                <a:spcPct val="90000"/>
              </a:lnSpc>
              <a:spcBef>
                <a:spcPts val="0"/>
              </a:spcBef>
              <a:spcAft>
                <a:spcPts val="0"/>
              </a:spcAft>
              <a:buSzPts val="2800"/>
              <a:buNone/>
            </a:pPr>
            <a:r>
              <a:rPr lang="zh-CN" sz="2400">
                <a:solidFill>
                  <a:srgbClr val="FF0000"/>
                </a:solidFill>
                <a:latin typeface="Courier New"/>
                <a:ea typeface="Courier New"/>
                <a:cs typeface="Courier New"/>
                <a:sym typeface="Courier New"/>
              </a:rPr>
              <a:t>for (i=1; i&lt;n; i++)</a:t>
            </a:r>
            <a:endParaRPr/>
          </a:p>
          <a:p>
            <a:pPr indent="0" lvl="0" marL="50800" rtl="0" algn="l">
              <a:lnSpc>
                <a:spcPct val="90000"/>
              </a:lnSpc>
              <a:spcBef>
                <a:spcPts val="0"/>
              </a:spcBef>
              <a:spcAft>
                <a:spcPts val="0"/>
              </a:spcAft>
              <a:buSzPts val="2800"/>
              <a:buNone/>
            </a:pPr>
            <a:r>
              <a:rPr lang="zh-CN" sz="2400">
                <a:solidFill>
                  <a:srgbClr val="FF0000"/>
                </a:solidFill>
                <a:latin typeface="Courier New"/>
                <a:ea typeface="Courier New"/>
                <a:cs typeface="Courier New"/>
                <a:sym typeface="Courier New"/>
              </a:rPr>
              <a:t>   a[i] = a[i-1]+conversion;</a:t>
            </a:r>
            <a:endParaRPr/>
          </a:p>
          <a:p>
            <a:pPr indent="-228600" lvl="0" marL="457200" rtl="0" algn="l">
              <a:lnSpc>
                <a:spcPct val="90000"/>
              </a:lnSpc>
              <a:spcBef>
                <a:spcPts val="0"/>
              </a:spcBef>
              <a:spcAft>
                <a:spcPts val="0"/>
              </a:spcAft>
              <a:buSzPts val="2800"/>
              <a:buNone/>
            </a:pPr>
            <a:r>
              <a:t/>
            </a:r>
            <a:endParaRPr sz="2400">
              <a:solidFill>
                <a:srgbClr val="FF0000"/>
              </a:solidFill>
              <a:latin typeface="Courier New"/>
              <a:ea typeface="Courier New"/>
              <a:cs typeface="Courier New"/>
              <a:sym typeface="Courier New"/>
            </a:endParaRPr>
          </a:p>
          <a:p>
            <a:pPr indent="-228600" lvl="0" marL="457200" rtl="0" algn="l">
              <a:lnSpc>
                <a:spcPct val="90000"/>
              </a:lnSpc>
              <a:spcBef>
                <a:spcPts val="0"/>
              </a:spcBef>
              <a:spcAft>
                <a:spcPts val="0"/>
              </a:spcAft>
              <a:buSzPts val="2800"/>
              <a:buNone/>
            </a:pPr>
            <a:r>
              <a:t/>
            </a:r>
            <a:endParaRPr sz="2400">
              <a:solidFill>
                <a:schemeClr val="lt2"/>
              </a:solidFill>
              <a:latin typeface="Courier New"/>
              <a:ea typeface="Courier New"/>
              <a:cs typeface="Courier New"/>
              <a:sym typeface="Courier New"/>
            </a:endParaRPr>
          </a:p>
          <a:p>
            <a:pPr indent="-228600" lvl="0" marL="457200" rtl="0" algn="l">
              <a:lnSpc>
                <a:spcPct val="90000"/>
              </a:lnSpc>
              <a:spcBef>
                <a:spcPts val="0"/>
              </a:spcBef>
              <a:spcAft>
                <a:spcPts val="0"/>
              </a:spcAft>
              <a:buSzPts val="2800"/>
              <a:buNone/>
            </a:pPr>
            <a:r>
              <a:t/>
            </a:r>
            <a:endParaRPr sz="2400">
              <a:solidFill>
                <a:schemeClr val="lt2"/>
              </a:solidFill>
              <a:latin typeface="Courier New"/>
              <a:ea typeface="Courier New"/>
              <a:cs typeface="Courier New"/>
              <a:sym typeface="Courier New"/>
            </a:endParaRPr>
          </a:p>
          <a:p>
            <a:pPr indent="-228600" lvl="0" marL="457200" rtl="0" algn="l">
              <a:lnSpc>
                <a:spcPct val="90000"/>
              </a:lnSpc>
              <a:spcBef>
                <a:spcPts val="1000"/>
              </a:spcBef>
              <a:spcAft>
                <a:spcPts val="0"/>
              </a:spcAft>
              <a:buSzPts val="2800"/>
              <a:buNone/>
            </a:pPr>
            <a:r>
              <a:t/>
            </a:r>
            <a:endParaRPr/>
          </a:p>
        </p:txBody>
      </p:sp>
      <p:sp>
        <p:nvSpPr>
          <p:cNvPr id="581" name="Google Shape;581;p7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3.2.2. Tinh chỉnh các vòng lặp</a:t>
            </a:r>
            <a:endParaRPr/>
          </a:p>
        </p:txBody>
      </p:sp>
      <p:sp>
        <p:nvSpPr>
          <p:cNvPr id="587" name="Google Shape;587;p7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588" name="Google Shape;588;p77"/>
          <p:cNvSpPr txBox="1"/>
          <p:nvPr>
            <p:ph idx="1" type="body"/>
          </p:nvPr>
        </p:nvSpPr>
        <p:spPr>
          <a:xfrm>
            <a:off x="311150" y="1536700"/>
            <a:ext cx="8521700" cy="4329350"/>
          </a:xfrm>
          <a:prstGeom prst="rect">
            <a:avLst/>
          </a:prstGeom>
          <a:noFill/>
          <a:ln>
            <a:noFill/>
          </a:ln>
        </p:spPr>
        <p:txBody>
          <a:bodyPr anchorCtr="0" anchor="t" bIns="45700" lIns="91425" spcFirstLastPara="1" rIns="91425" wrap="square" tIns="45700">
            <a:spAutoFit/>
          </a:bodyPr>
          <a:lstStyle/>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chemeClr val="dk1"/>
                </a:solidFill>
                <a:latin typeface="Courier New"/>
                <a:ea typeface="Courier New"/>
                <a:cs typeface="Courier New"/>
                <a:sym typeface="Courier New"/>
              </a:rPr>
              <a:t>for (i=0; i&lt;r; i++)</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chemeClr val="dk1"/>
                </a:solidFill>
                <a:latin typeface="Courier New"/>
                <a:ea typeface="Courier New"/>
                <a:cs typeface="Courier New"/>
                <a:sym typeface="Courier New"/>
              </a:rPr>
              <a:t>    for (j=0; j&lt;c; j++) </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chemeClr val="dk1"/>
                </a:solidFill>
                <a:latin typeface="Courier New"/>
                <a:ea typeface="Courier New"/>
                <a:cs typeface="Courier New"/>
                <a:sym typeface="Courier New"/>
              </a:rPr>
              <a:t>        A[j] = B[j] + C[i];</a:t>
            </a:r>
            <a:endParaRPr/>
          </a:p>
          <a:p>
            <a:pPr indent="-228600" lvl="0" marL="457200" marR="0" rtl="0" algn="l">
              <a:lnSpc>
                <a:spcPct val="80000"/>
              </a:lnSpc>
              <a:spcBef>
                <a:spcPts val="1000"/>
              </a:spcBef>
              <a:spcAft>
                <a:spcPts val="0"/>
              </a:spcAft>
              <a:buClr>
                <a:srgbClr val="CE3B29"/>
              </a:buClr>
              <a:buSzPts val="2800"/>
              <a:buFont typeface="Noto Sans Symbols"/>
              <a:buNone/>
            </a:pPr>
            <a:r>
              <a:t/>
            </a:r>
            <a:endParaRPr b="0" i="0" sz="2400" u="none" cap="none" strike="noStrike">
              <a:solidFill>
                <a:schemeClr val="dk1"/>
              </a:solidFill>
              <a:latin typeface="Courier New"/>
              <a:ea typeface="Courier New"/>
              <a:cs typeface="Courier New"/>
              <a:sym typeface="Courier New"/>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chemeClr val="dk1"/>
                </a:solidFill>
                <a:latin typeface="Courier New"/>
                <a:ea typeface="Courier New"/>
                <a:cs typeface="Courier New"/>
                <a:sym typeface="Courier New"/>
              </a:rPr>
              <a:t>=&gt;</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rgbClr val="FF0000"/>
                </a:solidFill>
                <a:latin typeface="Courier New"/>
                <a:ea typeface="Courier New"/>
                <a:cs typeface="Courier New"/>
                <a:sym typeface="Courier New"/>
              </a:rPr>
              <a:t>for (i=0; i&lt;r; i++) {</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rgbClr val="FF0000"/>
                </a:solidFill>
                <a:latin typeface="Courier New"/>
                <a:ea typeface="Courier New"/>
                <a:cs typeface="Courier New"/>
                <a:sym typeface="Courier New"/>
              </a:rPr>
              <a:t>    temp = C[i];</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rgbClr val="FF0000"/>
                </a:solidFill>
                <a:latin typeface="Courier New"/>
                <a:ea typeface="Courier New"/>
                <a:cs typeface="Courier New"/>
                <a:sym typeface="Courier New"/>
              </a:rPr>
              <a:t>    for (j=0; j&lt;c; j++) </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rgbClr val="FF0000"/>
                </a:solidFill>
                <a:latin typeface="Courier New"/>
                <a:ea typeface="Courier New"/>
                <a:cs typeface="Courier New"/>
                <a:sym typeface="Courier New"/>
              </a:rPr>
              <a:t>        A[j] = B[j] + temp;</a:t>
            </a:r>
            <a:endParaRPr/>
          </a:p>
          <a:p>
            <a:pPr indent="0" lvl="0" marL="50800" marR="0" rtl="0" algn="l">
              <a:lnSpc>
                <a:spcPct val="80000"/>
              </a:lnSpc>
              <a:spcBef>
                <a:spcPts val="1000"/>
              </a:spcBef>
              <a:spcAft>
                <a:spcPts val="0"/>
              </a:spcAft>
              <a:buClr>
                <a:srgbClr val="CE3B29"/>
              </a:buClr>
              <a:buSzPts val="2800"/>
              <a:buFont typeface="Noto Sans Symbols"/>
              <a:buNone/>
            </a:pPr>
            <a:r>
              <a:rPr b="0" i="0" lang="zh-CN" sz="2400" u="none" cap="none" strike="noStrike">
                <a:solidFill>
                  <a:srgbClr val="FF0000"/>
                </a:solidFill>
                <a:latin typeface="Courier New"/>
                <a:ea typeface="Courier New"/>
                <a:cs typeface="Courier New"/>
                <a:sym typeface="Courier New"/>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3.2.3. Tinh chỉnh việc biến đổi dữ liệu </a:t>
            </a:r>
            <a:endParaRPr/>
          </a:p>
        </p:txBody>
      </p:sp>
      <p:sp>
        <p:nvSpPr>
          <p:cNvPr id="594" name="Google Shape;594;p78"/>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6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Một số kỹ thuật viết mã hiệu quả đã học:</a:t>
            </a:r>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Sử dụng kiểu dữ liệu có kích thước nhỏ nếu có thể</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Sử dụng mảng có số chiều nhỏ nhất có thể</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Đem các phép toán trên mảng ra ngoài vòng lặp nếu có thể</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Sử dụng các chỉ số phụ</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Sử dụng biến trung gian</a:t>
            </a:r>
            <a:endParaRPr>
              <a:solidFill>
                <a:srgbClr val="000000"/>
              </a:solidFill>
              <a:latin typeface="Times New Roman"/>
              <a:ea typeface="Times New Roman"/>
              <a:cs typeface="Times New Roman"/>
              <a:sym typeface="Times New Roman"/>
            </a:endParaRPr>
          </a:p>
          <a:p>
            <a:pPr indent="-342900" lvl="1" marL="687387" rtl="0" algn="l">
              <a:lnSpc>
                <a:spcPct val="90000"/>
              </a:lnSpc>
              <a:spcBef>
                <a:spcPts val="1200"/>
              </a:spcBef>
              <a:spcAft>
                <a:spcPts val="0"/>
              </a:spcAft>
              <a:buSzPts val="2200"/>
              <a:buFont typeface="Courier New"/>
              <a:buChar char="o"/>
            </a:pPr>
            <a:r>
              <a:rPr lang="zh-CN">
                <a:solidFill>
                  <a:srgbClr val="000000"/>
                </a:solidFill>
                <a:latin typeface="Times New Roman"/>
                <a:ea typeface="Times New Roman"/>
                <a:cs typeface="Times New Roman"/>
                <a:sym typeface="Times New Roman"/>
              </a:rPr>
              <a:t>Khai báo kích thước mảng = 2</a:t>
            </a:r>
            <a:r>
              <a:rPr baseline="30000" lang="zh-CN">
                <a:solidFill>
                  <a:srgbClr val="000000"/>
                </a:solidFill>
                <a:latin typeface="Times New Roman"/>
                <a:ea typeface="Times New Roman"/>
                <a:cs typeface="Times New Roman"/>
                <a:sym typeface="Times New Roman"/>
              </a:rPr>
              <a:t>n</a:t>
            </a:r>
            <a:endParaRPr/>
          </a:p>
          <a:p>
            <a:pPr indent="-203200" lvl="1" marL="687387" rtl="0" algn="l">
              <a:lnSpc>
                <a:spcPct val="90000"/>
              </a:lnSpc>
              <a:spcBef>
                <a:spcPts val="1200"/>
              </a:spcBef>
              <a:spcAft>
                <a:spcPts val="0"/>
              </a:spcAft>
              <a:buSzPts val="2200"/>
              <a:buFont typeface="Noto Sans Symbols"/>
              <a:buNone/>
            </a:pPr>
            <a:r>
              <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200"/>
              </a:spcBef>
              <a:spcAft>
                <a:spcPts val="600"/>
              </a:spcAft>
              <a:buSzPts val="2800"/>
              <a:buFont typeface="Noto Sans Symbols"/>
              <a:buNone/>
            </a:pPr>
            <a:r>
              <a:t/>
            </a:r>
            <a:endParaRPr>
              <a:latin typeface="Times New Roman"/>
              <a:ea typeface="Times New Roman"/>
              <a:cs typeface="Times New Roman"/>
              <a:sym typeface="Times New Roman"/>
            </a:endParaRPr>
          </a:p>
        </p:txBody>
      </p:sp>
      <p:sp>
        <p:nvSpPr>
          <p:cNvPr id="595" name="Google Shape;595;p7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9"/>
          <p:cNvSpPr txBox="1"/>
          <p:nvPr>
            <p:ph type="title"/>
          </p:nvPr>
        </p:nvSpPr>
        <p:spPr>
          <a:xfrm>
            <a:off x="311700" y="227442"/>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3.2.4. Tinh chỉnh các biểu thức</a:t>
            </a:r>
            <a:endParaRPr/>
          </a:p>
        </p:txBody>
      </p:sp>
      <p:sp>
        <p:nvSpPr>
          <p:cNvPr id="601" name="Google Shape;601;p79"/>
          <p:cNvSpPr txBox="1"/>
          <p:nvPr>
            <p:ph idx="1" type="body"/>
          </p:nvPr>
        </p:nvSpPr>
        <p:spPr>
          <a:xfrm>
            <a:off x="311700" y="907918"/>
            <a:ext cx="8520600" cy="4924200"/>
          </a:xfrm>
          <a:prstGeom prst="rect">
            <a:avLst/>
          </a:prstGeom>
          <a:noFill/>
          <a:ln>
            <a:noFill/>
          </a:ln>
        </p:spPr>
        <p:txBody>
          <a:bodyPr anchorCtr="0" anchor="t" bIns="45700" lIns="91425" spcFirstLastPara="1" rIns="91425" wrap="square" tIns="45700">
            <a:noAutofit/>
          </a:bodyPr>
          <a:lstStyle/>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Thay thế phép nhân bằng phép cộng</a:t>
            </a:r>
            <a:endParaRPr sz="2300">
              <a:solidFill>
                <a:srgbClr val="000000"/>
              </a:solidFill>
              <a:latin typeface="Times New Roman"/>
              <a:ea typeface="Times New Roman"/>
              <a:cs typeface="Times New Roman"/>
              <a:sym typeface="Times New Roman"/>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Thay thế phép lũy thừa bằng phép nhân</a:t>
            </a:r>
            <a:endParaRPr sz="2300">
              <a:solidFill>
                <a:srgbClr val="000000"/>
              </a:solidFill>
              <a:latin typeface="Times New Roman"/>
              <a:ea typeface="Times New Roman"/>
              <a:cs typeface="Times New Roman"/>
              <a:sym typeface="Times New Roman"/>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Thay việc tính các hàm lượng giác bằng cách gọi các hàm lượng giác có sẵn</a:t>
            </a:r>
            <a:endParaRPr sz="2300">
              <a:solidFill>
                <a:srgbClr val="000000"/>
              </a:solidFill>
              <a:latin typeface="Times New Roman"/>
              <a:ea typeface="Times New Roman"/>
              <a:cs typeface="Times New Roman"/>
              <a:sym typeface="Times New Roman"/>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Sử dụng kiểu dữ liệu có kích thước nhỏ nếu có thể</a:t>
            </a:r>
            <a:endParaRPr sz="2300">
              <a:solidFill>
                <a:srgbClr val="000000"/>
              </a:solidFill>
              <a:latin typeface="Times New Roman"/>
              <a:ea typeface="Times New Roman"/>
              <a:cs typeface="Times New Roman"/>
              <a:sym typeface="Times New Roman"/>
            </a:endParaRPr>
          </a:p>
          <a:p>
            <a:pPr indent="-368300" lvl="1" marL="914400" rtl="0" algn="l">
              <a:lnSpc>
                <a:spcPct val="80000"/>
              </a:lnSpc>
              <a:spcBef>
                <a:spcPts val="500"/>
              </a:spcBef>
              <a:spcAft>
                <a:spcPts val="0"/>
              </a:spcAft>
              <a:buSzPts val="2200"/>
              <a:buFont typeface="Noto Sans Symbols"/>
              <a:buChar char="▪"/>
            </a:pPr>
            <a:r>
              <a:rPr lang="zh-CN" sz="2400">
                <a:solidFill>
                  <a:srgbClr val="000000"/>
                </a:solidFill>
                <a:latin typeface="Courier New"/>
                <a:ea typeface="Courier New"/>
                <a:cs typeface="Courier New"/>
                <a:sym typeface="Courier New"/>
              </a:rPr>
              <a:t>long int 🡪 int</a:t>
            </a:r>
            <a:endParaRPr sz="2400">
              <a:solidFill>
                <a:srgbClr val="000000"/>
              </a:solidFill>
              <a:latin typeface="Courier New"/>
              <a:ea typeface="Courier New"/>
              <a:cs typeface="Courier New"/>
              <a:sym typeface="Courier New"/>
            </a:endParaRPr>
          </a:p>
          <a:p>
            <a:pPr indent="-368300" lvl="1" marL="914400" rtl="0" algn="l">
              <a:lnSpc>
                <a:spcPct val="80000"/>
              </a:lnSpc>
              <a:spcBef>
                <a:spcPts val="500"/>
              </a:spcBef>
              <a:spcAft>
                <a:spcPts val="0"/>
              </a:spcAft>
              <a:buSzPts val="2200"/>
              <a:buFont typeface="Noto Sans Symbols"/>
              <a:buChar char="▪"/>
            </a:pPr>
            <a:r>
              <a:rPr lang="zh-CN" sz="2400">
                <a:solidFill>
                  <a:srgbClr val="000000"/>
                </a:solidFill>
                <a:latin typeface="Courier New"/>
                <a:ea typeface="Courier New"/>
                <a:cs typeface="Courier New"/>
                <a:sym typeface="Courier New"/>
              </a:rPr>
              <a:t>floating-point 🡪 fixed-point, int</a:t>
            </a:r>
            <a:endParaRPr sz="2400">
              <a:solidFill>
                <a:srgbClr val="000000"/>
              </a:solidFill>
              <a:latin typeface="Courier New"/>
              <a:ea typeface="Courier New"/>
              <a:cs typeface="Courier New"/>
              <a:sym typeface="Courier New"/>
            </a:endParaRPr>
          </a:p>
          <a:p>
            <a:pPr indent="-368300" lvl="1" marL="914400" rtl="0" algn="l">
              <a:lnSpc>
                <a:spcPct val="80000"/>
              </a:lnSpc>
              <a:spcBef>
                <a:spcPts val="500"/>
              </a:spcBef>
              <a:spcAft>
                <a:spcPts val="0"/>
              </a:spcAft>
              <a:buSzPts val="2200"/>
              <a:buFont typeface="Noto Sans Symbols"/>
              <a:buChar char="▪"/>
            </a:pPr>
            <a:r>
              <a:rPr lang="zh-CN" sz="2400">
                <a:solidFill>
                  <a:srgbClr val="000000"/>
                </a:solidFill>
                <a:latin typeface="Courier New"/>
                <a:ea typeface="Courier New"/>
                <a:cs typeface="Courier New"/>
                <a:sym typeface="Courier New"/>
              </a:rPr>
              <a:t>double-precision 🡪 single-precision</a:t>
            </a:r>
            <a:endParaRPr sz="2400">
              <a:solidFill>
                <a:srgbClr val="000000"/>
              </a:solidFill>
              <a:latin typeface="Courier New"/>
              <a:ea typeface="Courier New"/>
              <a:cs typeface="Courier New"/>
              <a:sym typeface="Courier New"/>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Thay thế phép nhân đôi / chia đôi số nguyên bằng phép bitwise :  &lt;&lt;, &gt;&gt;</a:t>
            </a:r>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Sử dụng hằng số hợp lý</a:t>
            </a:r>
            <a:endParaRPr sz="2300">
              <a:solidFill>
                <a:srgbClr val="000000"/>
              </a:solidFill>
              <a:latin typeface="Times New Roman"/>
              <a:ea typeface="Times New Roman"/>
              <a:cs typeface="Times New Roman"/>
              <a:sym typeface="Times New Roman"/>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Tính trước kết quả</a:t>
            </a:r>
            <a:endParaRPr sz="2300">
              <a:solidFill>
                <a:srgbClr val="000000"/>
              </a:solidFill>
              <a:latin typeface="Times New Roman"/>
              <a:ea typeface="Times New Roman"/>
              <a:cs typeface="Times New Roman"/>
              <a:sym typeface="Times New Roman"/>
            </a:endParaRPr>
          </a:p>
          <a:p>
            <a:pPr indent="-406400" lvl="0" marL="457200" rtl="0" algn="l">
              <a:lnSpc>
                <a:spcPct val="80000"/>
              </a:lnSpc>
              <a:spcBef>
                <a:spcPts val="1000"/>
              </a:spcBef>
              <a:spcAft>
                <a:spcPts val="0"/>
              </a:spcAft>
              <a:buSzPts val="2800"/>
              <a:buFont typeface="Noto Sans Symbols"/>
              <a:buChar char="▪"/>
            </a:pPr>
            <a:r>
              <a:rPr lang="zh-CN" sz="2300">
                <a:solidFill>
                  <a:srgbClr val="000000"/>
                </a:solidFill>
                <a:latin typeface="Times New Roman"/>
                <a:ea typeface="Times New Roman"/>
                <a:cs typeface="Times New Roman"/>
                <a:sym typeface="Times New Roman"/>
              </a:rPr>
              <a:t>Sử dụng biến trung gian</a:t>
            </a:r>
            <a:endParaRPr>
              <a:latin typeface="Times New Roman"/>
              <a:ea typeface="Times New Roman"/>
              <a:cs typeface="Times New Roman"/>
              <a:sym typeface="Times New Roman"/>
            </a:endParaRPr>
          </a:p>
        </p:txBody>
      </p:sp>
      <p:sp>
        <p:nvSpPr>
          <p:cNvPr id="602" name="Google Shape;602;p7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3.2.5. Tinh chỉnh dãy lệnh (đã học)</a:t>
            </a:r>
            <a:endParaRPr/>
          </a:p>
        </p:txBody>
      </p:sp>
      <p:sp>
        <p:nvSpPr>
          <p:cNvPr id="608" name="Google Shape;608;p80"/>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Sử dụng các hàm inline</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609" name="Google Shape;609;p8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3.2.6. Viết lại bằng ngôn ngữ assembler</a:t>
            </a:r>
            <a:endParaRPr/>
          </a:p>
        </p:txBody>
      </p:sp>
      <p:sp>
        <p:nvSpPr>
          <p:cNvPr id="615" name="Google Shape;615;p81"/>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12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Viết chương trình hoàn chỉnh bằng 1 NNLT bậc cao</a:t>
            </a:r>
            <a:endParaRPr sz="2400">
              <a:solidFill>
                <a:srgbClr val="000000"/>
              </a:solidFill>
              <a:latin typeface="Times New Roman"/>
              <a:ea typeface="Times New Roman"/>
              <a:cs typeface="Times New Roman"/>
              <a:sym typeface="Times New Roman"/>
            </a:endParaRPr>
          </a:p>
          <a:p>
            <a:pPr indent="-406400" lvl="0" marL="457200" rtl="0" algn="l">
              <a:lnSpc>
                <a:spcPct val="12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Kiểm tra tính chính xác của toàn bộ chương trình</a:t>
            </a:r>
            <a:endParaRPr sz="2400">
              <a:solidFill>
                <a:srgbClr val="000000"/>
              </a:solidFill>
              <a:latin typeface="Times New Roman"/>
              <a:ea typeface="Times New Roman"/>
              <a:cs typeface="Times New Roman"/>
              <a:sym typeface="Times New Roman"/>
            </a:endParaRPr>
          </a:p>
          <a:p>
            <a:pPr indent="-406400" lvl="0" marL="457200" rtl="0" algn="l">
              <a:lnSpc>
                <a:spcPct val="12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Nếu cần cải thiện hiệu năng thì áp dụng kỹ thuật lập hồ sơ mã nguồn để tìm “hot spots” (chỉ khoảng 5 % CT thường chiếm 50% thời gian thực hiện, vì vậy ta có thể thường xác định đc 1 mẩu code như là hot spots)</a:t>
            </a:r>
            <a:endParaRPr/>
          </a:p>
          <a:p>
            <a:pPr indent="-406400" lvl="0" marL="457200" rtl="0" algn="l">
              <a:lnSpc>
                <a:spcPct val="120000"/>
              </a:lnSpc>
              <a:spcBef>
                <a:spcPts val="1000"/>
              </a:spcBef>
              <a:spcAft>
                <a:spcPts val="0"/>
              </a:spcAft>
              <a:buSzPts val="2800"/>
              <a:buFont typeface="Noto Sans Symbols"/>
              <a:buChar char="▪"/>
            </a:pPr>
            <a:r>
              <a:rPr lang="zh-CN" sz="2400">
                <a:solidFill>
                  <a:srgbClr val="000000"/>
                </a:solidFill>
                <a:latin typeface="Times New Roman"/>
                <a:ea typeface="Times New Roman"/>
                <a:cs typeface="Times New Roman"/>
                <a:sym typeface="Times New Roman"/>
              </a:rPr>
              <a:t>Viết lại những mẩu nhỏ các lệnh = assembler để tăng tốc độ thực hiện</a:t>
            </a:r>
            <a:endParaRPr sz="24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sz="2400">
              <a:latin typeface="Times New Roman"/>
              <a:ea typeface="Times New Roman"/>
              <a:cs typeface="Times New Roman"/>
              <a:sym typeface="Times New Roman"/>
            </a:endParaRPr>
          </a:p>
        </p:txBody>
      </p:sp>
      <p:sp>
        <p:nvSpPr>
          <p:cNvPr id="616" name="Google Shape;616;p8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txBox="1"/>
          <p:nvPr>
            <p:ph type="title"/>
          </p:nvPr>
        </p:nvSpPr>
        <p:spPr>
          <a:xfrm>
            <a:off x="311700" y="15661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Giúp trình dịch làm tốt công việc của nó</a:t>
            </a:r>
            <a:endParaRPr/>
          </a:p>
        </p:txBody>
      </p:sp>
      <p:sp>
        <p:nvSpPr>
          <p:cNvPr id="622" name="Google Shape;622;p82"/>
          <p:cNvSpPr txBox="1"/>
          <p:nvPr>
            <p:ph idx="1" type="body"/>
          </p:nvPr>
        </p:nvSpPr>
        <p:spPr>
          <a:xfrm>
            <a:off x="311700" y="920124"/>
            <a:ext cx="8832300" cy="51717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300"/>
              </a:spcBef>
              <a:spcAft>
                <a:spcPts val="0"/>
              </a:spcAft>
              <a:buSzPts val="2800"/>
              <a:buChar char="❖"/>
            </a:pPr>
            <a:r>
              <a:rPr lang="zh-CN" sz="2600">
                <a:solidFill>
                  <a:srgbClr val="000000"/>
                </a:solidFill>
                <a:latin typeface="Times New Roman"/>
                <a:ea typeface="Times New Roman"/>
                <a:cs typeface="Times New Roman"/>
                <a:sym typeface="Times New Roman"/>
              </a:rPr>
              <a:t>Trình dịch có thể thực hiện 1 số thao tác tối ưu hóa tự động</a:t>
            </a:r>
            <a:endParaRPr sz="2600">
              <a:solidFill>
                <a:srgbClr val="000000"/>
              </a:solidFill>
              <a:latin typeface="Times New Roman"/>
              <a:ea typeface="Times New Roman"/>
              <a:cs typeface="Times New Roman"/>
              <a:sym typeface="Times New Roman"/>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Cấp phát thanh ghi</a:t>
            </a:r>
            <a:endParaRPr sz="2100">
              <a:solidFill>
                <a:srgbClr val="000000"/>
              </a:solidFill>
              <a:latin typeface="Times New Roman"/>
              <a:ea typeface="Times New Roman"/>
              <a:cs typeface="Times New Roman"/>
              <a:sym typeface="Times New Roman"/>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Lựa chọn lệnh để thực hiện và thứ tự thực hiện lệnh</a:t>
            </a:r>
            <a:endParaRPr sz="2100">
              <a:solidFill>
                <a:srgbClr val="000000"/>
              </a:solidFill>
              <a:latin typeface="Times New Roman"/>
              <a:ea typeface="Times New Roman"/>
              <a:cs typeface="Times New Roman"/>
              <a:sym typeface="Times New Roman"/>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Loại bỏ 1 số dòng lệnh kém hiệu quả</a:t>
            </a:r>
            <a:endParaRPr sz="2100">
              <a:solidFill>
                <a:srgbClr val="000000"/>
              </a:solidFill>
              <a:latin typeface="Times New Roman"/>
              <a:ea typeface="Times New Roman"/>
              <a:cs typeface="Times New Roman"/>
              <a:sym typeface="Times New Roman"/>
            </a:endParaRPr>
          </a:p>
          <a:p>
            <a:pPr indent="-406400" lvl="0" marL="457200" rtl="0" algn="l">
              <a:lnSpc>
                <a:spcPct val="90000"/>
              </a:lnSpc>
              <a:spcBef>
                <a:spcPts val="600"/>
              </a:spcBef>
              <a:spcAft>
                <a:spcPts val="0"/>
              </a:spcAft>
              <a:buSzPts val="2800"/>
              <a:buChar char="❖"/>
            </a:pPr>
            <a:r>
              <a:rPr lang="zh-CN" sz="2600">
                <a:solidFill>
                  <a:srgbClr val="000000"/>
                </a:solidFill>
                <a:latin typeface="Times New Roman"/>
                <a:ea typeface="Times New Roman"/>
                <a:cs typeface="Times New Roman"/>
                <a:sym typeface="Times New Roman"/>
              </a:rPr>
              <a:t>Nhưng trình dịch không thể tự xác định </a:t>
            </a:r>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Các hiệu ứng phụ (side effect) của hàm hay biểu thức: ngoài việc trả ra kết quả, việc tính toán có làm thay đổi trạng thái hay có tương tác với các hàm/biểu thức khác hay không</a:t>
            </a:r>
            <a:endParaRPr sz="2100">
              <a:solidFill>
                <a:srgbClr val="000000"/>
              </a:solidFill>
              <a:latin typeface="Times New Roman"/>
              <a:ea typeface="Times New Roman"/>
              <a:cs typeface="Times New Roman"/>
              <a:sym typeface="Times New Roman"/>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Hiện tượng nhiều con trỏ trỏ đến cùng 1 vùng nhớ (memory aliasing)</a:t>
            </a:r>
            <a:endParaRPr/>
          </a:p>
          <a:p>
            <a:pPr indent="-406400" lvl="0" marL="457200" rtl="0" algn="l">
              <a:lnSpc>
                <a:spcPct val="90000"/>
              </a:lnSpc>
              <a:spcBef>
                <a:spcPts val="600"/>
              </a:spcBef>
              <a:spcAft>
                <a:spcPts val="0"/>
              </a:spcAft>
              <a:buSzPts val="2800"/>
              <a:buChar char="❖"/>
            </a:pPr>
            <a:r>
              <a:rPr lang="zh-CN" sz="2600">
                <a:solidFill>
                  <a:srgbClr val="000000"/>
                </a:solidFill>
                <a:latin typeface="Times New Roman"/>
                <a:ea typeface="Times New Roman"/>
                <a:cs typeface="Times New Roman"/>
                <a:sym typeface="Times New Roman"/>
              </a:rPr>
              <a:t>Tinh chỉnh mã nguồn có thể giúp nâng cao hiệu năng</a:t>
            </a:r>
            <a:endParaRPr sz="2600">
              <a:solidFill>
                <a:srgbClr val="000000"/>
              </a:solidFill>
              <a:latin typeface="Times New Roman"/>
              <a:ea typeface="Times New Roman"/>
              <a:cs typeface="Times New Roman"/>
              <a:sym typeface="Times New Roman"/>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Chạy thử từng đoạn chương trình để xác định “hot spots”</a:t>
            </a:r>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Đọc lại phần mã viết bằng assembly do trình dịch sản sinh ra</a:t>
            </a:r>
            <a:endParaRPr/>
          </a:p>
          <a:p>
            <a:pPr indent="-368300" lvl="1" marL="914400" rtl="0" algn="l">
              <a:lnSpc>
                <a:spcPct val="90000"/>
              </a:lnSpc>
              <a:spcBef>
                <a:spcPts val="600"/>
              </a:spcBef>
              <a:spcAft>
                <a:spcPts val="0"/>
              </a:spcAft>
              <a:buSzPts val="2200"/>
              <a:buChar char="▪"/>
            </a:pPr>
            <a:r>
              <a:rPr lang="zh-CN" sz="2100">
                <a:solidFill>
                  <a:srgbClr val="000000"/>
                </a:solidFill>
                <a:latin typeface="Times New Roman"/>
                <a:ea typeface="Times New Roman"/>
                <a:cs typeface="Times New Roman"/>
                <a:sym typeface="Times New Roman"/>
              </a:rPr>
              <a:t>Xem lại mã nguồn để giúp trình dịch làm tốt công việc của nó</a:t>
            </a:r>
            <a:endParaRPr sz="2100">
              <a:solidFill>
                <a:srgbClr val="000000"/>
              </a:solidFill>
              <a:latin typeface="Times New Roman"/>
              <a:ea typeface="Times New Roman"/>
              <a:cs typeface="Times New Roman"/>
              <a:sym typeface="Times New Roman"/>
            </a:endParaRPr>
          </a:p>
          <a:p>
            <a:pPr indent="-228600" lvl="0" marL="457200" rtl="0" algn="l">
              <a:lnSpc>
                <a:spcPct val="90000"/>
              </a:lnSpc>
              <a:spcBef>
                <a:spcPts val="600"/>
              </a:spcBef>
              <a:spcAft>
                <a:spcPts val="300"/>
              </a:spcAft>
              <a:buSzPts val="2800"/>
              <a:buNone/>
            </a:pPr>
            <a:r>
              <a:t/>
            </a:r>
            <a:endParaRPr>
              <a:latin typeface="Times New Roman"/>
              <a:ea typeface="Times New Roman"/>
              <a:cs typeface="Times New Roman"/>
              <a:sym typeface="Times New Roman"/>
            </a:endParaRPr>
          </a:p>
        </p:txBody>
      </p:sp>
      <p:sp>
        <p:nvSpPr>
          <p:cNvPr id="623" name="Google Shape;623;p8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Khai thác hiệu quả phần cứng</a:t>
            </a:r>
            <a:endParaRPr/>
          </a:p>
        </p:txBody>
      </p:sp>
      <p:sp>
        <p:nvSpPr>
          <p:cNvPr id="629" name="Google Shape;629;p83"/>
          <p:cNvSpPr txBox="1"/>
          <p:nvPr>
            <p:ph idx="1" type="body"/>
          </p:nvPr>
        </p:nvSpPr>
        <p:spPr>
          <a:xfrm>
            <a:off x="311700" y="1368554"/>
            <a:ext cx="8520600" cy="4896079"/>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600">
                <a:solidFill>
                  <a:srgbClr val="000000"/>
                </a:solidFill>
                <a:latin typeface="Times New Roman"/>
                <a:ea typeface="Times New Roman"/>
                <a:cs typeface="Times New Roman"/>
                <a:sym typeface="Times New Roman"/>
              </a:rPr>
              <a:t>Tốc độ của 1 tập lệnh thay đổi khi môi trường thực hiện thay đổi</a:t>
            </a:r>
            <a:endParaRPr sz="2600">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sz="2600">
                <a:solidFill>
                  <a:srgbClr val="000000"/>
                </a:solidFill>
                <a:latin typeface="Times New Roman"/>
                <a:ea typeface="Times New Roman"/>
                <a:cs typeface="Times New Roman"/>
                <a:sym typeface="Times New Roman"/>
              </a:rPr>
              <a:t>Dữ liệu trong thanh ghi và bộ nhớ đệm được truy xuất nhanh hơn dữ liệu trong bộ nhớ chính</a:t>
            </a:r>
            <a:endParaRPr sz="26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100">
                <a:solidFill>
                  <a:srgbClr val="000000"/>
                </a:solidFill>
                <a:latin typeface="Times New Roman"/>
                <a:ea typeface="Times New Roman"/>
                <a:cs typeface="Times New Roman"/>
                <a:sym typeface="Times New Roman"/>
              </a:rPr>
              <a:t>Số các thanh ghi và kích thước bộ nhớ đệm của các máy tính khác nhau</a:t>
            </a:r>
            <a:endParaRPr sz="21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100">
                <a:solidFill>
                  <a:srgbClr val="000000"/>
                </a:solidFill>
                <a:latin typeface="Times New Roman"/>
                <a:ea typeface="Times New Roman"/>
                <a:cs typeface="Times New Roman"/>
                <a:sym typeface="Times New Roman"/>
              </a:rPr>
              <a:t>Cần khai thác hiệu quả bộ nhớ theo vị trí không gian và thời gian</a:t>
            </a:r>
            <a:endParaRPr sz="2100">
              <a:solidFill>
                <a:srgbClr val="000000"/>
              </a:solidFill>
              <a:latin typeface="Times New Roman"/>
              <a:ea typeface="Times New Roman"/>
              <a:cs typeface="Times New Roman"/>
              <a:sym typeface="Times New Roman"/>
            </a:endParaRPr>
          </a:p>
          <a:p>
            <a:pPr indent="-203200" lvl="1" marL="687387" rtl="0" algn="l">
              <a:lnSpc>
                <a:spcPct val="90000"/>
              </a:lnSpc>
              <a:spcBef>
                <a:spcPts val="500"/>
              </a:spcBef>
              <a:spcAft>
                <a:spcPts val="0"/>
              </a:spcAft>
              <a:buSzPts val="2200"/>
              <a:buFont typeface="Noto Sans Symbols"/>
              <a:buNone/>
            </a:pPr>
            <a:r>
              <a:t/>
            </a:r>
            <a:endParaRPr sz="2100">
              <a:solidFill>
                <a:srgbClr val="000000"/>
              </a:solidFill>
              <a:latin typeface="Times New Roman"/>
              <a:ea typeface="Times New Roman"/>
              <a:cs typeface="Times New Roman"/>
              <a:sym typeface="Times New Roman"/>
            </a:endParaRPr>
          </a:p>
          <a:p>
            <a:pPr indent="-203200" lvl="1" marL="687387" rtl="0" algn="l">
              <a:lnSpc>
                <a:spcPct val="90000"/>
              </a:lnSpc>
              <a:spcBef>
                <a:spcPts val="500"/>
              </a:spcBef>
              <a:spcAft>
                <a:spcPts val="0"/>
              </a:spcAft>
              <a:buSzPts val="2200"/>
              <a:buFont typeface="Noto Sans Symbols"/>
              <a:buNone/>
            </a:pPr>
            <a:r>
              <a:t/>
            </a:r>
            <a:endParaRPr sz="21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sz="26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630" name="Google Shape;630;p8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11700" y="212156"/>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1.2. Phân loại lỗi</a:t>
            </a:r>
            <a:endParaRPr/>
          </a:p>
        </p:txBody>
      </p:sp>
      <p:sp>
        <p:nvSpPr>
          <p:cNvPr id="138" name="Google Shape;138;p7"/>
          <p:cNvSpPr txBox="1"/>
          <p:nvPr>
            <p:ph idx="1" type="body"/>
          </p:nvPr>
        </p:nvSpPr>
        <p:spPr>
          <a:xfrm>
            <a:off x="311700" y="1003600"/>
            <a:ext cx="8520600" cy="52035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Các lỗi run-time thường gặp:</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Truy cập phần tử ngoài mảng</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Lỗi gán không hợp lệ: biến toàn cục vô ý bị chỉnh sửa, thao tác gán thay vì so sánh (</a:t>
            </a:r>
            <a:r>
              <a:rPr lang="zh-CN" sz="2400">
                <a:solidFill>
                  <a:srgbClr val="000000"/>
                </a:solidFill>
                <a:latin typeface="Courier New"/>
                <a:ea typeface="Courier New"/>
                <a:cs typeface="Courier New"/>
                <a:sym typeface="Courier New"/>
              </a:rPr>
              <a:t>a = b</a:t>
            </a:r>
            <a:r>
              <a:rPr lang="zh-CN" sz="2400">
                <a:solidFill>
                  <a:srgbClr val="000000"/>
                </a:solidFill>
                <a:latin typeface="Times New Roman"/>
                <a:ea typeface="Times New Roman"/>
                <a:cs typeface="Times New Roman"/>
                <a:sym typeface="Times New Roman"/>
              </a:rPr>
              <a:t> thay vì </a:t>
            </a:r>
            <a:r>
              <a:rPr lang="zh-CN" sz="2400">
                <a:solidFill>
                  <a:srgbClr val="000000"/>
                </a:solidFill>
                <a:latin typeface="Courier New"/>
                <a:ea typeface="Courier New"/>
                <a:cs typeface="Courier New"/>
                <a:sym typeface="Courier New"/>
              </a:rPr>
              <a:t>a == b</a:t>
            </a:r>
            <a:r>
              <a:rPr lang="zh-CN" sz="2400">
                <a:solidFill>
                  <a:srgbClr val="000000"/>
                </a:solidFill>
                <a:latin typeface="Times New Roman"/>
                <a:ea typeface="Times New Roman"/>
                <a:cs typeface="Times New Roman"/>
                <a:sym typeface="Times New Roman"/>
              </a:rPr>
              <a:t>)</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Sử dụng các biến chưa được khởi tạo ban đầu</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Các case thực hiện xuyên suốt cho nhau do thiếu break</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Không giải phóng bộ nhớ</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Viết nhầm điều kiện (x &lt; 5 thay vì viết x &gt; 5)</a:t>
            </a:r>
            <a:endParaRPr sz="2400">
              <a:solidFill>
                <a:srgbClr val="0000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Xử lý file (quên không đóng file hoặc mở/đóng file liên tục)</a:t>
            </a:r>
            <a:endParaRPr sz="2400">
              <a:solidFill>
                <a:srgbClr val="000000"/>
              </a:solidFill>
              <a:latin typeface="Times New Roman"/>
              <a:ea typeface="Times New Roman"/>
              <a:cs typeface="Times New Roman"/>
              <a:sym typeface="Times New Roman"/>
            </a:endParaRPr>
          </a:p>
        </p:txBody>
      </p:sp>
      <p:sp>
        <p:nvSpPr>
          <p:cNvPr id="139" name="Google Shape;139;p7"/>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40" name="Google Shape;140;p7"/>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Khai thác hiệu quả phần cứng (tiếp)</a:t>
            </a:r>
            <a:endParaRPr/>
          </a:p>
        </p:txBody>
      </p:sp>
      <p:sp>
        <p:nvSpPr>
          <p:cNvPr id="636" name="Google Shape;636;p84"/>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sz="2600">
                <a:solidFill>
                  <a:srgbClr val="000000"/>
                </a:solidFill>
                <a:latin typeface="Times New Roman"/>
                <a:ea typeface="Times New Roman"/>
                <a:cs typeface="Times New Roman"/>
                <a:sym typeface="Times New Roman"/>
              </a:rPr>
              <a:t>Tận dụng các khả năng để song song hóa</a:t>
            </a:r>
            <a:endParaRPr sz="26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100">
                <a:solidFill>
                  <a:srgbClr val="000000"/>
                </a:solidFill>
                <a:latin typeface="Times New Roman"/>
                <a:ea typeface="Times New Roman"/>
                <a:cs typeface="Times New Roman"/>
                <a:sym typeface="Times New Roman"/>
              </a:rPr>
              <a:t>Pipelining: giải mã 1 lệnh trong khi thực hiện 1 lệnh khác</a:t>
            </a:r>
            <a:endParaRPr sz="2100">
              <a:solidFill>
                <a:srgbClr val="000000"/>
              </a:solidFill>
              <a:latin typeface="Times New Roman"/>
              <a:ea typeface="Times New Roman"/>
              <a:cs typeface="Times New Roman"/>
              <a:sym typeface="Times New Roman"/>
            </a:endParaRPr>
          </a:p>
          <a:p>
            <a:pPr indent="-350838" lvl="2" marL="1022350" rtl="0" algn="l">
              <a:lnSpc>
                <a:spcPct val="90000"/>
              </a:lnSpc>
              <a:spcBef>
                <a:spcPts val="500"/>
              </a:spcBef>
              <a:spcAft>
                <a:spcPts val="0"/>
              </a:spcAft>
              <a:buSzPts val="1800"/>
              <a:buFont typeface="Noto Sans Symbols"/>
              <a:buChar char="▪"/>
            </a:pPr>
            <a:r>
              <a:rPr lang="zh-CN" sz="1900">
                <a:solidFill>
                  <a:srgbClr val="000000"/>
                </a:solidFill>
                <a:latin typeface="Times New Roman"/>
                <a:ea typeface="Times New Roman"/>
                <a:cs typeface="Times New Roman"/>
                <a:sym typeface="Times New Roman"/>
              </a:rPr>
              <a:t>Áp dụng cho các đoạn mã nguồn cần thực hiện tuần tự</a:t>
            </a:r>
            <a:endParaRPr sz="19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100">
                <a:solidFill>
                  <a:srgbClr val="000000"/>
                </a:solidFill>
                <a:latin typeface="Times New Roman"/>
                <a:ea typeface="Times New Roman"/>
                <a:cs typeface="Times New Roman"/>
                <a:sym typeface="Times New Roman"/>
              </a:rPr>
              <a:t>Superscalar: thực hiện nhiều thao tác trong cùng 1 chu kỳ đồng hồ (clock cycle)</a:t>
            </a:r>
            <a:endParaRPr/>
          </a:p>
          <a:p>
            <a:pPr indent="-350838" lvl="2" marL="1022350" rtl="0" algn="l">
              <a:lnSpc>
                <a:spcPct val="90000"/>
              </a:lnSpc>
              <a:spcBef>
                <a:spcPts val="500"/>
              </a:spcBef>
              <a:spcAft>
                <a:spcPts val="0"/>
              </a:spcAft>
              <a:buSzPts val="1800"/>
              <a:buFont typeface="Noto Sans Symbols"/>
              <a:buChar char="▪"/>
            </a:pPr>
            <a:r>
              <a:rPr lang="zh-CN" sz="1900">
                <a:solidFill>
                  <a:srgbClr val="000000"/>
                </a:solidFill>
                <a:latin typeface="Times New Roman"/>
                <a:ea typeface="Times New Roman"/>
                <a:cs typeface="Times New Roman"/>
                <a:sym typeface="Times New Roman"/>
              </a:rPr>
              <a:t>Áp dụng cho các lệnh có thể thực hiện độc lập</a:t>
            </a:r>
            <a:endParaRPr sz="1900">
              <a:solidFill>
                <a:srgbClr val="000000"/>
              </a:solidFill>
              <a:latin typeface="Times New Roman"/>
              <a:ea typeface="Times New Roman"/>
              <a:cs typeface="Times New Roman"/>
              <a:sym typeface="Times New Roman"/>
            </a:endParaRPr>
          </a:p>
          <a:p>
            <a:pPr indent="-342900" lvl="1" marL="687387" rtl="0" algn="l">
              <a:lnSpc>
                <a:spcPct val="90000"/>
              </a:lnSpc>
              <a:spcBef>
                <a:spcPts val="500"/>
              </a:spcBef>
              <a:spcAft>
                <a:spcPts val="0"/>
              </a:spcAft>
              <a:buSzPts val="2200"/>
              <a:buFont typeface="Noto Sans Symbols"/>
              <a:buChar char="▪"/>
            </a:pPr>
            <a:r>
              <a:rPr lang="zh-CN" sz="2100">
                <a:solidFill>
                  <a:srgbClr val="000000"/>
                </a:solidFill>
                <a:latin typeface="Times New Roman"/>
                <a:ea typeface="Times New Roman"/>
                <a:cs typeface="Times New Roman"/>
                <a:sym typeface="Times New Roman"/>
              </a:rPr>
              <a:t>Speculative execution: thực hiện lệnh trước khi biết có đủ điều kiện để thực hiện nó hay không</a:t>
            </a:r>
            <a:endParaRPr sz="2100">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None/>
            </a:pPr>
            <a:r>
              <a:t/>
            </a:r>
            <a:endParaRPr/>
          </a:p>
        </p:txBody>
      </p:sp>
      <p:sp>
        <p:nvSpPr>
          <p:cNvPr id="637" name="Google Shape;637;p8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3.3. Kết luận</a:t>
            </a:r>
            <a:endParaRPr/>
          </a:p>
        </p:txBody>
      </p:sp>
      <p:sp>
        <p:nvSpPr>
          <p:cNvPr id="643" name="Google Shape;643;p85"/>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Hãy lập trình một cách thông minh, đừng quá cứng nhắc</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Không cần tối ưu một chương trình đủ nhanh</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Tối ưu hóa chương trình đúng lúc, đúng chỗ</a:t>
            </a:r>
            <a:endParaRPr>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Tăng tốc chương trình</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Cấu trúc dữ liệu tốt hơn, giải thuật tốt hơn: hành vi tốt hơn</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Các đoạn mã tối ưu: chỉ thay đổi ít</a:t>
            </a:r>
            <a:endParaRPr>
              <a:solidFill>
                <a:srgbClr val="000000"/>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Noto Sans Symbols"/>
              <a:buChar char="▪"/>
            </a:pPr>
            <a:r>
              <a:rPr lang="zh-CN">
                <a:solidFill>
                  <a:srgbClr val="000000"/>
                </a:solidFill>
                <a:latin typeface="Times New Roman"/>
                <a:ea typeface="Times New Roman"/>
                <a:cs typeface="Times New Roman"/>
                <a:sym typeface="Times New Roman"/>
              </a:rPr>
              <a:t>Các kỹ thuật tăng tốc chương trình</a:t>
            </a:r>
            <a:endParaRPr>
              <a:solidFill>
                <a:srgbClr val="000000"/>
              </a:solidFill>
              <a:latin typeface="Times New Roman"/>
              <a:ea typeface="Times New Roman"/>
              <a:cs typeface="Times New Roman"/>
              <a:sym typeface="Times New Roman"/>
            </a:endParaRPr>
          </a:p>
          <a:p>
            <a:pPr indent="-368300" lvl="1" marL="914400" rtl="0" algn="l">
              <a:lnSpc>
                <a:spcPct val="90000"/>
              </a:lnSpc>
              <a:spcBef>
                <a:spcPts val="500"/>
              </a:spcBef>
              <a:spcAft>
                <a:spcPts val="0"/>
              </a:spcAft>
              <a:buSzPts val="2200"/>
              <a:buFont typeface="Noto Sans Symbols"/>
              <a:buChar char="▪"/>
            </a:pPr>
            <a:r>
              <a:rPr lang="zh-CN">
                <a:solidFill>
                  <a:srgbClr val="000000"/>
                </a:solidFill>
                <a:latin typeface="Times New Roman"/>
                <a:ea typeface="Times New Roman"/>
                <a:cs typeface="Times New Roman"/>
                <a:sym typeface="Times New Roman"/>
              </a:rPr>
              <a:t>Tinh chỉnh mã nguồn theo hướng</a:t>
            </a:r>
            <a:endParaRPr>
              <a:solidFill>
                <a:srgbClr val="000000"/>
              </a:solidFill>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Font typeface="Noto Sans Symbols"/>
              <a:buChar char="▪"/>
            </a:pPr>
            <a:r>
              <a:rPr lang="zh-CN">
                <a:solidFill>
                  <a:srgbClr val="000000"/>
                </a:solidFill>
                <a:latin typeface="Times New Roman"/>
                <a:ea typeface="Times New Roman"/>
                <a:cs typeface="Times New Roman"/>
                <a:sym typeface="Times New Roman"/>
              </a:rPr>
              <a:t>Giúp đỡ trình dịch </a:t>
            </a:r>
            <a:endParaRPr/>
          </a:p>
          <a:p>
            <a:pPr indent="-342900" lvl="2" marL="1371600" rtl="0" algn="l">
              <a:lnSpc>
                <a:spcPct val="90000"/>
              </a:lnSpc>
              <a:spcBef>
                <a:spcPts val="500"/>
              </a:spcBef>
              <a:spcAft>
                <a:spcPts val="0"/>
              </a:spcAft>
              <a:buSzPts val="1800"/>
              <a:buFont typeface="Noto Sans Symbols"/>
              <a:buChar char="▪"/>
            </a:pPr>
            <a:r>
              <a:rPr lang="zh-CN">
                <a:solidFill>
                  <a:srgbClr val="000000"/>
                </a:solidFill>
                <a:latin typeface="Times New Roman"/>
                <a:ea typeface="Times New Roman"/>
                <a:cs typeface="Times New Roman"/>
                <a:sym typeface="Times New Roman"/>
              </a:rPr>
              <a:t>Khai thác khả năng phần cứng</a:t>
            </a:r>
            <a:endParaRPr>
              <a:solidFill>
                <a:srgbClr val="000000"/>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2800"/>
              <a:buFont typeface="Noto Sans Symbols"/>
              <a:buNone/>
            </a:pPr>
            <a:r>
              <a:t/>
            </a:r>
            <a:endParaRPr>
              <a:latin typeface="Times New Roman"/>
              <a:ea typeface="Times New Roman"/>
              <a:cs typeface="Times New Roman"/>
              <a:sym typeface="Times New Roman"/>
            </a:endParaRPr>
          </a:p>
        </p:txBody>
      </p:sp>
      <p:sp>
        <p:nvSpPr>
          <p:cNvPr id="644" name="Google Shape;644;p8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idx="4294967295" type="sldNum"/>
          </p:nvPr>
        </p:nvSpPr>
        <p:spPr>
          <a:xfrm>
            <a:off x="708660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650" name="Google Shape;650;p40"/>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zh-C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311700" y="39228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200"/>
              <a:buNone/>
            </a:pPr>
            <a:r>
              <a:rPr lang="zh-CN"/>
              <a:t>1.3. Quy trình gỡ lỗi</a:t>
            </a:r>
            <a:endParaRPr/>
          </a:p>
        </p:txBody>
      </p:sp>
      <p:sp>
        <p:nvSpPr>
          <p:cNvPr id="146" name="Google Shape;146;p8"/>
          <p:cNvSpPr txBox="1"/>
          <p:nvPr>
            <p:ph idx="1" type="body"/>
          </p:nvPr>
        </p:nvSpPr>
        <p:spPr>
          <a:xfrm>
            <a:off x="311700" y="1303300"/>
            <a:ext cx="8520600" cy="46683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1000"/>
              </a:spcBef>
              <a:spcAft>
                <a:spcPts val="0"/>
              </a:spcAft>
              <a:buSzPts val="2800"/>
              <a:buNone/>
            </a:pPr>
            <a:r>
              <a:rPr lang="zh-CN" sz="2400">
                <a:solidFill>
                  <a:srgbClr val="000000"/>
                </a:solidFill>
                <a:latin typeface="Times New Roman"/>
                <a:ea typeface="Times New Roman"/>
                <a:cs typeface="Times New Roman"/>
                <a:sym typeface="Times New Roman"/>
              </a:rPr>
              <a:t>Quy trình sẽ trải qua các bước sau:</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100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Xác định/mô tả về lỗi</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Thu thập dữ liệu về trường hợp xảy ra lỗi</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Dự đoán hoặc định vị về nơi/thời điểm xảy ra lỗi</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Chạy lại hoặc dùng gdb để kiểm tra dự đoán/định vị của mình</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Nếu bước (4) phát hiện ra dự đoán/định vị của mình sai, quay lại bước (2)</a:t>
            </a:r>
            <a:endParaRPr sz="2400">
              <a:solidFill>
                <a:srgbClr val="000000"/>
              </a:solidFill>
              <a:latin typeface="Times New Roman"/>
              <a:ea typeface="Times New Roman"/>
              <a:cs typeface="Times New Roman"/>
              <a:sym typeface="Times New Roman"/>
            </a:endParaRPr>
          </a:p>
          <a:p>
            <a:pPr indent="-381000" lvl="0" marL="457200" rtl="0" algn="l">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Nếu bước (4) khẳng định dự đoán/định vị, tiến hành sửa lỗi </a:t>
            </a:r>
            <a:endParaRPr sz="2400">
              <a:solidFill>
                <a:srgbClr val="000000"/>
              </a:solidFill>
              <a:latin typeface="Times New Roman"/>
              <a:ea typeface="Times New Roman"/>
              <a:cs typeface="Times New Roman"/>
              <a:sym typeface="Times New Roman"/>
            </a:endParaRPr>
          </a:p>
        </p:txBody>
      </p:sp>
      <p:sp>
        <p:nvSpPr>
          <p:cNvPr id="147" name="Google Shape;147;p8"/>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48" name="Google Shape;148;p8"/>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11700" y="257231"/>
            <a:ext cx="8520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CN"/>
              <a:t>1.3. Quy trình gỡ lỗi (2)</a:t>
            </a:r>
            <a:endParaRPr/>
          </a:p>
          <a:p>
            <a:pPr indent="0" lvl="0" marL="0" rtl="0" algn="l">
              <a:lnSpc>
                <a:spcPct val="90000"/>
              </a:lnSpc>
              <a:spcBef>
                <a:spcPts val="0"/>
              </a:spcBef>
              <a:spcAft>
                <a:spcPts val="0"/>
              </a:spcAft>
              <a:buSzPts val="3200"/>
              <a:buNone/>
            </a:pPr>
            <a:r>
              <a:t/>
            </a:r>
            <a:endParaRPr/>
          </a:p>
        </p:txBody>
      </p:sp>
      <p:sp>
        <p:nvSpPr>
          <p:cNvPr id="154" name="Google Shape;154;p9"/>
          <p:cNvSpPr txBox="1"/>
          <p:nvPr>
            <p:ph idx="1" type="body"/>
          </p:nvPr>
        </p:nvSpPr>
        <p:spPr>
          <a:xfrm>
            <a:off x="311700" y="926400"/>
            <a:ext cx="8520600" cy="522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800"/>
              <a:buNone/>
            </a:pPr>
            <a:r>
              <a:rPr lang="zh-CN" sz="2500">
                <a:solidFill>
                  <a:schemeClr val="dk1"/>
                </a:solidFill>
                <a:latin typeface="Times New Roman"/>
                <a:ea typeface="Times New Roman"/>
                <a:cs typeface="Times New Roman"/>
                <a:sym typeface="Times New Roman"/>
              </a:rPr>
              <a:t>Để có thể đưa ra các dự đoán/định vị, hãy cố gắng trả lời các câu hỏi sau:</a:t>
            </a:r>
            <a:endParaRPr sz="2500">
              <a:solidFill>
                <a:schemeClr val="dk1"/>
              </a:solidFill>
              <a:latin typeface="Times New Roman"/>
              <a:ea typeface="Times New Roman"/>
              <a:cs typeface="Times New Roman"/>
              <a:sym typeface="Times New Roman"/>
            </a:endParaRPr>
          </a:p>
          <a:p>
            <a:pPr indent="-387350" lvl="0" marL="457200" rtl="0" algn="l">
              <a:lnSpc>
                <a:spcPct val="150000"/>
              </a:lnSpc>
              <a:spcBef>
                <a:spcPts val="100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có chú thích nào bị đóng không đúng cách (khiến một số câu lệnh cũng bị biến thành chú thích)</a:t>
            </a:r>
            <a:endParaRPr sz="2500">
              <a:solidFill>
                <a:schemeClr val="dk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biến đều được khởi tạo?</a:t>
            </a:r>
            <a:endParaRPr sz="2500">
              <a:solidFill>
                <a:schemeClr val="dk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vòng lặp đều kết thúc?</a:t>
            </a:r>
            <a:endParaRPr sz="2500">
              <a:solidFill>
                <a:schemeClr val="dk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tham số truyền vào cho các hàm đều hợp lệ?</a:t>
            </a:r>
            <a:endParaRPr sz="2500">
              <a:solidFill>
                <a:schemeClr val="dk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các khối { } đều đặt đúng chỗ?</a:t>
            </a:r>
            <a:endParaRPr sz="2500">
              <a:solidFill>
                <a:schemeClr val="dk1"/>
              </a:solidFill>
              <a:latin typeface="Times New Roman"/>
              <a:ea typeface="Times New Roman"/>
              <a:cs typeface="Times New Roman"/>
              <a:sym typeface="Times New Roman"/>
            </a:endParaRPr>
          </a:p>
        </p:txBody>
      </p:sp>
      <p:sp>
        <p:nvSpPr>
          <p:cNvPr id="155" name="Google Shape;155;p9"/>
          <p:cNvSpPr txBox="1"/>
          <p:nvPr>
            <p:ph idx="12" type="sldNum"/>
          </p:nvPr>
        </p:nvSpPr>
        <p:spPr>
          <a:xfrm>
            <a:off x="8472458" y="8290163"/>
            <a:ext cx="5487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zh-CN"/>
              <a:t>‹#›</a:t>
            </a:fld>
            <a:endParaRPr/>
          </a:p>
        </p:txBody>
      </p:sp>
      <p:sp>
        <p:nvSpPr>
          <p:cNvPr id="156" name="Google Shape;156;p9"/>
          <p:cNvSpPr txBox="1"/>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0x0101001D44A00D47549349B5EEF4EBEDE5FD8A</vt:lpwstr>
  </property>
</Properties>
</file>