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8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D3EE0C-B049-46BA-80C8-2EFD94D2BC23}"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CEAFE-EB58-4A52-9F05-DDFD7DB36FFF}" type="slidenum">
              <a:rPr lang="en-US" smtClean="0"/>
              <a:t>‹#›</a:t>
            </a:fld>
            <a:endParaRPr lang="en-US"/>
          </a:p>
        </p:txBody>
      </p:sp>
    </p:spTree>
    <p:extLst>
      <p:ext uri="{BB962C8B-B14F-4D97-AF65-F5344CB8AC3E}">
        <p14:creationId xmlns:p14="http://schemas.microsoft.com/office/powerpoint/2010/main" val="177079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62F4-C095-46D0-A091-34948C8F5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307F42-AD48-474F-BEAA-BCE2AAD521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A423BD-023D-4370-A924-1280881C3245}"/>
              </a:ext>
            </a:extLst>
          </p:cNvPr>
          <p:cNvSpPr>
            <a:spLocks noGrp="1"/>
          </p:cNvSpPr>
          <p:nvPr>
            <p:ph type="dt" sz="half" idx="10"/>
          </p:nvPr>
        </p:nvSpPr>
        <p:spPr/>
        <p:txBody>
          <a:bodyPr/>
          <a:lstStyle/>
          <a:p>
            <a:fld id="{7C40BCCC-5BBB-4E2B-ABF4-A45C5513F931}" type="datetime1">
              <a:rPr lang="en-US" smtClean="0"/>
              <a:t>6/6/2022</a:t>
            </a:fld>
            <a:endParaRPr lang="en-US"/>
          </a:p>
        </p:txBody>
      </p:sp>
      <p:sp>
        <p:nvSpPr>
          <p:cNvPr id="5" name="Footer Placeholder 4">
            <a:extLst>
              <a:ext uri="{FF2B5EF4-FFF2-40B4-BE49-F238E27FC236}">
                <a16:creationId xmlns:a16="http://schemas.microsoft.com/office/drawing/2014/main" id="{8295713A-75F8-4E66-9702-BADE95F66F6D}"/>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6E863E58-070B-4394-BE55-5D24839AAB35}"/>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42864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A929-69B3-4FDE-AE75-B738CF3C5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3A7D81-DBE1-4E59-9B42-613F1A610E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05819-739C-4773-9875-2B5524C380E1}"/>
              </a:ext>
            </a:extLst>
          </p:cNvPr>
          <p:cNvSpPr>
            <a:spLocks noGrp="1"/>
          </p:cNvSpPr>
          <p:nvPr>
            <p:ph type="dt" sz="half" idx="10"/>
          </p:nvPr>
        </p:nvSpPr>
        <p:spPr/>
        <p:txBody>
          <a:bodyPr/>
          <a:lstStyle/>
          <a:p>
            <a:fld id="{F1B022EC-F372-49A3-8D25-F220A04A857D}" type="datetime1">
              <a:rPr lang="en-US" smtClean="0"/>
              <a:t>6/6/2022</a:t>
            </a:fld>
            <a:endParaRPr lang="en-US"/>
          </a:p>
        </p:txBody>
      </p:sp>
      <p:sp>
        <p:nvSpPr>
          <p:cNvPr id="5" name="Footer Placeholder 4">
            <a:extLst>
              <a:ext uri="{FF2B5EF4-FFF2-40B4-BE49-F238E27FC236}">
                <a16:creationId xmlns:a16="http://schemas.microsoft.com/office/drawing/2014/main" id="{4235B500-A2DA-4E45-AC85-264EA23331B6}"/>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170915EB-C8AA-44F1-8684-90F8C542E2C9}"/>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208578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875CE-8DAA-42BE-8686-BCA8368116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D30E09-842D-4D44-BA70-3C9481E1E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A01EB-EC54-4F92-9ABA-5D5A75FD00B0}"/>
              </a:ext>
            </a:extLst>
          </p:cNvPr>
          <p:cNvSpPr>
            <a:spLocks noGrp="1"/>
          </p:cNvSpPr>
          <p:nvPr>
            <p:ph type="dt" sz="half" idx="10"/>
          </p:nvPr>
        </p:nvSpPr>
        <p:spPr/>
        <p:txBody>
          <a:bodyPr/>
          <a:lstStyle/>
          <a:p>
            <a:fld id="{8584C938-3C5D-4F19-9B16-8BF15CB3A2E8}" type="datetime1">
              <a:rPr lang="en-US" smtClean="0"/>
              <a:t>6/6/2022</a:t>
            </a:fld>
            <a:endParaRPr lang="en-US"/>
          </a:p>
        </p:txBody>
      </p:sp>
      <p:sp>
        <p:nvSpPr>
          <p:cNvPr id="5" name="Footer Placeholder 4">
            <a:extLst>
              <a:ext uri="{FF2B5EF4-FFF2-40B4-BE49-F238E27FC236}">
                <a16:creationId xmlns:a16="http://schemas.microsoft.com/office/drawing/2014/main" id="{F7D75515-EBDC-4C68-9598-9C0588E8D52F}"/>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0840893F-AB22-49DE-B8CE-C39C84C04A90}"/>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375159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F1B1-BA63-460D-A9CF-9C6DD77F98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EEEA26-9C1D-4471-A2BC-5F7B5F602F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FBDAC-5F7A-4C69-ACA1-5B3DAC8CCA06}"/>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CB2E4DEB-FE6F-461C-BAC5-AB7AC4B5DFEB}"/>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954C324B-B829-4D4B-B876-D1CE689B7573}"/>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238767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C67A-4F9B-4C44-99E1-6447B2D2F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A95560-5A7D-4BE6-AF81-BD1877AED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4707AE-4248-43F8-A1C6-537068E5AB49}"/>
              </a:ext>
            </a:extLst>
          </p:cNvPr>
          <p:cNvSpPr>
            <a:spLocks noGrp="1"/>
          </p:cNvSpPr>
          <p:nvPr>
            <p:ph type="dt" sz="half" idx="10"/>
          </p:nvPr>
        </p:nvSpPr>
        <p:spPr/>
        <p:txBody>
          <a:bodyPr/>
          <a:lstStyle/>
          <a:p>
            <a:fld id="{FEB0A3F5-4B4B-4563-8066-F65E1FC77D4D}" type="datetime1">
              <a:rPr lang="en-US" smtClean="0"/>
              <a:t>6/6/2022</a:t>
            </a:fld>
            <a:endParaRPr lang="en-US"/>
          </a:p>
        </p:txBody>
      </p:sp>
      <p:sp>
        <p:nvSpPr>
          <p:cNvPr id="5" name="Footer Placeholder 4">
            <a:extLst>
              <a:ext uri="{FF2B5EF4-FFF2-40B4-BE49-F238E27FC236}">
                <a16:creationId xmlns:a16="http://schemas.microsoft.com/office/drawing/2014/main" id="{8D6B5E0A-FDF7-4261-BFC0-65F7BC82242D}"/>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15DCDA8E-DD47-4606-962A-7D4A90355FAE}"/>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383523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785D-1B8E-4F20-B549-4E7447790A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3A6796-EB23-4E4A-B3E5-9A81F82303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213D58-9F18-4684-9C25-B41622396C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9009A7-D318-4D07-B341-F349EB0A031B}"/>
              </a:ext>
            </a:extLst>
          </p:cNvPr>
          <p:cNvSpPr>
            <a:spLocks noGrp="1"/>
          </p:cNvSpPr>
          <p:nvPr>
            <p:ph type="dt" sz="half" idx="10"/>
          </p:nvPr>
        </p:nvSpPr>
        <p:spPr/>
        <p:txBody>
          <a:bodyPr/>
          <a:lstStyle/>
          <a:p>
            <a:fld id="{785D0193-FEF7-4D55-9EA9-42CC67B8BBCB}" type="datetime1">
              <a:rPr lang="en-US" smtClean="0"/>
              <a:t>6/6/2022</a:t>
            </a:fld>
            <a:endParaRPr lang="en-US"/>
          </a:p>
        </p:txBody>
      </p:sp>
      <p:sp>
        <p:nvSpPr>
          <p:cNvPr id="6" name="Footer Placeholder 5">
            <a:extLst>
              <a:ext uri="{FF2B5EF4-FFF2-40B4-BE49-F238E27FC236}">
                <a16:creationId xmlns:a16="http://schemas.microsoft.com/office/drawing/2014/main" id="{E31BAC3B-8C91-492E-83F3-30147E3BA59A}"/>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D8F13540-915A-42F1-9E4E-6D56A3049679}"/>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417703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59A6-1958-4B99-93EE-F4383663B9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88ECA-1323-4844-84A4-2FC61F76E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C93BF0-F79B-4730-8295-9F6DDB0B47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2448D-2E47-45A7-B0E2-808265A3A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FE81C7-4519-4EA3-9833-D7D887ABE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2093E6-5010-4B96-A25C-827D893A67C8}"/>
              </a:ext>
            </a:extLst>
          </p:cNvPr>
          <p:cNvSpPr>
            <a:spLocks noGrp="1"/>
          </p:cNvSpPr>
          <p:nvPr>
            <p:ph type="dt" sz="half" idx="10"/>
          </p:nvPr>
        </p:nvSpPr>
        <p:spPr/>
        <p:txBody>
          <a:bodyPr/>
          <a:lstStyle/>
          <a:p>
            <a:fld id="{EA4D6C44-5B63-4FAC-8059-3131BEBB742C}" type="datetime1">
              <a:rPr lang="en-US" smtClean="0"/>
              <a:t>6/6/2022</a:t>
            </a:fld>
            <a:endParaRPr lang="en-US"/>
          </a:p>
        </p:txBody>
      </p:sp>
      <p:sp>
        <p:nvSpPr>
          <p:cNvPr id="8" name="Footer Placeholder 7">
            <a:extLst>
              <a:ext uri="{FF2B5EF4-FFF2-40B4-BE49-F238E27FC236}">
                <a16:creationId xmlns:a16="http://schemas.microsoft.com/office/drawing/2014/main" id="{C3C996DE-BFA5-4223-B9D8-530A397C936F}"/>
              </a:ext>
            </a:extLst>
          </p:cNvPr>
          <p:cNvSpPr>
            <a:spLocks noGrp="1"/>
          </p:cNvSpPr>
          <p:nvPr>
            <p:ph type="ftr" sz="quarter" idx="11"/>
          </p:nvPr>
        </p:nvSpPr>
        <p:spPr/>
        <p:txBody>
          <a:bodyPr/>
          <a:lstStyle/>
          <a:p>
            <a:r>
              <a:rPr lang="en-US"/>
              <a:t>Thực hành 01 - IT3040 - Con trỏ và cấp phát động</a:t>
            </a:r>
          </a:p>
        </p:txBody>
      </p:sp>
      <p:sp>
        <p:nvSpPr>
          <p:cNvPr id="9" name="Slide Number Placeholder 8">
            <a:extLst>
              <a:ext uri="{FF2B5EF4-FFF2-40B4-BE49-F238E27FC236}">
                <a16:creationId xmlns:a16="http://schemas.microsoft.com/office/drawing/2014/main" id="{1C220044-F9FC-4CA6-8C2E-B8AE9383F09C}"/>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171228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0F6F-3C57-44E8-A793-7AFFED835B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47D8BC-1CA3-4B62-BDD0-2FCBF75C8DC5}"/>
              </a:ext>
            </a:extLst>
          </p:cNvPr>
          <p:cNvSpPr>
            <a:spLocks noGrp="1"/>
          </p:cNvSpPr>
          <p:nvPr>
            <p:ph type="dt" sz="half" idx="10"/>
          </p:nvPr>
        </p:nvSpPr>
        <p:spPr/>
        <p:txBody>
          <a:bodyPr/>
          <a:lstStyle/>
          <a:p>
            <a:fld id="{E75E39EB-7004-47D7-B146-96C4E27F5E10}" type="datetime1">
              <a:rPr lang="en-US" smtClean="0"/>
              <a:t>6/6/2022</a:t>
            </a:fld>
            <a:endParaRPr lang="en-US"/>
          </a:p>
        </p:txBody>
      </p:sp>
      <p:sp>
        <p:nvSpPr>
          <p:cNvPr id="4" name="Footer Placeholder 3">
            <a:extLst>
              <a:ext uri="{FF2B5EF4-FFF2-40B4-BE49-F238E27FC236}">
                <a16:creationId xmlns:a16="http://schemas.microsoft.com/office/drawing/2014/main" id="{F5BF478D-4E7A-462E-B6ED-54EDAFBE269B}"/>
              </a:ext>
            </a:extLst>
          </p:cNvPr>
          <p:cNvSpPr>
            <a:spLocks noGrp="1"/>
          </p:cNvSpPr>
          <p:nvPr>
            <p:ph type="ftr" sz="quarter" idx="11"/>
          </p:nvPr>
        </p:nvSpPr>
        <p:spPr/>
        <p:txBody>
          <a:bodyPr/>
          <a:lstStyle/>
          <a:p>
            <a:r>
              <a:rPr lang="en-US"/>
              <a:t>Thực hành 01 - IT3040 - Con trỏ và cấp phát động</a:t>
            </a:r>
          </a:p>
        </p:txBody>
      </p:sp>
      <p:sp>
        <p:nvSpPr>
          <p:cNvPr id="5" name="Slide Number Placeholder 4">
            <a:extLst>
              <a:ext uri="{FF2B5EF4-FFF2-40B4-BE49-F238E27FC236}">
                <a16:creationId xmlns:a16="http://schemas.microsoft.com/office/drawing/2014/main" id="{DCBABEF5-B693-47CE-B843-30E88C486D96}"/>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3630919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012E9-D14F-4F17-B28E-10767ABB72C0}"/>
              </a:ext>
            </a:extLst>
          </p:cNvPr>
          <p:cNvSpPr>
            <a:spLocks noGrp="1"/>
          </p:cNvSpPr>
          <p:nvPr>
            <p:ph type="dt" sz="half" idx="10"/>
          </p:nvPr>
        </p:nvSpPr>
        <p:spPr/>
        <p:txBody>
          <a:bodyPr/>
          <a:lstStyle/>
          <a:p>
            <a:fld id="{9157E0A4-B8E1-4FC6-8576-445C1CBAF669}" type="datetime1">
              <a:rPr lang="en-US" smtClean="0"/>
              <a:t>6/6/2022</a:t>
            </a:fld>
            <a:endParaRPr lang="en-US"/>
          </a:p>
        </p:txBody>
      </p:sp>
      <p:sp>
        <p:nvSpPr>
          <p:cNvPr id="3" name="Footer Placeholder 2">
            <a:extLst>
              <a:ext uri="{FF2B5EF4-FFF2-40B4-BE49-F238E27FC236}">
                <a16:creationId xmlns:a16="http://schemas.microsoft.com/office/drawing/2014/main" id="{C70CCCB9-AFF4-4C09-A7D5-5F23A4A04345}"/>
              </a:ext>
            </a:extLst>
          </p:cNvPr>
          <p:cNvSpPr>
            <a:spLocks noGrp="1"/>
          </p:cNvSpPr>
          <p:nvPr>
            <p:ph type="ftr" sz="quarter" idx="11"/>
          </p:nvPr>
        </p:nvSpPr>
        <p:spPr/>
        <p:txBody>
          <a:bodyPr/>
          <a:lstStyle/>
          <a:p>
            <a:r>
              <a:rPr lang="en-US"/>
              <a:t>Thực hành 01 - IT3040 - Con trỏ và cấp phát động</a:t>
            </a:r>
          </a:p>
        </p:txBody>
      </p:sp>
      <p:sp>
        <p:nvSpPr>
          <p:cNvPr id="4" name="Slide Number Placeholder 3">
            <a:extLst>
              <a:ext uri="{FF2B5EF4-FFF2-40B4-BE49-F238E27FC236}">
                <a16:creationId xmlns:a16="http://schemas.microsoft.com/office/drawing/2014/main" id="{4146EE06-BDF0-46FA-9135-4713A74D85F6}"/>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234950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1724-80EF-4FC1-B6C9-6933E92B5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F1700F-DB75-4D05-B27A-D7E850B37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F5F549-D0AE-4AFF-9690-03194B09C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807A5-4194-4A1D-9855-5512EDEDC87A}"/>
              </a:ext>
            </a:extLst>
          </p:cNvPr>
          <p:cNvSpPr>
            <a:spLocks noGrp="1"/>
          </p:cNvSpPr>
          <p:nvPr>
            <p:ph type="dt" sz="half" idx="10"/>
          </p:nvPr>
        </p:nvSpPr>
        <p:spPr/>
        <p:txBody>
          <a:bodyPr/>
          <a:lstStyle/>
          <a:p>
            <a:fld id="{002FD644-172F-4C1F-8003-ACBA202195C8}" type="datetime1">
              <a:rPr lang="en-US" smtClean="0"/>
              <a:t>6/6/2022</a:t>
            </a:fld>
            <a:endParaRPr lang="en-US"/>
          </a:p>
        </p:txBody>
      </p:sp>
      <p:sp>
        <p:nvSpPr>
          <p:cNvPr id="6" name="Footer Placeholder 5">
            <a:extLst>
              <a:ext uri="{FF2B5EF4-FFF2-40B4-BE49-F238E27FC236}">
                <a16:creationId xmlns:a16="http://schemas.microsoft.com/office/drawing/2014/main" id="{F6FAC673-B895-4F14-8818-DD324C4BE47B}"/>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FAC1B57F-4A15-4334-8F28-06BDB9015861}"/>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244684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EEF5-486A-4508-BE79-F31EE0D1C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BAC770-D9E2-4D22-AF78-48895F59F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90D42-8D09-4AE0-A8EC-72D240A97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71FB5-D5F8-4051-8286-74F3009ADCE4}"/>
              </a:ext>
            </a:extLst>
          </p:cNvPr>
          <p:cNvSpPr>
            <a:spLocks noGrp="1"/>
          </p:cNvSpPr>
          <p:nvPr>
            <p:ph type="dt" sz="half" idx="10"/>
          </p:nvPr>
        </p:nvSpPr>
        <p:spPr/>
        <p:txBody>
          <a:bodyPr/>
          <a:lstStyle/>
          <a:p>
            <a:fld id="{4B5AEDE2-1F78-49C3-A8A9-2196A9E703C5}" type="datetime1">
              <a:rPr lang="en-US" smtClean="0"/>
              <a:t>6/6/2022</a:t>
            </a:fld>
            <a:endParaRPr lang="en-US"/>
          </a:p>
        </p:txBody>
      </p:sp>
      <p:sp>
        <p:nvSpPr>
          <p:cNvPr id="6" name="Footer Placeholder 5">
            <a:extLst>
              <a:ext uri="{FF2B5EF4-FFF2-40B4-BE49-F238E27FC236}">
                <a16:creationId xmlns:a16="http://schemas.microsoft.com/office/drawing/2014/main" id="{F44238C4-5895-4EAF-9CFC-E7E90C41AF4C}"/>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366F3D2C-751D-4B7C-9E34-BDF7B205986B}"/>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44613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F6DD5C-FBDE-4016-9B54-43E48FD68E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47E0EE-D962-4E6A-8148-9CF4B8CEA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6B924-F31A-4634-952D-4F45A98F5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E7401-C7CE-4BC2-9A1F-8256493E633E}" type="datetime1">
              <a:rPr lang="en-US" smtClean="0"/>
              <a:t>6/6/2022</a:t>
            </a:fld>
            <a:endParaRPr lang="en-US"/>
          </a:p>
        </p:txBody>
      </p:sp>
      <p:sp>
        <p:nvSpPr>
          <p:cNvPr id="5" name="Footer Placeholder 4">
            <a:extLst>
              <a:ext uri="{FF2B5EF4-FFF2-40B4-BE49-F238E27FC236}">
                <a16:creationId xmlns:a16="http://schemas.microsoft.com/office/drawing/2014/main" id="{99D9BDBB-B1CD-4A02-955D-0197F9AC89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4A4C2522-3954-4C1C-B1F9-16ABD508AC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45AA7-9227-473E-91B8-199BC24B6000}" type="slidenum">
              <a:rPr lang="en-US" smtClean="0"/>
              <a:t>‹#›</a:t>
            </a:fld>
            <a:endParaRPr lang="en-US"/>
          </a:p>
        </p:txBody>
      </p:sp>
    </p:spTree>
    <p:extLst>
      <p:ext uri="{BB962C8B-B14F-4D97-AF65-F5344CB8AC3E}">
        <p14:creationId xmlns:p14="http://schemas.microsoft.com/office/powerpoint/2010/main" val="2855259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EDCB-A259-49E7-B7CB-CC9F0FAA44A6}"/>
              </a:ext>
            </a:extLst>
          </p:cNvPr>
          <p:cNvSpPr>
            <a:spLocks noGrp="1"/>
          </p:cNvSpPr>
          <p:nvPr>
            <p:ph type="ctrTitle"/>
          </p:nvPr>
        </p:nvSpPr>
        <p:spPr>
          <a:xfrm>
            <a:off x="1524000" y="115888"/>
            <a:ext cx="9144000" cy="2387600"/>
          </a:xfrm>
        </p:spPr>
        <p:txBody>
          <a:bodyPr/>
          <a:lstStyle/>
          <a:p>
            <a:r>
              <a:rPr lang="en-US" dirty="0">
                <a:solidFill>
                  <a:schemeClr val="accent1"/>
                </a:solidFill>
              </a:rPr>
              <a:t>KỸ THUẬT LẬP TRÌNH</a:t>
            </a:r>
          </a:p>
        </p:txBody>
      </p:sp>
      <p:sp>
        <p:nvSpPr>
          <p:cNvPr id="3" name="Subtitle 2">
            <a:extLst>
              <a:ext uri="{FF2B5EF4-FFF2-40B4-BE49-F238E27FC236}">
                <a16:creationId xmlns:a16="http://schemas.microsoft.com/office/drawing/2014/main" id="{D7E5667D-B63E-48F2-847E-262D92DFE35A}"/>
              </a:ext>
            </a:extLst>
          </p:cNvPr>
          <p:cNvSpPr>
            <a:spLocks noGrp="1"/>
          </p:cNvSpPr>
          <p:nvPr>
            <p:ph type="subTitle" idx="1"/>
          </p:nvPr>
        </p:nvSpPr>
        <p:spPr/>
        <p:txBody>
          <a:bodyPr/>
          <a:lstStyle/>
          <a:p>
            <a:r>
              <a:rPr lang="en-US" dirty="0">
                <a:solidFill>
                  <a:schemeClr val="accent1"/>
                </a:solidFill>
              </a:rPr>
              <a:t>THỰC HÀNH 20212</a:t>
            </a:r>
          </a:p>
          <a:p>
            <a:endParaRPr lang="en-US" dirty="0">
              <a:solidFill>
                <a:schemeClr val="accent1"/>
              </a:solidFill>
            </a:endParaRPr>
          </a:p>
        </p:txBody>
      </p:sp>
      <p:sp>
        <p:nvSpPr>
          <p:cNvPr id="4" name="Date Placeholder 3">
            <a:extLst>
              <a:ext uri="{FF2B5EF4-FFF2-40B4-BE49-F238E27FC236}">
                <a16:creationId xmlns:a16="http://schemas.microsoft.com/office/drawing/2014/main" id="{22F460CF-B900-45E0-BAFD-EC9295DAF519}"/>
              </a:ext>
            </a:extLst>
          </p:cNvPr>
          <p:cNvSpPr>
            <a:spLocks noGrp="1"/>
          </p:cNvSpPr>
          <p:nvPr>
            <p:ph type="dt" sz="half" idx="10"/>
          </p:nvPr>
        </p:nvSpPr>
        <p:spPr/>
        <p:txBody>
          <a:bodyPr/>
          <a:lstStyle/>
          <a:p>
            <a:fld id="{5D570DED-21C4-485E-903E-CA1663DD5B67}" type="datetime1">
              <a:rPr lang="en-US" smtClean="0"/>
              <a:t>6/6/2022</a:t>
            </a:fld>
            <a:endParaRPr lang="en-US"/>
          </a:p>
        </p:txBody>
      </p:sp>
      <p:sp>
        <p:nvSpPr>
          <p:cNvPr id="5" name="Footer Placeholder 4">
            <a:extLst>
              <a:ext uri="{FF2B5EF4-FFF2-40B4-BE49-F238E27FC236}">
                <a16:creationId xmlns:a16="http://schemas.microsoft.com/office/drawing/2014/main" id="{516D2BEF-9E86-4D58-A867-424A0CD79934}"/>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4BD37365-B584-40A4-89FA-255AC30F3257}"/>
              </a:ext>
            </a:extLst>
          </p:cNvPr>
          <p:cNvSpPr>
            <a:spLocks noGrp="1"/>
          </p:cNvSpPr>
          <p:nvPr>
            <p:ph type="sldNum" sz="quarter" idx="12"/>
          </p:nvPr>
        </p:nvSpPr>
        <p:spPr/>
        <p:txBody>
          <a:bodyPr/>
          <a:lstStyle/>
          <a:p>
            <a:fld id="{0D945AA7-9227-473E-91B8-199BC24B6000}" type="slidenum">
              <a:rPr lang="en-US" smtClean="0"/>
              <a:t>1</a:t>
            </a:fld>
            <a:endParaRPr lang="en-US"/>
          </a:p>
        </p:txBody>
      </p:sp>
    </p:spTree>
    <p:extLst>
      <p:ext uri="{BB962C8B-B14F-4D97-AF65-F5344CB8AC3E}">
        <p14:creationId xmlns:p14="http://schemas.microsoft.com/office/powerpoint/2010/main" val="1406063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E010-E42B-4AC0-BAD2-02B126439FA0}"/>
              </a:ext>
            </a:extLst>
          </p:cNvPr>
          <p:cNvSpPr>
            <a:spLocks noGrp="1"/>
          </p:cNvSpPr>
          <p:nvPr>
            <p:ph type="title"/>
          </p:nvPr>
        </p:nvSpPr>
        <p:spPr/>
        <p:txBody>
          <a:bodyPr/>
          <a:lstStyle/>
          <a:p>
            <a:r>
              <a:rPr lang="en-US" b="1" dirty="0" err="1"/>
              <a:t>Lệnh</a:t>
            </a:r>
            <a:r>
              <a:rPr lang="en-US" b="1" dirty="0"/>
              <a:t> </a:t>
            </a:r>
            <a:r>
              <a:rPr lang="en-US" b="1" dirty="0" err="1"/>
              <a:t>gán</a:t>
            </a:r>
            <a:r>
              <a:rPr lang="en-US" b="1" dirty="0"/>
              <a:t> con </a:t>
            </a:r>
            <a:r>
              <a:rPr lang="en-US" b="1" dirty="0" err="1"/>
              <a:t>trỏ</a:t>
            </a:r>
            <a:endParaRPr lang="en-US" b="1" dirty="0"/>
          </a:p>
        </p:txBody>
      </p:sp>
      <p:sp>
        <p:nvSpPr>
          <p:cNvPr id="4" name="Content Placeholder 2">
            <a:extLst>
              <a:ext uri="{FF2B5EF4-FFF2-40B4-BE49-F238E27FC236}">
                <a16:creationId xmlns:a16="http://schemas.microsoft.com/office/drawing/2014/main" id="{CDB290D5-C80E-4D49-BACF-58E3D903F25E}"/>
              </a:ext>
            </a:extLst>
          </p:cNvPr>
          <p:cNvSpPr>
            <a:spLocks noGrp="1"/>
          </p:cNvSpPr>
          <p:nvPr>
            <p:ph idx="1"/>
          </p:nvPr>
        </p:nvSpPr>
        <p:spPr>
          <a:xfrm>
            <a:off x="838200" y="1838325"/>
            <a:ext cx="7256879" cy="4400550"/>
          </a:xfrm>
        </p:spPr>
        <p:txBody>
          <a:bodyPr>
            <a:normAutofit/>
          </a:bodyPr>
          <a:lstStyle/>
          <a:p>
            <a:pPr algn="just"/>
            <a:r>
              <a:rPr lang="vi-VN" dirty="0" err="1"/>
              <a:t>Có</a:t>
            </a:r>
            <a:r>
              <a:rPr lang="vi-VN" dirty="0"/>
              <a:t> </a:t>
            </a:r>
            <a:r>
              <a:rPr lang="vi-VN" dirty="0" err="1"/>
              <a:t>thể</a:t>
            </a:r>
            <a:r>
              <a:rPr lang="vi-VN" dirty="0"/>
              <a:t> </a:t>
            </a:r>
            <a:r>
              <a:rPr lang="vi-VN" dirty="0" err="1"/>
              <a:t>dùng</a:t>
            </a:r>
            <a:r>
              <a:rPr lang="vi-VN" dirty="0"/>
              <a:t> </a:t>
            </a:r>
            <a:r>
              <a:rPr lang="vi-VN" dirty="0" err="1"/>
              <a:t>phép</a:t>
            </a:r>
            <a:r>
              <a:rPr lang="vi-VN" dirty="0"/>
              <a:t> </a:t>
            </a:r>
            <a:r>
              <a:rPr lang="vi-VN" dirty="0" err="1"/>
              <a:t>gán</a:t>
            </a:r>
            <a:r>
              <a:rPr lang="vi-VN" dirty="0"/>
              <a:t> </a:t>
            </a:r>
            <a:r>
              <a:rPr lang="vi-VN" dirty="0" err="1"/>
              <a:t>để</a:t>
            </a:r>
            <a:r>
              <a:rPr lang="vi-VN" dirty="0"/>
              <a:t> </a:t>
            </a:r>
            <a:r>
              <a:rPr lang="vi-VN" dirty="0" err="1"/>
              <a:t>gán</a:t>
            </a:r>
            <a:r>
              <a:rPr lang="vi-VN" dirty="0"/>
              <a:t> </a:t>
            </a:r>
            <a:r>
              <a:rPr lang="vi-VN" dirty="0" err="1"/>
              <a:t>giá</a:t>
            </a:r>
            <a:r>
              <a:rPr lang="vi-VN" dirty="0"/>
              <a:t> </a:t>
            </a:r>
            <a:r>
              <a:rPr lang="vi-VN" dirty="0" err="1"/>
              <a:t>trị</a:t>
            </a:r>
            <a:r>
              <a:rPr lang="vi-VN" dirty="0"/>
              <a:t> </a:t>
            </a:r>
            <a:r>
              <a:rPr lang="vi-VN" dirty="0" err="1"/>
              <a:t>của</a:t>
            </a:r>
            <a:r>
              <a:rPr lang="vi-VN" dirty="0"/>
              <a:t> </a:t>
            </a:r>
            <a:r>
              <a:rPr lang="vi-VN" dirty="0" err="1"/>
              <a:t>một</a:t>
            </a:r>
            <a:r>
              <a:rPr lang="vi-VN" dirty="0"/>
              <a:t> con </a:t>
            </a:r>
            <a:r>
              <a:rPr lang="vi-VN" dirty="0" err="1"/>
              <a:t>trỏ</a:t>
            </a:r>
            <a:r>
              <a:rPr lang="vi-VN" dirty="0"/>
              <a:t> cho </a:t>
            </a:r>
            <a:r>
              <a:rPr lang="vi-VN" dirty="0" err="1"/>
              <a:t>một</a:t>
            </a:r>
            <a:r>
              <a:rPr lang="vi-VN" dirty="0"/>
              <a:t> con </a:t>
            </a:r>
            <a:r>
              <a:rPr lang="vi-VN" dirty="0" err="1"/>
              <a:t>trỏ</a:t>
            </a:r>
            <a:r>
              <a:rPr lang="vi-VN" dirty="0"/>
              <a:t> </a:t>
            </a:r>
            <a:r>
              <a:rPr lang="vi-VN" dirty="0" err="1"/>
              <a:t>khác</a:t>
            </a:r>
            <a:r>
              <a:rPr lang="vi-VN" dirty="0"/>
              <a:t> </a:t>
            </a:r>
            <a:r>
              <a:rPr lang="vi-VN" dirty="0" err="1"/>
              <a:t>có</a:t>
            </a:r>
            <a:r>
              <a:rPr lang="vi-VN" dirty="0"/>
              <a:t> </a:t>
            </a:r>
            <a:r>
              <a:rPr lang="vi-VN" dirty="0" err="1"/>
              <a:t>cùng</a:t>
            </a:r>
            <a:r>
              <a:rPr lang="vi-VN" dirty="0"/>
              <a:t> </a:t>
            </a:r>
            <a:r>
              <a:rPr lang="vi-VN" dirty="0" err="1"/>
              <a:t>kiểu</a:t>
            </a:r>
            <a:endParaRPr lang="en-US" dirty="0"/>
          </a:p>
          <a:p>
            <a:pPr marL="739775" lvl="1" indent="-336550" algn="just">
              <a:buFont typeface="Arial" pitchFamily="34" charset="0"/>
              <a:buNone/>
            </a:pPr>
            <a:r>
              <a:rPr lang="en-US" sz="2600" b="1" dirty="0" err="1">
                <a:latin typeface="+mj-lt"/>
                <a:cs typeface="Times New Roman" pitchFamily="18" charset="0"/>
              </a:rPr>
              <a:t>Ví</a:t>
            </a:r>
            <a:r>
              <a:rPr lang="en-US" sz="2600" b="1" dirty="0">
                <a:latin typeface="+mj-lt"/>
                <a:cs typeface="Times New Roman" pitchFamily="18" charset="0"/>
              </a:rPr>
              <a:t> </a:t>
            </a:r>
            <a:r>
              <a:rPr lang="en-US" sz="2600" b="1" dirty="0" err="1">
                <a:latin typeface="+mj-lt"/>
                <a:cs typeface="Times New Roman" pitchFamily="18" charset="0"/>
              </a:rPr>
              <a:t>dụ</a:t>
            </a:r>
            <a:r>
              <a:rPr lang="en-US" sz="2600" b="1" dirty="0">
                <a:latin typeface="+mj-lt"/>
                <a:cs typeface="Times New Roman" pitchFamily="18" charset="0"/>
              </a:rPr>
              <a:t>:</a:t>
            </a:r>
          </a:p>
          <a:p>
            <a:pPr lvl="3">
              <a:buFont typeface="Arial" pitchFamily="34" charset="0"/>
              <a:buNone/>
            </a:pPr>
            <a:r>
              <a:rPr lang="en-US" sz="2600" dirty="0">
                <a:solidFill>
                  <a:srgbClr val="0000FF"/>
                </a:solidFill>
                <a:latin typeface="+mj-lt"/>
                <a:cs typeface="Times New Roman" pitchFamily="18" charset="0"/>
              </a:rPr>
              <a:t>int</a:t>
            </a:r>
            <a:r>
              <a:rPr lang="en-US" sz="2600" dirty="0">
                <a:latin typeface="+mj-lt"/>
                <a:cs typeface="Times New Roman" pitchFamily="18" charset="0"/>
              </a:rPr>
              <a:t> x=10;</a:t>
            </a:r>
          </a:p>
          <a:p>
            <a:pPr lvl="3">
              <a:buFont typeface="Arial" pitchFamily="34" charset="0"/>
              <a:buNone/>
            </a:pPr>
            <a:r>
              <a:rPr lang="en-US" sz="2600" dirty="0">
                <a:solidFill>
                  <a:srgbClr val="0000FF"/>
                </a:solidFill>
                <a:latin typeface="+mj-lt"/>
                <a:cs typeface="Times New Roman" pitchFamily="18" charset="0"/>
              </a:rPr>
              <a:t>int</a:t>
            </a:r>
            <a:r>
              <a:rPr lang="en-US" sz="2600" dirty="0">
                <a:latin typeface="+mj-lt"/>
                <a:cs typeface="Times New Roman" pitchFamily="18" charset="0"/>
              </a:rPr>
              <a:t> </a:t>
            </a:r>
            <a:r>
              <a:rPr lang="en-US" sz="2600" dirty="0">
                <a:solidFill>
                  <a:srgbClr val="0000FF"/>
                </a:solidFill>
                <a:latin typeface="+mj-lt"/>
                <a:cs typeface="Times New Roman" pitchFamily="18" charset="0"/>
              </a:rPr>
              <a:t>*</a:t>
            </a:r>
            <a:r>
              <a:rPr lang="en-US" sz="2600" dirty="0">
                <a:latin typeface="+mj-lt"/>
                <a:cs typeface="Times New Roman" pitchFamily="18" charset="0"/>
              </a:rPr>
              <a:t>p1, </a:t>
            </a:r>
            <a:r>
              <a:rPr lang="en-US" sz="2600" dirty="0">
                <a:solidFill>
                  <a:srgbClr val="0000FF"/>
                </a:solidFill>
                <a:latin typeface="+mj-lt"/>
                <a:cs typeface="Times New Roman" pitchFamily="18" charset="0"/>
              </a:rPr>
              <a:t>*</a:t>
            </a:r>
            <a:r>
              <a:rPr lang="en-US" sz="2600" dirty="0">
                <a:latin typeface="+mj-lt"/>
                <a:cs typeface="Times New Roman" pitchFamily="18" charset="0"/>
              </a:rPr>
              <a:t>p2;</a:t>
            </a:r>
          </a:p>
          <a:p>
            <a:pPr lvl="3">
              <a:buFont typeface="Arial" pitchFamily="34" charset="0"/>
              <a:buNone/>
            </a:pPr>
            <a:r>
              <a:rPr lang="en-US" sz="2600" dirty="0">
                <a:latin typeface="+mj-lt"/>
                <a:cs typeface="Times New Roman" pitchFamily="18" charset="0"/>
              </a:rPr>
              <a:t>p1 = </a:t>
            </a:r>
            <a:r>
              <a:rPr lang="en-US" sz="2600" dirty="0">
                <a:solidFill>
                  <a:srgbClr val="0000FF"/>
                </a:solidFill>
                <a:latin typeface="+mj-lt"/>
                <a:cs typeface="Times New Roman" pitchFamily="18" charset="0"/>
              </a:rPr>
              <a:t>&amp;</a:t>
            </a:r>
            <a:r>
              <a:rPr lang="en-US" sz="2600" dirty="0">
                <a:latin typeface="+mj-lt"/>
                <a:cs typeface="Times New Roman" pitchFamily="18" charset="0"/>
              </a:rPr>
              <a:t>x;</a:t>
            </a:r>
          </a:p>
          <a:p>
            <a:pPr lvl="3">
              <a:buFont typeface="Arial" pitchFamily="34" charset="0"/>
              <a:buNone/>
            </a:pPr>
            <a:r>
              <a:rPr lang="en-US" sz="2600" dirty="0">
                <a:latin typeface="+mj-lt"/>
                <a:cs typeface="Times New Roman" pitchFamily="18" charset="0"/>
              </a:rPr>
              <a:t>p2 = p1;</a:t>
            </a:r>
          </a:p>
          <a:p>
            <a:pPr marL="342900" lvl="1" indent="-342900" algn="just">
              <a:buFont typeface="Arial" pitchFamily="34" charset="0"/>
              <a:buChar char="•"/>
            </a:pPr>
            <a:r>
              <a:rPr lang="en-US" dirty="0">
                <a:ea typeface="+mn-ea"/>
                <a:cs typeface="+mn-cs"/>
              </a:rPr>
              <a:t>Sau </a:t>
            </a:r>
            <a:r>
              <a:rPr lang="en-US" dirty="0" err="1">
                <a:ea typeface="+mn-ea"/>
                <a:cs typeface="+mn-cs"/>
              </a:rPr>
              <a:t>khi</a:t>
            </a:r>
            <a:r>
              <a:rPr lang="en-US" dirty="0">
                <a:ea typeface="+mn-ea"/>
                <a:cs typeface="+mn-cs"/>
              </a:rPr>
              <a:t> </a:t>
            </a:r>
            <a:r>
              <a:rPr lang="en-US" dirty="0" err="1">
                <a:ea typeface="+mn-ea"/>
                <a:cs typeface="+mn-cs"/>
              </a:rPr>
              <a:t>đọan</a:t>
            </a:r>
            <a:r>
              <a:rPr lang="en-US" dirty="0">
                <a:ea typeface="+mn-ea"/>
                <a:cs typeface="+mn-cs"/>
              </a:rPr>
              <a:t> </a:t>
            </a:r>
            <a:r>
              <a:rPr lang="en-US" dirty="0" err="1">
                <a:ea typeface="+mn-ea"/>
                <a:cs typeface="+mn-cs"/>
              </a:rPr>
              <a:t>lệnh</a:t>
            </a:r>
            <a:r>
              <a:rPr lang="en-US" dirty="0">
                <a:ea typeface="+mn-ea"/>
                <a:cs typeface="+mn-cs"/>
              </a:rPr>
              <a:t> </a:t>
            </a:r>
            <a:r>
              <a:rPr lang="en-US" dirty="0" err="1">
                <a:ea typeface="+mn-ea"/>
                <a:cs typeface="+mn-cs"/>
              </a:rPr>
              <a:t>trên</a:t>
            </a:r>
            <a:r>
              <a:rPr lang="en-US" dirty="0">
                <a:ea typeface="+mn-ea"/>
                <a:cs typeface="+mn-cs"/>
              </a:rPr>
              <a:t> </a:t>
            </a:r>
            <a:r>
              <a:rPr lang="en-US" dirty="0" err="1">
                <a:ea typeface="+mn-ea"/>
                <a:cs typeface="+mn-cs"/>
              </a:rPr>
              <a:t>được</a:t>
            </a:r>
            <a:r>
              <a:rPr lang="en-US" dirty="0">
                <a:ea typeface="+mn-ea"/>
                <a:cs typeface="+mn-cs"/>
              </a:rPr>
              <a:t> </a:t>
            </a:r>
            <a:r>
              <a:rPr lang="en-US" dirty="0" err="1">
                <a:ea typeface="+mn-ea"/>
                <a:cs typeface="+mn-cs"/>
              </a:rPr>
              <a:t>thực</a:t>
            </a:r>
            <a:r>
              <a:rPr lang="en-US" dirty="0">
                <a:ea typeface="+mn-ea"/>
                <a:cs typeface="+mn-cs"/>
              </a:rPr>
              <a:t> </a:t>
            </a:r>
            <a:r>
              <a:rPr lang="en-US" dirty="0" err="1">
                <a:ea typeface="+mn-ea"/>
                <a:cs typeface="+mn-cs"/>
              </a:rPr>
              <a:t>hiện</a:t>
            </a:r>
            <a:r>
              <a:rPr lang="en-US" dirty="0">
                <a:ea typeface="+mn-ea"/>
                <a:cs typeface="+mn-cs"/>
              </a:rPr>
              <a:t>, </a:t>
            </a:r>
            <a:r>
              <a:rPr lang="en-US" dirty="0" err="1">
                <a:ea typeface="+mn-ea"/>
                <a:cs typeface="+mn-cs"/>
              </a:rPr>
              <a:t>cả</a:t>
            </a:r>
            <a:r>
              <a:rPr lang="en-US" dirty="0">
                <a:ea typeface="+mn-ea"/>
                <a:cs typeface="+mn-cs"/>
              </a:rPr>
              <a:t> </a:t>
            </a:r>
            <a:r>
              <a:rPr lang="en-US" dirty="0" err="1">
                <a:ea typeface="+mn-ea"/>
                <a:cs typeface="+mn-cs"/>
              </a:rPr>
              <a:t>hai</a:t>
            </a:r>
            <a:r>
              <a:rPr lang="en-US" dirty="0">
                <a:ea typeface="+mn-ea"/>
                <a:cs typeface="+mn-cs"/>
              </a:rPr>
              <a:t> p1 </a:t>
            </a:r>
            <a:r>
              <a:rPr lang="en-US" dirty="0" err="1">
                <a:ea typeface="+mn-ea"/>
                <a:cs typeface="+mn-cs"/>
              </a:rPr>
              <a:t>và</a:t>
            </a:r>
            <a:r>
              <a:rPr lang="en-US" dirty="0">
                <a:ea typeface="+mn-ea"/>
                <a:cs typeface="+mn-cs"/>
              </a:rPr>
              <a:t> p2 </a:t>
            </a:r>
            <a:r>
              <a:rPr lang="en-US" dirty="0" err="1">
                <a:ea typeface="+mn-ea"/>
                <a:cs typeface="+mn-cs"/>
              </a:rPr>
              <a:t>cùng</a:t>
            </a:r>
            <a:r>
              <a:rPr lang="en-US" dirty="0">
                <a:ea typeface="+mn-ea"/>
                <a:cs typeface="+mn-cs"/>
              </a:rPr>
              <a:t> </a:t>
            </a:r>
            <a:r>
              <a:rPr lang="en-US" dirty="0" err="1">
                <a:ea typeface="+mn-ea"/>
                <a:cs typeface="+mn-cs"/>
              </a:rPr>
              <a:t>trỏ</a:t>
            </a:r>
            <a:r>
              <a:rPr lang="en-US" dirty="0">
                <a:ea typeface="+mn-ea"/>
                <a:cs typeface="+mn-cs"/>
              </a:rPr>
              <a:t> </a:t>
            </a:r>
            <a:r>
              <a:rPr lang="en-US" dirty="0" err="1">
                <a:ea typeface="+mn-ea"/>
                <a:cs typeface="+mn-cs"/>
              </a:rPr>
              <a:t>đến</a:t>
            </a:r>
            <a:r>
              <a:rPr lang="en-US" dirty="0">
                <a:ea typeface="+mn-ea"/>
                <a:cs typeface="+mn-cs"/>
              </a:rPr>
              <a:t> </a:t>
            </a:r>
            <a:r>
              <a:rPr lang="en-US" dirty="0" err="1">
                <a:ea typeface="+mn-ea"/>
                <a:cs typeface="+mn-cs"/>
              </a:rPr>
              <a:t>biến</a:t>
            </a:r>
            <a:r>
              <a:rPr lang="en-US" dirty="0">
                <a:ea typeface="+mn-ea"/>
                <a:cs typeface="+mn-cs"/>
              </a:rPr>
              <a:t> x.</a:t>
            </a:r>
          </a:p>
          <a:p>
            <a:pPr algn="just"/>
            <a:endParaRPr lang="vi-VN" dirty="0"/>
          </a:p>
        </p:txBody>
      </p:sp>
      <p:sp>
        <p:nvSpPr>
          <p:cNvPr id="5" name="Text Box 27">
            <a:extLst>
              <a:ext uri="{FF2B5EF4-FFF2-40B4-BE49-F238E27FC236}">
                <a16:creationId xmlns:a16="http://schemas.microsoft.com/office/drawing/2014/main" id="{25B64D1A-9F6C-42C3-AB0B-950D3F5EB9DD}"/>
              </a:ext>
            </a:extLst>
          </p:cNvPr>
          <p:cNvSpPr txBox="1">
            <a:spLocks noChangeArrowheads="1"/>
          </p:cNvSpPr>
          <p:nvPr/>
        </p:nvSpPr>
        <p:spPr bwMode="black">
          <a:xfrm>
            <a:off x="8108950" y="2209800"/>
            <a:ext cx="1676400" cy="366713"/>
          </a:xfrm>
          <a:prstGeom prst="rect">
            <a:avLst/>
          </a:prstGeom>
          <a:noFill/>
          <a:ln w="9525">
            <a:noFill/>
            <a:miter lim="800000"/>
            <a:headEnd/>
            <a:tailEnd/>
          </a:ln>
          <a:effectLst/>
        </p:spPr>
        <p:txBody>
          <a:bodyPr>
            <a:spAutoFit/>
          </a:bodyPr>
          <a:lstStyle/>
          <a:p>
            <a:pPr algn="ctr">
              <a:spcBef>
                <a:spcPct val="50000"/>
              </a:spcBef>
            </a:pPr>
            <a:r>
              <a:rPr lang="en-US" b="1">
                <a:solidFill>
                  <a:srgbClr val="FFFFFF"/>
                </a:solidFill>
              </a:rPr>
              <a:t>p1</a:t>
            </a:r>
            <a:endParaRPr lang="en-US" b="1" dirty="0">
              <a:solidFill>
                <a:srgbClr val="FFFFFF"/>
              </a:solidFill>
            </a:endParaRPr>
          </a:p>
        </p:txBody>
      </p:sp>
      <p:sp>
        <p:nvSpPr>
          <p:cNvPr id="6" name="Text Box 35">
            <a:extLst>
              <a:ext uri="{FF2B5EF4-FFF2-40B4-BE49-F238E27FC236}">
                <a16:creationId xmlns:a16="http://schemas.microsoft.com/office/drawing/2014/main" id="{0E6C8DA6-1196-4BFF-A915-FC26CDB2A64F}"/>
              </a:ext>
            </a:extLst>
          </p:cNvPr>
          <p:cNvSpPr txBox="1">
            <a:spLocks noChangeArrowheads="1"/>
          </p:cNvSpPr>
          <p:nvPr/>
        </p:nvSpPr>
        <p:spPr bwMode="black">
          <a:xfrm>
            <a:off x="10318750" y="2206626"/>
            <a:ext cx="1676400" cy="366713"/>
          </a:xfrm>
          <a:prstGeom prst="rect">
            <a:avLst/>
          </a:prstGeom>
          <a:noFill/>
          <a:ln w="9525">
            <a:noFill/>
            <a:miter lim="800000"/>
            <a:headEnd/>
            <a:tailEnd/>
          </a:ln>
          <a:effectLst/>
        </p:spPr>
        <p:txBody>
          <a:bodyPr>
            <a:spAutoFit/>
          </a:bodyPr>
          <a:lstStyle/>
          <a:p>
            <a:pPr algn="ctr">
              <a:spcBef>
                <a:spcPct val="50000"/>
              </a:spcBef>
            </a:pPr>
            <a:r>
              <a:rPr lang="en-US" b="1">
                <a:solidFill>
                  <a:srgbClr val="FFFFFF"/>
                </a:solidFill>
              </a:rPr>
              <a:t>p2</a:t>
            </a:r>
            <a:endParaRPr lang="en-US" b="1" dirty="0">
              <a:solidFill>
                <a:srgbClr val="FFFFFF"/>
              </a:solidFill>
            </a:endParaRPr>
          </a:p>
        </p:txBody>
      </p:sp>
      <p:cxnSp>
        <p:nvCxnSpPr>
          <p:cNvPr id="7" name="Straight Arrow Connector 6">
            <a:extLst>
              <a:ext uri="{FF2B5EF4-FFF2-40B4-BE49-F238E27FC236}">
                <a16:creationId xmlns:a16="http://schemas.microsoft.com/office/drawing/2014/main" id="{F778CE8B-765F-4AB8-93F4-68CD8133778D}"/>
              </a:ext>
            </a:extLst>
          </p:cNvPr>
          <p:cNvCxnSpPr/>
          <p:nvPr/>
        </p:nvCxnSpPr>
        <p:spPr>
          <a:xfrm>
            <a:off x="11339929" y="2429550"/>
            <a:ext cx="0" cy="128016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44AB4E-AC13-4953-801B-D5A8AC5B66F8}"/>
              </a:ext>
            </a:extLst>
          </p:cNvPr>
          <p:cNvCxnSpPr/>
          <p:nvPr/>
        </p:nvCxnSpPr>
        <p:spPr>
          <a:xfrm>
            <a:off x="9183582" y="2350176"/>
            <a:ext cx="0" cy="135953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5831CC3-1171-4E21-A98C-192A369813B1}"/>
              </a:ext>
            </a:extLst>
          </p:cNvPr>
          <p:cNvSpPr/>
          <p:nvPr/>
        </p:nvSpPr>
        <p:spPr>
          <a:xfrm>
            <a:off x="9183582" y="3709710"/>
            <a:ext cx="2170218" cy="894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rgbClr val="FFFFFF"/>
                </a:solidFill>
              </a:rPr>
              <a:t>X=10</a:t>
            </a:r>
          </a:p>
        </p:txBody>
      </p:sp>
      <p:grpSp>
        <p:nvGrpSpPr>
          <p:cNvPr id="10" name="Group 24">
            <a:extLst>
              <a:ext uri="{FF2B5EF4-FFF2-40B4-BE49-F238E27FC236}">
                <a16:creationId xmlns:a16="http://schemas.microsoft.com/office/drawing/2014/main" id="{BECF101E-8CA0-4F52-8691-E28D575B7455}"/>
              </a:ext>
            </a:extLst>
          </p:cNvPr>
          <p:cNvGrpSpPr>
            <a:grpSpLocks/>
          </p:cNvGrpSpPr>
          <p:nvPr/>
        </p:nvGrpSpPr>
        <p:grpSpPr bwMode="auto">
          <a:xfrm>
            <a:off x="8092136" y="2065735"/>
            <a:ext cx="1905000" cy="436563"/>
            <a:chOff x="3618" y="3480"/>
            <a:chExt cx="1200" cy="275"/>
          </a:xfrm>
        </p:grpSpPr>
        <p:sp>
          <p:nvSpPr>
            <p:cNvPr id="11" name="Freeform 25">
              <a:extLst>
                <a:ext uri="{FF2B5EF4-FFF2-40B4-BE49-F238E27FC236}">
                  <a16:creationId xmlns:a16="http://schemas.microsoft.com/office/drawing/2014/main" id="{73A50F94-908B-4AE2-99FC-432AD5DEEAB0}"/>
                </a:ext>
              </a:extLst>
            </p:cNvPr>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12" name="Rectangle 26">
              <a:extLst>
                <a:ext uri="{FF2B5EF4-FFF2-40B4-BE49-F238E27FC236}">
                  <a16:creationId xmlns:a16="http://schemas.microsoft.com/office/drawing/2014/main" id="{12BBE84E-9BA0-48CB-BFF9-E36432010E90}"/>
                </a:ext>
              </a:extLst>
            </p:cNvPr>
            <p:cNvSpPr>
              <a:spLocks noChangeArrowheads="1"/>
            </p:cNvSpPr>
            <p:nvPr/>
          </p:nvSpPr>
          <p:spPr bwMode="ltGray">
            <a:xfrm>
              <a:off x="3618" y="3480"/>
              <a:ext cx="1200" cy="240"/>
            </a:xfrm>
            <a:prstGeom prst="rect">
              <a:avLst/>
            </a:prstGeom>
            <a:solidFill>
              <a:schemeClr val="folHlink"/>
            </a:solidFill>
            <a:ln w="9525" algn="ctr">
              <a:noFill/>
              <a:miter lim="800000"/>
              <a:headEnd/>
              <a:tailEnd/>
            </a:ln>
            <a:effectLst/>
          </p:spPr>
          <p:txBody>
            <a:bodyPr wrap="none" anchor="ctr"/>
            <a:lstStyle/>
            <a:p>
              <a:endParaRPr lang="en-US"/>
            </a:p>
          </p:txBody>
        </p:sp>
      </p:grpSp>
      <p:sp>
        <p:nvSpPr>
          <p:cNvPr id="13" name="Text Box 27">
            <a:extLst>
              <a:ext uri="{FF2B5EF4-FFF2-40B4-BE49-F238E27FC236}">
                <a16:creationId xmlns:a16="http://schemas.microsoft.com/office/drawing/2014/main" id="{42517E0A-0A26-4943-988A-1BE1AA42C3D0}"/>
              </a:ext>
            </a:extLst>
          </p:cNvPr>
          <p:cNvSpPr txBox="1">
            <a:spLocks noChangeArrowheads="1"/>
          </p:cNvSpPr>
          <p:nvPr/>
        </p:nvSpPr>
        <p:spPr bwMode="black">
          <a:xfrm>
            <a:off x="8215961" y="2065735"/>
            <a:ext cx="1676400" cy="366713"/>
          </a:xfrm>
          <a:prstGeom prst="rect">
            <a:avLst/>
          </a:prstGeom>
          <a:noFill/>
          <a:ln w="9525">
            <a:noFill/>
            <a:miter lim="800000"/>
            <a:headEnd/>
            <a:tailEnd/>
          </a:ln>
          <a:effectLst/>
        </p:spPr>
        <p:txBody>
          <a:bodyPr>
            <a:spAutoFit/>
          </a:bodyPr>
          <a:lstStyle/>
          <a:p>
            <a:pPr algn="ctr">
              <a:spcBef>
                <a:spcPct val="50000"/>
              </a:spcBef>
            </a:pPr>
            <a:r>
              <a:rPr lang="en-US" b="1">
                <a:solidFill>
                  <a:srgbClr val="FFFFFF"/>
                </a:solidFill>
              </a:rPr>
              <a:t>p1</a:t>
            </a:r>
            <a:endParaRPr lang="en-US" b="1" dirty="0">
              <a:solidFill>
                <a:srgbClr val="FFFFFF"/>
              </a:solidFill>
            </a:endParaRPr>
          </a:p>
        </p:txBody>
      </p:sp>
      <p:grpSp>
        <p:nvGrpSpPr>
          <p:cNvPr id="14" name="Group 32">
            <a:extLst>
              <a:ext uri="{FF2B5EF4-FFF2-40B4-BE49-F238E27FC236}">
                <a16:creationId xmlns:a16="http://schemas.microsoft.com/office/drawing/2014/main" id="{E76489E4-0D4F-454B-9E00-58455B9A6418}"/>
              </a:ext>
            </a:extLst>
          </p:cNvPr>
          <p:cNvGrpSpPr>
            <a:grpSpLocks/>
          </p:cNvGrpSpPr>
          <p:nvPr/>
        </p:nvGrpSpPr>
        <p:grpSpPr bwMode="auto">
          <a:xfrm>
            <a:off x="10287000" y="2074468"/>
            <a:ext cx="1905000" cy="436563"/>
            <a:chOff x="3618" y="3480"/>
            <a:chExt cx="1200" cy="275"/>
          </a:xfrm>
        </p:grpSpPr>
        <p:sp>
          <p:nvSpPr>
            <p:cNvPr id="15" name="Freeform 33">
              <a:extLst>
                <a:ext uri="{FF2B5EF4-FFF2-40B4-BE49-F238E27FC236}">
                  <a16:creationId xmlns:a16="http://schemas.microsoft.com/office/drawing/2014/main" id="{30BEB6BA-F57E-4FB4-A875-7F9FC414BB16}"/>
                </a:ext>
              </a:extLst>
            </p:cNvPr>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16" name="Rectangle 34">
              <a:extLst>
                <a:ext uri="{FF2B5EF4-FFF2-40B4-BE49-F238E27FC236}">
                  <a16:creationId xmlns:a16="http://schemas.microsoft.com/office/drawing/2014/main" id="{C98B9450-8592-468C-95D6-DF93A2149D18}"/>
                </a:ext>
              </a:extLst>
            </p:cNvPr>
            <p:cNvSpPr>
              <a:spLocks noChangeArrowheads="1"/>
            </p:cNvSpPr>
            <p:nvPr/>
          </p:nvSpPr>
          <p:spPr bwMode="ltGray">
            <a:xfrm>
              <a:off x="3618" y="3480"/>
              <a:ext cx="1200" cy="240"/>
            </a:xfrm>
            <a:prstGeom prst="rect">
              <a:avLst/>
            </a:prstGeom>
            <a:solidFill>
              <a:schemeClr val="accent1"/>
            </a:solidFill>
            <a:ln w="9525" algn="ctr">
              <a:noFill/>
              <a:miter lim="800000"/>
              <a:headEnd/>
              <a:tailEnd/>
            </a:ln>
            <a:effectLst/>
          </p:spPr>
          <p:txBody>
            <a:bodyPr wrap="none" anchor="ctr"/>
            <a:lstStyle/>
            <a:p>
              <a:endParaRPr lang="en-US"/>
            </a:p>
          </p:txBody>
        </p:sp>
      </p:grpSp>
      <p:sp>
        <p:nvSpPr>
          <p:cNvPr id="17" name="Text Box 35">
            <a:extLst>
              <a:ext uri="{FF2B5EF4-FFF2-40B4-BE49-F238E27FC236}">
                <a16:creationId xmlns:a16="http://schemas.microsoft.com/office/drawing/2014/main" id="{B418265E-AE9B-4227-8DF5-51A5AAB27455}"/>
              </a:ext>
            </a:extLst>
          </p:cNvPr>
          <p:cNvSpPr txBox="1">
            <a:spLocks noChangeArrowheads="1"/>
          </p:cNvSpPr>
          <p:nvPr/>
        </p:nvSpPr>
        <p:spPr bwMode="black">
          <a:xfrm>
            <a:off x="10425761" y="2062561"/>
            <a:ext cx="1676400" cy="366713"/>
          </a:xfrm>
          <a:prstGeom prst="rect">
            <a:avLst/>
          </a:prstGeom>
          <a:noFill/>
          <a:ln w="9525">
            <a:noFill/>
            <a:miter lim="800000"/>
            <a:headEnd/>
            <a:tailEnd/>
          </a:ln>
          <a:effectLst/>
        </p:spPr>
        <p:txBody>
          <a:bodyPr>
            <a:spAutoFit/>
          </a:bodyPr>
          <a:lstStyle/>
          <a:p>
            <a:pPr algn="ctr">
              <a:spcBef>
                <a:spcPct val="50000"/>
              </a:spcBef>
            </a:pPr>
            <a:r>
              <a:rPr lang="en-US" b="1">
                <a:solidFill>
                  <a:srgbClr val="FFFFFF"/>
                </a:solidFill>
              </a:rPr>
              <a:t>p2</a:t>
            </a:r>
            <a:endParaRPr lang="en-US" b="1" dirty="0">
              <a:solidFill>
                <a:srgbClr val="FFFFFF"/>
              </a:solidFill>
            </a:endParaRPr>
          </a:p>
        </p:txBody>
      </p:sp>
      <p:sp>
        <p:nvSpPr>
          <p:cNvPr id="18" name="Date Placeholder 17">
            <a:extLst>
              <a:ext uri="{FF2B5EF4-FFF2-40B4-BE49-F238E27FC236}">
                <a16:creationId xmlns:a16="http://schemas.microsoft.com/office/drawing/2014/main" id="{85ACF4E7-958B-40E7-B7A8-F9816C4BDBE5}"/>
              </a:ext>
            </a:extLst>
          </p:cNvPr>
          <p:cNvSpPr>
            <a:spLocks noGrp="1"/>
          </p:cNvSpPr>
          <p:nvPr>
            <p:ph type="dt" sz="half" idx="10"/>
          </p:nvPr>
        </p:nvSpPr>
        <p:spPr/>
        <p:txBody>
          <a:bodyPr/>
          <a:lstStyle/>
          <a:p>
            <a:fld id="{D7722F05-945B-46F4-835D-B9D79C878E16}" type="datetime1">
              <a:rPr lang="en-US" smtClean="0"/>
              <a:t>6/6/2022</a:t>
            </a:fld>
            <a:endParaRPr lang="en-US"/>
          </a:p>
        </p:txBody>
      </p:sp>
      <p:sp>
        <p:nvSpPr>
          <p:cNvPr id="19" name="Footer Placeholder 18">
            <a:extLst>
              <a:ext uri="{FF2B5EF4-FFF2-40B4-BE49-F238E27FC236}">
                <a16:creationId xmlns:a16="http://schemas.microsoft.com/office/drawing/2014/main" id="{FB62B4FA-7077-484D-9B87-66AE56DEF320}"/>
              </a:ext>
            </a:extLst>
          </p:cNvPr>
          <p:cNvSpPr>
            <a:spLocks noGrp="1"/>
          </p:cNvSpPr>
          <p:nvPr>
            <p:ph type="ftr" sz="quarter" idx="11"/>
          </p:nvPr>
        </p:nvSpPr>
        <p:spPr/>
        <p:txBody>
          <a:bodyPr/>
          <a:lstStyle/>
          <a:p>
            <a:r>
              <a:rPr lang="en-US"/>
              <a:t>Thực hành 01 - IT3040 - Con trỏ và cấp phát động</a:t>
            </a:r>
          </a:p>
        </p:txBody>
      </p:sp>
      <p:sp>
        <p:nvSpPr>
          <p:cNvPr id="20" name="Slide Number Placeholder 19">
            <a:extLst>
              <a:ext uri="{FF2B5EF4-FFF2-40B4-BE49-F238E27FC236}">
                <a16:creationId xmlns:a16="http://schemas.microsoft.com/office/drawing/2014/main" id="{9FF4FD7C-1E5A-4249-AB6C-906EFFC268BB}"/>
              </a:ext>
            </a:extLst>
          </p:cNvPr>
          <p:cNvSpPr>
            <a:spLocks noGrp="1"/>
          </p:cNvSpPr>
          <p:nvPr>
            <p:ph type="sldNum" sz="quarter" idx="12"/>
          </p:nvPr>
        </p:nvSpPr>
        <p:spPr/>
        <p:txBody>
          <a:bodyPr/>
          <a:lstStyle/>
          <a:p>
            <a:fld id="{0D945AA7-9227-473E-91B8-199BC24B6000}" type="slidenum">
              <a:rPr lang="en-US" smtClean="0"/>
              <a:t>10</a:t>
            </a:fld>
            <a:endParaRPr lang="en-US"/>
          </a:p>
        </p:txBody>
      </p:sp>
    </p:spTree>
    <p:extLst>
      <p:ext uri="{BB962C8B-B14F-4D97-AF65-F5344CB8AC3E}">
        <p14:creationId xmlns:p14="http://schemas.microsoft.com/office/powerpoint/2010/main" val="126575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E066-A24B-453F-AA1A-482A6E0CBFB8}"/>
              </a:ext>
            </a:extLst>
          </p:cNvPr>
          <p:cNvSpPr>
            <a:spLocks noGrp="1"/>
          </p:cNvSpPr>
          <p:nvPr>
            <p:ph type="title"/>
          </p:nvPr>
        </p:nvSpPr>
        <p:spPr/>
        <p:txBody>
          <a:bodyPr/>
          <a:lstStyle/>
          <a:p>
            <a:r>
              <a:rPr lang="en-US" b="1" dirty="0" err="1"/>
              <a:t>Phép</a:t>
            </a:r>
            <a:r>
              <a:rPr lang="en-US" b="1" dirty="0"/>
              <a:t> </a:t>
            </a:r>
            <a:r>
              <a:rPr lang="en-US" b="1" dirty="0" err="1"/>
              <a:t>toán</a:t>
            </a:r>
            <a:r>
              <a:rPr lang="en-US" b="1" dirty="0"/>
              <a:t> </a:t>
            </a:r>
            <a:r>
              <a:rPr lang="en-US" b="1" dirty="0" err="1"/>
              <a:t>số</a:t>
            </a:r>
            <a:r>
              <a:rPr lang="en-US" b="1" dirty="0"/>
              <a:t> </a:t>
            </a:r>
            <a:r>
              <a:rPr lang="en-US" b="1" dirty="0" err="1"/>
              <a:t>học</a:t>
            </a:r>
            <a:r>
              <a:rPr lang="en-US" b="1" dirty="0"/>
              <a:t> </a:t>
            </a:r>
            <a:r>
              <a:rPr lang="en-US" b="1" dirty="0" err="1"/>
              <a:t>trên</a:t>
            </a:r>
            <a:r>
              <a:rPr lang="en-US" b="1" dirty="0"/>
              <a:t> con </a:t>
            </a:r>
            <a:r>
              <a:rPr lang="en-US" b="1" dirty="0" err="1"/>
              <a:t>trỏ</a:t>
            </a:r>
            <a:endParaRPr lang="en-US" b="1" dirty="0"/>
          </a:p>
        </p:txBody>
      </p:sp>
      <p:sp>
        <p:nvSpPr>
          <p:cNvPr id="4" name="Content Placeholder 2">
            <a:extLst>
              <a:ext uri="{FF2B5EF4-FFF2-40B4-BE49-F238E27FC236}">
                <a16:creationId xmlns:a16="http://schemas.microsoft.com/office/drawing/2014/main" id="{1DC53F70-81E2-4407-B0A1-DCE76E633CAF}"/>
              </a:ext>
            </a:extLst>
          </p:cNvPr>
          <p:cNvSpPr>
            <a:spLocks noGrp="1"/>
          </p:cNvSpPr>
          <p:nvPr>
            <p:ph idx="1"/>
          </p:nvPr>
        </p:nvSpPr>
        <p:spPr>
          <a:xfrm>
            <a:off x="495300" y="1457325"/>
            <a:ext cx="11201400" cy="1876425"/>
          </a:xfrm>
        </p:spPr>
        <p:txBody>
          <a:bodyPr>
            <a:normAutofit/>
          </a:bodyPr>
          <a:lstStyle/>
          <a:p>
            <a:pPr algn="just"/>
            <a:r>
              <a:rPr lang="vi-VN" sz="2000" dirty="0"/>
              <a:t>Chỉ có 2 phép toán sử dụng trên con trỏ là </a:t>
            </a:r>
            <a:r>
              <a:rPr lang="vi-VN" sz="2000" dirty="0">
                <a:solidFill>
                  <a:srgbClr val="0070C0"/>
                </a:solidFill>
              </a:rPr>
              <a:t>phép cộng và trừ</a:t>
            </a:r>
          </a:p>
          <a:p>
            <a:pPr algn="just"/>
            <a:r>
              <a:rPr lang="vi-VN" sz="2000" dirty="0"/>
              <a:t>Khi cộng (+) hoặc trừ (-) 1 con trỏ với 1 số nguyên N; kết quả trả về là 1 con trỏ. Con trỏ này chỉ đến vùng nhớ cách vùng nhớ của con trỏ hiện tại một số nguyên lần kích thước của kiểu dữ liệu của nó. </a:t>
            </a:r>
          </a:p>
          <a:p>
            <a:pPr marL="0" indent="0" algn="just">
              <a:buNone/>
            </a:pPr>
            <a:endParaRPr lang="vi-VN" sz="2000" dirty="0"/>
          </a:p>
        </p:txBody>
      </p:sp>
      <p:sp>
        <p:nvSpPr>
          <p:cNvPr id="5" name="Content Placeholder 2">
            <a:extLst>
              <a:ext uri="{FF2B5EF4-FFF2-40B4-BE49-F238E27FC236}">
                <a16:creationId xmlns:a16="http://schemas.microsoft.com/office/drawing/2014/main" id="{FB2B386D-C9C8-4C59-AEA4-7AA512FD93FA}"/>
              </a:ext>
            </a:extLst>
          </p:cNvPr>
          <p:cNvSpPr txBox="1">
            <a:spLocks/>
          </p:cNvSpPr>
          <p:nvPr/>
        </p:nvSpPr>
        <p:spPr>
          <a:xfrm>
            <a:off x="838200" y="2857500"/>
            <a:ext cx="10687049" cy="400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Arial" pitchFamily="34" charset="0"/>
              <a:buNone/>
            </a:pPr>
            <a:r>
              <a:rPr lang="en-US" b="1" i="1" dirty="0" err="1">
                <a:latin typeface="+mj-lt"/>
                <a:cs typeface="Times New Roman" pitchFamily="18" charset="0"/>
              </a:rPr>
              <a:t>Ví</a:t>
            </a:r>
            <a:r>
              <a:rPr lang="en-US" b="1" i="1" dirty="0">
                <a:latin typeface="+mj-lt"/>
                <a:cs typeface="Times New Roman" pitchFamily="18" charset="0"/>
              </a:rPr>
              <a:t> </a:t>
            </a:r>
            <a:r>
              <a:rPr lang="en-US" b="1" i="1" dirty="0" err="1">
                <a:latin typeface="+mj-lt"/>
                <a:cs typeface="Times New Roman" pitchFamily="18" charset="0"/>
              </a:rPr>
              <a:t>dụ</a:t>
            </a:r>
            <a:r>
              <a:rPr lang="en-US" b="1" i="1" dirty="0">
                <a:latin typeface="+mj-lt"/>
                <a:cs typeface="Times New Roman" pitchFamily="18" charset="0"/>
              </a:rPr>
              <a:t> :      </a:t>
            </a:r>
            <a:r>
              <a:rPr lang="en-US" dirty="0">
                <a:latin typeface="+mj-lt"/>
                <a:cs typeface="Times New Roman" pitchFamily="18" charset="0"/>
              </a:rPr>
              <a:t>	</a:t>
            </a:r>
            <a:r>
              <a:rPr lang="en-US" dirty="0">
                <a:solidFill>
                  <a:srgbClr val="0000FF"/>
                </a:solidFill>
                <a:latin typeface="+mj-lt"/>
                <a:cs typeface="Times New Roman" pitchFamily="18" charset="0"/>
              </a:rPr>
              <a:t>short *b</a:t>
            </a:r>
            <a:r>
              <a:rPr lang="en-US" dirty="0">
                <a:latin typeface="+mj-lt"/>
                <a:cs typeface="Times New Roman" pitchFamily="18" charset="0"/>
              </a:rPr>
              <a:t>;  </a:t>
            </a:r>
            <a:r>
              <a:rPr lang="en-US" dirty="0">
                <a:solidFill>
                  <a:srgbClr val="0000FF"/>
                </a:solidFill>
                <a:latin typeface="+mj-lt"/>
                <a:cs typeface="Times New Roman" pitchFamily="18" charset="0"/>
              </a:rPr>
              <a:t>long *c</a:t>
            </a:r>
            <a:r>
              <a:rPr lang="en-US" dirty="0">
                <a:latin typeface="+mj-lt"/>
                <a:cs typeface="Times New Roman" pitchFamily="18" charset="0"/>
              </a:rPr>
              <a:t>; </a:t>
            </a:r>
          </a:p>
          <a:p>
            <a:pPr lvl="1">
              <a:buFont typeface="Arial" pitchFamily="34" charset="0"/>
              <a:buNone/>
            </a:pPr>
            <a:r>
              <a:rPr lang="en-US" dirty="0" err="1">
                <a:latin typeface="+mj-lt"/>
                <a:cs typeface="Times New Roman" pitchFamily="18" charset="0"/>
              </a:rPr>
              <a:t>Các</a:t>
            </a:r>
            <a:r>
              <a:rPr lang="en-US" dirty="0">
                <a:latin typeface="+mj-lt"/>
                <a:cs typeface="Times New Roman" pitchFamily="18" charset="0"/>
              </a:rPr>
              <a:t> con </a:t>
            </a:r>
            <a:r>
              <a:rPr lang="en-US" dirty="0" err="1">
                <a:latin typeface="+mj-lt"/>
                <a:cs typeface="Times New Roman" pitchFamily="18" charset="0"/>
              </a:rPr>
              <a:t>trỏ</a:t>
            </a:r>
            <a:r>
              <a:rPr lang="en-US" dirty="0">
                <a:latin typeface="+mj-lt"/>
                <a:cs typeface="Times New Roman" pitchFamily="18" charset="0"/>
              </a:rPr>
              <a:t> b, c </a:t>
            </a:r>
            <a:r>
              <a:rPr lang="en-US" dirty="0" err="1">
                <a:latin typeface="+mj-lt"/>
                <a:cs typeface="Times New Roman" pitchFamily="18" charset="0"/>
              </a:rPr>
              <a:t>lần</a:t>
            </a:r>
            <a:r>
              <a:rPr lang="en-US" dirty="0">
                <a:latin typeface="+mj-lt"/>
                <a:cs typeface="Times New Roman" pitchFamily="18" charset="0"/>
              </a:rPr>
              <a:t> </a:t>
            </a:r>
            <a:r>
              <a:rPr lang="en-US" dirty="0" err="1">
                <a:latin typeface="+mj-lt"/>
                <a:cs typeface="Times New Roman" pitchFamily="18" charset="0"/>
              </a:rPr>
              <a:t>lượt</a:t>
            </a:r>
            <a:r>
              <a:rPr lang="en-US" dirty="0">
                <a:latin typeface="+mj-lt"/>
                <a:cs typeface="Times New Roman" pitchFamily="18" charset="0"/>
              </a:rPr>
              <a:t> </a:t>
            </a:r>
            <a:r>
              <a:rPr lang="en-US" dirty="0" err="1">
                <a:latin typeface="+mj-lt"/>
                <a:cs typeface="Times New Roman" pitchFamily="18" charset="0"/>
              </a:rPr>
              <a:t>trỏ</a:t>
            </a:r>
            <a:r>
              <a:rPr lang="en-US" dirty="0">
                <a:latin typeface="+mj-lt"/>
                <a:cs typeface="Times New Roman" pitchFamily="18" charset="0"/>
              </a:rPr>
              <a:t> </a:t>
            </a:r>
            <a:r>
              <a:rPr lang="en-US" dirty="0" err="1">
                <a:latin typeface="+mj-lt"/>
                <a:cs typeface="Times New Roman" pitchFamily="18" charset="0"/>
              </a:rPr>
              <a:t>tới</a:t>
            </a:r>
            <a:r>
              <a:rPr lang="en-US" dirty="0">
                <a:latin typeface="+mj-lt"/>
                <a:cs typeface="Times New Roman" pitchFamily="18" charset="0"/>
              </a:rPr>
              <a:t> ô </a:t>
            </a:r>
            <a:r>
              <a:rPr lang="en-US" dirty="0" err="1">
                <a:latin typeface="+mj-lt"/>
                <a:cs typeface="Times New Roman" pitchFamily="18" charset="0"/>
              </a:rPr>
              <a:t>nhớ</a:t>
            </a:r>
            <a:r>
              <a:rPr lang="en-US" dirty="0">
                <a:latin typeface="+mj-lt"/>
                <a:cs typeface="Times New Roman" pitchFamily="18" charset="0"/>
              </a:rPr>
              <a:t> </a:t>
            </a:r>
            <a:r>
              <a:rPr lang="en-US" b="1" dirty="0">
                <a:latin typeface="+mj-lt"/>
                <a:cs typeface="Times New Roman" pitchFamily="18" charset="0"/>
              </a:rPr>
              <a:t>2000</a:t>
            </a:r>
            <a:r>
              <a:rPr lang="en-US" dirty="0">
                <a:latin typeface="+mj-lt"/>
                <a:cs typeface="Times New Roman" pitchFamily="18" charset="0"/>
              </a:rPr>
              <a:t> </a:t>
            </a:r>
            <a:r>
              <a:rPr lang="en-US" dirty="0" err="1">
                <a:latin typeface="+mj-lt"/>
                <a:cs typeface="Times New Roman" pitchFamily="18" charset="0"/>
              </a:rPr>
              <a:t>và</a:t>
            </a:r>
            <a:r>
              <a:rPr lang="en-US" dirty="0">
                <a:latin typeface="+mj-lt"/>
                <a:cs typeface="Times New Roman" pitchFamily="18" charset="0"/>
              </a:rPr>
              <a:t> </a:t>
            </a:r>
            <a:r>
              <a:rPr lang="en-US" b="1" dirty="0">
                <a:latin typeface="+mj-lt"/>
                <a:cs typeface="Times New Roman" pitchFamily="18" charset="0"/>
              </a:rPr>
              <a:t>3000</a:t>
            </a:r>
            <a:r>
              <a:rPr lang="en-US" dirty="0">
                <a:latin typeface="+mj-lt"/>
                <a:cs typeface="Times New Roman" pitchFamily="18" charset="0"/>
              </a:rPr>
              <a:t>.</a:t>
            </a:r>
          </a:p>
          <a:p>
            <a:pPr lvl="1">
              <a:buFont typeface="Arial" pitchFamily="34" charset="0"/>
              <a:buNone/>
            </a:pPr>
            <a:r>
              <a:rPr lang="en-US" dirty="0" err="1">
                <a:latin typeface="+mj-lt"/>
                <a:cs typeface="Times New Roman" pitchFamily="18" charset="0"/>
              </a:rPr>
              <a:t>Cộng</a:t>
            </a:r>
            <a:r>
              <a:rPr lang="en-US" dirty="0">
                <a:latin typeface="+mj-lt"/>
                <a:cs typeface="Times New Roman" pitchFamily="18" charset="0"/>
              </a:rPr>
              <a:t> </a:t>
            </a:r>
            <a:r>
              <a:rPr lang="en-US" dirty="0" err="1">
                <a:latin typeface="+mj-lt"/>
                <a:cs typeface="Times New Roman" pitchFamily="18" charset="0"/>
              </a:rPr>
              <a:t>các</a:t>
            </a:r>
            <a:r>
              <a:rPr lang="en-US" dirty="0">
                <a:latin typeface="+mj-lt"/>
                <a:cs typeface="Times New Roman" pitchFamily="18" charset="0"/>
              </a:rPr>
              <a:t> con </a:t>
            </a:r>
            <a:r>
              <a:rPr lang="en-US" dirty="0" err="1">
                <a:latin typeface="+mj-lt"/>
                <a:cs typeface="Times New Roman" pitchFamily="18" charset="0"/>
              </a:rPr>
              <a:t>trỏ</a:t>
            </a:r>
            <a:r>
              <a:rPr lang="en-US" dirty="0">
                <a:latin typeface="+mj-lt"/>
                <a:cs typeface="Times New Roman" pitchFamily="18" charset="0"/>
              </a:rPr>
              <a:t> </a:t>
            </a:r>
            <a:r>
              <a:rPr lang="en-US" dirty="0" err="1">
                <a:latin typeface="+mj-lt"/>
                <a:cs typeface="Times New Roman" pitchFamily="18" charset="0"/>
              </a:rPr>
              <a:t>với</a:t>
            </a:r>
            <a:r>
              <a:rPr lang="en-US" dirty="0">
                <a:latin typeface="+mj-lt"/>
                <a:cs typeface="Times New Roman" pitchFamily="18" charset="0"/>
              </a:rPr>
              <a:t> </a:t>
            </a:r>
            <a:r>
              <a:rPr lang="en-US" dirty="0" err="1">
                <a:latin typeface="+mj-lt"/>
                <a:cs typeface="Times New Roman" pitchFamily="18" charset="0"/>
              </a:rPr>
              <a:t>một</a:t>
            </a:r>
            <a:r>
              <a:rPr lang="en-US" dirty="0">
                <a:latin typeface="+mj-lt"/>
                <a:cs typeface="Times New Roman" pitchFamily="18" charset="0"/>
              </a:rPr>
              <a:t> </a:t>
            </a:r>
            <a:r>
              <a:rPr lang="en-US" dirty="0" err="1">
                <a:latin typeface="+mj-lt"/>
                <a:cs typeface="Times New Roman" pitchFamily="18" charset="0"/>
              </a:rPr>
              <a:t>số</a:t>
            </a:r>
            <a:r>
              <a:rPr lang="en-US" dirty="0">
                <a:latin typeface="+mj-lt"/>
                <a:cs typeface="Times New Roman" pitchFamily="18" charset="0"/>
              </a:rPr>
              <a:t> </a:t>
            </a:r>
            <a:r>
              <a:rPr lang="en-US" dirty="0" err="1">
                <a:latin typeface="+mj-lt"/>
                <a:cs typeface="Times New Roman" pitchFamily="18" charset="0"/>
              </a:rPr>
              <a:t>nguyên</a:t>
            </a:r>
            <a:r>
              <a:rPr lang="en-US" dirty="0">
                <a:latin typeface="+mj-lt"/>
                <a:cs typeface="Times New Roman" pitchFamily="18" charset="0"/>
              </a:rPr>
              <a:t>:</a:t>
            </a:r>
          </a:p>
          <a:p>
            <a:pPr lvl="1">
              <a:buFont typeface="Arial" pitchFamily="34" charset="0"/>
              <a:buNone/>
            </a:pPr>
            <a:r>
              <a:rPr lang="en-US" dirty="0">
                <a:latin typeface="+mj-lt"/>
                <a:cs typeface="Times New Roman" pitchFamily="18" charset="0"/>
              </a:rPr>
              <a:t>	b = b + 1;//con </a:t>
            </a:r>
            <a:r>
              <a:rPr lang="en-US" dirty="0" err="1">
                <a:latin typeface="+mj-lt"/>
                <a:cs typeface="Times New Roman" pitchFamily="18" charset="0"/>
              </a:rPr>
              <a:t>trỏ</a:t>
            </a:r>
            <a:r>
              <a:rPr lang="en-US" dirty="0">
                <a:latin typeface="+mj-lt"/>
                <a:cs typeface="Times New Roman" pitchFamily="18" charset="0"/>
              </a:rPr>
              <a:t> b </a:t>
            </a:r>
            <a:r>
              <a:rPr lang="en-US" dirty="0" err="1">
                <a:latin typeface="+mj-lt"/>
                <a:cs typeface="Times New Roman" pitchFamily="18" charset="0"/>
              </a:rPr>
              <a:t>dời</a:t>
            </a:r>
            <a:r>
              <a:rPr lang="en-US" dirty="0">
                <a:latin typeface="+mj-lt"/>
                <a:cs typeface="Times New Roman" pitchFamily="18" charset="0"/>
              </a:rPr>
              <a:t> </a:t>
            </a:r>
            <a:r>
              <a:rPr lang="en-US" dirty="0" err="1">
                <a:latin typeface="+mj-lt"/>
                <a:cs typeface="Times New Roman" pitchFamily="18" charset="0"/>
              </a:rPr>
              <a:t>đi</a:t>
            </a:r>
            <a:r>
              <a:rPr lang="en-US" dirty="0">
                <a:latin typeface="+mj-lt"/>
                <a:cs typeface="Times New Roman" pitchFamily="18" charset="0"/>
              </a:rPr>
              <a:t> 2 byte </a:t>
            </a:r>
            <a:br>
              <a:rPr lang="en-US" dirty="0">
                <a:latin typeface="+mj-lt"/>
                <a:cs typeface="Times New Roman" pitchFamily="18" charset="0"/>
              </a:rPr>
            </a:br>
            <a:r>
              <a:rPr lang="en-US" dirty="0">
                <a:latin typeface="+mj-lt"/>
                <a:cs typeface="Times New Roman" pitchFamily="18" charset="0"/>
              </a:rPr>
              <a:t>c = c + 1; //con </a:t>
            </a:r>
            <a:r>
              <a:rPr lang="en-US" dirty="0" err="1">
                <a:latin typeface="+mj-lt"/>
                <a:cs typeface="Times New Roman" pitchFamily="18" charset="0"/>
              </a:rPr>
              <a:t>trỏ</a:t>
            </a:r>
            <a:r>
              <a:rPr lang="en-US" dirty="0">
                <a:latin typeface="+mj-lt"/>
                <a:cs typeface="Times New Roman" pitchFamily="18" charset="0"/>
              </a:rPr>
              <a:t> c </a:t>
            </a:r>
            <a:r>
              <a:rPr lang="en-US" dirty="0" err="1">
                <a:latin typeface="+mj-lt"/>
                <a:cs typeface="Times New Roman" pitchFamily="18" charset="0"/>
              </a:rPr>
              <a:t>dời</a:t>
            </a:r>
            <a:r>
              <a:rPr lang="en-US" dirty="0">
                <a:latin typeface="+mj-lt"/>
                <a:cs typeface="Times New Roman" pitchFamily="18" charset="0"/>
              </a:rPr>
              <a:t> </a:t>
            </a:r>
            <a:r>
              <a:rPr lang="en-US" dirty="0" err="1">
                <a:latin typeface="+mj-lt"/>
                <a:cs typeface="Times New Roman" pitchFamily="18" charset="0"/>
              </a:rPr>
              <a:t>đi</a:t>
            </a:r>
            <a:r>
              <a:rPr lang="en-US" dirty="0">
                <a:latin typeface="+mj-lt"/>
                <a:cs typeface="Times New Roman" pitchFamily="18" charset="0"/>
              </a:rPr>
              <a:t> 4 byte</a:t>
            </a:r>
          </a:p>
          <a:p>
            <a:pPr marL="0" indent="0" algn="just">
              <a:buFont typeface="Arial" panose="020B0604020202020204" pitchFamily="34" charset="0"/>
              <a:buNone/>
            </a:pPr>
            <a:endParaRPr lang="vi-VN" dirty="0"/>
          </a:p>
        </p:txBody>
      </p:sp>
      <p:pic>
        <p:nvPicPr>
          <p:cNvPr id="6" name="Picture 5">
            <a:extLst>
              <a:ext uri="{FF2B5EF4-FFF2-40B4-BE49-F238E27FC236}">
                <a16:creationId xmlns:a16="http://schemas.microsoft.com/office/drawing/2014/main" id="{ADAFF7EC-2F9F-438B-B486-25D71251B948}"/>
              </a:ext>
            </a:extLst>
          </p:cNvPr>
          <p:cNvPicPr>
            <a:picLocks noChangeAspect="1" noChangeArrowheads="1"/>
          </p:cNvPicPr>
          <p:nvPr/>
        </p:nvPicPr>
        <p:blipFill rotWithShape="1">
          <a:blip r:embed="rId2"/>
          <a:srcRect t="32593"/>
          <a:stretch/>
        </p:blipFill>
        <p:spPr bwMode="auto">
          <a:xfrm>
            <a:off x="2657475" y="4955986"/>
            <a:ext cx="8353425" cy="1739343"/>
          </a:xfrm>
          <a:prstGeom prst="rect">
            <a:avLst/>
          </a:prstGeom>
          <a:noFill/>
          <a:ln w="9525">
            <a:noFill/>
            <a:miter lim="800000"/>
            <a:headEnd/>
            <a:tailEnd/>
          </a:ln>
          <a:effectLst/>
        </p:spPr>
      </p:pic>
      <p:sp>
        <p:nvSpPr>
          <p:cNvPr id="7" name="Content Placeholder 2">
            <a:extLst>
              <a:ext uri="{FF2B5EF4-FFF2-40B4-BE49-F238E27FC236}">
                <a16:creationId xmlns:a16="http://schemas.microsoft.com/office/drawing/2014/main" id="{FE44203B-E2D0-4106-8FD0-725F8DF89ADB}"/>
              </a:ext>
            </a:extLst>
          </p:cNvPr>
          <p:cNvSpPr txBox="1">
            <a:spLocks/>
          </p:cNvSpPr>
          <p:nvPr/>
        </p:nvSpPr>
        <p:spPr>
          <a:xfrm>
            <a:off x="7812519" y="2857500"/>
            <a:ext cx="4141355" cy="2314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sz="1800" dirty="0">
                <a:solidFill>
                  <a:srgbClr val="FF0000"/>
                </a:solidFill>
              </a:rPr>
              <a:t>Lưu ý: </a:t>
            </a:r>
            <a:r>
              <a:rPr lang="vi-VN" sz="1800" dirty="0" err="1">
                <a:solidFill>
                  <a:srgbClr val="FF0000"/>
                </a:solidFill>
              </a:rPr>
              <a:t>cả</a:t>
            </a:r>
            <a:r>
              <a:rPr lang="vi-VN" sz="1800" dirty="0">
                <a:solidFill>
                  <a:srgbClr val="FF0000"/>
                </a:solidFill>
              </a:rPr>
              <a:t> hai </a:t>
            </a:r>
            <a:r>
              <a:rPr lang="vi-VN" sz="1800" dirty="0" err="1">
                <a:solidFill>
                  <a:srgbClr val="FF0000"/>
                </a:solidFill>
              </a:rPr>
              <a:t>toán</a:t>
            </a:r>
            <a:r>
              <a:rPr lang="vi-VN" sz="1800" dirty="0">
                <a:solidFill>
                  <a:srgbClr val="FF0000"/>
                </a:solidFill>
              </a:rPr>
              <a:t> </a:t>
            </a:r>
            <a:r>
              <a:rPr lang="vi-VN" sz="1800" dirty="0" err="1">
                <a:solidFill>
                  <a:srgbClr val="FF0000"/>
                </a:solidFill>
              </a:rPr>
              <a:t>tử</a:t>
            </a:r>
            <a:r>
              <a:rPr lang="vi-VN" sz="1800" dirty="0">
                <a:solidFill>
                  <a:srgbClr val="FF0000"/>
                </a:solidFill>
              </a:rPr>
              <a:t> tăng (++) </a:t>
            </a:r>
            <a:r>
              <a:rPr lang="vi-VN" sz="1800" dirty="0" err="1">
                <a:solidFill>
                  <a:srgbClr val="FF0000"/>
                </a:solidFill>
              </a:rPr>
              <a:t>và</a:t>
            </a:r>
            <a:r>
              <a:rPr lang="vi-VN" sz="1800" dirty="0">
                <a:solidFill>
                  <a:srgbClr val="FF0000"/>
                </a:solidFill>
              </a:rPr>
              <a:t> </a:t>
            </a:r>
            <a:r>
              <a:rPr lang="vi-VN" sz="1800" dirty="0" err="1">
                <a:solidFill>
                  <a:srgbClr val="FF0000"/>
                </a:solidFill>
              </a:rPr>
              <a:t>giảm</a:t>
            </a:r>
            <a:r>
              <a:rPr lang="vi-VN" sz="1800" dirty="0">
                <a:solidFill>
                  <a:srgbClr val="FF0000"/>
                </a:solidFill>
              </a:rPr>
              <a:t> (--) </a:t>
            </a:r>
            <a:r>
              <a:rPr lang="vi-VN" sz="1800" dirty="0" err="1">
                <a:solidFill>
                  <a:srgbClr val="FF0000"/>
                </a:solidFill>
              </a:rPr>
              <a:t>đều</a:t>
            </a:r>
            <a:r>
              <a:rPr lang="vi-VN" sz="1800" dirty="0">
                <a:solidFill>
                  <a:srgbClr val="FF0000"/>
                </a:solidFill>
              </a:rPr>
              <a:t> </a:t>
            </a:r>
            <a:r>
              <a:rPr lang="vi-VN" sz="1800" dirty="0" err="1">
                <a:solidFill>
                  <a:srgbClr val="FF0000"/>
                </a:solidFill>
              </a:rPr>
              <a:t>có</a:t>
            </a:r>
            <a:r>
              <a:rPr lang="vi-VN" sz="1800" dirty="0">
                <a:solidFill>
                  <a:srgbClr val="FF0000"/>
                </a:solidFill>
              </a:rPr>
              <a:t> </a:t>
            </a:r>
            <a:r>
              <a:rPr lang="vi-VN" sz="1800" dirty="0" err="1">
                <a:solidFill>
                  <a:srgbClr val="FF0000"/>
                </a:solidFill>
              </a:rPr>
              <a:t>quyền</a:t>
            </a:r>
            <a:r>
              <a:rPr lang="vi-VN" sz="1800" dirty="0">
                <a:solidFill>
                  <a:srgbClr val="FF0000"/>
                </a:solidFill>
              </a:rPr>
              <a:t> ưu tiên </a:t>
            </a:r>
            <a:r>
              <a:rPr lang="vi-VN" sz="1800" dirty="0" err="1">
                <a:solidFill>
                  <a:srgbClr val="FF0000"/>
                </a:solidFill>
              </a:rPr>
              <a:t>lớn</a:t>
            </a:r>
            <a:r>
              <a:rPr lang="vi-VN" sz="1800" dirty="0">
                <a:solidFill>
                  <a:srgbClr val="FF0000"/>
                </a:solidFill>
              </a:rPr>
              <a:t> hơn </a:t>
            </a:r>
            <a:r>
              <a:rPr lang="vi-VN" sz="1800" dirty="0" err="1">
                <a:solidFill>
                  <a:srgbClr val="FF0000"/>
                </a:solidFill>
              </a:rPr>
              <a:t>toán</a:t>
            </a:r>
            <a:r>
              <a:rPr lang="vi-VN" sz="1800" dirty="0">
                <a:solidFill>
                  <a:srgbClr val="FF0000"/>
                </a:solidFill>
              </a:rPr>
              <a:t> </a:t>
            </a:r>
            <a:r>
              <a:rPr lang="vi-VN" sz="1800" dirty="0" err="1">
                <a:solidFill>
                  <a:srgbClr val="FF0000"/>
                </a:solidFill>
              </a:rPr>
              <a:t>tử</a:t>
            </a:r>
            <a:r>
              <a:rPr lang="vi-VN" sz="1800" dirty="0">
                <a:solidFill>
                  <a:srgbClr val="FF0000"/>
                </a:solidFill>
              </a:rPr>
              <a:t> *</a:t>
            </a:r>
          </a:p>
          <a:p>
            <a:pPr algn="just"/>
            <a:r>
              <a:rPr lang="vi-VN" sz="1800" dirty="0" err="1">
                <a:solidFill>
                  <a:srgbClr val="FF0000"/>
                </a:solidFill>
              </a:rPr>
              <a:t>Ví</a:t>
            </a:r>
            <a:r>
              <a:rPr lang="vi-VN" sz="1800" dirty="0">
                <a:solidFill>
                  <a:srgbClr val="FF0000"/>
                </a:solidFill>
              </a:rPr>
              <a:t> </a:t>
            </a:r>
            <a:r>
              <a:rPr lang="vi-VN" sz="1800" dirty="0" err="1">
                <a:solidFill>
                  <a:srgbClr val="FF0000"/>
                </a:solidFill>
              </a:rPr>
              <a:t>dụ</a:t>
            </a:r>
            <a:r>
              <a:rPr lang="vi-VN" sz="1800" dirty="0">
                <a:solidFill>
                  <a:srgbClr val="FF0000"/>
                </a:solidFill>
              </a:rPr>
              <a:t>:  *p++;</a:t>
            </a:r>
            <a:endParaRPr lang="en-US" sz="1800" dirty="0">
              <a:solidFill>
                <a:srgbClr val="FF0000"/>
              </a:solidFill>
            </a:endParaRPr>
          </a:p>
          <a:p>
            <a:pPr lvl="1" algn="just"/>
            <a:r>
              <a:rPr lang="vi-VN" sz="1800" dirty="0" err="1">
                <a:solidFill>
                  <a:srgbClr val="FF0000"/>
                </a:solidFill>
              </a:rPr>
              <a:t>Lệnh</a:t>
            </a:r>
            <a:r>
              <a:rPr lang="vi-VN" sz="1800" dirty="0">
                <a:solidFill>
                  <a:srgbClr val="FF0000"/>
                </a:solidFill>
              </a:rPr>
              <a:t> *p++ tương đương </a:t>
            </a:r>
            <a:r>
              <a:rPr lang="vi-VN" sz="1800" dirty="0" err="1">
                <a:solidFill>
                  <a:srgbClr val="FF0000"/>
                </a:solidFill>
              </a:rPr>
              <a:t>với</a:t>
            </a:r>
            <a:r>
              <a:rPr lang="vi-VN" sz="1800" dirty="0">
                <a:solidFill>
                  <a:srgbClr val="FF0000"/>
                </a:solidFill>
              </a:rPr>
              <a:t> *(p++) : </a:t>
            </a:r>
            <a:r>
              <a:rPr lang="vi-VN" sz="1800" dirty="0" err="1">
                <a:solidFill>
                  <a:srgbClr val="FF0000"/>
                </a:solidFill>
              </a:rPr>
              <a:t>thực</a:t>
            </a:r>
            <a:r>
              <a:rPr lang="vi-VN" sz="1800" dirty="0">
                <a:solidFill>
                  <a:srgbClr val="FF0000"/>
                </a:solidFill>
              </a:rPr>
              <a:t> </a:t>
            </a:r>
            <a:r>
              <a:rPr lang="vi-VN" sz="1800" dirty="0" err="1">
                <a:solidFill>
                  <a:srgbClr val="FF0000"/>
                </a:solidFill>
              </a:rPr>
              <a:t>hiện</a:t>
            </a:r>
            <a:r>
              <a:rPr lang="vi-VN" sz="1800" dirty="0">
                <a:solidFill>
                  <a:srgbClr val="FF0000"/>
                </a:solidFill>
              </a:rPr>
              <a:t> </a:t>
            </a:r>
            <a:r>
              <a:rPr lang="vi-VN" sz="1800" dirty="0" err="1">
                <a:solidFill>
                  <a:srgbClr val="FF0000"/>
                </a:solidFill>
              </a:rPr>
              <a:t>là</a:t>
            </a:r>
            <a:r>
              <a:rPr lang="vi-VN" sz="1800" dirty="0">
                <a:solidFill>
                  <a:srgbClr val="FF0000"/>
                </a:solidFill>
              </a:rPr>
              <a:t> tăng p (</a:t>
            </a:r>
            <a:r>
              <a:rPr lang="vi-VN" sz="1800" dirty="0" err="1">
                <a:solidFill>
                  <a:srgbClr val="FF0000"/>
                </a:solidFill>
              </a:rPr>
              <a:t>địa</a:t>
            </a:r>
            <a:r>
              <a:rPr lang="vi-VN" sz="1800" dirty="0">
                <a:solidFill>
                  <a:srgbClr val="FF0000"/>
                </a:solidFill>
              </a:rPr>
              <a:t> </a:t>
            </a:r>
            <a:r>
              <a:rPr lang="vi-VN" sz="1800" dirty="0" err="1">
                <a:solidFill>
                  <a:srgbClr val="FF0000"/>
                </a:solidFill>
              </a:rPr>
              <a:t>chỉ</a:t>
            </a:r>
            <a:r>
              <a:rPr lang="vi-VN" sz="1800" dirty="0">
                <a:solidFill>
                  <a:srgbClr val="FF0000"/>
                </a:solidFill>
              </a:rPr>
              <a:t> ô </a:t>
            </a:r>
            <a:r>
              <a:rPr lang="vi-VN" sz="1800" dirty="0" err="1">
                <a:solidFill>
                  <a:srgbClr val="FF0000"/>
                </a:solidFill>
              </a:rPr>
              <a:t>nhớ</a:t>
            </a:r>
            <a:r>
              <a:rPr lang="vi-VN" sz="1800" dirty="0">
                <a:solidFill>
                  <a:srgbClr val="FF0000"/>
                </a:solidFill>
              </a:rPr>
              <a:t> </a:t>
            </a:r>
            <a:r>
              <a:rPr lang="vi-VN" sz="1800" dirty="0" err="1">
                <a:solidFill>
                  <a:srgbClr val="FF0000"/>
                </a:solidFill>
              </a:rPr>
              <a:t>mà</a:t>
            </a:r>
            <a:r>
              <a:rPr lang="vi-VN" sz="1800" dirty="0">
                <a:solidFill>
                  <a:srgbClr val="FF0000"/>
                </a:solidFill>
              </a:rPr>
              <a:t> </a:t>
            </a:r>
            <a:r>
              <a:rPr lang="vi-VN" sz="1800" dirty="0" err="1">
                <a:solidFill>
                  <a:srgbClr val="FF0000"/>
                </a:solidFill>
              </a:rPr>
              <a:t>nó</a:t>
            </a:r>
            <a:r>
              <a:rPr lang="vi-VN" sz="1800" dirty="0">
                <a:solidFill>
                  <a:srgbClr val="FF0000"/>
                </a:solidFill>
              </a:rPr>
              <a:t> </a:t>
            </a:r>
            <a:r>
              <a:rPr lang="vi-VN" sz="1800" dirty="0" err="1">
                <a:solidFill>
                  <a:srgbClr val="FF0000"/>
                </a:solidFill>
              </a:rPr>
              <a:t>trỏ</a:t>
            </a:r>
            <a:r>
              <a:rPr lang="vi-VN" sz="1800" dirty="0">
                <a:solidFill>
                  <a:srgbClr val="FF0000"/>
                </a:solidFill>
              </a:rPr>
              <a:t> </a:t>
            </a:r>
            <a:r>
              <a:rPr lang="vi-VN" sz="1800" dirty="0" err="1">
                <a:solidFill>
                  <a:srgbClr val="FF0000"/>
                </a:solidFill>
              </a:rPr>
              <a:t>tới</a:t>
            </a:r>
            <a:r>
              <a:rPr lang="vi-VN" sz="1800" dirty="0">
                <a:solidFill>
                  <a:srgbClr val="FF0000"/>
                </a:solidFill>
              </a:rPr>
              <a:t> </a:t>
            </a:r>
            <a:r>
              <a:rPr lang="vi-VN" sz="1800" dirty="0" err="1">
                <a:solidFill>
                  <a:srgbClr val="FF0000"/>
                </a:solidFill>
              </a:rPr>
              <a:t>chứ</a:t>
            </a:r>
            <a:r>
              <a:rPr lang="vi-VN" sz="1800" dirty="0">
                <a:solidFill>
                  <a:srgbClr val="FF0000"/>
                </a:solidFill>
              </a:rPr>
              <a:t> không </a:t>
            </a:r>
            <a:r>
              <a:rPr lang="vi-VN" sz="1800" dirty="0" err="1">
                <a:solidFill>
                  <a:srgbClr val="FF0000"/>
                </a:solidFill>
              </a:rPr>
              <a:t>phải</a:t>
            </a:r>
            <a:r>
              <a:rPr lang="vi-VN" sz="1800" dirty="0">
                <a:solidFill>
                  <a:srgbClr val="FF0000"/>
                </a:solidFill>
              </a:rPr>
              <a:t> </a:t>
            </a:r>
            <a:r>
              <a:rPr lang="vi-VN" sz="1800" dirty="0" err="1">
                <a:solidFill>
                  <a:srgbClr val="FF0000"/>
                </a:solidFill>
              </a:rPr>
              <a:t>là</a:t>
            </a:r>
            <a:r>
              <a:rPr lang="vi-VN" sz="1800" dirty="0">
                <a:solidFill>
                  <a:srgbClr val="FF0000"/>
                </a:solidFill>
              </a:rPr>
              <a:t> </a:t>
            </a:r>
            <a:r>
              <a:rPr lang="vi-VN" sz="1800" dirty="0" err="1">
                <a:solidFill>
                  <a:srgbClr val="FF0000"/>
                </a:solidFill>
              </a:rPr>
              <a:t>giá</a:t>
            </a:r>
            <a:r>
              <a:rPr lang="vi-VN" sz="1800" dirty="0">
                <a:solidFill>
                  <a:srgbClr val="FF0000"/>
                </a:solidFill>
              </a:rPr>
              <a:t> </a:t>
            </a:r>
            <a:r>
              <a:rPr lang="vi-VN" sz="1800" dirty="0" err="1">
                <a:solidFill>
                  <a:srgbClr val="FF0000"/>
                </a:solidFill>
              </a:rPr>
              <a:t>trị</a:t>
            </a:r>
            <a:r>
              <a:rPr lang="vi-VN" sz="1800" dirty="0">
                <a:solidFill>
                  <a:srgbClr val="FF0000"/>
                </a:solidFill>
              </a:rPr>
              <a:t> </a:t>
            </a:r>
            <a:r>
              <a:rPr lang="vi-VN" sz="1800" dirty="0" err="1">
                <a:solidFill>
                  <a:srgbClr val="FF0000"/>
                </a:solidFill>
              </a:rPr>
              <a:t>trỏ</a:t>
            </a:r>
            <a:r>
              <a:rPr lang="vi-VN" sz="1800" dirty="0">
                <a:solidFill>
                  <a:srgbClr val="FF0000"/>
                </a:solidFill>
              </a:rPr>
              <a:t> </a:t>
            </a:r>
            <a:r>
              <a:rPr lang="vi-VN" sz="1800" dirty="0" err="1">
                <a:solidFill>
                  <a:srgbClr val="FF0000"/>
                </a:solidFill>
              </a:rPr>
              <a:t>tới</a:t>
            </a:r>
            <a:r>
              <a:rPr lang="vi-VN" sz="1800" dirty="0">
                <a:solidFill>
                  <a:srgbClr val="FF0000"/>
                </a:solidFill>
              </a:rPr>
              <a:t>). </a:t>
            </a:r>
          </a:p>
          <a:p>
            <a:pPr algn="just"/>
            <a:endParaRPr lang="vi-VN" sz="1800" dirty="0">
              <a:solidFill>
                <a:srgbClr val="FF0000"/>
              </a:solidFill>
            </a:endParaRPr>
          </a:p>
          <a:p>
            <a:pPr marL="0" indent="0" algn="just">
              <a:buFont typeface="Arial" panose="020B0604020202020204" pitchFamily="34" charset="0"/>
              <a:buNone/>
            </a:pPr>
            <a:endParaRPr lang="vi-VN" sz="1800" dirty="0">
              <a:solidFill>
                <a:srgbClr val="FF0000"/>
              </a:solidFill>
            </a:endParaRPr>
          </a:p>
        </p:txBody>
      </p:sp>
      <p:sp>
        <p:nvSpPr>
          <p:cNvPr id="8" name="Date Placeholder 7">
            <a:extLst>
              <a:ext uri="{FF2B5EF4-FFF2-40B4-BE49-F238E27FC236}">
                <a16:creationId xmlns:a16="http://schemas.microsoft.com/office/drawing/2014/main" id="{F59B9B47-7453-46A0-A098-B0986207181B}"/>
              </a:ext>
            </a:extLst>
          </p:cNvPr>
          <p:cNvSpPr>
            <a:spLocks noGrp="1"/>
          </p:cNvSpPr>
          <p:nvPr>
            <p:ph type="dt" sz="half" idx="10"/>
          </p:nvPr>
        </p:nvSpPr>
        <p:spPr/>
        <p:txBody>
          <a:bodyPr/>
          <a:lstStyle/>
          <a:p>
            <a:fld id="{F38F8608-6B69-4E2C-9302-A4E6F34FF319}" type="datetime1">
              <a:rPr lang="en-US" smtClean="0"/>
              <a:t>6/6/2022</a:t>
            </a:fld>
            <a:endParaRPr lang="en-US"/>
          </a:p>
        </p:txBody>
      </p:sp>
      <p:sp>
        <p:nvSpPr>
          <p:cNvPr id="9" name="Footer Placeholder 8">
            <a:extLst>
              <a:ext uri="{FF2B5EF4-FFF2-40B4-BE49-F238E27FC236}">
                <a16:creationId xmlns:a16="http://schemas.microsoft.com/office/drawing/2014/main" id="{F2D33101-98E3-4EA0-B02C-C757CB331BA1}"/>
              </a:ext>
            </a:extLst>
          </p:cNvPr>
          <p:cNvSpPr>
            <a:spLocks noGrp="1"/>
          </p:cNvSpPr>
          <p:nvPr>
            <p:ph type="ftr" sz="quarter" idx="11"/>
          </p:nvPr>
        </p:nvSpPr>
        <p:spPr/>
        <p:txBody>
          <a:bodyPr/>
          <a:lstStyle/>
          <a:p>
            <a:r>
              <a:rPr lang="en-US"/>
              <a:t>Thực hành 01 - IT3040 - Con trỏ và cấp phát động</a:t>
            </a:r>
          </a:p>
        </p:txBody>
      </p:sp>
      <p:sp>
        <p:nvSpPr>
          <p:cNvPr id="10" name="Slide Number Placeholder 9">
            <a:extLst>
              <a:ext uri="{FF2B5EF4-FFF2-40B4-BE49-F238E27FC236}">
                <a16:creationId xmlns:a16="http://schemas.microsoft.com/office/drawing/2014/main" id="{88760CC6-3310-4BA9-AC07-32F754D7E0A9}"/>
              </a:ext>
            </a:extLst>
          </p:cNvPr>
          <p:cNvSpPr>
            <a:spLocks noGrp="1"/>
          </p:cNvSpPr>
          <p:nvPr>
            <p:ph type="sldNum" sz="quarter" idx="12"/>
          </p:nvPr>
        </p:nvSpPr>
        <p:spPr/>
        <p:txBody>
          <a:bodyPr/>
          <a:lstStyle/>
          <a:p>
            <a:fld id="{0D945AA7-9227-473E-91B8-199BC24B6000}" type="slidenum">
              <a:rPr lang="en-US" smtClean="0"/>
              <a:t>11</a:t>
            </a:fld>
            <a:endParaRPr lang="en-US"/>
          </a:p>
        </p:txBody>
      </p:sp>
    </p:spTree>
    <p:extLst>
      <p:ext uri="{BB962C8B-B14F-4D97-AF65-F5344CB8AC3E}">
        <p14:creationId xmlns:p14="http://schemas.microsoft.com/office/powerpoint/2010/main" val="320466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74CD-FA87-40BF-8FF4-04E08D8A3768}"/>
              </a:ext>
            </a:extLst>
          </p:cNvPr>
          <p:cNvSpPr>
            <a:spLocks noGrp="1"/>
          </p:cNvSpPr>
          <p:nvPr>
            <p:ph type="title"/>
          </p:nvPr>
        </p:nvSpPr>
        <p:spPr/>
        <p:txBody>
          <a:bodyPr/>
          <a:lstStyle/>
          <a:p>
            <a:r>
              <a:rPr lang="en-US" dirty="0"/>
              <a:t>2. Con </a:t>
            </a:r>
            <a:r>
              <a:rPr lang="en-US" dirty="0" err="1"/>
              <a:t>trỏ</a:t>
            </a:r>
            <a:r>
              <a:rPr lang="en-US" dirty="0"/>
              <a:t> </a:t>
            </a:r>
            <a:r>
              <a:rPr lang="en-US" dirty="0" err="1"/>
              <a:t>và</a:t>
            </a:r>
            <a:r>
              <a:rPr lang="en-US" dirty="0"/>
              <a:t> </a:t>
            </a:r>
            <a:r>
              <a:rPr lang="en-US" dirty="0" err="1"/>
              <a:t>mảng</a:t>
            </a:r>
            <a:endParaRPr lang="en-US" dirty="0"/>
          </a:p>
        </p:txBody>
      </p:sp>
      <p:sp>
        <p:nvSpPr>
          <p:cNvPr id="4" name="Content Placeholder 2">
            <a:extLst>
              <a:ext uri="{FF2B5EF4-FFF2-40B4-BE49-F238E27FC236}">
                <a16:creationId xmlns:a16="http://schemas.microsoft.com/office/drawing/2014/main" id="{677F08B5-895D-4F8D-BDCD-540353FC0A67}"/>
              </a:ext>
            </a:extLst>
          </p:cNvPr>
          <p:cNvSpPr>
            <a:spLocks noGrp="1"/>
          </p:cNvSpPr>
          <p:nvPr>
            <p:ph idx="1"/>
          </p:nvPr>
        </p:nvSpPr>
        <p:spPr>
          <a:xfrm>
            <a:off x="1029855" y="1440873"/>
            <a:ext cx="10515600" cy="2819400"/>
          </a:xfrm>
        </p:spPr>
        <p:txBody>
          <a:bodyPr>
            <a:normAutofit/>
          </a:bodyPr>
          <a:lstStyle/>
          <a:p>
            <a:pPr algn="just"/>
            <a:r>
              <a:rPr lang="vi-VN" dirty="0"/>
              <a:t>Giữa mảng và con trỏ có một sự liên hệ rất chặt chẽ:</a:t>
            </a:r>
          </a:p>
          <a:p>
            <a:pPr lvl="1" algn="just"/>
            <a:r>
              <a:rPr lang="vi-VN" dirty="0"/>
              <a:t>Những phần tử của mảng được xác định bằng chỉ số trong mảng và cũng có thể được xác định qua biến con trỏ. </a:t>
            </a:r>
          </a:p>
          <a:p>
            <a:pPr lvl="1" algn="just"/>
            <a:r>
              <a:rPr lang="vi-VN" dirty="0"/>
              <a:t>Tên của một mảng tương đương với địa chỉ phần tử đầu tiên của nó, tương tự một con trỏ tương đương với địa chỉ của phần tử đầu tiên mà nó trỏ tới.</a:t>
            </a:r>
          </a:p>
        </p:txBody>
      </p:sp>
      <p:sp>
        <p:nvSpPr>
          <p:cNvPr id="5" name="Content Placeholder 2">
            <a:extLst>
              <a:ext uri="{FF2B5EF4-FFF2-40B4-BE49-F238E27FC236}">
                <a16:creationId xmlns:a16="http://schemas.microsoft.com/office/drawing/2014/main" id="{4F5E5417-F9AE-455B-BDBB-97525370937A}"/>
              </a:ext>
            </a:extLst>
          </p:cNvPr>
          <p:cNvSpPr txBox="1">
            <a:spLocks/>
          </p:cNvSpPr>
          <p:nvPr/>
        </p:nvSpPr>
        <p:spPr>
          <a:xfrm>
            <a:off x="951345" y="3722255"/>
            <a:ext cx="8572500" cy="29556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Truy cập các phần tử mảng bằng con trỏ</a:t>
            </a:r>
            <a:endParaRPr lang="en-US" dirty="0"/>
          </a:p>
        </p:txBody>
      </p:sp>
      <p:graphicFrame>
        <p:nvGraphicFramePr>
          <p:cNvPr id="6" name="Table 5">
            <a:extLst>
              <a:ext uri="{FF2B5EF4-FFF2-40B4-BE49-F238E27FC236}">
                <a16:creationId xmlns:a16="http://schemas.microsoft.com/office/drawing/2014/main" id="{1BAD430C-25AD-4ED5-B3F1-CDFAD672F6AD}"/>
              </a:ext>
            </a:extLst>
          </p:cNvPr>
          <p:cNvGraphicFramePr>
            <a:graphicFrameLocks noGrp="1"/>
          </p:cNvGraphicFramePr>
          <p:nvPr>
            <p:extLst>
              <p:ext uri="{D42A27DB-BD31-4B8C-83A1-F6EECF244321}">
                <p14:modId xmlns:p14="http://schemas.microsoft.com/office/powerpoint/2010/main" val="281535324"/>
              </p:ext>
            </p:extLst>
          </p:nvPr>
        </p:nvGraphicFramePr>
        <p:xfrm>
          <a:off x="2523837" y="4260273"/>
          <a:ext cx="7848600" cy="2265217"/>
        </p:xfrm>
        <a:graphic>
          <a:graphicData uri="http://schemas.openxmlformats.org/drawingml/2006/table">
            <a:tbl>
              <a:tblPr firstRow="1" bandRow="1">
                <a:tableStyleId>{BC89EF96-8CEA-46FF-86C4-4CE0E7609802}</a:tableStyleId>
              </a:tblPr>
              <a:tblGrid>
                <a:gridCol w="36576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11727">
                <a:tc>
                  <a:txBody>
                    <a:bodyPr/>
                    <a:lstStyle/>
                    <a:p>
                      <a:pPr algn="ctr"/>
                      <a:r>
                        <a:rPr lang="en-US" sz="2400" b="1" i="1" dirty="0" err="1">
                          <a:solidFill>
                            <a:srgbClr val="FF0000"/>
                          </a:solidFill>
                          <a:latin typeface="+mj-lt"/>
                          <a:cs typeface="Times New Roman" pitchFamily="18" charset="0"/>
                        </a:rPr>
                        <a:t>Kiểu</a:t>
                      </a:r>
                      <a:r>
                        <a:rPr lang="en-US" sz="2400" b="1" i="1" baseline="0" dirty="0">
                          <a:solidFill>
                            <a:srgbClr val="FF0000"/>
                          </a:solidFill>
                          <a:latin typeface="+mj-lt"/>
                          <a:cs typeface="Times New Roman" pitchFamily="18" charset="0"/>
                        </a:rPr>
                        <a:t> </a:t>
                      </a:r>
                      <a:r>
                        <a:rPr lang="en-US" sz="2400" b="1" i="1" baseline="0" dirty="0" err="1">
                          <a:solidFill>
                            <a:srgbClr val="FF0000"/>
                          </a:solidFill>
                          <a:latin typeface="+mj-lt"/>
                          <a:cs typeface="Times New Roman" pitchFamily="18" charset="0"/>
                        </a:rPr>
                        <a:t>mảng</a:t>
                      </a:r>
                      <a:endParaRPr lang="en-US" sz="2400" b="1" i="1" dirty="0">
                        <a:solidFill>
                          <a:srgbClr val="FF0000"/>
                        </a:solidFill>
                        <a:latin typeface="+mj-lt"/>
                        <a:cs typeface="Times New Roman" pitchFamily="18" charset="0"/>
                      </a:endParaRPr>
                    </a:p>
                  </a:txBody>
                  <a:tcPr/>
                </a:tc>
                <a:tc>
                  <a:txBody>
                    <a:bodyPr/>
                    <a:lstStyle/>
                    <a:p>
                      <a:pPr algn="ctr"/>
                      <a:r>
                        <a:rPr lang="en-US" sz="2400" b="1" i="1" dirty="0" err="1">
                          <a:solidFill>
                            <a:srgbClr val="FF0000"/>
                          </a:solidFill>
                          <a:latin typeface="+mj-lt"/>
                          <a:cs typeface="Times New Roman" pitchFamily="18" charset="0"/>
                        </a:rPr>
                        <a:t>Kiểu</a:t>
                      </a:r>
                      <a:r>
                        <a:rPr lang="en-US" sz="2400" b="1" i="1" dirty="0">
                          <a:solidFill>
                            <a:srgbClr val="FF0000"/>
                          </a:solidFill>
                          <a:latin typeface="+mj-lt"/>
                          <a:cs typeface="Times New Roman" pitchFamily="18" charset="0"/>
                        </a:rPr>
                        <a:t> con </a:t>
                      </a:r>
                      <a:r>
                        <a:rPr lang="en-US" sz="2400" b="1" i="1" dirty="0" err="1">
                          <a:solidFill>
                            <a:srgbClr val="FF0000"/>
                          </a:solidFill>
                          <a:latin typeface="+mj-lt"/>
                          <a:cs typeface="Times New Roman" pitchFamily="18" charset="0"/>
                        </a:rPr>
                        <a:t>trỏ</a:t>
                      </a:r>
                      <a:endParaRPr lang="en-US" sz="2400" b="1" i="1" dirty="0">
                        <a:solidFill>
                          <a:srgbClr val="FF0000"/>
                        </a:solidFill>
                        <a:latin typeface="+mj-lt"/>
                        <a:cs typeface="Times New Roman" pitchFamily="18" charset="0"/>
                      </a:endParaRPr>
                    </a:p>
                  </a:txBody>
                  <a:tcPr/>
                </a:tc>
                <a:extLst>
                  <a:ext uri="{0D108BD9-81ED-4DB2-BD59-A6C34878D82A}">
                    <a16:rowId xmlns:a16="http://schemas.microsoft.com/office/drawing/2014/main" val="10000"/>
                  </a:ext>
                </a:extLst>
              </a:tr>
              <a:tr h="630381">
                <a:tc>
                  <a:txBody>
                    <a:bodyPr/>
                    <a:lstStyle/>
                    <a:p>
                      <a:pPr algn="l"/>
                      <a:r>
                        <a:rPr lang="en-US" sz="2400" b="0" dirty="0">
                          <a:solidFill>
                            <a:srgbClr val="000000"/>
                          </a:solidFill>
                          <a:latin typeface="+mj-lt"/>
                          <a:cs typeface="Times New Roman" pitchFamily="18" charset="0"/>
                        </a:rPr>
                        <a:t>&amp;&lt;</a:t>
                      </a:r>
                      <a:r>
                        <a:rPr lang="en-US" sz="2400" b="0" dirty="0" err="1">
                          <a:solidFill>
                            <a:srgbClr val="000000"/>
                          </a:solidFill>
                          <a:latin typeface="+mj-lt"/>
                          <a:cs typeface="Times New Roman" pitchFamily="18" charset="0"/>
                        </a:rPr>
                        <a:t>Tên</a:t>
                      </a:r>
                      <a:r>
                        <a:rPr lang="en-US" sz="2400" b="0" dirty="0">
                          <a:solidFill>
                            <a:srgbClr val="000000"/>
                          </a:solidFill>
                          <a:latin typeface="+mj-lt"/>
                          <a:cs typeface="Times New Roman" pitchFamily="18" charset="0"/>
                        </a:rPr>
                        <a:t> </a:t>
                      </a:r>
                      <a:r>
                        <a:rPr lang="en-US" sz="2400" b="0" dirty="0" err="1">
                          <a:solidFill>
                            <a:srgbClr val="000000"/>
                          </a:solidFill>
                          <a:latin typeface="+mj-lt"/>
                          <a:cs typeface="Times New Roman" pitchFamily="18" charset="0"/>
                        </a:rPr>
                        <a:t>mảng</a:t>
                      </a:r>
                      <a:r>
                        <a:rPr lang="en-US" sz="2400" b="0" dirty="0">
                          <a:solidFill>
                            <a:srgbClr val="000000"/>
                          </a:solidFill>
                          <a:latin typeface="+mj-lt"/>
                          <a:cs typeface="Times New Roman" pitchFamily="18" charset="0"/>
                        </a:rPr>
                        <a:t>&gt;[0] </a:t>
                      </a:r>
                      <a:endParaRPr lang="en-US" sz="2400" b="0" dirty="0">
                        <a:latin typeface="+mj-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solidFill>
                            <a:srgbClr val="000000"/>
                          </a:solidFill>
                          <a:latin typeface="+mj-lt"/>
                          <a:cs typeface="Times New Roman" pitchFamily="18" charset="0"/>
                        </a:rPr>
                        <a:t>&lt;</a:t>
                      </a:r>
                      <a:r>
                        <a:rPr lang="en-US" sz="2400" b="0" dirty="0" err="1">
                          <a:solidFill>
                            <a:srgbClr val="000000"/>
                          </a:solidFill>
                          <a:latin typeface="+mj-lt"/>
                          <a:cs typeface="Times New Roman" pitchFamily="18" charset="0"/>
                        </a:rPr>
                        <a:t>Tên</a:t>
                      </a:r>
                      <a:r>
                        <a:rPr lang="en-US" sz="2400" b="0" dirty="0">
                          <a:solidFill>
                            <a:srgbClr val="000000"/>
                          </a:solidFill>
                          <a:latin typeface="+mj-lt"/>
                          <a:cs typeface="Times New Roman" pitchFamily="18" charset="0"/>
                        </a:rPr>
                        <a:t> con </a:t>
                      </a:r>
                      <a:r>
                        <a:rPr lang="en-US" sz="2400" b="0" dirty="0" err="1">
                          <a:solidFill>
                            <a:srgbClr val="000000"/>
                          </a:solidFill>
                          <a:latin typeface="+mj-lt"/>
                          <a:cs typeface="Times New Roman" pitchFamily="18" charset="0"/>
                        </a:rPr>
                        <a:t>trỏ</a:t>
                      </a:r>
                      <a:r>
                        <a:rPr lang="en-US" sz="2400" b="0" dirty="0">
                          <a:solidFill>
                            <a:srgbClr val="000000"/>
                          </a:solidFill>
                          <a:latin typeface="+mj-lt"/>
                          <a:cs typeface="Times New Roman" pitchFamily="18" charset="0"/>
                        </a:rPr>
                        <a:t> &gt; </a:t>
                      </a:r>
                      <a:endParaRPr lang="en-US" sz="2400" b="0" dirty="0">
                        <a:latin typeface="+mj-lt"/>
                        <a:cs typeface="Times New Roman" pitchFamily="18" charset="0"/>
                      </a:endParaRPr>
                    </a:p>
                  </a:txBody>
                  <a:tcPr/>
                </a:tc>
                <a:extLst>
                  <a:ext uri="{0D108BD9-81ED-4DB2-BD59-A6C34878D82A}">
                    <a16:rowId xmlns:a16="http://schemas.microsoft.com/office/drawing/2014/main" val="10001"/>
                  </a:ext>
                </a:extLst>
              </a:tr>
              <a:tr h="588818">
                <a:tc>
                  <a:txBody>
                    <a:bodyPr/>
                    <a:lstStyle/>
                    <a:p>
                      <a:pPr algn="l"/>
                      <a:r>
                        <a:rPr kumimoji="0" lang="en-US" sz="2400" b="0" i="0" u="none" strike="noStrike" cap="none" normalizeH="0" baseline="0" dirty="0">
                          <a:ln>
                            <a:noFill/>
                          </a:ln>
                          <a:solidFill>
                            <a:srgbClr val="000000"/>
                          </a:solidFill>
                          <a:effectLst/>
                          <a:latin typeface="+mj-lt"/>
                          <a:cs typeface="Times New Roman" pitchFamily="18" charset="0"/>
                        </a:rPr>
                        <a:t>&amp;&lt;</a:t>
                      </a:r>
                      <a:r>
                        <a:rPr kumimoji="0" lang="en-US" sz="2400" b="0" i="0" u="none" strike="noStrike" cap="none" normalizeH="0" baseline="0" dirty="0" err="1">
                          <a:ln>
                            <a:noFill/>
                          </a:ln>
                          <a:solidFill>
                            <a:srgbClr val="000000"/>
                          </a:solidFill>
                          <a:effectLst/>
                          <a:latin typeface="+mj-lt"/>
                          <a:cs typeface="Times New Roman" pitchFamily="18" charset="0"/>
                        </a:rPr>
                        <a:t>Tên</a:t>
                      </a:r>
                      <a:r>
                        <a:rPr kumimoji="0" lang="en-US" sz="2400" b="0" i="0" u="none" strike="noStrike" cap="none" normalizeH="0" baseline="0" dirty="0">
                          <a:ln>
                            <a:noFill/>
                          </a:ln>
                          <a:solidFill>
                            <a:srgbClr val="000000"/>
                          </a:solidFill>
                          <a:effectLst/>
                          <a:latin typeface="+mj-lt"/>
                          <a:cs typeface="Times New Roman" pitchFamily="18" charset="0"/>
                        </a:rPr>
                        <a:t> </a:t>
                      </a:r>
                      <a:r>
                        <a:rPr kumimoji="0" lang="en-US" sz="2400" b="0" i="0" u="none" strike="noStrike" cap="none" normalizeH="0" baseline="0" dirty="0" err="1">
                          <a:ln>
                            <a:noFill/>
                          </a:ln>
                          <a:solidFill>
                            <a:srgbClr val="000000"/>
                          </a:solidFill>
                          <a:effectLst/>
                          <a:latin typeface="+mj-lt"/>
                          <a:cs typeface="Times New Roman" pitchFamily="18" charset="0"/>
                        </a:rPr>
                        <a:t>mảng</a:t>
                      </a:r>
                      <a:r>
                        <a:rPr kumimoji="0" lang="en-US" sz="2400" b="0" i="0" u="none" strike="noStrike" cap="none" normalizeH="0" baseline="0" dirty="0">
                          <a:ln>
                            <a:noFill/>
                          </a:ln>
                          <a:solidFill>
                            <a:srgbClr val="000000"/>
                          </a:solidFill>
                          <a:effectLst/>
                          <a:latin typeface="+mj-lt"/>
                          <a:cs typeface="Times New Roman" pitchFamily="18" charset="0"/>
                        </a:rPr>
                        <a:t>&gt; [&lt;</a:t>
                      </a:r>
                      <a:r>
                        <a:rPr kumimoji="0" lang="en-US" sz="2400" b="0" i="0" u="none" strike="noStrike" cap="none" normalizeH="0" baseline="0" dirty="0" err="1">
                          <a:ln>
                            <a:noFill/>
                          </a:ln>
                          <a:solidFill>
                            <a:srgbClr val="000000"/>
                          </a:solidFill>
                          <a:effectLst/>
                          <a:latin typeface="+mj-lt"/>
                          <a:cs typeface="Times New Roman" pitchFamily="18" charset="0"/>
                        </a:rPr>
                        <a:t>Vị</a:t>
                      </a:r>
                      <a:r>
                        <a:rPr kumimoji="0" lang="en-US" sz="2400" b="0" i="0" u="none" strike="noStrike" cap="none" normalizeH="0" baseline="0" dirty="0">
                          <a:ln>
                            <a:noFill/>
                          </a:ln>
                          <a:solidFill>
                            <a:srgbClr val="000000"/>
                          </a:solidFill>
                          <a:effectLst/>
                          <a:latin typeface="+mj-lt"/>
                          <a:cs typeface="Times New Roman" pitchFamily="18" charset="0"/>
                        </a:rPr>
                        <a:t> </a:t>
                      </a:r>
                      <a:r>
                        <a:rPr kumimoji="0" lang="en-US" sz="2400" b="0" i="0" u="none" strike="noStrike" cap="none" normalizeH="0" baseline="0" dirty="0" err="1">
                          <a:ln>
                            <a:noFill/>
                          </a:ln>
                          <a:solidFill>
                            <a:srgbClr val="000000"/>
                          </a:solidFill>
                          <a:effectLst/>
                          <a:latin typeface="+mj-lt"/>
                          <a:cs typeface="Times New Roman" pitchFamily="18" charset="0"/>
                        </a:rPr>
                        <a:t>trí</a:t>
                      </a:r>
                      <a:r>
                        <a:rPr kumimoji="0" lang="en-US" sz="2400" b="0" i="0" u="none" strike="noStrike" cap="none" normalizeH="0" baseline="0" dirty="0">
                          <a:ln>
                            <a:noFill/>
                          </a:ln>
                          <a:solidFill>
                            <a:srgbClr val="000000"/>
                          </a:solidFill>
                          <a:effectLst/>
                          <a:latin typeface="+mj-lt"/>
                          <a:cs typeface="Times New Roman" pitchFamily="18" charset="0"/>
                        </a:rPr>
                        <a:t>&gt;] </a:t>
                      </a:r>
                      <a:endParaRPr lang="en-US" sz="2400" b="0" dirty="0">
                        <a:latin typeface="+mj-lt"/>
                        <a:cs typeface="Times New Roman" pitchFamily="18" charset="0"/>
                      </a:endParaRPr>
                    </a:p>
                  </a:txBody>
                  <a:tcPr/>
                </a:tc>
                <a:tc>
                  <a:txBody>
                    <a:bodyPr/>
                    <a:lstStyle/>
                    <a:p>
                      <a:pPr algn="l"/>
                      <a:r>
                        <a:rPr kumimoji="0" lang="en-US" sz="2400" b="0" i="0" u="none" strike="noStrike" cap="none" normalizeH="0" baseline="0" dirty="0">
                          <a:ln>
                            <a:noFill/>
                          </a:ln>
                          <a:solidFill>
                            <a:srgbClr val="000000"/>
                          </a:solidFill>
                          <a:effectLst/>
                          <a:latin typeface="+mj-lt"/>
                          <a:cs typeface="Times New Roman" pitchFamily="18" charset="0"/>
                        </a:rPr>
                        <a:t>&lt;</a:t>
                      </a:r>
                      <a:r>
                        <a:rPr kumimoji="0" lang="en-US" sz="2400" b="0" i="0" u="none" strike="noStrike" cap="none" normalizeH="0" baseline="0" dirty="0" err="1">
                          <a:ln>
                            <a:noFill/>
                          </a:ln>
                          <a:solidFill>
                            <a:srgbClr val="000000"/>
                          </a:solidFill>
                          <a:effectLst/>
                          <a:latin typeface="+mj-lt"/>
                          <a:cs typeface="Times New Roman" pitchFamily="18" charset="0"/>
                        </a:rPr>
                        <a:t>Tên</a:t>
                      </a:r>
                      <a:r>
                        <a:rPr kumimoji="0" lang="en-US" sz="2400" b="0" i="0" u="none" strike="noStrike" cap="none" normalizeH="0" baseline="0" dirty="0">
                          <a:ln>
                            <a:noFill/>
                          </a:ln>
                          <a:solidFill>
                            <a:srgbClr val="000000"/>
                          </a:solidFill>
                          <a:effectLst/>
                          <a:latin typeface="+mj-lt"/>
                          <a:cs typeface="Times New Roman" pitchFamily="18" charset="0"/>
                        </a:rPr>
                        <a:t> con </a:t>
                      </a:r>
                      <a:r>
                        <a:rPr kumimoji="0" lang="en-US" sz="2400" b="0" i="0" u="none" strike="noStrike" cap="none" normalizeH="0" baseline="0" dirty="0" err="1">
                          <a:ln>
                            <a:noFill/>
                          </a:ln>
                          <a:solidFill>
                            <a:srgbClr val="000000"/>
                          </a:solidFill>
                          <a:effectLst/>
                          <a:latin typeface="+mj-lt"/>
                          <a:cs typeface="Times New Roman" pitchFamily="18" charset="0"/>
                        </a:rPr>
                        <a:t>trỏ</a:t>
                      </a:r>
                      <a:r>
                        <a:rPr kumimoji="0" lang="en-US" sz="2400" b="0" i="0" u="none" strike="noStrike" cap="none" normalizeH="0" baseline="0" dirty="0">
                          <a:ln>
                            <a:noFill/>
                          </a:ln>
                          <a:solidFill>
                            <a:srgbClr val="000000"/>
                          </a:solidFill>
                          <a:effectLst/>
                          <a:latin typeface="+mj-lt"/>
                          <a:cs typeface="Times New Roman" pitchFamily="18" charset="0"/>
                        </a:rPr>
                        <a:t>&gt; + &lt;</a:t>
                      </a:r>
                      <a:r>
                        <a:rPr kumimoji="0" lang="en-US" sz="2400" b="0" i="0" u="none" strike="noStrike" cap="none" normalizeH="0" baseline="0" dirty="0" err="1">
                          <a:ln>
                            <a:noFill/>
                          </a:ln>
                          <a:solidFill>
                            <a:srgbClr val="000000"/>
                          </a:solidFill>
                          <a:effectLst/>
                          <a:latin typeface="+mj-lt"/>
                          <a:cs typeface="Times New Roman" pitchFamily="18" charset="0"/>
                        </a:rPr>
                        <a:t>Vị</a:t>
                      </a:r>
                      <a:r>
                        <a:rPr kumimoji="0" lang="en-US" sz="2400" b="0" i="0" u="none" strike="noStrike" cap="none" normalizeH="0" baseline="0" dirty="0">
                          <a:ln>
                            <a:noFill/>
                          </a:ln>
                          <a:solidFill>
                            <a:srgbClr val="000000"/>
                          </a:solidFill>
                          <a:effectLst/>
                          <a:latin typeface="+mj-lt"/>
                          <a:cs typeface="Times New Roman" pitchFamily="18" charset="0"/>
                        </a:rPr>
                        <a:t> </a:t>
                      </a:r>
                      <a:r>
                        <a:rPr kumimoji="0" lang="en-US" sz="2400" b="0" i="0" u="none" strike="noStrike" cap="none" normalizeH="0" baseline="0" dirty="0" err="1">
                          <a:ln>
                            <a:noFill/>
                          </a:ln>
                          <a:solidFill>
                            <a:srgbClr val="000000"/>
                          </a:solidFill>
                          <a:effectLst/>
                          <a:latin typeface="+mj-lt"/>
                          <a:cs typeface="Times New Roman" pitchFamily="18" charset="0"/>
                        </a:rPr>
                        <a:t>trí</a:t>
                      </a:r>
                      <a:r>
                        <a:rPr kumimoji="0" lang="en-US" sz="2400" b="0" i="0" u="none" strike="noStrike" cap="none" normalizeH="0" baseline="0" dirty="0">
                          <a:ln>
                            <a:noFill/>
                          </a:ln>
                          <a:solidFill>
                            <a:srgbClr val="000000"/>
                          </a:solidFill>
                          <a:effectLst/>
                          <a:latin typeface="+mj-lt"/>
                          <a:cs typeface="Times New Roman" pitchFamily="18" charset="0"/>
                        </a:rPr>
                        <a:t>&gt; </a:t>
                      </a:r>
                      <a:endParaRPr lang="en-US" sz="2400" b="0" dirty="0">
                        <a:latin typeface="+mj-lt"/>
                        <a:cs typeface="Times New Roman" pitchFamily="18" charset="0"/>
                      </a:endParaRPr>
                    </a:p>
                  </a:txBody>
                  <a:tcPr/>
                </a:tc>
                <a:extLst>
                  <a:ext uri="{0D108BD9-81ED-4DB2-BD59-A6C34878D82A}">
                    <a16:rowId xmlns:a16="http://schemas.microsoft.com/office/drawing/2014/main" val="10002"/>
                  </a:ext>
                </a:extLst>
              </a:tr>
              <a:tr h="588818">
                <a:tc>
                  <a:txBody>
                    <a:bodyPr/>
                    <a:lstStyle/>
                    <a:p>
                      <a:pPr algn="l"/>
                      <a:r>
                        <a:rPr kumimoji="0" lang="en-US" sz="2400" b="0" i="0" u="none" strike="noStrike" cap="none" normalizeH="0" baseline="0">
                          <a:ln>
                            <a:noFill/>
                          </a:ln>
                          <a:solidFill>
                            <a:srgbClr val="000000"/>
                          </a:solidFill>
                          <a:effectLst/>
                          <a:latin typeface="+mj-lt"/>
                          <a:cs typeface="Times New Roman" pitchFamily="18" charset="0"/>
                        </a:rPr>
                        <a:t>&lt;Tên mảng&gt;[&lt;Vị trí&gt;] </a:t>
                      </a:r>
                      <a:endParaRPr lang="en-US" sz="2400" b="0">
                        <a:latin typeface="+mj-lt"/>
                        <a:cs typeface="Times New Roman" pitchFamily="18" charset="0"/>
                      </a:endParaRPr>
                    </a:p>
                  </a:txBody>
                  <a:tcPr/>
                </a:tc>
                <a:tc>
                  <a:txBody>
                    <a:bodyPr/>
                    <a:lstStyle/>
                    <a:p>
                      <a:pPr algn="l"/>
                      <a:r>
                        <a:rPr kumimoji="0" lang="en-US" sz="2400" b="0" i="0" u="none" strike="noStrike" cap="none" normalizeH="0" baseline="0" dirty="0">
                          <a:ln>
                            <a:noFill/>
                          </a:ln>
                          <a:solidFill>
                            <a:srgbClr val="000000"/>
                          </a:solidFill>
                          <a:effectLst/>
                          <a:latin typeface="+mj-lt"/>
                          <a:cs typeface="Times New Roman" pitchFamily="18" charset="0"/>
                        </a:rPr>
                        <a:t>*(&lt; </a:t>
                      </a:r>
                      <a:r>
                        <a:rPr kumimoji="0" lang="en-US" sz="2400" b="0" i="0" u="none" strike="noStrike" cap="none" normalizeH="0" baseline="0" dirty="0" err="1">
                          <a:ln>
                            <a:noFill/>
                          </a:ln>
                          <a:solidFill>
                            <a:srgbClr val="000000"/>
                          </a:solidFill>
                          <a:effectLst/>
                          <a:latin typeface="+mj-lt"/>
                          <a:cs typeface="Times New Roman" pitchFamily="18" charset="0"/>
                        </a:rPr>
                        <a:t>Tên</a:t>
                      </a:r>
                      <a:r>
                        <a:rPr kumimoji="0" lang="en-US" sz="2400" b="0" i="0" u="none" strike="noStrike" cap="none" normalizeH="0" baseline="0" dirty="0">
                          <a:ln>
                            <a:noFill/>
                          </a:ln>
                          <a:solidFill>
                            <a:srgbClr val="000000"/>
                          </a:solidFill>
                          <a:effectLst/>
                          <a:latin typeface="+mj-lt"/>
                          <a:cs typeface="Times New Roman" pitchFamily="18" charset="0"/>
                        </a:rPr>
                        <a:t> con </a:t>
                      </a:r>
                      <a:r>
                        <a:rPr kumimoji="0" lang="en-US" sz="2400" b="0" i="0" u="none" strike="noStrike" cap="none" normalizeH="0" baseline="0" dirty="0" err="1">
                          <a:ln>
                            <a:noFill/>
                          </a:ln>
                          <a:solidFill>
                            <a:srgbClr val="000000"/>
                          </a:solidFill>
                          <a:effectLst/>
                          <a:latin typeface="+mj-lt"/>
                          <a:cs typeface="Times New Roman" pitchFamily="18" charset="0"/>
                        </a:rPr>
                        <a:t>trỏ</a:t>
                      </a:r>
                      <a:r>
                        <a:rPr kumimoji="0" lang="en-US" sz="2400" b="0" i="0" u="none" strike="noStrike" cap="none" normalizeH="0" baseline="0" dirty="0">
                          <a:ln>
                            <a:noFill/>
                          </a:ln>
                          <a:solidFill>
                            <a:srgbClr val="000000"/>
                          </a:solidFill>
                          <a:effectLst/>
                          <a:latin typeface="+mj-lt"/>
                          <a:cs typeface="Times New Roman" pitchFamily="18" charset="0"/>
                        </a:rPr>
                        <a:t> &gt; + &lt;</a:t>
                      </a:r>
                      <a:r>
                        <a:rPr kumimoji="0" lang="en-US" sz="2400" b="0" i="0" u="none" strike="noStrike" cap="none" normalizeH="0" baseline="0" dirty="0" err="1">
                          <a:ln>
                            <a:noFill/>
                          </a:ln>
                          <a:solidFill>
                            <a:srgbClr val="000000"/>
                          </a:solidFill>
                          <a:effectLst/>
                          <a:latin typeface="+mj-lt"/>
                          <a:cs typeface="Times New Roman" pitchFamily="18" charset="0"/>
                        </a:rPr>
                        <a:t>Vị</a:t>
                      </a:r>
                      <a:r>
                        <a:rPr kumimoji="0" lang="en-US" sz="2400" b="0" i="0" u="none" strike="noStrike" cap="none" normalizeH="0" baseline="0" dirty="0">
                          <a:ln>
                            <a:noFill/>
                          </a:ln>
                          <a:solidFill>
                            <a:srgbClr val="000000"/>
                          </a:solidFill>
                          <a:effectLst/>
                          <a:latin typeface="+mj-lt"/>
                          <a:cs typeface="Times New Roman" pitchFamily="18" charset="0"/>
                        </a:rPr>
                        <a:t> </a:t>
                      </a:r>
                      <a:r>
                        <a:rPr kumimoji="0" lang="en-US" sz="2400" b="0" i="0" u="none" strike="noStrike" cap="none" normalizeH="0" baseline="0" dirty="0" err="1">
                          <a:ln>
                            <a:noFill/>
                          </a:ln>
                          <a:solidFill>
                            <a:srgbClr val="000000"/>
                          </a:solidFill>
                          <a:effectLst/>
                          <a:latin typeface="+mj-lt"/>
                          <a:cs typeface="Times New Roman" pitchFamily="18" charset="0"/>
                        </a:rPr>
                        <a:t>trí</a:t>
                      </a:r>
                      <a:r>
                        <a:rPr kumimoji="0" lang="en-US" sz="2400" b="0" i="0" u="none" strike="noStrike" cap="none" normalizeH="0" baseline="0" dirty="0">
                          <a:ln>
                            <a:noFill/>
                          </a:ln>
                          <a:solidFill>
                            <a:srgbClr val="000000"/>
                          </a:solidFill>
                          <a:effectLst/>
                          <a:latin typeface="+mj-lt"/>
                          <a:cs typeface="Times New Roman" pitchFamily="18" charset="0"/>
                        </a:rPr>
                        <a:t>&gt;) </a:t>
                      </a:r>
                      <a:endParaRPr lang="en-US" sz="2400" b="0" dirty="0">
                        <a:latin typeface="+mj-lt"/>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7" name="Date Placeholder 6">
            <a:extLst>
              <a:ext uri="{FF2B5EF4-FFF2-40B4-BE49-F238E27FC236}">
                <a16:creationId xmlns:a16="http://schemas.microsoft.com/office/drawing/2014/main" id="{A09BC1E4-5B49-4E1C-8B2A-06B7D6FE1121}"/>
              </a:ext>
            </a:extLst>
          </p:cNvPr>
          <p:cNvSpPr>
            <a:spLocks noGrp="1"/>
          </p:cNvSpPr>
          <p:nvPr>
            <p:ph type="dt" sz="half" idx="10"/>
          </p:nvPr>
        </p:nvSpPr>
        <p:spPr/>
        <p:txBody>
          <a:bodyPr/>
          <a:lstStyle/>
          <a:p>
            <a:fld id="{72F3D602-8869-45CA-AF2E-41475A0F3ED3}" type="datetime1">
              <a:rPr lang="en-US" smtClean="0"/>
              <a:t>6/6/2022</a:t>
            </a:fld>
            <a:endParaRPr lang="en-US"/>
          </a:p>
        </p:txBody>
      </p:sp>
      <p:sp>
        <p:nvSpPr>
          <p:cNvPr id="8" name="Footer Placeholder 7">
            <a:extLst>
              <a:ext uri="{FF2B5EF4-FFF2-40B4-BE49-F238E27FC236}">
                <a16:creationId xmlns:a16="http://schemas.microsoft.com/office/drawing/2014/main" id="{1AB30720-7A76-4E75-973A-3CCE29D3DF59}"/>
              </a:ext>
            </a:extLst>
          </p:cNvPr>
          <p:cNvSpPr>
            <a:spLocks noGrp="1"/>
          </p:cNvSpPr>
          <p:nvPr>
            <p:ph type="ftr" sz="quarter" idx="11"/>
          </p:nvPr>
        </p:nvSpPr>
        <p:spPr/>
        <p:txBody>
          <a:bodyPr/>
          <a:lstStyle/>
          <a:p>
            <a:r>
              <a:rPr lang="en-US"/>
              <a:t>Thực hành 01 - IT3040 - Con trỏ và cấp phát động</a:t>
            </a:r>
          </a:p>
        </p:txBody>
      </p:sp>
      <p:sp>
        <p:nvSpPr>
          <p:cNvPr id="9" name="Slide Number Placeholder 8">
            <a:extLst>
              <a:ext uri="{FF2B5EF4-FFF2-40B4-BE49-F238E27FC236}">
                <a16:creationId xmlns:a16="http://schemas.microsoft.com/office/drawing/2014/main" id="{8EA51E8B-D2D3-45A5-8624-4F3221594354}"/>
              </a:ext>
            </a:extLst>
          </p:cNvPr>
          <p:cNvSpPr>
            <a:spLocks noGrp="1"/>
          </p:cNvSpPr>
          <p:nvPr>
            <p:ph type="sldNum" sz="quarter" idx="12"/>
          </p:nvPr>
        </p:nvSpPr>
        <p:spPr/>
        <p:txBody>
          <a:bodyPr/>
          <a:lstStyle/>
          <a:p>
            <a:fld id="{0D945AA7-9227-473E-91B8-199BC24B6000}" type="slidenum">
              <a:rPr lang="en-US" smtClean="0"/>
              <a:t>12</a:t>
            </a:fld>
            <a:endParaRPr lang="en-US"/>
          </a:p>
        </p:txBody>
      </p:sp>
    </p:spTree>
    <p:extLst>
      <p:ext uri="{BB962C8B-B14F-4D97-AF65-F5344CB8AC3E}">
        <p14:creationId xmlns:p14="http://schemas.microsoft.com/office/powerpoint/2010/main" val="237683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C053-255E-497F-A647-A5B6723F0EBB}"/>
              </a:ext>
            </a:extLst>
          </p:cNvPr>
          <p:cNvSpPr>
            <a:spLocks noGrp="1"/>
          </p:cNvSpPr>
          <p:nvPr>
            <p:ph type="title"/>
          </p:nvPr>
        </p:nvSpPr>
        <p:spPr/>
        <p:txBody>
          <a:bodyPr/>
          <a:lstStyle/>
          <a:p>
            <a:r>
              <a:rPr lang="en-US" dirty="0" err="1"/>
              <a:t>Nhập</a:t>
            </a:r>
            <a:r>
              <a:rPr lang="en-US" dirty="0"/>
              <a:t> </a:t>
            </a:r>
            <a:r>
              <a:rPr lang="en-US" dirty="0" err="1"/>
              <a:t>xuất</a:t>
            </a:r>
            <a:r>
              <a:rPr lang="en-US" dirty="0"/>
              <a:t> </a:t>
            </a:r>
            <a:r>
              <a:rPr lang="en-US" dirty="0" err="1"/>
              <a:t>mảng</a:t>
            </a:r>
            <a:r>
              <a:rPr lang="en-US" dirty="0"/>
              <a:t> </a:t>
            </a:r>
            <a:r>
              <a:rPr lang="en-US" dirty="0" err="1"/>
              <a:t>bằng</a:t>
            </a:r>
            <a:r>
              <a:rPr lang="en-US" dirty="0"/>
              <a:t> con </a:t>
            </a:r>
            <a:r>
              <a:rPr lang="en-US" dirty="0" err="1"/>
              <a:t>trỏ</a:t>
            </a:r>
            <a:endParaRPr lang="en-US" dirty="0"/>
          </a:p>
        </p:txBody>
      </p:sp>
      <p:grpSp>
        <p:nvGrpSpPr>
          <p:cNvPr id="4" name="Group 24">
            <a:extLst>
              <a:ext uri="{FF2B5EF4-FFF2-40B4-BE49-F238E27FC236}">
                <a16:creationId xmlns:a16="http://schemas.microsoft.com/office/drawing/2014/main" id="{4576E332-12FC-4F9C-9FF3-997AF3C1F6D1}"/>
              </a:ext>
            </a:extLst>
          </p:cNvPr>
          <p:cNvGrpSpPr>
            <a:grpSpLocks/>
          </p:cNvGrpSpPr>
          <p:nvPr/>
        </p:nvGrpSpPr>
        <p:grpSpPr bwMode="auto">
          <a:xfrm>
            <a:off x="6191442" y="4307668"/>
            <a:ext cx="1905000" cy="436563"/>
            <a:chOff x="3618" y="3480"/>
            <a:chExt cx="1200" cy="275"/>
          </a:xfrm>
        </p:grpSpPr>
        <p:sp>
          <p:nvSpPr>
            <p:cNvPr id="5" name="Freeform 25">
              <a:extLst>
                <a:ext uri="{FF2B5EF4-FFF2-40B4-BE49-F238E27FC236}">
                  <a16:creationId xmlns:a16="http://schemas.microsoft.com/office/drawing/2014/main" id="{E21065CF-4421-4EF4-9B90-191527ED3859}"/>
                </a:ext>
              </a:extLst>
            </p:cNvPr>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6" name="Rectangle 26">
              <a:extLst>
                <a:ext uri="{FF2B5EF4-FFF2-40B4-BE49-F238E27FC236}">
                  <a16:creationId xmlns:a16="http://schemas.microsoft.com/office/drawing/2014/main" id="{6E0049EE-90DE-4AD3-98D9-0D79B3A0173F}"/>
                </a:ext>
              </a:extLst>
            </p:cNvPr>
            <p:cNvSpPr>
              <a:spLocks noChangeArrowheads="1"/>
            </p:cNvSpPr>
            <p:nvPr/>
          </p:nvSpPr>
          <p:spPr bwMode="ltGray">
            <a:xfrm>
              <a:off x="3618" y="3480"/>
              <a:ext cx="1200" cy="240"/>
            </a:xfrm>
            <a:prstGeom prst="rect">
              <a:avLst/>
            </a:prstGeom>
            <a:solidFill>
              <a:schemeClr val="folHlink"/>
            </a:solidFill>
            <a:ln w="9525" algn="ctr">
              <a:noFill/>
              <a:miter lim="800000"/>
              <a:headEnd/>
              <a:tailEnd/>
            </a:ln>
            <a:effectLst/>
          </p:spPr>
          <p:txBody>
            <a:bodyPr wrap="none" anchor="ctr"/>
            <a:lstStyle/>
            <a:p>
              <a:endParaRPr lang="en-US"/>
            </a:p>
          </p:txBody>
        </p:sp>
      </p:grpSp>
      <p:sp>
        <p:nvSpPr>
          <p:cNvPr id="7" name="Text Box 27">
            <a:extLst>
              <a:ext uri="{FF2B5EF4-FFF2-40B4-BE49-F238E27FC236}">
                <a16:creationId xmlns:a16="http://schemas.microsoft.com/office/drawing/2014/main" id="{7A5C8852-9A72-4222-AE49-B75733BC2816}"/>
              </a:ext>
            </a:extLst>
          </p:cNvPr>
          <p:cNvSpPr txBox="1">
            <a:spLocks noChangeArrowheads="1"/>
          </p:cNvSpPr>
          <p:nvPr/>
        </p:nvSpPr>
        <p:spPr bwMode="black">
          <a:xfrm>
            <a:off x="6315267" y="4307668"/>
            <a:ext cx="1676400" cy="366713"/>
          </a:xfrm>
          <a:prstGeom prst="rect">
            <a:avLst/>
          </a:prstGeom>
          <a:noFill/>
          <a:ln w="9525">
            <a:noFill/>
            <a:miter lim="800000"/>
            <a:headEnd/>
            <a:tailEnd/>
          </a:ln>
          <a:effectLst/>
        </p:spPr>
        <p:txBody>
          <a:bodyPr>
            <a:spAutoFit/>
          </a:bodyPr>
          <a:lstStyle/>
          <a:p>
            <a:pPr algn="ctr">
              <a:spcBef>
                <a:spcPct val="50000"/>
              </a:spcBef>
            </a:pPr>
            <a:r>
              <a:rPr lang="en-US" b="1" dirty="0" err="1">
                <a:solidFill>
                  <a:srgbClr val="FFFFFF"/>
                </a:solidFill>
              </a:rPr>
              <a:t>Nhập</a:t>
            </a:r>
            <a:r>
              <a:rPr lang="en-US" b="1" dirty="0">
                <a:solidFill>
                  <a:srgbClr val="FFFFFF"/>
                </a:solidFill>
              </a:rPr>
              <a:t> </a:t>
            </a:r>
            <a:r>
              <a:rPr lang="en-US" b="1" dirty="0" err="1">
                <a:solidFill>
                  <a:srgbClr val="FFFFFF"/>
                </a:solidFill>
              </a:rPr>
              <a:t>mảng</a:t>
            </a:r>
            <a:endParaRPr lang="en-US" b="1" dirty="0">
              <a:solidFill>
                <a:srgbClr val="FFFFFF"/>
              </a:solidFill>
            </a:endParaRPr>
          </a:p>
        </p:txBody>
      </p:sp>
      <p:grpSp>
        <p:nvGrpSpPr>
          <p:cNvPr id="8" name="Group 32">
            <a:extLst>
              <a:ext uri="{FF2B5EF4-FFF2-40B4-BE49-F238E27FC236}">
                <a16:creationId xmlns:a16="http://schemas.microsoft.com/office/drawing/2014/main" id="{E9911D16-A070-4935-9317-3D21C8EB9370}"/>
              </a:ext>
            </a:extLst>
          </p:cNvPr>
          <p:cNvGrpSpPr>
            <a:grpSpLocks/>
          </p:cNvGrpSpPr>
          <p:nvPr/>
        </p:nvGrpSpPr>
        <p:grpSpPr bwMode="auto">
          <a:xfrm>
            <a:off x="6199909" y="5442889"/>
            <a:ext cx="1905000" cy="436563"/>
            <a:chOff x="3618" y="3480"/>
            <a:chExt cx="1200" cy="275"/>
          </a:xfrm>
        </p:grpSpPr>
        <p:sp>
          <p:nvSpPr>
            <p:cNvPr id="9" name="Freeform 33">
              <a:extLst>
                <a:ext uri="{FF2B5EF4-FFF2-40B4-BE49-F238E27FC236}">
                  <a16:creationId xmlns:a16="http://schemas.microsoft.com/office/drawing/2014/main" id="{2DD0A70C-8422-4491-B987-845294D266DC}"/>
                </a:ext>
              </a:extLst>
            </p:cNvPr>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10" name="Rectangle 34">
              <a:extLst>
                <a:ext uri="{FF2B5EF4-FFF2-40B4-BE49-F238E27FC236}">
                  <a16:creationId xmlns:a16="http://schemas.microsoft.com/office/drawing/2014/main" id="{7B9E01EF-AB1B-478A-BFE8-C333AE376F3C}"/>
                </a:ext>
              </a:extLst>
            </p:cNvPr>
            <p:cNvSpPr>
              <a:spLocks noChangeArrowheads="1"/>
            </p:cNvSpPr>
            <p:nvPr/>
          </p:nvSpPr>
          <p:spPr bwMode="ltGray">
            <a:xfrm>
              <a:off x="3618" y="3480"/>
              <a:ext cx="1200" cy="240"/>
            </a:xfrm>
            <a:prstGeom prst="rect">
              <a:avLst/>
            </a:prstGeom>
            <a:solidFill>
              <a:schemeClr val="accent1"/>
            </a:solidFill>
            <a:ln w="9525" algn="ctr">
              <a:noFill/>
              <a:miter lim="800000"/>
              <a:headEnd/>
              <a:tailEnd/>
            </a:ln>
            <a:effectLst/>
          </p:spPr>
          <p:txBody>
            <a:bodyPr wrap="none" anchor="ctr"/>
            <a:lstStyle/>
            <a:p>
              <a:endParaRPr lang="en-US"/>
            </a:p>
          </p:txBody>
        </p:sp>
      </p:grpSp>
      <p:sp>
        <p:nvSpPr>
          <p:cNvPr id="11" name="Text Box 35">
            <a:extLst>
              <a:ext uri="{FF2B5EF4-FFF2-40B4-BE49-F238E27FC236}">
                <a16:creationId xmlns:a16="http://schemas.microsoft.com/office/drawing/2014/main" id="{998FC9DD-D4CB-496C-B123-251394680362}"/>
              </a:ext>
            </a:extLst>
          </p:cNvPr>
          <p:cNvSpPr txBox="1">
            <a:spLocks noChangeArrowheads="1"/>
          </p:cNvSpPr>
          <p:nvPr/>
        </p:nvSpPr>
        <p:spPr bwMode="black">
          <a:xfrm>
            <a:off x="6338670" y="5430982"/>
            <a:ext cx="1676400" cy="366713"/>
          </a:xfrm>
          <a:prstGeom prst="rect">
            <a:avLst/>
          </a:prstGeom>
          <a:noFill/>
          <a:ln w="9525">
            <a:noFill/>
            <a:miter lim="800000"/>
            <a:headEnd/>
            <a:tailEnd/>
          </a:ln>
          <a:effectLst/>
        </p:spPr>
        <p:txBody>
          <a:bodyPr>
            <a:spAutoFit/>
          </a:bodyPr>
          <a:lstStyle/>
          <a:p>
            <a:pPr algn="ctr">
              <a:spcBef>
                <a:spcPct val="50000"/>
              </a:spcBef>
            </a:pPr>
            <a:r>
              <a:rPr lang="en-US" b="1" dirty="0" err="1">
                <a:solidFill>
                  <a:srgbClr val="FFFFFF"/>
                </a:solidFill>
              </a:rPr>
              <a:t>Xuất</a:t>
            </a:r>
            <a:r>
              <a:rPr lang="en-US" b="1" dirty="0">
                <a:solidFill>
                  <a:srgbClr val="FFFFFF"/>
                </a:solidFill>
              </a:rPr>
              <a:t> </a:t>
            </a:r>
            <a:r>
              <a:rPr lang="en-US" b="1" dirty="0" err="1">
                <a:solidFill>
                  <a:srgbClr val="FFFFFF"/>
                </a:solidFill>
              </a:rPr>
              <a:t>mảng</a:t>
            </a:r>
            <a:endParaRPr lang="en-US" b="1" dirty="0">
              <a:solidFill>
                <a:srgbClr val="FFFFFF"/>
              </a:solidFill>
            </a:endParaRPr>
          </a:p>
        </p:txBody>
      </p:sp>
      <p:sp>
        <p:nvSpPr>
          <p:cNvPr id="12" name="Rectangle 11">
            <a:extLst>
              <a:ext uri="{FF2B5EF4-FFF2-40B4-BE49-F238E27FC236}">
                <a16:creationId xmlns:a16="http://schemas.microsoft.com/office/drawing/2014/main" id="{7EB51A42-FB1C-49CB-9E64-26D538187E7C}"/>
              </a:ext>
            </a:extLst>
          </p:cNvPr>
          <p:cNvSpPr/>
          <p:nvPr/>
        </p:nvSpPr>
        <p:spPr>
          <a:xfrm>
            <a:off x="1704109" y="1865801"/>
            <a:ext cx="4572000" cy="4801314"/>
          </a:xfrm>
          <a:prstGeom prst="rect">
            <a:avLst/>
          </a:prstGeom>
        </p:spPr>
        <p:txBody>
          <a:bodyPr>
            <a:spAutoFit/>
          </a:bodyPr>
          <a:lstStyle/>
          <a:p>
            <a:r>
              <a:rPr lang="en-US" dirty="0"/>
              <a:t>#include &lt;</a:t>
            </a:r>
            <a:r>
              <a:rPr lang="en-US" dirty="0" err="1"/>
              <a:t>iostream.h</a:t>
            </a:r>
            <a:r>
              <a:rPr lang="en-US" dirty="0"/>
              <a:t>&gt;</a:t>
            </a:r>
          </a:p>
          <a:p>
            <a:r>
              <a:rPr lang="en-US" dirty="0"/>
              <a:t>#include &lt;</a:t>
            </a:r>
            <a:r>
              <a:rPr lang="en-US" dirty="0" err="1"/>
              <a:t>conio.h</a:t>
            </a:r>
            <a:r>
              <a:rPr lang="en-US" dirty="0"/>
              <a:t>&gt;</a:t>
            </a:r>
          </a:p>
          <a:p>
            <a:r>
              <a:rPr lang="en-US" dirty="0"/>
              <a:t>void main ()</a:t>
            </a:r>
          </a:p>
          <a:p>
            <a:r>
              <a:rPr lang="en-US" dirty="0"/>
              <a:t>{</a:t>
            </a:r>
          </a:p>
          <a:p>
            <a:r>
              <a:rPr lang="en-US" dirty="0"/>
              <a:t>	int a[10]; // </a:t>
            </a:r>
            <a:r>
              <a:rPr lang="en-US" dirty="0" err="1"/>
              <a:t>mảng</a:t>
            </a:r>
            <a:r>
              <a:rPr lang="en-US" dirty="0"/>
              <a:t> a </a:t>
            </a:r>
            <a:r>
              <a:rPr lang="en-US" dirty="0" err="1"/>
              <a:t>gồm</a:t>
            </a:r>
            <a:r>
              <a:rPr lang="en-US" dirty="0"/>
              <a:t> 10 </a:t>
            </a:r>
            <a:r>
              <a:rPr lang="en-US" dirty="0" err="1"/>
              <a:t>phần</a:t>
            </a:r>
            <a:r>
              <a:rPr lang="en-US" dirty="0"/>
              <a:t> </a:t>
            </a:r>
            <a:r>
              <a:rPr lang="en-US" dirty="0" err="1"/>
              <a:t>tử</a:t>
            </a:r>
            <a:endParaRPr lang="en-US" dirty="0"/>
          </a:p>
          <a:p>
            <a:r>
              <a:rPr lang="en-US" dirty="0"/>
              <a:t>	int *p; //Con </a:t>
            </a:r>
            <a:r>
              <a:rPr lang="en-US" dirty="0" err="1"/>
              <a:t>trỏ</a:t>
            </a:r>
            <a:r>
              <a:rPr lang="en-US" dirty="0"/>
              <a:t> p</a:t>
            </a:r>
          </a:p>
          <a:p>
            <a:r>
              <a:rPr lang="en-US" dirty="0"/>
              <a:t>	p = a; </a:t>
            </a:r>
          </a:p>
          <a:p>
            <a:r>
              <a:rPr lang="en-US" dirty="0"/>
              <a:t>	for(</a:t>
            </a:r>
            <a:r>
              <a:rPr lang="en-US" dirty="0" err="1"/>
              <a:t>int</a:t>
            </a:r>
            <a:r>
              <a:rPr lang="en-US" dirty="0"/>
              <a:t> i=0 ; i&lt;10 ; i++)</a:t>
            </a:r>
          </a:p>
          <a:p>
            <a:r>
              <a:rPr lang="en-US" dirty="0"/>
              <a:t>	{</a:t>
            </a:r>
          </a:p>
          <a:p>
            <a:r>
              <a:rPr lang="en-US" dirty="0"/>
              <a:t>		</a:t>
            </a:r>
            <a:r>
              <a:rPr lang="en-US" dirty="0" err="1"/>
              <a:t>cin</a:t>
            </a:r>
            <a:r>
              <a:rPr lang="en-US" dirty="0"/>
              <a:t> &gt;&gt; *(</a:t>
            </a:r>
            <a:r>
              <a:rPr lang="en-US" dirty="0" err="1"/>
              <a:t>p+i</a:t>
            </a:r>
            <a:r>
              <a:rPr lang="en-US" dirty="0"/>
              <a:t>);</a:t>
            </a:r>
          </a:p>
          <a:p>
            <a:r>
              <a:rPr lang="en-US" dirty="0"/>
              <a:t>	}</a:t>
            </a:r>
          </a:p>
          <a:p>
            <a:r>
              <a:rPr lang="en-US" dirty="0"/>
              <a:t>	for(</a:t>
            </a:r>
            <a:r>
              <a:rPr lang="en-US" dirty="0" err="1"/>
              <a:t>int</a:t>
            </a:r>
            <a:r>
              <a:rPr lang="en-US" dirty="0"/>
              <a:t> i=0 ; i&lt;10 ; i++)</a:t>
            </a:r>
          </a:p>
          <a:p>
            <a:r>
              <a:rPr lang="en-US" dirty="0"/>
              <a:t>	{</a:t>
            </a:r>
          </a:p>
          <a:p>
            <a:r>
              <a:rPr lang="en-US" dirty="0"/>
              <a:t>		</a:t>
            </a:r>
            <a:r>
              <a:rPr lang="en-US" dirty="0" err="1"/>
              <a:t>cout</a:t>
            </a:r>
            <a:r>
              <a:rPr lang="en-US" dirty="0"/>
              <a:t> &lt;&lt; *(</a:t>
            </a:r>
            <a:r>
              <a:rPr lang="en-US" dirty="0" err="1"/>
              <a:t>p+i</a:t>
            </a:r>
            <a:r>
              <a:rPr lang="en-US" dirty="0"/>
              <a:t>) &lt;&lt; "\n";</a:t>
            </a:r>
          </a:p>
          <a:p>
            <a:r>
              <a:rPr lang="en-US" dirty="0"/>
              <a:t>	}</a:t>
            </a:r>
          </a:p>
          <a:p>
            <a:endParaRPr lang="en-US" dirty="0"/>
          </a:p>
          <a:p>
            <a:r>
              <a:rPr lang="en-US" dirty="0"/>
              <a:t>}</a:t>
            </a:r>
          </a:p>
        </p:txBody>
      </p:sp>
      <p:sp>
        <p:nvSpPr>
          <p:cNvPr id="13" name="Date Placeholder 12">
            <a:extLst>
              <a:ext uri="{FF2B5EF4-FFF2-40B4-BE49-F238E27FC236}">
                <a16:creationId xmlns:a16="http://schemas.microsoft.com/office/drawing/2014/main" id="{F099F49D-D930-4930-846D-17956B000409}"/>
              </a:ext>
            </a:extLst>
          </p:cNvPr>
          <p:cNvSpPr>
            <a:spLocks noGrp="1"/>
          </p:cNvSpPr>
          <p:nvPr>
            <p:ph type="dt" sz="half" idx="10"/>
          </p:nvPr>
        </p:nvSpPr>
        <p:spPr/>
        <p:txBody>
          <a:bodyPr/>
          <a:lstStyle/>
          <a:p>
            <a:fld id="{40CC5B6F-E622-4F96-BF6B-7D60BACA79F5}" type="datetime1">
              <a:rPr lang="en-US" smtClean="0"/>
              <a:t>6/6/2022</a:t>
            </a:fld>
            <a:endParaRPr lang="en-US"/>
          </a:p>
        </p:txBody>
      </p:sp>
      <p:sp>
        <p:nvSpPr>
          <p:cNvPr id="14" name="Footer Placeholder 13">
            <a:extLst>
              <a:ext uri="{FF2B5EF4-FFF2-40B4-BE49-F238E27FC236}">
                <a16:creationId xmlns:a16="http://schemas.microsoft.com/office/drawing/2014/main" id="{ADC9A479-2A13-4C7B-99FE-5D25BB62B78B}"/>
              </a:ext>
            </a:extLst>
          </p:cNvPr>
          <p:cNvSpPr>
            <a:spLocks noGrp="1"/>
          </p:cNvSpPr>
          <p:nvPr>
            <p:ph type="ftr" sz="quarter" idx="11"/>
          </p:nvPr>
        </p:nvSpPr>
        <p:spPr/>
        <p:txBody>
          <a:bodyPr/>
          <a:lstStyle/>
          <a:p>
            <a:r>
              <a:rPr lang="en-US"/>
              <a:t>Thực hành 01 - IT3040 - Con trỏ và cấp phát động</a:t>
            </a:r>
          </a:p>
        </p:txBody>
      </p:sp>
      <p:sp>
        <p:nvSpPr>
          <p:cNvPr id="15" name="Slide Number Placeholder 14">
            <a:extLst>
              <a:ext uri="{FF2B5EF4-FFF2-40B4-BE49-F238E27FC236}">
                <a16:creationId xmlns:a16="http://schemas.microsoft.com/office/drawing/2014/main" id="{597CBD9D-249D-407D-B7F1-E8429162E15D}"/>
              </a:ext>
            </a:extLst>
          </p:cNvPr>
          <p:cNvSpPr>
            <a:spLocks noGrp="1"/>
          </p:cNvSpPr>
          <p:nvPr>
            <p:ph type="sldNum" sz="quarter" idx="12"/>
          </p:nvPr>
        </p:nvSpPr>
        <p:spPr/>
        <p:txBody>
          <a:bodyPr/>
          <a:lstStyle/>
          <a:p>
            <a:fld id="{0D945AA7-9227-473E-91B8-199BC24B6000}" type="slidenum">
              <a:rPr lang="en-US" smtClean="0"/>
              <a:t>13</a:t>
            </a:fld>
            <a:endParaRPr lang="en-US"/>
          </a:p>
        </p:txBody>
      </p:sp>
    </p:spTree>
    <p:extLst>
      <p:ext uri="{BB962C8B-B14F-4D97-AF65-F5344CB8AC3E}">
        <p14:creationId xmlns:p14="http://schemas.microsoft.com/office/powerpoint/2010/main" val="270104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DADF-CC7B-4382-A7D6-BD8576A6D863}"/>
              </a:ext>
            </a:extLst>
          </p:cNvPr>
          <p:cNvSpPr>
            <a:spLocks noGrp="1"/>
          </p:cNvSpPr>
          <p:nvPr>
            <p:ph type="title"/>
          </p:nvPr>
        </p:nvSpPr>
        <p:spPr/>
        <p:txBody>
          <a:bodyPr/>
          <a:lstStyle/>
          <a:p>
            <a:r>
              <a:rPr lang="en-US" dirty="0" err="1"/>
              <a:t>Mảng</a:t>
            </a:r>
            <a:r>
              <a:rPr lang="en-US" dirty="0"/>
              <a:t> con </a:t>
            </a:r>
            <a:r>
              <a:rPr lang="en-US" dirty="0" err="1"/>
              <a:t>trỏ</a:t>
            </a:r>
            <a:endParaRPr lang="en-US" dirty="0"/>
          </a:p>
        </p:txBody>
      </p:sp>
      <p:sp>
        <p:nvSpPr>
          <p:cNvPr id="4" name="Content Placeholder 2">
            <a:extLst>
              <a:ext uri="{FF2B5EF4-FFF2-40B4-BE49-F238E27FC236}">
                <a16:creationId xmlns:a16="http://schemas.microsoft.com/office/drawing/2014/main" id="{3B521AF5-26BF-462D-A537-7E257D0D9DE2}"/>
              </a:ext>
            </a:extLst>
          </p:cNvPr>
          <p:cNvSpPr>
            <a:spLocks noGrp="1"/>
          </p:cNvSpPr>
          <p:nvPr>
            <p:ph idx="1"/>
          </p:nvPr>
        </p:nvSpPr>
        <p:spPr>
          <a:xfrm>
            <a:off x="748144" y="1801091"/>
            <a:ext cx="10605655" cy="3232727"/>
          </a:xfrm>
        </p:spPr>
        <p:txBody>
          <a:bodyPr/>
          <a:lstStyle/>
          <a:p>
            <a:pPr algn="just"/>
            <a:r>
              <a:rPr lang="vi-VN" dirty="0"/>
              <a:t>Mỗi biến con trỏ là một biến đơn. Ta có thể tạo mảng của các con trỏ với mỗi phần tử của mảng là một con trỏ.</a:t>
            </a:r>
          </a:p>
          <a:p>
            <a:pPr algn="just"/>
            <a:r>
              <a:rPr lang="vi-VN" dirty="0"/>
              <a:t>Cú pháp:</a:t>
            </a:r>
          </a:p>
          <a:p>
            <a:pPr marL="457200" lvl="1" indent="0" algn="just">
              <a:buNone/>
            </a:pPr>
            <a:r>
              <a:rPr lang="en-US" dirty="0"/>
              <a:t>	</a:t>
            </a:r>
            <a:r>
              <a:rPr lang="vi-VN" dirty="0">
                <a:solidFill>
                  <a:srgbClr val="FF0000"/>
                </a:solidFill>
              </a:rPr>
              <a:t>type *pointerArray[elements];</a:t>
            </a:r>
          </a:p>
          <a:p>
            <a:pPr lvl="1" algn="just"/>
            <a:r>
              <a:rPr lang="vi-VN" dirty="0">
                <a:solidFill>
                  <a:srgbClr val="0070C0"/>
                </a:solidFill>
              </a:rPr>
              <a:t>type</a:t>
            </a:r>
            <a:r>
              <a:rPr lang="vi-VN" dirty="0"/>
              <a:t>: kiểu dữ liệu mà các con trỏ phần tử trỏ đến.</a:t>
            </a:r>
          </a:p>
          <a:p>
            <a:pPr lvl="1" algn="just"/>
            <a:r>
              <a:rPr lang="vi-VN" dirty="0">
                <a:solidFill>
                  <a:srgbClr val="0070C0"/>
                </a:solidFill>
              </a:rPr>
              <a:t>pointerArray</a:t>
            </a:r>
            <a:r>
              <a:rPr lang="vi-VN" dirty="0"/>
              <a:t>: tên mảng con trỏ.</a:t>
            </a:r>
          </a:p>
          <a:p>
            <a:pPr lvl="1" algn="just"/>
            <a:r>
              <a:rPr lang="vi-VN" dirty="0">
                <a:solidFill>
                  <a:srgbClr val="0070C0"/>
                </a:solidFill>
              </a:rPr>
              <a:t>elements</a:t>
            </a:r>
            <a:r>
              <a:rPr lang="vi-VN" dirty="0"/>
              <a:t>: số phần tử của mảng con trỏ.</a:t>
            </a:r>
          </a:p>
        </p:txBody>
      </p:sp>
      <p:sp>
        <p:nvSpPr>
          <p:cNvPr id="5" name="Date Placeholder 4">
            <a:extLst>
              <a:ext uri="{FF2B5EF4-FFF2-40B4-BE49-F238E27FC236}">
                <a16:creationId xmlns:a16="http://schemas.microsoft.com/office/drawing/2014/main" id="{4B2517F6-4740-4EFF-ADD2-4E43DB94F17B}"/>
              </a:ext>
            </a:extLst>
          </p:cNvPr>
          <p:cNvSpPr>
            <a:spLocks noGrp="1"/>
          </p:cNvSpPr>
          <p:nvPr>
            <p:ph type="dt" sz="half" idx="10"/>
          </p:nvPr>
        </p:nvSpPr>
        <p:spPr/>
        <p:txBody>
          <a:bodyPr/>
          <a:lstStyle/>
          <a:p>
            <a:fld id="{DDE19119-025A-417E-AE21-A55B4F3F5A51}" type="datetime1">
              <a:rPr lang="en-US" smtClean="0"/>
              <a:t>6/6/2022</a:t>
            </a:fld>
            <a:endParaRPr lang="en-US"/>
          </a:p>
        </p:txBody>
      </p:sp>
      <p:sp>
        <p:nvSpPr>
          <p:cNvPr id="6" name="Footer Placeholder 5">
            <a:extLst>
              <a:ext uri="{FF2B5EF4-FFF2-40B4-BE49-F238E27FC236}">
                <a16:creationId xmlns:a16="http://schemas.microsoft.com/office/drawing/2014/main" id="{F9D0CC70-1514-4365-A09D-80B61B964259}"/>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470F2534-831B-4C5B-86D5-3D4FB493577F}"/>
              </a:ext>
            </a:extLst>
          </p:cNvPr>
          <p:cNvSpPr>
            <a:spLocks noGrp="1"/>
          </p:cNvSpPr>
          <p:nvPr>
            <p:ph type="sldNum" sz="quarter" idx="12"/>
          </p:nvPr>
        </p:nvSpPr>
        <p:spPr/>
        <p:txBody>
          <a:bodyPr/>
          <a:lstStyle/>
          <a:p>
            <a:fld id="{0D945AA7-9227-473E-91B8-199BC24B6000}" type="slidenum">
              <a:rPr lang="en-US" smtClean="0"/>
              <a:t>14</a:t>
            </a:fld>
            <a:endParaRPr lang="en-US"/>
          </a:p>
        </p:txBody>
      </p:sp>
    </p:spTree>
    <p:extLst>
      <p:ext uri="{BB962C8B-B14F-4D97-AF65-F5344CB8AC3E}">
        <p14:creationId xmlns:p14="http://schemas.microsoft.com/office/powerpoint/2010/main" val="109867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D729-EFC0-4F77-9B83-2C5D7EF3A6D1}"/>
              </a:ext>
            </a:extLst>
          </p:cNvPr>
          <p:cNvSpPr>
            <a:spLocks noGrp="1"/>
          </p:cNvSpPr>
          <p:nvPr>
            <p:ph type="title"/>
          </p:nvPr>
        </p:nvSpPr>
        <p:spPr/>
        <p:txBody>
          <a:bodyPr/>
          <a:lstStyle/>
          <a:p>
            <a:r>
              <a:rPr lang="en-US" dirty="0"/>
              <a:t>3. </a:t>
            </a:r>
            <a:r>
              <a:rPr lang="en-US" dirty="0" err="1"/>
              <a:t>Cấp</a:t>
            </a:r>
            <a:r>
              <a:rPr lang="en-US" dirty="0"/>
              <a:t> </a:t>
            </a:r>
            <a:r>
              <a:rPr lang="en-US" dirty="0" err="1"/>
              <a:t>phát</a:t>
            </a:r>
            <a:r>
              <a:rPr lang="en-US" dirty="0"/>
              <a:t> </a:t>
            </a:r>
            <a:r>
              <a:rPr lang="en-US" dirty="0" err="1"/>
              <a:t>động</a:t>
            </a:r>
            <a:endParaRPr lang="en-US" dirty="0"/>
          </a:p>
        </p:txBody>
      </p:sp>
      <p:sp>
        <p:nvSpPr>
          <p:cNvPr id="4" name="Content Placeholder 2">
            <a:extLst>
              <a:ext uri="{FF2B5EF4-FFF2-40B4-BE49-F238E27FC236}">
                <a16:creationId xmlns:a16="http://schemas.microsoft.com/office/drawing/2014/main" id="{A9066450-3163-490F-A81B-FC2B31024347}"/>
              </a:ext>
            </a:extLst>
          </p:cNvPr>
          <p:cNvSpPr>
            <a:spLocks noGrp="1"/>
          </p:cNvSpPr>
          <p:nvPr>
            <p:ph idx="1"/>
          </p:nvPr>
        </p:nvSpPr>
        <p:spPr>
          <a:xfrm>
            <a:off x="932872" y="1690688"/>
            <a:ext cx="10704945" cy="4229821"/>
          </a:xfrm>
        </p:spPr>
        <p:txBody>
          <a:bodyPr/>
          <a:lstStyle/>
          <a:p>
            <a:r>
              <a:rPr lang="en-US" dirty="0"/>
              <a:t>C</a:t>
            </a:r>
            <a:r>
              <a:rPr lang="vi-VN" dirty="0"/>
              <a:t>ác chương trình </a:t>
            </a:r>
            <a:r>
              <a:rPr lang="en-US" dirty="0" err="1"/>
              <a:t>trước</a:t>
            </a:r>
            <a:r>
              <a:rPr lang="en-US" dirty="0"/>
              <a:t> </a:t>
            </a:r>
            <a:r>
              <a:rPr lang="en-US" dirty="0" err="1"/>
              <a:t>đây</a:t>
            </a:r>
            <a:r>
              <a:rPr lang="en-US" dirty="0"/>
              <a:t> k</a:t>
            </a:r>
            <a:r>
              <a:rPr lang="vi-VN" dirty="0"/>
              <a:t>ích cỡ </a:t>
            </a:r>
            <a:r>
              <a:rPr lang="en-US" dirty="0" err="1"/>
              <a:t>vùng</a:t>
            </a:r>
            <a:r>
              <a:rPr lang="en-US" dirty="0"/>
              <a:t> </a:t>
            </a:r>
            <a:r>
              <a:rPr lang="en-US" dirty="0" err="1"/>
              <a:t>nhớ</a:t>
            </a:r>
            <a:r>
              <a:rPr lang="en-US" dirty="0"/>
              <a:t> </a:t>
            </a:r>
            <a:r>
              <a:rPr lang="en-US" dirty="0" err="1"/>
              <a:t>khai</a:t>
            </a:r>
            <a:r>
              <a:rPr lang="en-US" dirty="0"/>
              <a:t> </a:t>
            </a:r>
            <a:r>
              <a:rPr lang="en-US" dirty="0" err="1"/>
              <a:t>báo</a:t>
            </a:r>
            <a:r>
              <a:rPr lang="en-US" dirty="0"/>
              <a:t> </a:t>
            </a:r>
            <a:r>
              <a:rPr lang="en-US" dirty="0" err="1"/>
              <a:t>là</a:t>
            </a:r>
            <a:r>
              <a:rPr lang="en-US" dirty="0"/>
              <a:t> </a:t>
            </a:r>
            <a:r>
              <a:rPr lang="vi-VN" dirty="0">
                <a:solidFill>
                  <a:srgbClr val="FF0000"/>
                </a:solidFill>
              </a:rPr>
              <a:t>cố định và không thể thay đổi trong thời gian chương trình chạy</a:t>
            </a:r>
            <a:r>
              <a:rPr lang="vi-VN" dirty="0"/>
              <a:t>.</a:t>
            </a:r>
            <a:endParaRPr lang="en-US" dirty="0"/>
          </a:p>
          <a:p>
            <a:r>
              <a:rPr lang="en-US" dirty="0" err="1"/>
              <a:t>Tuy</a:t>
            </a:r>
            <a:r>
              <a:rPr lang="en-US" dirty="0"/>
              <a:t> </a:t>
            </a:r>
            <a:r>
              <a:rPr lang="en-US" dirty="0" err="1"/>
              <a:t>nhiên</a:t>
            </a:r>
            <a:r>
              <a:rPr lang="vi-VN" dirty="0"/>
              <a:t> chúng ta cần một lượng bộ nhớ mà </a:t>
            </a:r>
            <a:r>
              <a:rPr lang="vi-VN" dirty="0">
                <a:solidFill>
                  <a:srgbClr val="FF0000"/>
                </a:solidFill>
              </a:rPr>
              <a:t>kích cỡ của nó chỉ có thể được xác định khi chương trình chạy</a:t>
            </a:r>
            <a:r>
              <a:rPr lang="vi-VN" dirty="0"/>
              <a:t>, ví dụ như trong trường hợp chúng ta nhận thông tin từ người dùng để xác định lượng bộ nhớ cần thiết.</a:t>
            </a:r>
            <a:r>
              <a:rPr lang="en-US" dirty="0"/>
              <a:t>???</a:t>
            </a:r>
            <a:endParaRPr lang="vi-VN" dirty="0"/>
          </a:p>
          <a:p>
            <a:r>
              <a:rPr lang="vi-VN" dirty="0"/>
              <a:t>Giải pháp ở đây chính là </a:t>
            </a:r>
            <a:r>
              <a:rPr lang="vi-VN" i="1" dirty="0">
                <a:solidFill>
                  <a:srgbClr val="FF0000"/>
                </a:solidFill>
              </a:rPr>
              <a:t>bộ nhớ động</a:t>
            </a:r>
            <a:endParaRPr lang="en-US" i="1" dirty="0">
              <a:solidFill>
                <a:srgbClr val="FF0000"/>
              </a:solidFill>
            </a:endParaRPr>
          </a:p>
          <a:p>
            <a:r>
              <a:rPr lang="vi-VN" dirty="0">
                <a:solidFill>
                  <a:schemeClr val="tx1">
                    <a:lumMod val="95000"/>
                    <a:lumOff val="5000"/>
                  </a:schemeClr>
                </a:solidFill>
              </a:rPr>
              <a:t>C/C++ hỗ trợ hai hệ thống cấp phát động: một hệ thống được định nghĩa bởi C và một được định nghĩa bởi C++.</a:t>
            </a:r>
          </a:p>
          <a:p>
            <a:endParaRPr lang="vi-VN" dirty="0">
              <a:solidFill>
                <a:srgbClr val="FF0000"/>
              </a:solidFill>
            </a:endParaRPr>
          </a:p>
        </p:txBody>
      </p:sp>
      <p:sp>
        <p:nvSpPr>
          <p:cNvPr id="5" name="Date Placeholder 4">
            <a:extLst>
              <a:ext uri="{FF2B5EF4-FFF2-40B4-BE49-F238E27FC236}">
                <a16:creationId xmlns:a16="http://schemas.microsoft.com/office/drawing/2014/main" id="{B4BFEBC0-0CDE-43AA-A012-FE595C3BC56C}"/>
              </a:ext>
            </a:extLst>
          </p:cNvPr>
          <p:cNvSpPr>
            <a:spLocks noGrp="1"/>
          </p:cNvSpPr>
          <p:nvPr>
            <p:ph type="dt" sz="half" idx="10"/>
          </p:nvPr>
        </p:nvSpPr>
        <p:spPr/>
        <p:txBody>
          <a:bodyPr/>
          <a:lstStyle/>
          <a:p>
            <a:fld id="{29A9C904-877F-4B63-A36F-8D67D08CEBFA}" type="datetime1">
              <a:rPr lang="en-US" smtClean="0"/>
              <a:t>6/6/2022</a:t>
            </a:fld>
            <a:endParaRPr lang="en-US"/>
          </a:p>
        </p:txBody>
      </p:sp>
      <p:sp>
        <p:nvSpPr>
          <p:cNvPr id="6" name="Footer Placeholder 5">
            <a:extLst>
              <a:ext uri="{FF2B5EF4-FFF2-40B4-BE49-F238E27FC236}">
                <a16:creationId xmlns:a16="http://schemas.microsoft.com/office/drawing/2014/main" id="{87909E92-A31A-4DAF-8C9F-11AED32DC5CF}"/>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7B9C9D88-ECA5-41A0-9FB3-0CC2217E0DAC}"/>
              </a:ext>
            </a:extLst>
          </p:cNvPr>
          <p:cNvSpPr>
            <a:spLocks noGrp="1"/>
          </p:cNvSpPr>
          <p:nvPr>
            <p:ph type="sldNum" sz="quarter" idx="12"/>
          </p:nvPr>
        </p:nvSpPr>
        <p:spPr/>
        <p:txBody>
          <a:bodyPr/>
          <a:lstStyle/>
          <a:p>
            <a:fld id="{0D945AA7-9227-473E-91B8-199BC24B6000}" type="slidenum">
              <a:rPr lang="en-US" smtClean="0"/>
              <a:t>15</a:t>
            </a:fld>
            <a:endParaRPr lang="en-US"/>
          </a:p>
        </p:txBody>
      </p:sp>
    </p:spTree>
    <p:extLst>
      <p:ext uri="{BB962C8B-B14F-4D97-AF65-F5344CB8AC3E}">
        <p14:creationId xmlns:p14="http://schemas.microsoft.com/office/powerpoint/2010/main" val="17716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E38E-459C-48DD-99C1-BBC4E53113D0}"/>
              </a:ext>
            </a:extLst>
          </p:cNvPr>
          <p:cNvSpPr>
            <a:spLocks noGrp="1"/>
          </p:cNvSpPr>
          <p:nvPr>
            <p:ph type="title"/>
          </p:nvPr>
        </p:nvSpPr>
        <p:spPr>
          <a:xfrm>
            <a:off x="838199" y="365125"/>
            <a:ext cx="10772775" cy="1325563"/>
          </a:xfrm>
        </p:spPr>
        <p:txBody>
          <a:bodyPr>
            <a:normAutofit/>
          </a:bodyPr>
          <a:lstStyle/>
          <a:p>
            <a:r>
              <a:rPr lang="en-US" sz="4000" dirty="0" err="1"/>
              <a:t>Sự</a:t>
            </a:r>
            <a:r>
              <a:rPr lang="en-US" sz="4000" dirty="0"/>
              <a:t> </a:t>
            </a:r>
            <a:r>
              <a:rPr lang="en-US" sz="4000" dirty="0" err="1"/>
              <a:t>khác</a:t>
            </a:r>
            <a:r>
              <a:rPr lang="en-US" sz="4000" dirty="0"/>
              <a:t> </a:t>
            </a:r>
            <a:r>
              <a:rPr lang="en-US" sz="4000" dirty="0" err="1"/>
              <a:t>biệt</a:t>
            </a:r>
            <a:r>
              <a:rPr lang="en-US" sz="4000" dirty="0"/>
              <a:t> </a:t>
            </a:r>
            <a:r>
              <a:rPr lang="en-US" sz="4000" dirty="0" err="1"/>
              <a:t>giữa</a:t>
            </a:r>
            <a:r>
              <a:rPr lang="en-US" sz="4000" dirty="0"/>
              <a:t> </a:t>
            </a:r>
            <a:r>
              <a:rPr lang="en-US" sz="4000" dirty="0" err="1"/>
              <a:t>cấp</a:t>
            </a:r>
            <a:r>
              <a:rPr lang="en-US" sz="4000" dirty="0"/>
              <a:t> </a:t>
            </a:r>
            <a:r>
              <a:rPr lang="en-US" sz="4000" dirty="0" err="1"/>
              <a:t>phát</a:t>
            </a:r>
            <a:r>
              <a:rPr lang="en-US" sz="4000" dirty="0"/>
              <a:t> </a:t>
            </a:r>
            <a:r>
              <a:rPr lang="en-US" sz="4000" dirty="0" err="1"/>
              <a:t>bộ</a:t>
            </a:r>
            <a:r>
              <a:rPr lang="en-US" sz="4000" dirty="0"/>
              <a:t> </a:t>
            </a:r>
            <a:r>
              <a:rPr lang="en-US" sz="4000" dirty="0" err="1"/>
              <a:t>nhớ</a:t>
            </a:r>
            <a:r>
              <a:rPr lang="en-US" sz="4000" dirty="0"/>
              <a:t> </a:t>
            </a:r>
            <a:r>
              <a:rPr lang="en-US" sz="4000" dirty="0" err="1"/>
              <a:t>động</a:t>
            </a:r>
            <a:r>
              <a:rPr lang="en-US" sz="4000" dirty="0"/>
              <a:t> </a:t>
            </a:r>
            <a:r>
              <a:rPr lang="en-US" sz="4000" dirty="0" err="1"/>
              <a:t>và</a:t>
            </a:r>
            <a:r>
              <a:rPr lang="en-US" sz="4000" dirty="0"/>
              <a:t> </a:t>
            </a:r>
            <a:r>
              <a:rPr lang="en-US" sz="4000" dirty="0" err="1"/>
              <a:t>tĩnh</a:t>
            </a:r>
            <a:endParaRPr lang="en-US" sz="4000" dirty="0"/>
          </a:p>
        </p:txBody>
      </p:sp>
      <p:graphicFrame>
        <p:nvGraphicFramePr>
          <p:cNvPr id="7" name="Content Placeholder 6">
            <a:extLst>
              <a:ext uri="{FF2B5EF4-FFF2-40B4-BE49-F238E27FC236}">
                <a16:creationId xmlns:a16="http://schemas.microsoft.com/office/drawing/2014/main" id="{5353BA0C-A473-4F25-97ED-30A9DECD9B13}"/>
              </a:ext>
            </a:extLst>
          </p:cNvPr>
          <p:cNvGraphicFramePr>
            <a:graphicFrameLocks noGrp="1"/>
          </p:cNvGraphicFramePr>
          <p:nvPr>
            <p:ph idx="1"/>
            <p:extLst>
              <p:ext uri="{D42A27DB-BD31-4B8C-83A1-F6EECF244321}">
                <p14:modId xmlns:p14="http://schemas.microsoft.com/office/powerpoint/2010/main" val="80319491"/>
              </p:ext>
            </p:extLst>
          </p:nvPr>
        </p:nvGraphicFramePr>
        <p:xfrm>
          <a:off x="1349375" y="1603953"/>
          <a:ext cx="10106025" cy="4423029"/>
        </p:xfrm>
        <a:graphic>
          <a:graphicData uri="http://schemas.openxmlformats.org/drawingml/2006/table">
            <a:tbl>
              <a:tblPr/>
              <a:tblGrid>
                <a:gridCol w="4962525">
                  <a:extLst>
                    <a:ext uri="{9D8B030D-6E8A-4147-A177-3AD203B41FA5}">
                      <a16:colId xmlns:a16="http://schemas.microsoft.com/office/drawing/2014/main" val="4192623924"/>
                    </a:ext>
                  </a:extLst>
                </a:gridCol>
                <a:gridCol w="5143500">
                  <a:extLst>
                    <a:ext uri="{9D8B030D-6E8A-4147-A177-3AD203B41FA5}">
                      <a16:colId xmlns:a16="http://schemas.microsoft.com/office/drawing/2014/main" val="3167193356"/>
                    </a:ext>
                  </a:extLst>
                </a:gridCol>
              </a:tblGrid>
              <a:tr h="259008">
                <a:tc>
                  <a:txBody>
                    <a:bodyPr/>
                    <a:lstStyle/>
                    <a:p>
                      <a:pPr algn="ctr"/>
                      <a:r>
                        <a:rPr lang="en-US" sz="2000" b="1" dirty="0" err="1">
                          <a:effectLst/>
                        </a:rPr>
                        <a:t>Cấp</a:t>
                      </a:r>
                      <a:r>
                        <a:rPr lang="en-US" sz="2000" b="1" dirty="0">
                          <a:effectLst/>
                        </a:rPr>
                        <a:t> </a:t>
                      </a:r>
                      <a:r>
                        <a:rPr lang="en-US" sz="2000" b="1" dirty="0" err="1">
                          <a:effectLst/>
                        </a:rPr>
                        <a:t>phát</a:t>
                      </a:r>
                      <a:r>
                        <a:rPr lang="en-US" sz="2000" b="1" dirty="0">
                          <a:effectLst/>
                        </a:rPr>
                        <a:t> </a:t>
                      </a:r>
                      <a:r>
                        <a:rPr lang="en-US" sz="2000" b="1" dirty="0" err="1">
                          <a:effectLst/>
                        </a:rPr>
                        <a:t>bộ</a:t>
                      </a:r>
                      <a:r>
                        <a:rPr lang="en-US" sz="2000" b="1" dirty="0">
                          <a:effectLst/>
                        </a:rPr>
                        <a:t> </a:t>
                      </a:r>
                      <a:r>
                        <a:rPr lang="en-US" sz="2000" b="1" dirty="0" err="1">
                          <a:effectLst/>
                        </a:rPr>
                        <a:t>nhớ</a:t>
                      </a:r>
                      <a:r>
                        <a:rPr lang="en-US" sz="2000" b="1" dirty="0">
                          <a:effectLst/>
                        </a:rPr>
                        <a:t> </a:t>
                      </a:r>
                      <a:r>
                        <a:rPr lang="en-US" sz="2000" b="1" dirty="0" err="1">
                          <a:effectLst/>
                        </a:rPr>
                        <a:t>tĩnh</a:t>
                      </a:r>
                      <a:endParaRPr lang="en-US"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sz="2000" b="1" dirty="0" err="1">
                          <a:effectLst/>
                        </a:rPr>
                        <a:t>Cấp</a:t>
                      </a:r>
                      <a:r>
                        <a:rPr lang="en-US" sz="2000" b="1" dirty="0">
                          <a:effectLst/>
                        </a:rPr>
                        <a:t> </a:t>
                      </a:r>
                      <a:r>
                        <a:rPr lang="en-US" sz="2000" b="1" dirty="0" err="1">
                          <a:effectLst/>
                        </a:rPr>
                        <a:t>phát</a:t>
                      </a:r>
                      <a:r>
                        <a:rPr lang="en-US" sz="2000" b="1" dirty="0">
                          <a:effectLst/>
                        </a:rPr>
                        <a:t> </a:t>
                      </a:r>
                      <a:r>
                        <a:rPr lang="en-US" sz="2000" b="1" dirty="0" err="1">
                          <a:effectLst/>
                        </a:rPr>
                        <a:t>bộ</a:t>
                      </a:r>
                      <a:r>
                        <a:rPr lang="en-US" sz="2000" b="1" dirty="0">
                          <a:effectLst/>
                        </a:rPr>
                        <a:t> </a:t>
                      </a:r>
                      <a:r>
                        <a:rPr lang="en-US" sz="2000" b="1" dirty="0" err="1">
                          <a:effectLst/>
                        </a:rPr>
                        <a:t>nhớ</a:t>
                      </a:r>
                      <a:r>
                        <a:rPr lang="en-US" sz="2000" b="1" dirty="0">
                          <a:effectLst/>
                        </a:rPr>
                        <a:t> </a:t>
                      </a:r>
                      <a:r>
                        <a:rPr lang="en-US" sz="2000" b="1" dirty="0" err="1">
                          <a:effectLst/>
                        </a:rPr>
                        <a:t>động</a:t>
                      </a:r>
                      <a:endParaRPr lang="en-US"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06305763"/>
                  </a:ext>
                </a:extLst>
              </a:tr>
              <a:tr h="958330">
                <a:tc>
                  <a:txBody>
                    <a:bodyPr/>
                    <a:lstStyle/>
                    <a:p>
                      <a:r>
                        <a:rPr lang="vi-VN" sz="2000" dirty="0" err="1">
                          <a:effectLst/>
                        </a:rPr>
                        <a:t>Bộ</a:t>
                      </a:r>
                      <a:r>
                        <a:rPr lang="vi-VN" sz="2000" dirty="0">
                          <a:effectLst/>
                        </a:rPr>
                        <a:t> </a:t>
                      </a:r>
                      <a:r>
                        <a:rPr lang="vi-VN" sz="2000" dirty="0" err="1">
                          <a:effectLst/>
                        </a:rPr>
                        <a:t>nhớ</a:t>
                      </a:r>
                      <a:r>
                        <a:rPr lang="vi-VN" sz="2000" dirty="0">
                          <a:effectLst/>
                        </a:rPr>
                        <a:t> </a:t>
                      </a:r>
                      <a:r>
                        <a:rPr lang="vi-VN" sz="2000" dirty="0" err="1">
                          <a:effectLst/>
                        </a:rPr>
                        <a:t>được</a:t>
                      </a:r>
                      <a:r>
                        <a:rPr lang="vi-VN" sz="2000" dirty="0">
                          <a:effectLst/>
                        </a:rPr>
                        <a:t> </a:t>
                      </a:r>
                      <a:r>
                        <a:rPr lang="vi-VN" sz="2000" dirty="0" err="1">
                          <a:effectLst/>
                        </a:rPr>
                        <a:t>cấp</a:t>
                      </a:r>
                      <a:r>
                        <a:rPr lang="vi-VN" sz="2000" dirty="0">
                          <a:effectLst/>
                        </a:rPr>
                        <a:t> </a:t>
                      </a:r>
                      <a:r>
                        <a:rPr lang="vi-VN" sz="2000" dirty="0" err="1">
                          <a:effectLst/>
                        </a:rPr>
                        <a:t>phát</a:t>
                      </a:r>
                      <a:r>
                        <a:rPr lang="vi-VN" sz="2000" dirty="0">
                          <a:effectLst/>
                        </a:rPr>
                        <a:t> </a:t>
                      </a:r>
                      <a:r>
                        <a:rPr lang="vi-VN" sz="2000" dirty="0" err="1">
                          <a:effectLst/>
                        </a:rPr>
                        <a:t>trước</a:t>
                      </a:r>
                      <a:r>
                        <a:rPr lang="vi-VN" sz="2000" dirty="0">
                          <a:effectLst/>
                        </a:rPr>
                        <a:t> khi </a:t>
                      </a:r>
                      <a:r>
                        <a:rPr lang="vi-VN" sz="2000" dirty="0" err="1">
                          <a:effectLst/>
                        </a:rPr>
                        <a:t>chạy</a:t>
                      </a:r>
                      <a:r>
                        <a:rPr lang="vi-VN" sz="2000" dirty="0">
                          <a:effectLst/>
                        </a:rPr>
                        <a:t> chương </a:t>
                      </a:r>
                      <a:r>
                        <a:rPr lang="vi-VN" sz="2000" dirty="0" err="1">
                          <a:effectLst/>
                        </a:rPr>
                        <a:t>trình</a:t>
                      </a:r>
                      <a:r>
                        <a:rPr lang="vi-VN" sz="2000" dirty="0">
                          <a:effectLst/>
                        </a:rPr>
                        <a:t> (trong </a:t>
                      </a:r>
                      <a:r>
                        <a:rPr lang="vi-VN" sz="2000" dirty="0" err="1">
                          <a:effectLst/>
                        </a:rPr>
                        <a:t>quá</a:t>
                      </a:r>
                      <a:r>
                        <a:rPr lang="vi-VN" sz="2000" dirty="0">
                          <a:effectLst/>
                        </a:rPr>
                        <a:t> </a:t>
                      </a:r>
                      <a:r>
                        <a:rPr lang="vi-VN" sz="2000" dirty="0" err="1">
                          <a:effectLst/>
                        </a:rPr>
                        <a:t>trình</a:t>
                      </a:r>
                      <a:r>
                        <a:rPr lang="vi-VN" sz="2000" dirty="0">
                          <a:effectLst/>
                        </a:rPr>
                        <a:t> biên </a:t>
                      </a:r>
                      <a:r>
                        <a:rPr lang="vi-VN" sz="2000" dirty="0" err="1">
                          <a:effectLst/>
                        </a:rPr>
                        <a:t>dịch</a:t>
                      </a:r>
                      <a:r>
                        <a:rPr lang="vi-VN" sz="2000" dirty="0">
                          <a:effectLst/>
                        </a:rPr>
                        <a:t>)</a:t>
                      </a: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vi-VN" sz="2000">
                          <a:effectLst/>
                        </a:rPr>
                        <a:t>Bộ nhớ được cấp phát trong quá trình chạy chương trình.</a:t>
                      </a: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115996258"/>
                  </a:ext>
                </a:extLst>
              </a:tr>
              <a:tr h="958330">
                <a:tc>
                  <a:txBody>
                    <a:bodyPr/>
                    <a:lstStyle/>
                    <a:p>
                      <a:r>
                        <a:rPr lang="vi-VN" sz="2000" dirty="0">
                          <a:effectLst/>
                        </a:rPr>
                        <a:t>Không </a:t>
                      </a:r>
                      <a:r>
                        <a:rPr lang="vi-VN" sz="2000" dirty="0" err="1">
                          <a:effectLst/>
                        </a:rPr>
                        <a:t>thể</a:t>
                      </a:r>
                      <a:r>
                        <a:rPr lang="vi-VN" sz="2000" dirty="0">
                          <a:effectLst/>
                        </a:rPr>
                        <a:t> </a:t>
                      </a:r>
                      <a:r>
                        <a:rPr lang="vi-VN" sz="2000" dirty="0" err="1">
                          <a:effectLst/>
                        </a:rPr>
                        <a:t>cấp</a:t>
                      </a:r>
                      <a:r>
                        <a:rPr lang="vi-VN" sz="2000" dirty="0">
                          <a:effectLst/>
                        </a:rPr>
                        <a:t> </a:t>
                      </a:r>
                      <a:r>
                        <a:rPr lang="vi-VN" sz="2000" dirty="0" err="1">
                          <a:effectLst/>
                        </a:rPr>
                        <a:t>phát</a:t>
                      </a:r>
                      <a:r>
                        <a:rPr lang="vi-VN" sz="2000" dirty="0">
                          <a:effectLst/>
                        </a:rPr>
                        <a:t> hay phân </a:t>
                      </a:r>
                      <a:r>
                        <a:rPr lang="vi-VN" sz="2000" dirty="0" err="1">
                          <a:effectLst/>
                        </a:rPr>
                        <a:t>bổ</a:t>
                      </a:r>
                      <a:r>
                        <a:rPr lang="vi-VN" sz="2000" dirty="0">
                          <a:effectLst/>
                        </a:rPr>
                        <a:t> </a:t>
                      </a:r>
                      <a:r>
                        <a:rPr lang="vi-VN" sz="2000" dirty="0" err="1">
                          <a:effectLst/>
                        </a:rPr>
                        <a:t>lại</a:t>
                      </a:r>
                      <a:r>
                        <a:rPr lang="vi-VN" sz="2000" dirty="0">
                          <a:effectLst/>
                        </a:rPr>
                        <a:t> </a:t>
                      </a:r>
                      <a:r>
                        <a:rPr lang="vi-VN" sz="2000" dirty="0" err="1">
                          <a:effectLst/>
                        </a:rPr>
                        <a:t>bộ</a:t>
                      </a:r>
                      <a:r>
                        <a:rPr lang="vi-VN" sz="2000" dirty="0">
                          <a:effectLst/>
                        </a:rPr>
                        <a:t> </a:t>
                      </a:r>
                      <a:r>
                        <a:rPr lang="vi-VN" sz="2000" dirty="0" err="1">
                          <a:effectLst/>
                        </a:rPr>
                        <a:t>nhớ</a:t>
                      </a:r>
                      <a:r>
                        <a:rPr lang="vi-VN" sz="2000" dirty="0">
                          <a:effectLst/>
                        </a:rPr>
                        <a:t> trong khi </a:t>
                      </a:r>
                      <a:r>
                        <a:rPr lang="vi-VN" sz="2000" dirty="0" err="1">
                          <a:effectLst/>
                        </a:rPr>
                        <a:t>chạy</a:t>
                      </a:r>
                      <a:r>
                        <a:rPr lang="vi-VN" sz="2000" dirty="0">
                          <a:effectLst/>
                        </a:rPr>
                        <a:t> chương </a:t>
                      </a:r>
                      <a:r>
                        <a:rPr lang="vi-VN" sz="2000" dirty="0" err="1">
                          <a:effectLst/>
                        </a:rPr>
                        <a:t>trình</a:t>
                      </a:r>
                      <a:endParaRPr lang="vi-VN"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vi-VN" sz="2000">
                          <a:effectLst/>
                        </a:rPr>
                        <a:t>Cho phép quản lý, phân bổ hay giải phóng bộ nhớ trong khi chạy chương trình</a:t>
                      </a: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495678095"/>
                  </a:ext>
                </a:extLst>
              </a:tr>
              <a:tr h="958330">
                <a:tc>
                  <a:txBody>
                    <a:bodyPr/>
                    <a:lstStyle/>
                    <a:p>
                      <a:r>
                        <a:rPr lang="vi-VN" sz="2000" dirty="0" err="1">
                          <a:effectLst/>
                        </a:rPr>
                        <a:t>Vùng</a:t>
                      </a:r>
                      <a:r>
                        <a:rPr lang="vi-VN" sz="2000" dirty="0">
                          <a:effectLst/>
                        </a:rPr>
                        <a:t> </a:t>
                      </a:r>
                      <a:r>
                        <a:rPr lang="vi-VN" sz="2000" dirty="0" err="1">
                          <a:effectLst/>
                        </a:rPr>
                        <a:t>nhớ</a:t>
                      </a:r>
                      <a:r>
                        <a:rPr lang="vi-VN" sz="2000" dirty="0">
                          <a:effectLst/>
                        </a:rPr>
                        <a:t> </a:t>
                      </a:r>
                      <a:r>
                        <a:rPr lang="vi-VN" sz="2000" dirty="0" err="1">
                          <a:effectLst/>
                        </a:rPr>
                        <a:t>được</a:t>
                      </a:r>
                      <a:r>
                        <a:rPr lang="vi-VN" sz="2000" dirty="0">
                          <a:effectLst/>
                        </a:rPr>
                        <a:t> </a:t>
                      </a:r>
                      <a:r>
                        <a:rPr lang="vi-VN" sz="2000" dirty="0" err="1">
                          <a:effectLst/>
                        </a:rPr>
                        <a:t>cấp</a:t>
                      </a:r>
                      <a:r>
                        <a:rPr lang="vi-VN" sz="2000" dirty="0">
                          <a:effectLst/>
                        </a:rPr>
                        <a:t> </a:t>
                      </a:r>
                      <a:r>
                        <a:rPr lang="vi-VN" sz="2000" dirty="0" err="1">
                          <a:effectLst/>
                        </a:rPr>
                        <a:t>phát</a:t>
                      </a:r>
                      <a:r>
                        <a:rPr lang="vi-VN" sz="2000" dirty="0">
                          <a:effectLst/>
                        </a:rPr>
                        <a:t> </a:t>
                      </a:r>
                      <a:r>
                        <a:rPr lang="vi-VN" sz="2000" dirty="0" err="1">
                          <a:effectLst/>
                        </a:rPr>
                        <a:t>và</a:t>
                      </a:r>
                      <a:r>
                        <a:rPr lang="vi-VN" sz="2000" dirty="0">
                          <a:effectLst/>
                        </a:rPr>
                        <a:t> </a:t>
                      </a:r>
                      <a:r>
                        <a:rPr lang="vi-VN" sz="2000" dirty="0" err="1">
                          <a:effectLst/>
                        </a:rPr>
                        <a:t>tồn</a:t>
                      </a:r>
                      <a:r>
                        <a:rPr lang="vi-VN" sz="2000" dirty="0">
                          <a:effectLst/>
                        </a:rPr>
                        <a:t> </a:t>
                      </a:r>
                      <a:r>
                        <a:rPr lang="vi-VN" sz="2000" dirty="0" err="1">
                          <a:effectLst/>
                        </a:rPr>
                        <a:t>tại</a:t>
                      </a:r>
                      <a:r>
                        <a:rPr lang="vi-VN" sz="2000" dirty="0">
                          <a:effectLst/>
                        </a:rPr>
                        <a:t> cho </a:t>
                      </a:r>
                      <a:r>
                        <a:rPr lang="vi-VN" sz="2000" dirty="0" err="1">
                          <a:effectLst/>
                        </a:rPr>
                        <a:t>đến</a:t>
                      </a:r>
                      <a:r>
                        <a:rPr lang="vi-VN" sz="2000" dirty="0">
                          <a:effectLst/>
                        </a:rPr>
                        <a:t> khi </a:t>
                      </a:r>
                      <a:r>
                        <a:rPr lang="vi-VN" sz="2000" dirty="0" err="1">
                          <a:effectLst/>
                        </a:rPr>
                        <a:t>kết</a:t>
                      </a:r>
                      <a:r>
                        <a:rPr lang="vi-VN" sz="2000" dirty="0">
                          <a:effectLst/>
                        </a:rPr>
                        <a:t> </a:t>
                      </a:r>
                      <a:r>
                        <a:rPr lang="vi-VN" sz="2000" dirty="0" err="1">
                          <a:effectLst/>
                        </a:rPr>
                        <a:t>thúc</a:t>
                      </a:r>
                      <a:r>
                        <a:rPr lang="vi-VN" sz="2000" dirty="0">
                          <a:effectLst/>
                        </a:rPr>
                        <a:t> chương </a:t>
                      </a:r>
                      <a:r>
                        <a:rPr lang="vi-VN" sz="2000" dirty="0" err="1">
                          <a:effectLst/>
                        </a:rPr>
                        <a:t>trình</a:t>
                      </a:r>
                      <a:endParaRPr lang="vi-VN"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en-US" sz="2000" dirty="0" err="1">
                          <a:effectLst/>
                        </a:rPr>
                        <a:t>Chỉ</a:t>
                      </a:r>
                      <a:r>
                        <a:rPr lang="en-US" sz="2000" dirty="0">
                          <a:effectLst/>
                        </a:rPr>
                        <a:t> </a:t>
                      </a:r>
                      <a:r>
                        <a:rPr lang="en-US" sz="2000" dirty="0" err="1">
                          <a:effectLst/>
                        </a:rPr>
                        <a:t>cấp</a:t>
                      </a:r>
                      <a:r>
                        <a:rPr lang="en-US" sz="2000" dirty="0">
                          <a:effectLst/>
                        </a:rPr>
                        <a:t> </a:t>
                      </a:r>
                      <a:r>
                        <a:rPr lang="en-US" sz="2000" dirty="0" err="1">
                          <a:effectLst/>
                        </a:rPr>
                        <a:t>phát</a:t>
                      </a:r>
                      <a:r>
                        <a:rPr lang="en-US" sz="2000" dirty="0">
                          <a:effectLst/>
                        </a:rPr>
                        <a:t> </a:t>
                      </a:r>
                      <a:r>
                        <a:rPr lang="en-US" sz="2000" dirty="0" err="1">
                          <a:effectLst/>
                        </a:rPr>
                        <a:t>vùng</a:t>
                      </a:r>
                      <a:r>
                        <a:rPr lang="en-US" sz="2000" dirty="0">
                          <a:effectLst/>
                        </a:rPr>
                        <a:t> </a:t>
                      </a:r>
                      <a:r>
                        <a:rPr lang="en-US" sz="2000" dirty="0" err="1">
                          <a:effectLst/>
                        </a:rPr>
                        <a:t>nhớ</a:t>
                      </a:r>
                      <a:r>
                        <a:rPr lang="en-US" sz="2000" dirty="0">
                          <a:effectLst/>
                        </a:rPr>
                        <a:t> </a:t>
                      </a:r>
                      <a:r>
                        <a:rPr lang="en-US" sz="2000" dirty="0" err="1">
                          <a:effectLst/>
                        </a:rPr>
                        <a:t>khi</a:t>
                      </a:r>
                      <a:r>
                        <a:rPr lang="en-US" sz="2000" dirty="0">
                          <a:effectLst/>
                        </a:rPr>
                        <a:t> </a:t>
                      </a:r>
                      <a:r>
                        <a:rPr lang="en-US" sz="2000" dirty="0" err="1">
                          <a:effectLst/>
                        </a:rPr>
                        <a:t>cần</a:t>
                      </a:r>
                      <a:r>
                        <a:rPr lang="en-US" sz="2000" dirty="0">
                          <a:effectLst/>
                        </a:rPr>
                        <a:t> </a:t>
                      </a:r>
                      <a:r>
                        <a:rPr lang="en-US" sz="2000" dirty="0" err="1">
                          <a:effectLst/>
                        </a:rPr>
                        <a:t>sử</a:t>
                      </a:r>
                      <a:r>
                        <a:rPr lang="en-US" sz="2000" dirty="0">
                          <a:effectLst/>
                        </a:rPr>
                        <a:t> </a:t>
                      </a:r>
                      <a:r>
                        <a:rPr lang="en-US" sz="2000" dirty="0" err="1">
                          <a:effectLst/>
                        </a:rPr>
                        <a:t>dụng</a:t>
                      </a:r>
                      <a:r>
                        <a:rPr lang="en-US" sz="2000" dirty="0">
                          <a:effectLst/>
                        </a:rPr>
                        <a:t> </a:t>
                      </a:r>
                      <a:r>
                        <a:rPr lang="en-US" sz="2000" dirty="0" err="1">
                          <a:effectLst/>
                        </a:rPr>
                        <a:t>tới</a:t>
                      </a:r>
                      <a:endParaRPr lang="en-US"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943203753"/>
                  </a:ext>
                </a:extLst>
              </a:tr>
              <a:tr h="725223">
                <a:tc>
                  <a:txBody>
                    <a:bodyPr/>
                    <a:lstStyle/>
                    <a:p>
                      <a:r>
                        <a:rPr lang="vi-VN" sz="2000">
                          <a:effectLst/>
                        </a:rPr>
                        <a:t>Chương trình chạy nhanh hơn so với cấp phát động</a:t>
                      </a: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vi-VN" sz="2000" dirty="0">
                          <a:effectLst/>
                        </a:rPr>
                        <a:t>Chương </a:t>
                      </a:r>
                      <a:r>
                        <a:rPr lang="vi-VN" sz="2000" dirty="0" err="1">
                          <a:effectLst/>
                        </a:rPr>
                        <a:t>trình</a:t>
                      </a:r>
                      <a:r>
                        <a:rPr lang="vi-VN" sz="2000" dirty="0">
                          <a:effectLst/>
                        </a:rPr>
                        <a:t> </a:t>
                      </a:r>
                      <a:r>
                        <a:rPr lang="vi-VN" sz="2000" dirty="0" err="1">
                          <a:effectLst/>
                        </a:rPr>
                        <a:t>chạy</a:t>
                      </a:r>
                      <a:r>
                        <a:rPr lang="vi-VN" sz="2000" dirty="0">
                          <a:effectLst/>
                        </a:rPr>
                        <a:t> </a:t>
                      </a:r>
                      <a:r>
                        <a:rPr lang="vi-VN" sz="2000" dirty="0" err="1">
                          <a:effectLst/>
                        </a:rPr>
                        <a:t>chậm</a:t>
                      </a:r>
                      <a:r>
                        <a:rPr lang="vi-VN" sz="2000" dirty="0">
                          <a:effectLst/>
                        </a:rPr>
                        <a:t> hơn so </a:t>
                      </a:r>
                      <a:r>
                        <a:rPr lang="vi-VN" sz="2000" dirty="0" err="1">
                          <a:effectLst/>
                        </a:rPr>
                        <a:t>với</a:t>
                      </a:r>
                      <a:r>
                        <a:rPr lang="vi-VN" sz="2000" dirty="0">
                          <a:effectLst/>
                        </a:rPr>
                        <a:t> </a:t>
                      </a:r>
                      <a:r>
                        <a:rPr lang="vi-VN" sz="2000" dirty="0" err="1">
                          <a:effectLst/>
                        </a:rPr>
                        <a:t>cấp</a:t>
                      </a:r>
                      <a:r>
                        <a:rPr lang="vi-VN" sz="2000" dirty="0">
                          <a:effectLst/>
                        </a:rPr>
                        <a:t> </a:t>
                      </a:r>
                      <a:r>
                        <a:rPr lang="vi-VN" sz="2000" dirty="0" err="1">
                          <a:effectLst/>
                        </a:rPr>
                        <a:t>phát</a:t>
                      </a:r>
                      <a:r>
                        <a:rPr lang="vi-VN" sz="2000" dirty="0">
                          <a:effectLst/>
                        </a:rPr>
                        <a:t> </a:t>
                      </a:r>
                      <a:r>
                        <a:rPr lang="vi-VN" sz="2000" dirty="0" err="1">
                          <a:effectLst/>
                        </a:rPr>
                        <a:t>tĩnh</a:t>
                      </a:r>
                      <a:endParaRPr lang="vi-VN"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575286220"/>
                  </a:ext>
                </a:extLst>
              </a:tr>
              <a:tr h="492116">
                <a:tc>
                  <a:txBody>
                    <a:bodyPr/>
                    <a:lstStyle/>
                    <a:p>
                      <a:r>
                        <a:rPr lang="vi-VN" sz="2000">
                          <a:effectLst/>
                        </a:rPr>
                        <a:t>Tốn nhiều không gian bộ nhớ hơn</a:t>
                      </a: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vi-VN" sz="2000" dirty="0" err="1">
                          <a:effectLst/>
                        </a:rPr>
                        <a:t>Tiết</a:t>
                      </a:r>
                      <a:r>
                        <a:rPr lang="vi-VN" sz="2000" dirty="0">
                          <a:effectLst/>
                        </a:rPr>
                        <a:t> </a:t>
                      </a:r>
                      <a:r>
                        <a:rPr lang="vi-VN" sz="2000" dirty="0" err="1">
                          <a:effectLst/>
                        </a:rPr>
                        <a:t>kiệm</a:t>
                      </a:r>
                      <a:r>
                        <a:rPr lang="vi-VN" sz="2000" dirty="0">
                          <a:effectLst/>
                        </a:rPr>
                        <a:t> </a:t>
                      </a:r>
                      <a:r>
                        <a:rPr lang="vi-VN" sz="2000" dirty="0" err="1">
                          <a:effectLst/>
                        </a:rPr>
                        <a:t>được</a:t>
                      </a:r>
                      <a:r>
                        <a:rPr lang="vi-VN" sz="2000" dirty="0">
                          <a:effectLst/>
                        </a:rPr>
                        <a:t> không gian </a:t>
                      </a:r>
                      <a:r>
                        <a:rPr lang="vi-VN" sz="2000" dirty="0" err="1">
                          <a:effectLst/>
                        </a:rPr>
                        <a:t>bộ</a:t>
                      </a:r>
                      <a:r>
                        <a:rPr lang="vi-VN" sz="2000" dirty="0">
                          <a:effectLst/>
                        </a:rPr>
                        <a:t> </a:t>
                      </a:r>
                      <a:r>
                        <a:rPr lang="vi-VN" sz="2000" dirty="0" err="1">
                          <a:effectLst/>
                        </a:rPr>
                        <a:t>nhớ</a:t>
                      </a:r>
                      <a:r>
                        <a:rPr lang="vi-VN" sz="2000" dirty="0">
                          <a:effectLst/>
                        </a:rPr>
                        <a:t> </a:t>
                      </a:r>
                      <a:r>
                        <a:rPr lang="vi-VN" sz="2000" dirty="0" err="1">
                          <a:effectLst/>
                        </a:rPr>
                        <a:t>sử</a:t>
                      </a:r>
                      <a:r>
                        <a:rPr lang="vi-VN" sz="2000" dirty="0">
                          <a:effectLst/>
                        </a:rPr>
                        <a:t> </a:t>
                      </a:r>
                      <a:r>
                        <a:rPr lang="vi-VN" sz="2000" dirty="0" err="1">
                          <a:effectLst/>
                        </a:rPr>
                        <a:t>dụng</a:t>
                      </a:r>
                      <a:endParaRPr lang="vi-VN"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327202144"/>
                  </a:ext>
                </a:extLst>
              </a:tr>
            </a:tbl>
          </a:graphicData>
        </a:graphic>
      </p:graphicFrame>
      <p:sp>
        <p:nvSpPr>
          <p:cNvPr id="4" name="Date Placeholder 3">
            <a:extLst>
              <a:ext uri="{FF2B5EF4-FFF2-40B4-BE49-F238E27FC236}">
                <a16:creationId xmlns:a16="http://schemas.microsoft.com/office/drawing/2014/main" id="{2AE3F38D-0416-4596-8929-AD49DFB0FA37}"/>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C7F4D3B4-D663-46BA-8FE7-34663FF8FD10}"/>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ECB66CED-857A-4C3D-9258-AAB77D5972A2}"/>
              </a:ext>
            </a:extLst>
          </p:cNvPr>
          <p:cNvSpPr>
            <a:spLocks noGrp="1"/>
          </p:cNvSpPr>
          <p:nvPr>
            <p:ph type="sldNum" sz="quarter" idx="12"/>
          </p:nvPr>
        </p:nvSpPr>
        <p:spPr/>
        <p:txBody>
          <a:bodyPr/>
          <a:lstStyle/>
          <a:p>
            <a:fld id="{0D945AA7-9227-473E-91B8-199BC24B6000}" type="slidenum">
              <a:rPr lang="en-US" smtClean="0"/>
              <a:t>16</a:t>
            </a:fld>
            <a:endParaRPr lang="en-US"/>
          </a:p>
        </p:txBody>
      </p:sp>
      <p:sp>
        <p:nvSpPr>
          <p:cNvPr id="8" name="Rectangle 1">
            <a:extLst>
              <a:ext uri="{FF2B5EF4-FFF2-40B4-BE49-F238E27FC236}">
                <a16:creationId xmlns:a16="http://schemas.microsoft.com/office/drawing/2014/main" id="{D74B54DD-53D3-45AF-8585-CC004B6D77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097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368E-BD73-432E-BCC4-200D6D99A404}"/>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Content Placeholder 2">
            <a:extLst>
              <a:ext uri="{FF2B5EF4-FFF2-40B4-BE49-F238E27FC236}">
                <a16:creationId xmlns:a16="http://schemas.microsoft.com/office/drawing/2014/main" id="{9F72B6E7-C93D-4AEC-A090-6B2D7CF78067}"/>
              </a:ext>
            </a:extLst>
          </p:cNvPr>
          <p:cNvSpPr>
            <a:spLocks noGrp="1"/>
          </p:cNvSpPr>
          <p:nvPr>
            <p:ph idx="1"/>
          </p:nvPr>
        </p:nvSpPr>
        <p:spPr>
          <a:xfrm>
            <a:off x="838199" y="1828800"/>
            <a:ext cx="10515599" cy="4036291"/>
          </a:xfrm>
        </p:spPr>
        <p:txBody>
          <a:bodyPr/>
          <a:lstStyle/>
          <a:p>
            <a:r>
              <a:rPr lang="vi-VN" dirty="0"/>
              <a:t>Bộ nhớ trong chương trình C/C++ của bạn được phân thành hai phần:</a:t>
            </a:r>
          </a:p>
          <a:p>
            <a:pPr lvl="1"/>
            <a:r>
              <a:rPr lang="vi-VN" b="1" dirty="0">
                <a:solidFill>
                  <a:srgbClr val="FF0000"/>
                </a:solidFill>
              </a:rPr>
              <a:t>Stack</a:t>
            </a:r>
            <a:r>
              <a:rPr lang="vi-VN" dirty="0"/>
              <a:t>: Tất cả biến được khai báo bên trong hàm sẽ nhận bộ nhớ từ stack trong C/C++.</a:t>
            </a:r>
          </a:p>
          <a:p>
            <a:pPr lvl="1"/>
            <a:r>
              <a:rPr lang="vi-VN" b="1" dirty="0">
                <a:solidFill>
                  <a:srgbClr val="FF0000"/>
                </a:solidFill>
              </a:rPr>
              <a:t>Heap</a:t>
            </a:r>
            <a:r>
              <a:rPr lang="vi-VN" dirty="0"/>
              <a:t>: Được sử dụng để cấp phát bộ nhớ động khi chương trình chạy.</a:t>
            </a:r>
            <a:endParaRPr lang="en-US" dirty="0"/>
          </a:p>
          <a:p>
            <a:r>
              <a:rPr lang="vi-VN" dirty="0"/>
              <a:t>Hàm </a:t>
            </a:r>
            <a:r>
              <a:rPr lang="vi-VN" b="1" dirty="0">
                <a:solidFill>
                  <a:srgbClr val="FF0000"/>
                </a:solidFill>
              </a:rPr>
              <a:t>malloc</a:t>
            </a:r>
            <a:r>
              <a:rPr lang="vi-VN" dirty="0"/>
              <a:t>() và </a:t>
            </a:r>
            <a:r>
              <a:rPr lang="vi-VN" b="1" dirty="0">
                <a:solidFill>
                  <a:srgbClr val="FF0000"/>
                </a:solidFill>
              </a:rPr>
              <a:t>free</a:t>
            </a:r>
            <a:r>
              <a:rPr lang="vi-VN" dirty="0"/>
              <a:t>() dùng để cấp phát và thu hồi bộ nhớ, trong thư viện </a:t>
            </a:r>
            <a:r>
              <a:rPr lang="vi-VN" b="1" dirty="0">
                <a:solidFill>
                  <a:srgbClr val="FF0000"/>
                </a:solidFill>
              </a:rPr>
              <a:t>stdlib.h</a:t>
            </a:r>
          </a:p>
        </p:txBody>
      </p:sp>
      <p:sp>
        <p:nvSpPr>
          <p:cNvPr id="6" name="Date Placeholder 5">
            <a:extLst>
              <a:ext uri="{FF2B5EF4-FFF2-40B4-BE49-F238E27FC236}">
                <a16:creationId xmlns:a16="http://schemas.microsoft.com/office/drawing/2014/main" id="{F618C893-71E8-4A52-9EF6-10FF7D1B00C4}"/>
              </a:ext>
            </a:extLst>
          </p:cNvPr>
          <p:cNvSpPr>
            <a:spLocks noGrp="1"/>
          </p:cNvSpPr>
          <p:nvPr>
            <p:ph type="dt" sz="half" idx="10"/>
          </p:nvPr>
        </p:nvSpPr>
        <p:spPr/>
        <p:txBody>
          <a:bodyPr/>
          <a:lstStyle/>
          <a:p>
            <a:fld id="{3BB81310-7AD7-4C61-A599-4FFEFE06F4E1}" type="datetime1">
              <a:rPr lang="en-US" smtClean="0"/>
              <a:t>6/6/2022</a:t>
            </a:fld>
            <a:endParaRPr lang="en-US"/>
          </a:p>
        </p:txBody>
      </p:sp>
      <p:sp>
        <p:nvSpPr>
          <p:cNvPr id="7" name="Footer Placeholder 6">
            <a:extLst>
              <a:ext uri="{FF2B5EF4-FFF2-40B4-BE49-F238E27FC236}">
                <a16:creationId xmlns:a16="http://schemas.microsoft.com/office/drawing/2014/main" id="{E1FE3ED2-45C0-4B21-9BCB-220FF1419E26}"/>
              </a:ext>
            </a:extLst>
          </p:cNvPr>
          <p:cNvSpPr>
            <a:spLocks noGrp="1"/>
          </p:cNvSpPr>
          <p:nvPr>
            <p:ph type="ftr" sz="quarter" idx="11"/>
          </p:nvPr>
        </p:nvSpPr>
        <p:spPr/>
        <p:txBody>
          <a:bodyPr/>
          <a:lstStyle/>
          <a:p>
            <a:r>
              <a:rPr lang="en-US"/>
              <a:t>Thực hành 01 - IT3040 - Con trỏ và cấp phát động</a:t>
            </a:r>
          </a:p>
        </p:txBody>
      </p:sp>
      <p:sp>
        <p:nvSpPr>
          <p:cNvPr id="8" name="Slide Number Placeholder 7">
            <a:extLst>
              <a:ext uri="{FF2B5EF4-FFF2-40B4-BE49-F238E27FC236}">
                <a16:creationId xmlns:a16="http://schemas.microsoft.com/office/drawing/2014/main" id="{F6313A03-CDCA-4853-AA8C-7B0633D16E59}"/>
              </a:ext>
            </a:extLst>
          </p:cNvPr>
          <p:cNvSpPr>
            <a:spLocks noGrp="1"/>
          </p:cNvSpPr>
          <p:nvPr>
            <p:ph type="sldNum" sz="quarter" idx="12"/>
          </p:nvPr>
        </p:nvSpPr>
        <p:spPr/>
        <p:txBody>
          <a:bodyPr/>
          <a:lstStyle/>
          <a:p>
            <a:fld id="{0D945AA7-9227-473E-91B8-199BC24B6000}" type="slidenum">
              <a:rPr lang="en-US" smtClean="0"/>
              <a:t>17</a:t>
            </a:fld>
            <a:endParaRPr lang="en-US"/>
          </a:p>
        </p:txBody>
      </p:sp>
    </p:spTree>
    <p:extLst>
      <p:ext uri="{BB962C8B-B14F-4D97-AF65-F5344CB8AC3E}">
        <p14:creationId xmlns:p14="http://schemas.microsoft.com/office/powerpoint/2010/main" val="548301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D1F7-5B22-44BF-94DA-6CB322D2A05B}"/>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Content Placeholder 2">
            <a:extLst>
              <a:ext uri="{FF2B5EF4-FFF2-40B4-BE49-F238E27FC236}">
                <a16:creationId xmlns:a16="http://schemas.microsoft.com/office/drawing/2014/main" id="{A4E4F29A-BD4B-48FC-A099-4657FAAB1F53}"/>
              </a:ext>
            </a:extLst>
          </p:cNvPr>
          <p:cNvSpPr>
            <a:spLocks noGrp="1"/>
          </p:cNvSpPr>
          <p:nvPr>
            <p:ph idx="1"/>
          </p:nvPr>
        </p:nvSpPr>
        <p:spPr>
          <a:xfrm>
            <a:off x="838199" y="1921164"/>
            <a:ext cx="10762673" cy="5638800"/>
          </a:xfrm>
        </p:spPr>
        <p:txBody>
          <a:bodyPr/>
          <a:lstStyle/>
          <a:p>
            <a:r>
              <a:rPr lang="vi-VN" dirty="0"/>
              <a:t>Hàm malloc(): cấp phát bộ nhớ động. </a:t>
            </a:r>
          </a:p>
          <a:p>
            <a:pPr lvl="1"/>
            <a:r>
              <a:rPr lang="vi-VN" dirty="0"/>
              <a:t>Prototype của hàm có dạng</a:t>
            </a:r>
            <a:endParaRPr lang="en-US" dirty="0"/>
          </a:p>
          <a:p>
            <a:pPr marL="457200" lvl="1" indent="0">
              <a:buNone/>
            </a:pPr>
            <a:r>
              <a:rPr lang="en-US" dirty="0"/>
              <a:t>		</a:t>
            </a:r>
            <a:r>
              <a:rPr lang="vi-VN" b="1" dirty="0">
                <a:solidFill>
                  <a:srgbClr val="FF0000"/>
                </a:solidFill>
              </a:rPr>
              <a:t>void *malloc(length)</a:t>
            </a:r>
          </a:p>
          <a:p>
            <a:pPr lvl="1"/>
            <a:r>
              <a:rPr lang="vi-VN" b="1" dirty="0"/>
              <a:t>length</a:t>
            </a:r>
            <a:r>
              <a:rPr lang="vi-VN" dirty="0"/>
              <a:t>: là số byte muốn cấp phát. </a:t>
            </a:r>
          </a:p>
          <a:p>
            <a:pPr lvl="1"/>
            <a:r>
              <a:rPr lang="vi-VN" dirty="0"/>
              <a:t>Hàm </a:t>
            </a:r>
            <a:r>
              <a:rPr lang="vi-VN" b="1" dirty="0"/>
              <a:t>malloc</a:t>
            </a:r>
            <a:r>
              <a:rPr lang="vi-VN" dirty="0"/>
              <a:t>() trả về một con trỏ có kiểu void, do đó có thể gán nó cho con trỏ có kiểu bất kỳ. </a:t>
            </a:r>
          </a:p>
          <a:p>
            <a:pPr lvl="1"/>
            <a:r>
              <a:rPr lang="vi-VN" dirty="0"/>
              <a:t>Sau khi cấp phát thành công, hàm malloc() </a:t>
            </a:r>
            <a:r>
              <a:rPr lang="vi-VN" dirty="0">
                <a:solidFill>
                  <a:srgbClr val="0070C0"/>
                </a:solidFill>
              </a:rPr>
              <a:t>trả về địa chỉ của byte đầu tiên của vùng nhớ được cấp phát từ heap</a:t>
            </a:r>
            <a:r>
              <a:rPr lang="vi-VN" dirty="0"/>
              <a:t>. Nếu không thành công (không có đủ vùng nhớ rỗi yêu cầu), hàm </a:t>
            </a:r>
            <a:r>
              <a:rPr lang="vi-VN" dirty="0">
                <a:solidFill>
                  <a:srgbClr val="0070C0"/>
                </a:solidFill>
              </a:rPr>
              <a:t>malloc() trả về null</a:t>
            </a:r>
            <a:r>
              <a:rPr lang="vi-VN" dirty="0"/>
              <a:t>.</a:t>
            </a:r>
          </a:p>
        </p:txBody>
      </p:sp>
      <p:sp>
        <p:nvSpPr>
          <p:cNvPr id="5" name="Date Placeholder 4">
            <a:extLst>
              <a:ext uri="{FF2B5EF4-FFF2-40B4-BE49-F238E27FC236}">
                <a16:creationId xmlns:a16="http://schemas.microsoft.com/office/drawing/2014/main" id="{0D5FCE6D-CBC2-4350-9687-0F1A3FE55FEA}"/>
              </a:ext>
            </a:extLst>
          </p:cNvPr>
          <p:cNvSpPr>
            <a:spLocks noGrp="1"/>
          </p:cNvSpPr>
          <p:nvPr>
            <p:ph type="dt" sz="half" idx="10"/>
          </p:nvPr>
        </p:nvSpPr>
        <p:spPr/>
        <p:txBody>
          <a:bodyPr/>
          <a:lstStyle/>
          <a:p>
            <a:fld id="{DE48A272-03A0-4944-9097-B3494CBAFC8B}" type="datetime1">
              <a:rPr lang="en-US" smtClean="0"/>
              <a:t>6/6/2022</a:t>
            </a:fld>
            <a:endParaRPr lang="en-US"/>
          </a:p>
        </p:txBody>
      </p:sp>
      <p:sp>
        <p:nvSpPr>
          <p:cNvPr id="6" name="Footer Placeholder 5">
            <a:extLst>
              <a:ext uri="{FF2B5EF4-FFF2-40B4-BE49-F238E27FC236}">
                <a16:creationId xmlns:a16="http://schemas.microsoft.com/office/drawing/2014/main" id="{DCD3B833-519C-4252-9847-76F3198044C2}"/>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17C9FE15-331C-4321-9AA0-B3A6F14590CA}"/>
              </a:ext>
            </a:extLst>
          </p:cNvPr>
          <p:cNvSpPr>
            <a:spLocks noGrp="1"/>
          </p:cNvSpPr>
          <p:nvPr>
            <p:ph type="sldNum" sz="quarter" idx="12"/>
          </p:nvPr>
        </p:nvSpPr>
        <p:spPr/>
        <p:txBody>
          <a:bodyPr/>
          <a:lstStyle/>
          <a:p>
            <a:fld id="{0D945AA7-9227-473E-91B8-199BC24B6000}" type="slidenum">
              <a:rPr lang="en-US" smtClean="0"/>
              <a:t>18</a:t>
            </a:fld>
            <a:endParaRPr lang="en-US"/>
          </a:p>
        </p:txBody>
      </p:sp>
    </p:spTree>
    <p:extLst>
      <p:ext uri="{BB962C8B-B14F-4D97-AF65-F5344CB8AC3E}">
        <p14:creationId xmlns:p14="http://schemas.microsoft.com/office/powerpoint/2010/main" val="203853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FF33-F3A7-46DE-8542-C2573526C181}"/>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Date Placeholder 3">
            <a:extLst>
              <a:ext uri="{FF2B5EF4-FFF2-40B4-BE49-F238E27FC236}">
                <a16:creationId xmlns:a16="http://schemas.microsoft.com/office/drawing/2014/main" id="{615B59F8-84E3-4BB2-8E39-9F69DFC5854B}"/>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465E1D02-2E18-441C-A849-BF40D9D0B775}"/>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251F25C8-55A6-4498-9EAF-9BB1458B2B30}"/>
              </a:ext>
            </a:extLst>
          </p:cNvPr>
          <p:cNvSpPr>
            <a:spLocks noGrp="1"/>
          </p:cNvSpPr>
          <p:nvPr>
            <p:ph type="sldNum" sz="quarter" idx="12"/>
          </p:nvPr>
        </p:nvSpPr>
        <p:spPr/>
        <p:txBody>
          <a:bodyPr/>
          <a:lstStyle/>
          <a:p>
            <a:fld id="{0D945AA7-9227-473E-91B8-199BC24B6000}" type="slidenum">
              <a:rPr lang="en-US" smtClean="0"/>
              <a:t>19</a:t>
            </a:fld>
            <a:endParaRPr lang="en-US"/>
          </a:p>
        </p:txBody>
      </p:sp>
      <p:sp>
        <p:nvSpPr>
          <p:cNvPr id="7" name="Content Placeholder 2">
            <a:extLst>
              <a:ext uri="{FF2B5EF4-FFF2-40B4-BE49-F238E27FC236}">
                <a16:creationId xmlns:a16="http://schemas.microsoft.com/office/drawing/2014/main" id="{CAE972BA-5032-487C-8FBA-AC800273BD6F}"/>
              </a:ext>
            </a:extLst>
          </p:cNvPr>
          <p:cNvSpPr>
            <a:spLocks noGrp="1"/>
          </p:cNvSpPr>
          <p:nvPr>
            <p:ph idx="1"/>
          </p:nvPr>
        </p:nvSpPr>
        <p:spPr>
          <a:xfrm>
            <a:off x="838200" y="1801091"/>
            <a:ext cx="10688782" cy="4313382"/>
          </a:xfrm>
        </p:spPr>
        <p:txBody>
          <a:bodyPr/>
          <a:lstStyle/>
          <a:p>
            <a:r>
              <a:rPr lang="vi-VN" b="1" dirty="0"/>
              <a:t>Ví dụ</a:t>
            </a:r>
            <a:r>
              <a:rPr lang="en-US" b="1" dirty="0"/>
              <a:t> 1</a:t>
            </a:r>
            <a:r>
              <a:rPr lang="vi-VN" b="1" dirty="0"/>
              <a:t>:</a:t>
            </a:r>
          </a:p>
          <a:p>
            <a:pPr marL="0" indent="0">
              <a:buNone/>
            </a:pPr>
            <a:r>
              <a:rPr lang="en-US" dirty="0"/>
              <a:t>	</a:t>
            </a:r>
            <a:r>
              <a:rPr lang="vi-VN" dirty="0">
                <a:solidFill>
                  <a:srgbClr val="0070C0"/>
                </a:solidFill>
              </a:rPr>
              <a:t>char *p;</a:t>
            </a:r>
          </a:p>
          <a:p>
            <a:pPr marL="0" indent="0">
              <a:buNone/>
            </a:pPr>
            <a:r>
              <a:rPr lang="en-US" dirty="0"/>
              <a:t>	</a:t>
            </a:r>
            <a:r>
              <a:rPr lang="vi-VN" dirty="0">
                <a:solidFill>
                  <a:srgbClr val="0070C0"/>
                </a:solidFill>
              </a:rPr>
              <a:t>p = (char *) malloc(1000);</a:t>
            </a:r>
            <a:r>
              <a:rPr lang="vi-VN" dirty="0"/>
              <a:t> //cấp phát 1000 bytes</a:t>
            </a:r>
          </a:p>
          <a:p>
            <a:r>
              <a:rPr lang="vi-VN" dirty="0"/>
              <a:t>Vì hàm malloc() trả về con trỏ kiểu void, nên phải ép kiểu (casting) nó thành con trỏ char cho phù hợp với biến con trỏ p.</a:t>
            </a:r>
            <a:endParaRPr lang="en-US" dirty="0"/>
          </a:p>
          <a:p>
            <a:r>
              <a:rPr lang="vi-VN" b="1" dirty="0"/>
              <a:t>Ví dụ</a:t>
            </a:r>
            <a:r>
              <a:rPr lang="en-US" b="1" dirty="0"/>
              <a:t> 2</a:t>
            </a:r>
            <a:r>
              <a:rPr lang="vi-VN" b="1" dirty="0"/>
              <a:t>:</a:t>
            </a:r>
          </a:p>
          <a:p>
            <a:pPr marL="800100" lvl="2" indent="0">
              <a:buNone/>
            </a:pPr>
            <a:r>
              <a:rPr lang="vi-VN" sz="2400" dirty="0">
                <a:solidFill>
                  <a:srgbClr val="0070C0"/>
                </a:solidFill>
              </a:rPr>
              <a:t>int *p;</a:t>
            </a:r>
          </a:p>
          <a:p>
            <a:pPr marL="800100" lvl="2" indent="0">
              <a:buNone/>
            </a:pPr>
            <a:r>
              <a:rPr lang="vi-VN" sz="2400" dirty="0">
                <a:solidFill>
                  <a:srgbClr val="0070C0"/>
                </a:solidFill>
              </a:rPr>
              <a:t>p = (int *) </a:t>
            </a:r>
            <a:r>
              <a:rPr lang="vi-VN" sz="2400" dirty="0">
                <a:solidFill>
                  <a:srgbClr val="FF0000"/>
                </a:solidFill>
              </a:rPr>
              <a:t>malloc</a:t>
            </a:r>
            <a:r>
              <a:rPr lang="vi-VN" sz="2400" dirty="0">
                <a:solidFill>
                  <a:srgbClr val="0070C0"/>
                </a:solidFill>
              </a:rPr>
              <a:t>(50*</a:t>
            </a:r>
            <a:r>
              <a:rPr lang="vi-VN" sz="2400" dirty="0">
                <a:solidFill>
                  <a:srgbClr val="FF0000"/>
                </a:solidFill>
              </a:rPr>
              <a:t>sizeof(int)</a:t>
            </a:r>
            <a:r>
              <a:rPr lang="vi-VN" sz="2400" dirty="0">
                <a:solidFill>
                  <a:srgbClr val="0070C0"/>
                </a:solidFill>
              </a:rPr>
              <a:t>);</a:t>
            </a:r>
          </a:p>
          <a:p>
            <a:r>
              <a:rPr lang="vi-VN" dirty="0"/>
              <a:t>Toán tử </a:t>
            </a:r>
            <a:r>
              <a:rPr lang="vi-VN" b="1" dirty="0">
                <a:solidFill>
                  <a:srgbClr val="FF0000"/>
                </a:solidFill>
              </a:rPr>
              <a:t>sizeof</a:t>
            </a:r>
            <a:r>
              <a:rPr lang="vi-VN" dirty="0"/>
              <a:t> để xác định kích thước kiểu dữ liệu int.</a:t>
            </a:r>
          </a:p>
          <a:p>
            <a:pPr marL="0" indent="0">
              <a:buNone/>
            </a:pPr>
            <a:endParaRPr lang="vi-VN" dirty="0"/>
          </a:p>
        </p:txBody>
      </p:sp>
    </p:spTree>
    <p:extLst>
      <p:ext uri="{BB962C8B-B14F-4D97-AF65-F5344CB8AC3E}">
        <p14:creationId xmlns:p14="http://schemas.microsoft.com/office/powerpoint/2010/main" val="227083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10CB-7F0D-4B05-AACE-A698965DDA7A}"/>
              </a:ext>
            </a:extLst>
          </p:cNvPr>
          <p:cNvSpPr>
            <a:spLocks noGrp="1"/>
          </p:cNvSpPr>
          <p:nvPr>
            <p:ph type="title"/>
          </p:nvPr>
        </p:nvSpPr>
        <p:spPr/>
        <p:txBody>
          <a:bodyPr/>
          <a:lstStyle/>
          <a:p>
            <a:pPr algn="ctr"/>
            <a:r>
              <a:rPr lang="en-US" b="1" dirty="0">
                <a:solidFill>
                  <a:schemeClr val="accent1"/>
                </a:solidFill>
              </a:rPr>
              <a:t>NỘI DUNG THỰC HÀNH</a:t>
            </a:r>
          </a:p>
        </p:txBody>
      </p:sp>
      <p:sp>
        <p:nvSpPr>
          <p:cNvPr id="3" name="Content Placeholder 2">
            <a:extLst>
              <a:ext uri="{FF2B5EF4-FFF2-40B4-BE49-F238E27FC236}">
                <a16:creationId xmlns:a16="http://schemas.microsoft.com/office/drawing/2014/main" id="{01A5EBB7-5D2E-48A2-ABFA-D2DB84D57FED}"/>
              </a:ext>
            </a:extLst>
          </p:cNvPr>
          <p:cNvSpPr>
            <a:spLocks noGrp="1"/>
          </p:cNvSpPr>
          <p:nvPr>
            <p:ph idx="1"/>
          </p:nvPr>
        </p:nvSpPr>
        <p:spPr>
          <a:xfrm>
            <a:off x="838200" y="1825625"/>
            <a:ext cx="5414818" cy="4351338"/>
          </a:xfrm>
        </p:spPr>
        <p:txBody>
          <a:bodyPr>
            <a:normAutofit fontScale="92500" lnSpcReduction="20000"/>
          </a:bodyPr>
          <a:lstStyle/>
          <a:p>
            <a:pPr marL="0" indent="0">
              <a:buNone/>
            </a:pPr>
            <a:r>
              <a:rPr lang="en-US" b="1" dirty="0" err="1">
                <a:solidFill>
                  <a:schemeClr val="accent1"/>
                </a:solidFill>
              </a:rPr>
              <a:t>Bài</a:t>
            </a:r>
            <a:r>
              <a:rPr lang="en-US" b="1" dirty="0">
                <a:solidFill>
                  <a:schemeClr val="accent1"/>
                </a:solidFill>
              </a:rPr>
              <a:t> TH01. Con </a:t>
            </a:r>
            <a:r>
              <a:rPr lang="en-US" b="1" dirty="0" err="1">
                <a:solidFill>
                  <a:schemeClr val="accent1"/>
                </a:solidFill>
              </a:rPr>
              <a:t>trỏ</a:t>
            </a:r>
            <a:r>
              <a:rPr lang="en-US" b="1" dirty="0">
                <a:solidFill>
                  <a:schemeClr val="accent1"/>
                </a:solidFill>
              </a:rPr>
              <a:t> </a:t>
            </a:r>
            <a:r>
              <a:rPr lang="en-US" b="1" dirty="0" err="1">
                <a:solidFill>
                  <a:schemeClr val="accent1"/>
                </a:solidFill>
              </a:rPr>
              <a:t>và</a:t>
            </a:r>
            <a:r>
              <a:rPr lang="en-US" b="1" dirty="0">
                <a:solidFill>
                  <a:schemeClr val="accent1"/>
                </a:solidFill>
              </a:rPr>
              <a:t> </a:t>
            </a:r>
            <a:r>
              <a:rPr lang="en-US" b="1" dirty="0" err="1">
                <a:solidFill>
                  <a:schemeClr val="accent1"/>
                </a:solidFill>
              </a:rPr>
              <a:t>cấp</a:t>
            </a:r>
            <a:r>
              <a:rPr lang="en-US" b="1" dirty="0">
                <a:solidFill>
                  <a:schemeClr val="accent1"/>
                </a:solidFill>
              </a:rPr>
              <a:t> </a:t>
            </a:r>
            <a:r>
              <a:rPr lang="en-US" b="1" dirty="0" err="1">
                <a:solidFill>
                  <a:schemeClr val="accent1"/>
                </a:solidFill>
              </a:rPr>
              <a:t>phát</a:t>
            </a:r>
            <a:r>
              <a:rPr lang="en-US" b="1" dirty="0">
                <a:solidFill>
                  <a:schemeClr val="accent1"/>
                </a:solidFill>
              </a:rPr>
              <a:t> </a:t>
            </a:r>
            <a:r>
              <a:rPr lang="en-US" b="1" dirty="0" err="1">
                <a:solidFill>
                  <a:schemeClr val="accent1"/>
                </a:solidFill>
              </a:rPr>
              <a:t>động</a:t>
            </a:r>
            <a:endParaRPr lang="en-US" b="1" dirty="0">
              <a:solidFill>
                <a:schemeClr val="accent1"/>
              </a:solidFill>
            </a:endParaRPr>
          </a:p>
          <a:p>
            <a:pPr lvl="1"/>
            <a:r>
              <a:rPr lang="en-US" dirty="0"/>
              <a:t>Con </a:t>
            </a:r>
            <a:r>
              <a:rPr lang="en-US" dirty="0" err="1"/>
              <a:t>trỏ</a:t>
            </a:r>
            <a:r>
              <a:rPr lang="en-US" dirty="0"/>
              <a:t> </a:t>
            </a:r>
            <a:r>
              <a:rPr lang="en-US" dirty="0" err="1"/>
              <a:t>Bài</a:t>
            </a:r>
            <a:r>
              <a:rPr lang="en-US" dirty="0"/>
              <a:t> 1,2,3 (</a:t>
            </a:r>
            <a:r>
              <a:rPr lang="en-US" dirty="0" err="1"/>
              <a:t>Tiết</a:t>
            </a:r>
            <a:r>
              <a:rPr lang="en-US" dirty="0"/>
              <a:t> 1)</a:t>
            </a:r>
          </a:p>
          <a:p>
            <a:pPr lvl="1"/>
            <a:r>
              <a:rPr lang="en-US" dirty="0" err="1"/>
              <a:t>Mảng</a:t>
            </a:r>
            <a:r>
              <a:rPr lang="en-US" dirty="0"/>
              <a:t> </a:t>
            </a:r>
            <a:r>
              <a:rPr lang="en-US" dirty="0" err="1"/>
              <a:t>và</a:t>
            </a:r>
            <a:r>
              <a:rPr lang="en-US" dirty="0"/>
              <a:t> con </a:t>
            </a:r>
            <a:r>
              <a:rPr lang="en-US" dirty="0" err="1"/>
              <a:t>trỏ</a:t>
            </a:r>
            <a:r>
              <a:rPr lang="en-US" dirty="0"/>
              <a:t> </a:t>
            </a:r>
            <a:r>
              <a:rPr lang="en-US" dirty="0" err="1"/>
              <a:t>Bài</a:t>
            </a:r>
            <a:r>
              <a:rPr lang="en-US" dirty="0"/>
              <a:t> 4,5,6 (</a:t>
            </a:r>
            <a:r>
              <a:rPr lang="en-US" dirty="0" err="1"/>
              <a:t>Tiết</a:t>
            </a:r>
            <a:r>
              <a:rPr lang="en-US" dirty="0"/>
              <a:t> 2)</a:t>
            </a:r>
          </a:p>
          <a:p>
            <a:pPr lvl="1"/>
            <a:r>
              <a:rPr lang="en-US" dirty="0" err="1"/>
              <a:t>Cấp</a:t>
            </a:r>
            <a:r>
              <a:rPr lang="en-US" dirty="0"/>
              <a:t> </a:t>
            </a:r>
            <a:r>
              <a:rPr lang="en-US" dirty="0" err="1"/>
              <a:t>phát</a:t>
            </a:r>
            <a:r>
              <a:rPr lang="en-US" dirty="0"/>
              <a:t> </a:t>
            </a:r>
            <a:r>
              <a:rPr lang="en-US" dirty="0" err="1"/>
              <a:t>động</a:t>
            </a:r>
            <a:r>
              <a:rPr lang="en-US" dirty="0"/>
              <a:t> </a:t>
            </a:r>
            <a:r>
              <a:rPr lang="en-US" dirty="0" err="1"/>
              <a:t>bài</a:t>
            </a:r>
            <a:r>
              <a:rPr lang="en-US" dirty="0"/>
              <a:t> 7,8 (</a:t>
            </a:r>
            <a:r>
              <a:rPr lang="en-US" dirty="0" err="1"/>
              <a:t>Tiết</a:t>
            </a:r>
            <a:r>
              <a:rPr lang="en-US" dirty="0"/>
              <a:t> 3, TN)</a:t>
            </a:r>
          </a:p>
          <a:p>
            <a:pPr lvl="1"/>
            <a:r>
              <a:rPr lang="en-US" dirty="0" err="1"/>
              <a:t>Bài</a:t>
            </a:r>
            <a:r>
              <a:rPr lang="en-US" dirty="0"/>
              <a:t> </a:t>
            </a:r>
            <a:r>
              <a:rPr lang="en-US" dirty="0" err="1"/>
              <a:t>tập</a:t>
            </a:r>
            <a:r>
              <a:rPr lang="en-US" dirty="0"/>
              <a:t> </a:t>
            </a:r>
            <a:r>
              <a:rPr lang="en-US" dirty="0" err="1"/>
              <a:t>về</a:t>
            </a:r>
            <a:r>
              <a:rPr lang="en-US" dirty="0"/>
              <a:t> </a:t>
            </a:r>
            <a:r>
              <a:rPr lang="en-US" dirty="0" err="1"/>
              <a:t>nhà</a:t>
            </a:r>
            <a:r>
              <a:rPr lang="en-US" dirty="0"/>
              <a:t> ( 2 </a:t>
            </a:r>
            <a:r>
              <a:rPr lang="en-US" dirty="0" err="1"/>
              <a:t>bài</a:t>
            </a:r>
            <a:r>
              <a:rPr lang="en-US" dirty="0"/>
              <a:t>)</a:t>
            </a:r>
          </a:p>
          <a:p>
            <a:pPr marL="0" indent="0">
              <a:buNone/>
            </a:pPr>
            <a:r>
              <a:rPr lang="en-US" b="1" dirty="0" err="1"/>
              <a:t>Bài</a:t>
            </a:r>
            <a:r>
              <a:rPr lang="en-US" b="1" dirty="0"/>
              <a:t> TH02. </a:t>
            </a:r>
            <a:r>
              <a:rPr lang="en-US" b="1" dirty="0" err="1"/>
              <a:t>Hàm</a:t>
            </a:r>
            <a:r>
              <a:rPr lang="en-US" b="1" dirty="0"/>
              <a:t> </a:t>
            </a:r>
            <a:r>
              <a:rPr lang="en-US" b="1" dirty="0" err="1"/>
              <a:t>và</a:t>
            </a:r>
            <a:r>
              <a:rPr lang="en-US" b="1" dirty="0"/>
              <a:t> </a:t>
            </a:r>
            <a:r>
              <a:rPr lang="en-US" b="1" dirty="0" err="1"/>
              <a:t>tối</a:t>
            </a:r>
            <a:r>
              <a:rPr lang="en-US" b="1" dirty="0"/>
              <a:t> </a:t>
            </a:r>
            <a:r>
              <a:rPr lang="en-US" b="1" dirty="0" err="1"/>
              <a:t>ưu</a:t>
            </a:r>
            <a:r>
              <a:rPr lang="en-US" b="1" dirty="0"/>
              <a:t> </a:t>
            </a:r>
            <a:r>
              <a:rPr lang="en-US" b="1" dirty="0" err="1"/>
              <a:t>mã</a:t>
            </a:r>
            <a:r>
              <a:rPr lang="en-US" b="1" dirty="0"/>
              <a:t> </a:t>
            </a:r>
            <a:r>
              <a:rPr lang="en-US" b="1" dirty="0" err="1"/>
              <a:t>nguồn</a:t>
            </a:r>
            <a:endParaRPr lang="en-US" b="1" dirty="0"/>
          </a:p>
          <a:p>
            <a:pPr lvl="1"/>
            <a:r>
              <a:rPr lang="en-US" dirty="0" err="1"/>
              <a:t>Phần</a:t>
            </a:r>
            <a:r>
              <a:rPr lang="en-US" dirty="0"/>
              <a:t> 1. (</a:t>
            </a:r>
            <a:r>
              <a:rPr lang="en-US" dirty="0" err="1"/>
              <a:t>Tiết</a:t>
            </a:r>
            <a:r>
              <a:rPr lang="en-US" dirty="0"/>
              <a:t> 1,2)</a:t>
            </a:r>
          </a:p>
          <a:p>
            <a:pPr lvl="1"/>
            <a:r>
              <a:rPr lang="en-US" dirty="0" err="1"/>
              <a:t>Mục</a:t>
            </a:r>
            <a:r>
              <a:rPr lang="en-US" dirty="0"/>
              <a:t> 1.4 </a:t>
            </a:r>
            <a:r>
              <a:rPr lang="en-US" dirty="0" err="1"/>
              <a:t>và</a:t>
            </a:r>
            <a:r>
              <a:rPr lang="en-US" dirty="0"/>
              <a:t> </a:t>
            </a:r>
            <a:r>
              <a:rPr lang="en-US" dirty="0" err="1"/>
              <a:t>Phần</a:t>
            </a:r>
            <a:r>
              <a:rPr lang="en-US" dirty="0"/>
              <a:t> 2 (</a:t>
            </a:r>
            <a:r>
              <a:rPr lang="en-US" dirty="0" err="1"/>
              <a:t>Tiết</a:t>
            </a:r>
            <a:r>
              <a:rPr lang="en-US" dirty="0"/>
              <a:t> 3)</a:t>
            </a:r>
          </a:p>
          <a:p>
            <a:pPr lvl="1"/>
            <a:r>
              <a:rPr lang="en-US" dirty="0" err="1"/>
              <a:t>Bài</a:t>
            </a:r>
            <a:r>
              <a:rPr lang="en-US" dirty="0"/>
              <a:t> </a:t>
            </a:r>
            <a:r>
              <a:rPr lang="en-US" dirty="0" err="1"/>
              <a:t>tập</a:t>
            </a:r>
            <a:r>
              <a:rPr lang="en-US" dirty="0"/>
              <a:t> </a:t>
            </a:r>
            <a:r>
              <a:rPr lang="en-US" dirty="0" err="1"/>
              <a:t>về</a:t>
            </a:r>
            <a:r>
              <a:rPr lang="en-US" dirty="0"/>
              <a:t> </a:t>
            </a:r>
            <a:r>
              <a:rPr lang="en-US" dirty="0" err="1"/>
              <a:t>nhà</a:t>
            </a:r>
            <a:r>
              <a:rPr lang="en-US" dirty="0"/>
              <a:t> (3 </a:t>
            </a:r>
            <a:r>
              <a:rPr lang="en-US" dirty="0" err="1"/>
              <a:t>bài</a:t>
            </a:r>
            <a:r>
              <a:rPr lang="en-US" dirty="0"/>
              <a:t>, TN)</a:t>
            </a:r>
          </a:p>
          <a:p>
            <a:pPr marL="0" indent="0">
              <a:buNone/>
            </a:pPr>
            <a:r>
              <a:rPr lang="en-US" b="1" dirty="0" err="1"/>
              <a:t>Bài</a:t>
            </a:r>
            <a:r>
              <a:rPr lang="en-US" b="1" dirty="0"/>
              <a:t> TH03. </a:t>
            </a:r>
            <a:r>
              <a:rPr lang="en-US" b="1" dirty="0" err="1"/>
              <a:t>Đệ</a:t>
            </a:r>
            <a:r>
              <a:rPr lang="en-US" b="1" dirty="0"/>
              <a:t> </a:t>
            </a:r>
            <a:r>
              <a:rPr lang="en-US" b="1" dirty="0" err="1"/>
              <a:t>quy</a:t>
            </a:r>
            <a:r>
              <a:rPr lang="en-US" b="1" dirty="0"/>
              <a:t> </a:t>
            </a:r>
            <a:r>
              <a:rPr lang="en-US" b="1" dirty="0" err="1"/>
              <a:t>và</a:t>
            </a:r>
            <a:r>
              <a:rPr lang="en-US" b="1" dirty="0"/>
              <a:t> </a:t>
            </a:r>
            <a:r>
              <a:rPr lang="en-US" b="1" dirty="0" err="1"/>
              <a:t>khử</a:t>
            </a:r>
            <a:r>
              <a:rPr lang="en-US" b="1" dirty="0"/>
              <a:t> </a:t>
            </a:r>
            <a:r>
              <a:rPr lang="en-US" b="1" dirty="0" err="1"/>
              <a:t>đệ</a:t>
            </a:r>
            <a:r>
              <a:rPr lang="en-US" b="1" dirty="0"/>
              <a:t> </a:t>
            </a:r>
            <a:r>
              <a:rPr lang="en-US" b="1" dirty="0" err="1"/>
              <a:t>quy</a:t>
            </a:r>
            <a:endParaRPr lang="en-US" b="1" dirty="0"/>
          </a:p>
          <a:p>
            <a:pPr lvl="1"/>
            <a:r>
              <a:rPr lang="en-US" dirty="0" err="1"/>
              <a:t>Phần</a:t>
            </a:r>
            <a:r>
              <a:rPr lang="en-US" dirty="0"/>
              <a:t> 1 (1.5 </a:t>
            </a:r>
            <a:r>
              <a:rPr lang="en-US" dirty="0" err="1"/>
              <a:t>tiết</a:t>
            </a:r>
            <a:r>
              <a:rPr lang="en-US" dirty="0"/>
              <a:t>)</a:t>
            </a:r>
          </a:p>
          <a:p>
            <a:pPr lvl="1"/>
            <a:r>
              <a:rPr lang="en-US" dirty="0" err="1"/>
              <a:t>Phần</a:t>
            </a:r>
            <a:r>
              <a:rPr lang="en-US" dirty="0"/>
              <a:t> 2 (1.5 </a:t>
            </a:r>
            <a:r>
              <a:rPr lang="en-US" dirty="0" err="1"/>
              <a:t>tiết</a:t>
            </a:r>
            <a:r>
              <a:rPr lang="en-US" dirty="0"/>
              <a:t>)</a:t>
            </a:r>
          </a:p>
          <a:p>
            <a:pPr lvl="1"/>
            <a:r>
              <a:rPr lang="en-US" dirty="0" err="1"/>
              <a:t>Bài</a:t>
            </a:r>
            <a:r>
              <a:rPr lang="en-US" dirty="0"/>
              <a:t> </a:t>
            </a:r>
            <a:r>
              <a:rPr lang="en-US" dirty="0" err="1"/>
              <a:t>tập</a:t>
            </a:r>
            <a:r>
              <a:rPr lang="en-US" dirty="0"/>
              <a:t> </a:t>
            </a:r>
            <a:r>
              <a:rPr lang="en-US" dirty="0" err="1"/>
              <a:t>về</a:t>
            </a:r>
            <a:r>
              <a:rPr lang="en-US" dirty="0"/>
              <a:t> </a:t>
            </a:r>
            <a:r>
              <a:rPr lang="en-US" dirty="0" err="1"/>
              <a:t>nhà</a:t>
            </a:r>
            <a:r>
              <a:rPr lang="en-US" dirty="0"/>
              <a:t> (4 </a:t>
            </a:r>
            <a:r>
              <a:rPr lang="en-US" dirty="0" err="1"/>
              <a:t>bài</a:t>
            </a:r>
            <a:r>
              <a:rPr lang="en-US" dirty="0"/>
              <a:t>)</a:t>
            </a:r>
          </a:p>
        </p:txBody>
      </p:sp>
      <p:sp>
        <p:nvSpPr>
          <p:cNvPr id="4" name="Content Placeholder 2">
            <a:extLst>
              <a:ext uri="{FF2B5EF4-FFF2-40B4-BE49-F238E27FC236}">
                <a16:creationId xmlns:a16="http://schemas.microsoft.com/office/drawing/2014/main" id="{96E7140E-3FF7-4ABF-9524-A788FB734FBE}"/>
              </a:ext>
            </a:extLst>
          </p:cNvPr>
          <p:cNvSpPr txBox="1">
            <a:spLocks/>
          </p:cNvSpPr>
          <p:nvPr/>
        </p:nvSpPr>
        <p:spPr>
          <a:xfrm>
            <a:off x="6253018" y="1825625"/>
            <a:ext cx="541481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t>Bài</a:t>
            </a:r>
            <a:r>
              <a:rPr lang="en-US" b="1" dirty="0"/>
              <a:t> TH04. </a:t>
            </a:r>
            <a:r>
              <a:rPr lang="en-US" b="1" dirty="0" err="1"/>
              <a:t>Cấu</a:t>
            </a:r>
            <a:r>
              <a:rPr lang="en-US" b="1" dirty="0"/>
              <a:t> </a:t>
            </a:r>
            <a:r>
              <a:rPr lang="en-US" b="1" dirty="0" err="1"/>
              <a:t>trúc</a:t>
            </a:r>
            <a:r>
              <a:rPr lang="en-US" b="1" dirty="0"/>
              <a:t> </a:t>
            </a:r>
            <a:r>
              <a:rPr lang="en-US" b="1" dirty="0" err="1"/>
              <a:t>dữ</a:t>
            </a:r>
            <a:r>
              <a:rPr lang="en-US" b="1" dirty="0"/>
              <a:t> </a:t>
            </a:r>
            <a:r>
              <a:rPr lang="en-US" b="1" dirty="0" err="1"/>
              <a:t>liệu</a:t>
            </a:r>
            <a:endParaRPr lang="en-US" b="1" dirty="0"/>
          </a:p>
          <a:p>
            <a:pPr lvl="1"/>
            <a:r>
              <a:rPr lang="en-US" dirty="0" err="1"/>
              <a:t>Bài</a:t>
            </a:r>
            <a:r>
              <a:rPr lang="en-US" dirty="0"/>
              <a:t> </a:t>
            </a:r>
            <a:r>
              <a:rPr lang="en-US" dirty="0" err="1"/>
              <a:t>tập</a:t>
            </a:r>
            <a:r>
              <a:rPr lang="en-US" dirty="0"/>
              <a:t> 1,2,3 (</a:t>
            </a:r>
            <a:r>
              <a:rPr lang="en-US" dirty="0" err="1"/>
              <a:t>Tiết</a:t>
            </a:r>
            <a:r>
              <a:rPr lang="en-US" dirty="0"/>
              <a:t> 1)</a:t>
            </a:r>
          </a:p>
          <a:p>
            <a:pPr lvl="1"/>
            <a:r>
              <a:rPr lang="en-US" dirty="0" err="1"/>
              <a:t>Bài</a:t>
            </a:r>
            <a:r>
              <a:rPr lang="en-US" dirty="0"/>
              <a:t> </a:t>
            </a:r>
            <a:r>
              <a:rPr lang="en-US" dirty="0" err="1"/>
              <a:t>tập</a:t>
            </a:r>
            <a:r>
              <a:rPr lang="en-US" dirty="0"/>
              <a:t> 4,5,6 (</a:t>
            </a:r>
            <a:r>
              <a:rPr lang="en-US" dirty="0" err="1"/>
              <a:t>Tiết</a:t>
            </a:r>
            <a:r>
              <a:rPr lang="en-US" dirty="0"/>
              <a:t> 2)</a:t>
            </a:r>
          </a:p>
          <a:p>
            <a:pPr lvl="1"/>
            <a:r>
              <a:rPr lang="en-US" dirty="0" err="1"/>
              <a:t>Bài</a:t>
            </a:r>
            <a:r>
              <a:rPr lang="en-US" dirty="0"/>
              <a:t> </a:t>
            </a:r>
            <a:r>
              <a:rPr lang="en-US" dirty="0" err="1"/>
              <a:t>tập</a:t>
            </a:r>
            <a:r>
              <a:rPr lang="en-US" dirty="0"/>
              <a:t> 7,8,9 (</a:t>
            </a:r>
            <a:r>
              <a:rPr lang="en-US" dirty="0" err="1"/>
              <a:t>Tiết</a:t>
            </a:r>
            <a:r>
              <a:rPr lang="en-US" dirty="0"/>
              <a:t> 3)</a:t>
            </a:r>
          </a:p>
          <a:p>
            <a:pPr lvl="1"/>
            <a:r>
              <a:rPr lang="en-US" dirty="0" err="1"/>
              <a:t>Bài</a:t>
            </a:r>
            <a:r>
              <a:rPr lang="en-US" dirty="0"/>
              <a:t> </a:t>
            </a:r>
            <a:r>
              <a:rPr lang="en-US" dirty="0" err="1"/>
              <a:t>tập</a:t>
            </a:r>
            <a:r>
              <a:rPr lang="en-US" dirty="0"/>
              <a:t> </a:t>
            </a:r>
            <a:r>
              <a:rPr lang="en-US" dirty="0" err="1"/>
              <a:t>về</a:t>
            </a:r>
            <a:r>
              <a:rPr lang="en-US" dirty="0"/>
              <a:t> </a:t>
            </a:r>
            <a:r>
              <a:rPr lang="en-US" dirty="0" err="1"/>
              <a:t>nhà</a:t>
            </a:r>
            <a:r>
              <a:rPr lang="en-US" dirty="0"/>
              <a:t> (4 </a:t>
            </a:r>
            <a:r>
              <a:rPr lang="en-US" dirty="0" err="1"/>
              <a:t>bài</a:t>
            </a:r>
            <a:r>
              <a:rPr lang="en-US" dirty="0"/>
              <a:t>)</a:t>
            </a:r>
          </a:p>
          <a:p>
            <a:pPr marL="0" indent="0">
              <a:buFont typeface="Arial" panose="020B0604020202020204" pitchFamily="34" charset="0"/>
              <a:buNone/>
            </a:pPr>
            <a:r>
              <a:rPr lang="en-US" b="1" dirty="0" err="1"/>
              <a:t>Bài</a:t>
            </a:r>
            <a:r>
              <a:rPr lang="en-US" b="1" dirty="0"/>
              <a:t> TH05. </a:t>
            </a:r>
            <a:r>
              <a:rPr lang="en-US" b="1" dirty="0" err="1"/>
              <a:t>Gỡ</a:t>
            </a:r>
            <a:r>
              <a:rPr lang="en-US" b="1" dirty="0"/>
              <a:t> </a:t>
            </a:r>
            <a:r>
              <a:rPr lang="en-US" b="1" dirty="0" err="1"/>
              <a:t>rối</a:t>
            </a:r>
            <a:r>
              <a:rPr lang="en-US" b="1" dirty="0"/>
              <a:t>, </a:t>
            </a:r>
            <a:r>
              <a:rPr lang="en-US" b="1" dirty="0" err="1"/>
              <a:t>kiểm</a:t>
            </a:r>
            <a:r>
              <a:rPr lang="en-US" b="1" dirty="0"/>
              <a:t> </a:t>
            </a:r>
            <a:r>
              <a:rPr lang="en-US" b="1" dirty="0" err="1"/>
              <a:t>thử</a:t>
            </a:r>
            <a:r>
              <a:rPr lang="en-US" b="1" dirty="0"/>
              <a:t> </a:t>
            </a:r>
            <a:r>
              <a:rPr lang="en-US" b="1" dirty="0" err="1"/>
              <a:t>và</a:t>
            </a:r>
            <a:r>
              <a:rPr lang="en-US" b="1" dirty="0"/>
              <a:t> </a:t>
            </a:r>
            <a:r>
              <a:rPr lang="en-US" b="1" dirty="0" err="1"/>
              <a:t>tinh</a:t>
            </a:r>
            <a:r>
              <a:rPr lang="en-US" b="1" dirty="0"/>
              <a:t> </a:t>
            </a:r>
            <a:r>
              <a:rPr lang="en-US" b="1" dirty="0" err="1"/>
              <a:t>chỉnh</a:t>
            </a:r>
            <a:r>
              <a:rPr lang="en-US" b="1" dirty="0"/>
              <a:t> </a:t>
            </a:r>
            <a:r>
              <a:rPr lang="en-US" b="1" dirty="0" err="1"/>
              <a:t>mã</a:t>
            </a:r>
            <a:r>
              <a:rPr lang="en-US" b="1" dirty="0"/>
              <a:t> </a:t>
            </a:r>
            <a:r>
              <a:rPr lang="en-US" b="1" dirty="0" err="1"/>
              <a:t>nguồn</a:t>
            </a:r>
            <a:endParaRPr lang="en-US" b="1" dirty="0"/>
          </a:p>
          <a:p>
            <a:pPr lvl="1"/>
            <a:r>
              <a:rPr lang="en-US" dirty="0" err="1"/>
              <a:t>Phần</a:t>
            </a:r>
            <a:r>
              <a:rPr lang="en-US" dirty="0"/>
              <a:t> 1. (</a:t>
            </a:r>
            <a:r>
              <a:rPr lang="en-US" dirty="0" err="1"/>
              <a:t>Tiết</a:t>
            </a:r>
            <a:r>
              <a:rPr lang="en-US" dirty="0"/>
              <a:t> 1)</a:t>
            </a:r>
          </a:p>
          <a:p>
            <a:pPr lvl="1"/>
            <a:r>
              <a:rPr lang="en-US" dirty="0" err="1"/>
              <a:t>Kiểm</a:t>
            </a:r>
            <a:r>
              <a:rPr lang="en-US" dirty="0"/>
              <a:t> </a:t>
            </a:r>
            <a:r>
              <a:rPr lang="en-US" dirty="0" err="1"/>
              <a:t>thử</a:t>
            </a:r>
            <a:r>
              <a:rPr lang="en-US" dirty="0"/>
              <a:t> (</a:t>
            </a:r>
            <a:r>
              <a:rPr lang="en-US" dirty="0" err="1"/>
              <a:t>Tiết</a:t>
            </a:r>
            <a:r>
              <a:rPr lang="en-US" dirty="0"/>
              <a:t> 2)</a:t>
            </a:r>
          </a:p>
          <a:p>
            <a:pPr lvl="1"/>
            <a:r>
              <a:rPr lang="en-US" dirty="0" err="1"/>
              <a:t>Tinh</a:t>
            </a:r>
            <a:r>
              <a:rPr lang="en-US" dirty="0"/>
              <a:t> </a:t>
            </a:r>
            <a:r>
              <a:rPr lang="en-US" dirty="0" err="1"/>
              <a:t>chỉnh</a:t>
            </a:r>
            <a:r>
              <a:rPr lang="en-US" dirty="0"/>
              <a:t> </a:t>
            </a:r>
            <a:r>
              <a:rPr lang="en-US" dirty="0" err="1"/>
              <a:t>mã</a:t>
            </a:r>
            <a:r>
              <a:rPr lang="en-US" dirty="0"/>
              <a:t> </a:t>
            </a:r>
            <a:r>
              <a:rPr lang="en-US" dirty="0" err="1"/>
              <a:t>nguồn</a:t>
            </a:r>
            <a:r>
              <a:rPr lang="en-US" dirty="0"/>
              <a:t> (</a:t>
            </a:r>
            <a:r>
              <a:rPr lang="en-US" dirty="0" err="1"/>
              <a:t>tiết</a:t>
            </a:r>
            <a:r>
              <a:rPr lang="en-US" dirty="0"/>
              <a:t> 3)</a:t>
            </a:r>
          </a:p>
          <a:p>
            <a:pPr lvl="1"/>
            <a:r>
              <a:rPr lang="en-US" dirty="0" err="1"/>
              <a:t>Kiểm</a:t>
            </a:r>
            <a:r>
              <a:rPr lang="en-US" dirty="0"/>
              <a:t> </a:t>
            </a:r>
            <a:r>
              <a:rPr lang="en-US" dirty="0" err="1"/>
              <a:t>tra</a:t>
            </a:r>
            <a:r>
              <a:rPr lang="en-US" dirty="0"/>
              <a:t> </a:t>
            </a:r>
            <a:r>
              <a:rPr lang="en-US" dirty="0" err="1"/>
              <a:t>thực</a:t>
            </a:r>
            <a:r>
              <a:rPr lang="en-US" dirty="0"/>
              <a:t> </a:t>
            </a:r>
            <a:r>
              <a:rPr lang="en-US" dirty="0" err="1"/>
              <a:t>hành</a:t>
            </a:r>
            <a:r>
              <a:rPr lang="en-US" dirty="0"/>
              <a:t> (</a:t>
            </a:r>
            <a:r>
              <a:rPr lang="en-US" dirty="0" err="1"/>
              <a:t>tiết</a:t>
            </a:r>
            <a:r>
              <a:rPr lang="en-US" dirty="0"/>
              <a:t> 4)</a:t>
            </a:r>
          </a:p>
        </p:txBody>
      </p:sp>
      <p:sp>
        <p:nvSpPr>
          <p:cNvPr id="5" name="Date Placeholder 4">
            <a:extLst>
              <a:ext uri="{FF2B5EF4-FFF2-40B4-BE49-F238E27FC236}">
                <a16:creationId xmlns:a16="http://schemas.microsoft.com/office/drawing/2014/main" id="{D03474A7-D32A-45F8-98A2-17B628D4CA38}"/>
              </a:ext>
            </a:extLst>
          </p:cNvPr>
          <p:cNvSpPr>
            <a:spLocks noGrp="1"/>
          </p:cNvSpPr>
          <p:nvPr>
            <p:ph type="dt" sz="half" idx="10"/>
          </p:nvPr>
        </p:nvSpPr>
        <p:spPr/>
        <p:txBody>
          <a:bodyPr/>
          <a:lstStyle/>
          <a:p>
            <a:fld id="{AE2B784A-8CA7-4972-846F-FEC3C3E217DD}" type="datetime1">
              <a:rPr lang="en-US" smtClean="0"/>
              <a:t>6/6/2022</a:t>
            </a:fld>
            <a:endParaRPr lang="en-US"/>
          </a:p>
        </p:txBody>
      </p:sp>
      <p:sp>
        <p:nvSpPr>
          <p:cNvPr id="6" name="Footer Placeholder 5">
            <a:extLst>
              <a:ext uri="{FF2B5EF4-FFF2-40B4-BE49-F238E27FC236}">
                <a16:creationId xmlns:a16="http://schemas.microsoft.com/office/drawing/2014/main" id="{1CBE3C94-0AB3-4066-BC39-5BD6CDD28BD5}"/>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AC1FF719-C517-4454-8687-7228621BE4FD}"/>
              </a:ext>
            </a:extLst>
          </p:cNvPr>
          <p:cNvSpPr>
            <a:spLocks noGrp="1"/>
          </p:cNvSpPr>
          <p:nvPr>
            <p:ph type="sldNum" sz="quarter" idx="12"/>
          </p:nvPr>
        </p:nvSpPr>
        <p:spPr/>
        <p:txBody>
          <a:bodyPr/>
          <a:lstStyle/>
          <a:p>
            <a:fld id="{0D945AA7-9227-473E-91B8-199BC24B6000}" type="slidenum">
              <a:rPr lang="en-US" smtClean="0"/>
              <a:t>2</a:t>
            </a:fld>
            <a:endParaRPr lang="en-US"/>
          </a:p>
        </p:txBody>
      </p:sp>
    </p:spTree>
    <p:extLst>
      <p:ext uri="{BB962C8B-B14F-4D97-AF65-F5344CB8AC3E}">
        <p14:creationId xmlns:p14="http://schemas.microsoft.com/office/powerpoint/2010/main" val="147054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90DE-D705-4BC2-8F48-9EC0E4DDB98F}"/>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Date Placeholder 3">
            <a:extLst>
              <a:ext uri="{FF2B5EF4-FFF2-40B4-BE49-F238E27FC236}">
                <a16:creationId xmlns:a16="http://schemas.microsoft.com/office/drawing/2014/main" id="{B1EDC597-505B-425F-9888-1F5A99A5214B}"/>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BA9CD6BB-11B8-4082-9BEE-9E125C4613A6}"/>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093E196F-FFA2-4F97-B01C-D34B69468D24}"/>
              </a:ext>
            </a:extLst>
          </p:cNvPr>
          <p:cNvSpPr>
            <a:spLocks noGrp="1"/>
          </p:cNvSpPr>
          <p:nvPr>
            <p:ph type="sldNum" sz="quarter" idx="12"/>
          </p:nvPr>
        </p:nvSpPr>
        <p:spPr/>
        <p:txBody>
          <a:bodyPr/>
          <a:lstStyle/>
          <a:p>
            <a:fld id="{0D945AA7-9227-473E-91B8-199BC24B6000}" type="slidenum">
              <a:rPr lang="en-US" smtClean="0"/>
              <a:t>20</a:t>
            </a:fld>
            <a:endParaRPr lang="en-US"/>
          </a:p>
        </p:txBody>
      </p:sp>
      <p:sp>
        <p:nvSpPr>
          <p:cNvPr id="7" name="Content Placeholder 2">
            <a:extLst>
              <a:ext uri="{FF2B5EF4-FFF2-40B4-BE49-F238E27FC236}">
                <a16:creationId xmlns:a16="http://schemas.microsoft.com/office/drawing/2014/main" id="{B3350134-1469-442A-BB1B-E6AD3A52E3D2}"/>
              </a:ext>
            </a:extLst>
          </p:cNvPr>
          <p:cNvSpPr>
            <a:spLocks noGrp="1"/>
          </p:cNvSpPr>
          <p:nvPr>
            <p:ph idx="1"/>
          </p:nvPr>
        </p:nvSpPr>
        <p:spPr>
          <a:xfrm>
            <a:off x="838200" y="1690688"/>
            <a:ext cx="10430164" cy="4516148"/>
          </a:xfrm>
        </p:spPr>
        <p:txBody>
          <a:bodyPr>
            <a:normAutofit lnSpcReduction="10000"/>
          </a:bodyPr>
          <a:lstStyle/>
          <a:p>
            <a:pPr algn="just">
              <a:lnSpc>
                <a:spcPct val="110000"/>
              </a:lnSpc>
            </a:pPr>
            <a:r>
              <a:rPr lang="en-US" dirty="0" err="1"/>
              <a:t>Kích</a:t>
            </a:r>
            <a:r>
              <a:rPr lang="en-US" dirty="0"/>
              <a:t> </a:t>
            </a:r>
            <a:r>
              <a:rPr lang="en-US" dirty="0" err="1"/>
              <a:t>thước</a:t>
            </a:r>
            <a:r>
              <a:rPr lang="en-US" dirty="0"/>
              <a:t> </a:t>
            </a:r>
            <a:r>
              <a:rPr lang="en-US" dirty="0" err="1"/>
              <a:t>của</a:t>
            </a:r>
            <a:r>
              <a:rPr lang="en-US" dirty="0"/>
              <a:t> heap </a:t>
            </a:r>
            <a:r>
              <a:rPr lang="en-US" dirty="0" err="1"/>
              <a:t>không</a:t>
            </a:r>
            <a:r>
              <a:rPr lang="en-US" dirty="0"/>
              <a:t> </a:t>
            </a:r>
            <a:r>
              <a:rPr lang="en-US" dirty="0" err="1"/>
              <a:t>xác</a:t>
            </a:r>
            <a:r>
              <a:rPr lang="en-US" dirty="0"/>
              <a:t> </a:t>
            </a:r>
            <a:r>
              <a:rPr lang="en-US" dirty="0" err="1"/>
              <a:t>định</a:t>
            </a:r>
            <a:r>
              <a:rPr lang="en-US" dirty="0"/>
              <a:t> </a:t>
            </a:r>
            <a:r>
              <a:rPr lang="en-US" dirty="0" err="1"/>
              <a:t>nên</a:t>
            </a:r>
            <a:r>
              <a:rPr lang="en-US" dirty="0"/>
              <a:t> </a:t>
            </a:r>
            <a:r>
              <a:rPr lang="en-US" dirty="0" err="1"/>
              <a:t>khi</a:t>
            </a:r>
            <a:r>
              <a:rPr lang="en-US" dirty="0"/>
              <a:t> </a:t>
            </a:r>
            <a:r>
              <a:rPr lang="en-US" dirty="0" err="1"/>
              <a:t>cấp</a:t>
            </a:r>
            <a:r>
              <a:rPr lang="en-US" dirty="0"/>
              <a:t> </a:t>
            </a:r>
            <a:r>
              <a:rPr lang="en-US" dirty="0" err="1"/>
              <a:t>phát</a:t>
            </a:r>
            <a:r>
              <a:rPr lang="en-US" dirty="0"/>
              <a:t> </a:t>
            </a:r>
            <a:r>
              <a:rPr lang="en-US" dirty="0" err="1"/>
              <a:t>bộ</a:t>
            </a:r>
            <a:r>
              <a:rPr lang="en-US" dirty="0"/>
              <a:t> </a:t>
            </a:r>
            <a:r>
              <a:rPr lang="en-US" dirty="0" err="1"/>
              <a:t>nhớ</a:t>
            </a:r>
            <a:r>
              <a:rPr lang="en-US" dirty="0"/>
              <a:t> </a:t>
            </a:r>
            <a:r>
              <a:rPr lang="en-US" dirty="0" err="1"/>
              <a:t>phải</a:t>
            </a:r>
            <a:r>
              <a:rPr lang="en-US" dirty="0"/>
              <a:t> </a:t>
            </a:r>
            <a:r>
              <a:rPr lang="en-US" dirty="0" err="1"/>
              <a:t>kiểm</a:t>
            </a:r>
            <a:r>
              <a:rPr lang="en-US" dirty="0"/>
              <a:t> </a:t>
            </a:r>
            <a:r>
              <a:rPr lang="en-US" dirty="0" err="1"/>
              <a:t>tra</a:t>
            </a:r>
            <a:r>
              <a:rPr lang="en-US" dirty="0"/>
              <a:t> </a:t>
            </a:r>
            <a:r>
              <a:rPr lang="en-US" dirty="0" err="1"/>
              <a:t>giá</a:t>
            </a:r>
            <a:r>
              <a:rPr lang="en-US" dirty="0"/>
              <a:t> </a:t>
            </a:r>
            <a:r>
              <a:rPr lang="en-US" dirty="0" err="1"/>
              <a:t>trị</a:t>
            </a:r>
            <a:r>
              <a:rPr lang="en-US" dirty="0"/>
              <a:t> </a:t>
            </a:r>
            <a:r>
              <a:rPr lang="en-US" dirty="0" err="1"/>
              <a:t>trả</a:t>
            </a:r>
            <a:r>
              <a:rPr lang="en-US" dirty="0"/>
              <a:t> </a:t>
            </a:r>
            <a:r>
              <a:rPr lang="en-US" dirty="0" err="1"/>
              <a:t>về</a:t>
            </a:r>
            <a:r>
              <a:rPr lang="en-US" dirty="0"/>
              <a:t> </a:t>
            </a:r>
            <a:r>
              <a:rPr lang="en-US" dirty="0" err="1"/>
              <a:t>của</a:t>
            </a:r>
            <a:r>
              <a:rPr lang="en-US" dirty="0"/>
              <a:t> </a:t>
            </a:r>
            <a:r>
              <a:rPr lang="en-US" dirty="0" err="1"/>
              <a:t>hàm</a:t>
            </a:r>
            <a:r>
              <a:rPr lang="en-US" dirty="0"/>
              <a:t> </a:t>
            </a:r>
            <a:r>
              <a:rPr lang="en-US" dirty="0" err="1"/>
              <a:t>malloc</a:t>
            </a:r>
            <a:r>
              <a:rPr lang="en-US" dirty="0"/>
              <a:t>() </a:t>
            </a:r>
            <a:r>
              <a:rPr lang="en-US" dirty="0" err="1"/>
              <a:t>để</a:t>
            </a:r>
            <a:r>
              <a:rPr lang="en-US" dirty="0"/>
              <a:t> </a:t>
            </a:r>
            <a:r>
              <a:rPr lang="en-US" dirty="0" err="1"/>
              <a:t>biết</a:t>
            </a:r>
            <a:r>
              <a:rPr lang="en-US" dirty="0"/>
              <a:t> </a:t>
            </a:r>
            <a:r>
              <a:rPr lang="en-US" dirty="0" err="1"/>
              <a:t>là</a:t>
            </a:r>
            <a:r>
              <a:rPr lang="en-US" dirty="0"/>
              <a:t> </a:t>
            </a:r>
            <a:r>
              <a:rPr lang="en-US" dirty="0" err="1"/>
              <a:t>bộ</a:t>
            </a:r>
            <a:r>
              <a:rPr lang="en-US" dirty="0"/>
              <a:t> </a:t>
            </a:r>
            <a:r>
              <a:rPr lang="en-US" dirty="0" err="1"/>
              <a:t>nhớ</a:t>
            </a:r>
            <a:r>
              <a:rPr lang="en-US" dirty="0"/>
              <a:t> </a:t>
            </a:r>
            <a:r>
              <a:rPr lang="en-US" dirty="0" err="1"/>
              <a:t>có</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thành</a:t>
            </a:r>
            <a:r>
              <a:rPr lang="en-US" dirty="0"/>
              <a:t> </a:t>
            </a:r>
            <a:r>
              <a:rPr lang="en-US" dirty="0" err="1"/>
              <a:t>công</a:t>
            </a:r>
            <a:r>
              <a:rPr lang="en-US" dirty="0"/>
              <a:t> hay </a:t>
            </a:r>
            <a:r>
              <a:rPr lang="en-US" dirty="0" err="1"/>
              <a:t>không</a:t>
            </a:r>
            <a:r>
              <a:rPr lang="en-US" dirty="0"/>
              <a:t>. </a:t>
            </a:r>
          </a:p>
          <a:p>
            <a:pPr lvl="1">
              <a:buFont typeface="Arial" pitchFamily="34" charset="0"/>
              <a:buNone/>
            </a:pPr>
            <a:r>
              <a:rPr lang="en-US" dirty="0" err="1">
                <a:latin typeface="+mj-lt"/>
                <a:cs typeface="Times New Roman" pitchFamily="18" charset="0"/>
              </a:rPr>
              <a:t>Ví</a:t>
            </a:r>
            <a:r>
              <a:rPr lang="en-US" dirty="0">
                <a:latin typeface="+mj-lt"/>
                <a:cs typeface="Times New Roman" pitchFamily="18" charset="0"/>
              </a:rPr>
              <a:t> </a:t>
            </a:r>
            <a:r>
              <a:rPr lang="en-US" dirty="0" err="1">
                <a:latin typeface="+mj-lt"/>
                <a:cs typeface="Times New Roman" pitchFamily="18" charset="0"/>
              </a:rPr>
              <a:t>dụ</a:t>
            </a:r>
            <a:r>
              <a:rPr lang="en-US" dirty="0">
                <a:latin typeface="+mj-lt"/>
                <a:cs typeface="Times New Roman" pitchFamily="18" charset="0"/>
              </a:rPr>
              <a:t>:</a:t>
            </a:r>
          </a:p>
          <a:p>
            <a:pPr lvl="3">
              <a:lnSpc>
                <a:spcPct val="110000"/>
              </a:lnSpc>
              <a:buFont typeface="Arial" pitchFamily="34" charset="0"/>
              <a:buNone/>
            </a:pPr>
            <a:r>
              <a:rPr lang="en-US" sz="2400" dirty="0">
                <a:latin typeface="+mj-lt"/>
                <a:cs typeface="Times New Roman" pitchFamily="18" charset="0"/>
              </a:rPr>
              <a:t>p = (</a:t>
            </a:r>
            <a:r>
              <a:rPr lang="en-US" sz="2400" dirty="0" err="1">
                <a:solidFill>
                  <a:srgbClr val="0000FF"/>
                </a:solidFill>
                <a:latin typeface="+mj-lt"/>
                <a:cs typeface="Times New Roman" pitchFamily="18" charset="0"/>
              </a:rPr>
              <a:t>int</a:t>
            </a:r>
            <a:r>
              <a:rPr lang="en-US" sz="2400" dirty="0">
                <a:solidFill>
                  <a:srgbClr val="0000FF"/>
                </a:solidFill>
                <a:latin typeface="+mj-lt"/>
                <a:cs typeface="Times New Roman" pitchFamily="18" charset="0"/>
              </a:rPr>
              <a:t> *)</a:t>
            </a:r>
            <a:r>
              <a:rPr lang="en-US" sz="2400" dirty="0" err="1">
                <a:latin typeface="+mj-lt"/>
                <a:cs typeface="Times New Roman" pitchFamily="18" charset="0"/>
              </a:rPr>
              <a:t>malloc</a:t>
            </a:r>
            <a:r>
              <a:rPr lang="en-US" sz="2400" dirty="0">
                <a:latin typeface="+mj-lt"/>
                <a:cs typeface="Times New Roman" pitchFamily="18" charset="0"/>
              </a:rPr>
              <a:t>(100);</a:t>
            </a:r>
          </a:p>
          <a:p>
            <a:pPr lvl="3">
              <a:lnSpc>
                <a:spcPct val="110000"/>
              </a:lnSpc>
              <a:buFont typeface="Arial" pitchFamily="34" charset="0"/>
              <a:buNone/>
            </a:pPr>
            <a:r>
              <a:rPr lang="en-US" sz="2400" dirty="0">
                <a:latin typeface="+mj-lt"/>
                <a:cs typeface="Times New Roman" pitchFamily="18" charset="0"/>
              </a:rPr>
              <a:t>if(p == NULL)</a:t>
            </a:r>
          </a:p>
          <a:p>
            <a:pPr lvl="3">
              <a:lnSpc>
                <a:spcPct val="110000"/>
              </a:lnSpc>
              <a:buFont typeface="Arial" pitchFamily="34" charset="0"/>
              <a:buNone/>
            </a:pPr>
            <a:r>
              <a:rPr lang="en-US" sz="2400" dirty="0">
                <a:latin typeface="+mj-lt"/>
                <a:cs typeface="Times New Roman" pitchFamily="18" charset="0"/>
              </a:rPr>
              <a:t>{</a:t>
            </a:r>
          </a:p>
          <a:p>
            <a:pPr lvl="3">
              <a:lnSpc>
                <a:spcPct val="110000"/>
              </a:lnSpc>
              <a:buFont typeface="Arial" pitchFamily="34" charset="0"/>
              <a:buNone/>
            </a:pPr>
            <a:r>
              <a:rPr lang="en-US" sz="2400" dirty="0">
                <a:latin typeface="+mj-lt"/>
                <a:cs typeface="Times New Roman" pitchFamily="18" charset="0"/>
              </a:rPr>
              <a:t>	</a:t>
            </a:r>
            <a:r>
              <a:rPr lang="en-US" sz="2400" dirty="0" err="1">
                <a:latin typeface="+mj-lt"/>
                <a:cs typeface="Times New Roman" pitchFamily="18" charset="0"/>
              </a:rPr>
              <a:t>cout</a:t>
            </a:r>
            <a:r>
              <a:rPr lang="en-US" sz="2400" dirty="0">
                <a:latin typeface="+mj-lt"/>
                <a:cs typeface="Times New Roman" pitchFamily="18" charset="0"/>
              </a:rPr>
              <a:t> &lt;&lt; "</a:t>
            </a:r>
            <a:r>
              <a:rPr lang="en-US" sz="2400" dirty="0" err="1">
                <a:latin typeface="+mj-lt"/>
                <a:cs typeface="Times New Roman" pitchFamily="18" charset="0"/>
              </a:rPr>
              <a:t>Khong</a:t>
            </a:r>
            <a:r>
              <a:rPr lang="en-US" sz="2400" dirty="0">
                <a:latin typeface="+mj-lt"/>
                <a:cs typeface="Times New Roman" pitchFamily="18" charset="0"/>
              </a:rPr>
              <a:t> du </a:t>
            </a:r>
            <a:r>
              <a:rPr lang="en-US" sz="2400" dirty="0" err="1">
                <a:latin typeface="+mj-lt"/>
                <a:cs typeface="Times New Roman" pitchFamily="18" charset="0"/>
              </a:rPr>
              <a:t>bo</a:t>
            </a:r>
            <a:r>
              <a:rPr lang="en-US" sz="2400" dirty="0">
                <a:latin typeface="+mj-lt"/>
                <a:cs typeface="Times New Roman" pitchFamily="18" charset="0"/>
              </a:rPr>
              <a:t> </a:t>
            </a:r>
            <a:r>
              <a:rPr lang="en-US" sz="2400" dirty="0" err="1">
                <a:latin typeface="+mj-lt"/>
                <a:cs typeface="Times New Roman" pitchFamily="18" charset="0"/>
              </a:rPr>
              <a:t>nho</a:t>
            </a:r>
            <a:r>
              <a:rPr lang="en-US" sz="2400" dirty="0">
                <a:latin typeface="+mj-lt"/>
                <a:cs typeface="Times New Roman" pitchFamily="18" charset="0"/>
              </a:rPr>
              <a:t>";</a:t>
            </a:r>
          </a:p>
          <a:p>
            <a:pPr lvl="3">
              <a:lnSpc>
                <a:spcPct val="110000"/>
              </a:lnSpc>
              <a:buFont typeface="Arial" pitchFamily="34" charset="0"/>
              <a:buNone/>
            </a:pPr>
            <a:r>
              <a:rPr lang="en-US" sz="2400" dirty="0">
                <a:latin typeface="+mj-lt"/>
                <a:cs typeface="Times New Roman" pitchFamily="18" charset="0"/>
              </a:rPr>
              <a:t>	exit(1);</a:t>
            </a:r>
          </a:p>
          <a:p>
            <a:pPr lvl="3">
              <a:lnSpc>
                <a:spcPct val="110000"/>
              </a:lnSpc>
              <a:buFont typeface="Arial" pitchFamily="34" charset="0"/>
              <a:buNone/>
            </a:pPr>
            <a:r>
              <a:rPr lang="en-US" sz="2400" dirty="0">
                <a:latin typeface="+mj-lt"/>
                <a:cs typeface="Times New Roman" pitchFamily="18" charset="0"/>
              </a:rPr>
              <a:t>}</a:t>
            </a:r>
          </a:p>
          <a:p>
            <a:pPr marL="0" indent="0">
              <a:buNone/>
            </a:pPr>
            <a:endParaRPr lang="vi-VN" dirty="0"/>
          </a:p>
        </p:txBody>
      </p:sp>
    </p:spTree>
    <p:extLst>
      <p:ext uri="{BB962C8B-B14F-4D97-AF65-F5344CB8AC3E}">
        <p14:creationId xmlns:p14="http://schemas.microsoft.com/office/powerpoint/2010/main" val="3866747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3D1D-543B-4570-A0B2-3C62A11DDB0F}"/>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Date Placeholder 3">
            <a:extLst>
              <a:ext uri="{FF2B5EF4-FFF2-40B4-BE49-F238E27FC236}">
                <a16:creationId xmlns:a16="http://schemas.microsoft.com/office/drawing/2014/main" id="{0FB0EC0E-DB95-4B8C-980A-7887B43E9858}"/>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C14F855E-3AB9-4C07-BDC6-BFA18D8AED42}"/>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7F6CF3A1-F277-4DFC-90E3-E82B4DCDF7E4}"/>
              </a:ext>
            </a:extLst>
          </p:cNvPr>
          <p:cNvSpPr>
            <a:spLocks noGrp="1"/>
          </p:cNvSpPr>
          <p:nvPr>
            <p:ph type="sldNum" sz="quarter" idx="12"/>
          </p:nvPr>
        </p:nvSpPr>
        <p:spPr/>
        <p:txBody>
          <a:bodyPr/>
          <a:lstStyle/>
          <a:p>
            <a:fld id="{0D945AA7-9227-473E-91B8-199BC24B6000}" type="slidenum">
              <a:rPr lang="en-US" smtClean="0"/>
              <a:t>21</a:t>
            </a:fld>
            <a:endParaRPr lang="en-US"/>
          </a:p>
        </p:txBody>
      </p:sp>
      <p:sp>
        <p:nvSpPr>
          <p:cNvPr id="7" name="Content Placeholder 2">
            <a:extLst>
              <a:ext uri="{FF2B5EF4-FFF2-40B4-BE49-F238E27FC236}">
                <a16:creationId xmlns:a16="http://schemas.microsoft.com/office/drawing/2014/main" id="{17B7C358-0828-48B5-927C-F0E33C8B2644}"/>
              </a:ext>
            </a:extLst>
          </p:cNvPr>
          <p:cNvSpPr>
            <a:spLocks noGrp="1"/>
          </p:cNvSpPr>
          <p:nvPr>
            <p:ph idx="1"/>
          </p:nvPr>
        </p:nvSpPr>
        <p:spPr>
          <a:xfrm>
            <a:off x="838200" y="1819563"/>
            <a:ext cx="9589655" cy="3519055"/>
          </a:xfrm>
        </p:spPr>
        <p:txBody>
          <a:bodyPr/>
          <a:lstStyle/>
          <a:p>
            <a:r>
              <a:rPr lang="en-US" dirty="0" err="1">
                <a:solidFill>
                  <a:srgbClr val="FF0000"/>
                </a:solidFill>
              </a:rPr>
              <a:t>Hàm</a:t>
            </a:r>
            <a:r>
              <a:rPr lang="en-US" dirty="0">
                <a:solidFill>
                  <a:srgbClr val="FF0000"/>
                </a:solidFill>
              </a:rPr>
              <a:t> free(): </a:t>
            </a:r>
            <a:r>
              <a:rPr lang="en-US" dirty="0" err="1"/>
              <a:t>Trả</a:t>
            </a:r>
            <a:r>
              <a:rPr lang="en-US" dirty="0"/>
              <a:t> </a:t>
            </a:r>
            <a:r>
              <a:rPr lang="en-US" dirty="0" err="1"/>
              <a:t>về</a:t>
            </a:r>
            <a:r>
              <a:rPr lang="en-US" dirty="0"/>
              <a:t> </a:t>
            </a:r>
            <a:r>
              <a:rPr lang="en-US" dirty="0" err="1"/>
              <a:t>vùng</a:t>
            </a:r>
            <a:r>
              <a:rPr lang="en-US" dirty="0"/>
              <a:t> </a:t>
            </a:r>
            <a:r>
              <a:rPr lang="en-US" dirty="0" err="1"/>
              <a:t>nhớ</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bởi</a:t>
            </a:r>
            <a:r>
              <a:rPr lang="en-US" dirty="0"/>
              <a:t> </a:t>
            </a:r>
            <a:r>
              <a:rPr lang="en-US" dirty="0" err="1"/>
              <a:t>hàm</a:t>
            </a:r>
            <a:r>
              <a:rPr lang="en-US" dirty="0"/>
              <a:t> </a:t>
            </a:r>
            <a:r>
              <a:rPr lang="en-US" dirty="0" err="1"/>
              <a:t>malloc</a:t>
            </a:r>
            <a:r>
              <a:rPr lang="en-US" dirty="0"/>
              <a:t>().</a:t>
            </a:r>
          </a:p>
          <a:p>
            <a:r>
              <a:rPr lang="en-US" dirty="0" err="1"/>
              <a:t>Cú</a:t>
            </a:r>
            <a:r>
              <a:rPr lang="en-US" dirty="0"/>
              <a:t> </a:t>
            </a:r>
            <a:r>
              <a:rPr lang="en-US" dirty="0" err="1"/>
              <a:t>pháp</a:t>
            </a:r>
            <a:r>
              <a:rPr lang="en-US" dirty="0"/>
              <a:t>:</a:t>
            </a:r>
          </a:p>
          <a:p>
            <a:pPr algn="ctr">
              <a:buFont typeface="Arial" pitchFamily="34" charset="0"/>
              <a:buNone/>
            </a:pPr>
            <a:r>
              <a:rPr lang="en-US" b="1" dirty="0">
                <a:solidFill>
                  <a:srgbClr val="FF0000"/>
                </a:solidFill>
                <a:latin typeface="Times New Roman" pitchFamily="18" charset="0"/>
                <a:cs typeface="Times New Roman" pitchFamily="18" charset="0"/>
              </a:rPr>
              <a:t>void free(void *p);</a:t>
            </a:r>
            <a:endParaRPr lang="en-US" dirty="0">
              <a:solidFill>
                <a:srgbClr val="FF0000"/>
              </a:solidFill>
              <a:latin typeface="Times New Roman" pitchFamily="18" charset="0"/>
              <a:cs typeface="Times New Roman" pitchFamily="18" charset="0"/>
            </a:endParaRPr>
          </a:p>
          <a:p>
            <a:pPr marL="400050" lvl="2" indent="0">
              <a:buNone/>
            </a:pPr>
            <a:r>
              <a:rPr lang="en-US" dirty="0">
                <a:ea typeface="+mn-ea"/>
                <a:cs typeface="+mn-cs"/>
              </a:rPr>
              <a:t>p </a:t>
            </a:r>
            <a:r>
              <a:rPr lang="en-US" dirty="0" err="1">
                <a:ea typeface="+mn-ea"/>
                <a:cs typeface="+mn-cs"/>
              </a:rPr>
              <a:t>là</a:t>
            </a:r>
            <a:r>
              <a:rPr lang="en-US" dirty="0">
                <a:ea typeface="+mn-ea"/>
                <a:cs typeface="+mn-cs"/>
              </a:rPr>
              <a:t> con </a:t>
            </a:r>
            <a:r>
              <a:rPr lang="en-US" dirty="0" err="1">
                <a:ea typeface="+mn-ea"/>
                <a:cs typeface="+mn-cs"/>
              </a:rPr>
              <a:t>trỏ</a:t>
            </a:r>
            <a:r>
              <a:rPr lang="en-US" dirty="0">
                <a:ea typeface="+mn-ea"/>
                <a:cs typeface="+mn-cs"/>
              </a:rPr>
              <a:t> </a:t>
            </a:r>
            <a:r>
              <a:rPr lang="en-US" dirty="0" err="1">
                <a:ea typeface="+mn-ea"/>
                <a:cs typeface="+mn-cs"/>
              </a:rPr>
              <a:t>đến</a:t>
            </a:r>
            <a:r>
              <a:rPr lang="en-US" dirty="0">
                <a:ea typeface="+mn-ea"/>
                <a:cs typeface="+mn-cs"/>
              </a:rPr>
              <a:t> </a:t>
            </a:r>
            <a:r>
              <a:rPr lang="en-US" dirty="0" err="1">
                <a:ea typeface="+mn-ea"/>
                <a:cs typeface="+mn-cs"/>
              </a:rPr>
              <a:t>vùng</a:t>
            </a:r>
            <a:r>
              <a:rPr lang="en-US" dirty="0">
                <a:ea typeface="+mn-ea"/>
                <a:cs typeface="+mn-cs"/>
              </a:rPr>
              <a:t> </a:t>
            </a:r>
            <a:r>
              <a:rPr lang="en-US" dirty="0" err="1">
                <a:ea typeface="+mn-ea"/>
                <a:cs typeface="+mn-cs"/>
              </a:rPr>
              <a:t>nhớ</a:t>
            </a:r>
            <a:r>
              <a:rPr lang="en-US" dirty="0">
                <a:ea typeface="+mn-ea"/>
                <a:cs typeface="+mn-cs"/>
              </a:rPr>
              <a:t> </a:t>
            </a:r>
            <a:r>
              <a:rPr lang="en-US" dirty="0" err="1">
                <a:ea typeface="+mn-ea"/>
                <a:cs typeface="+mn-cs"/>
              </a:rPr>
              <a:t>đã</a:t>
            </a:r>
            <a:r>
              <a:rPr lang="en-US" dirty="0">
                <a:ea typeface="+mn-ea"/>
                <a:cs typeface="+mn-cs"/>
              </a:rPr>
              <a:t> </a:t>
            </a:r>
            <a:r>
              <a:rPr lang="en-US" dirty="0" err="1">
                <a:ea typeface="+mn-ea"/>
                <a:cs typeface="+mn-cs"/>
              </a:rPr>
              <a:t>được</a:t>
            </a:r>
            <a:r>
              <a:rPr lang="en-US" dirty="0">
                <a:ea typeface="+mn-ea"/>
                <a:cs typeface="+mn-cs"/>
              </a:rPr>
              <a:t> </a:t>
            </a:r>
            <a:r>
              <a:rPr lang="en-US" dirty="0" err="1">
                <a:ea typeface="+mn-ea"/>
                <a:cs typeface="+mn-cs"/>
              </a:rPr>
              <a:t>cấp</a:t>
            </a:r>
            <a:r>
              <a:rPr lang="en-US" dirty="0">
                <a:ea typeface="+mn-ea"/>
                <a:cs typeface="+mn-cs"/>
              </a:rPr>
              <a:t> </a:t>
            </a:r>
            <a:r>
              <a:rPr lang="en-US" dirty="0" err="1">
                <a:ea typeface="+mn-ea"/>
                <a:cs typeface="+mn-cs"/>
              </a:rPr>
              <a:t>phát</a:t>
            </a:r>
            <a:r>
              <a:rPr lang="en-US" dirty="0">
                <a:ea typeface="+mn-ea"/>
                <a:cs typeface="+mn-cs"/>
              </a:rPr>
              <a:t> </a:t>
            </a:r>
            <a:r>
              <a:rPr lang="en-US" dirty="0" err="1">
                <a:ea typeface="+mn-ea"/>
                <a:cs typeface="+mn-cs"/>
              </a:rPr>
              <a:t>trước</a:t>
            </a:r>
            <a:r>
              <a:rPr lang="en-US" dirty="0">
                <a:ea typeface="+mn-ea"/>
                <a:cs typeface="+mn-cs"/>
              </a:rPr>
              <a:t> </a:t>
            </a:r>
            <a:r>
              <a:rPr lang="en-US" dirty="0" err="1">
                <a:ea typeface="+mn-ea"/>
                <a:cs typeface="+mn-cs"/>
              </a:rPr>
              <a:t>đó</a:t>
            </a:r>
            <a:r>
              <a:rPr lang="en-US" dirty="0">
                <a:ea typeface="+mn-ea"/>
                <a:cs typeface="+mn-cs"/>
              </a:rPr>
              <a:t> </a:t>
            </a:r>
            <a:r>
              <a:rPr lang="en-US" dirty="0" err="1">
                <a:ea typeface="+mn-ea"/>
                <a:cs typeface="+mn-cs"/>
              </a:rPr>
              <a:t>bởi</a:t>
            </a:r>
            <a:r>
              <a:rPr lang="en-US" dirty="0">
                <a:ea typeface="+mn-ea"/>
                <a:cs typeface="+mn-cs"/>
              </a:rPr>
              <a:t> </a:t>
            </a:r>
            <a:r>
              <a:rPr lang="en-US" dirty="0" err="1">
                <a:ea typeface="+mn-ea"/>
                <a:cs typeface="+mn-cs"/>
              </a:rPr>
              <a:t>hàm</a:t>
            </a:r>
            <a:r>
              <a:rPr lang="en-US" dirty="0">
                <a:ea typeface="+mn-ea"/>
                <a:cs typeface="+mn-cs"/>
              </a:rPr>
              <a:t> </a:t>
            </a:r>
            <a:r>
              <a:rPr lang="en-US" b="1" dirty="0" err="1">
                <a:ea typeface="+mn-ea"/>
                <a:cs typeface="+mn-cs"/>
              </a:rPr>
              <a:t>malloc</a:t>
            </a:r>
            <a:r>
              <a:rPr lang="en-US" dirty="0">
                <a:ea typeface="+mn-ea"/>
                <a:cs typeface="+mn-cs"/>
              </a:rPr>
              <a:t>().</a:t>
            </a:r>
          </a:p>
        </p:txBody>
      </p:sp>
    </p:spTree>
    <p:extLst>
      <p:ext uri="{BB962C8B-B14F-4D97-AF65-F5344CB8AC3E}">
        <p14:creationId xmlns:p14="http://schemas.microsoft.com/office/powerpoint/2010/main" val="2635529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36C2-54AF-487C-9F7D-06FF6C1005E8}"/>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Date Placeholder 3">
            <a:extLst>
              <a:ext uri="{FF2B5EF4-FFF2-40B4-BE49-F238E27FC236}">
                <a16:creationId xmlns:a16="http://schemas.microsoft.com/office/drawing/2014/main" id="{3981FA5D-FB09-41E6-B964-27A9EE7FF1B5}"/>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A0E9F0FE-4BF5-4230-803E-4061DF1BC153}"/>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F769781D-26AD-45AC-831D-6AA9475ECB26}"/>
              </a:ext>
            </a:extLst>
          </p:cNvPr>
          <p:cNvSpPr>
            <a:spLocks noGrp="1"/>
          </p:cNvSpPr>
          <p:nvPr>
            <p:ph type="sldNum" sz="quarter" idx="12"/>
          </p:nvPr>
        </p:nvSpPr>
        <p:spPr/>
        <p:txBody>
          <a:bodyPr/>
          <a:lstStyle/>
          <a:p>
            <a:fld id="{0D945AA7-9227-473E-91B8-199BC24B6000}" type="slidenum">
              <a:rPr lang="en-US" smtClean="0"/>
              <a:t>22</a:t>
            </a:fld>
            <a:endParaRPr lang="en-US"/>
          </a:p>
        </p:txBody>
      </p:sp>
      <p:sp>
        <p:nvSpPr>
          <p:cNvPr id="8" name="Content Placeholder 2">
            <a:extLst>
              <a:ext uri="{FF2B5EF4-FFF2-40B4-BE49-F238E27FC236}">
                <a16:creationId xmlns:a16="http://schemas.microsoft.com/office/drawing/2014/main" id="{5C151D03-9488-48B3-90A3-DA3D7368EF93}"/>
              </a:ext>
            </a:extLst>
          </p:cNvPr>
          <p:cNvSpPr>
            <a:spLocks noGrp="1"/>
          </p:cNvSpPr>
          <p:nvPr>
            <p:ph idx="1"/>
          </p:nvPr>
        </p:nvSpPr>
        <p:spPr>
          <a:xfrm>
            <a:off x="838200" y="1884218"/>
            <a:ext cx="8572500" cy="5638800"/>
          </a:xfrm>
        </p:spPr>
        <p:txBody>
          <a:bodyPr/>
          <a:lstStyle/>
          <a:p>
            <a:pPr>
              <a:buFont typeface="Arial" pitchFamily="34" charset="0"/>
              <a:buChar char="•"/>
            </a:pPr>
            <a:r>
              <a:rPr lang="en-US" dirty="0"/>
              <a:t>C++ </a:t>
            </a:r>
            <a:r>
              <a:rPr lang="en-US" dirty="0" err="1"/>
              <a:t>cung</a:t>
            </a:r>
            <a:r>
              <a:rPr lang="en-US" dirty="0"/>
              <a:t> </a:t>
            </a:r>
            <a:r>
              <a:rPr lang="en-US" dirty="0" err="1"/>
              <a:t>cấp</a:t>
            </a:r>
            <a:r>
              <a:rPr lang="en-US" dirty="0"/>
              <a:t> </a:t>
            </a:r>
            <a:r>
              <a:rPr lang="en-US" dirty="0" err="1"/>
              <a:t>hai</a:t>
            </a:r>
            <a:r>
              <a:rPr lang="en-US" dirty="0"/>
              <a:t> </a:t>
            </a:r>
            <a:r>
              <a:rPr lang="en-US" dirty="0" err="1"/>
              <a:t>toán</a:t>
            </a:r>
            <a:r>
              <a:rPr lang="en-US" dirty="0"/>
              <a:t> </a:t>
            </a:r>
            <a:r>
              <a:rPr lang="en-US" dirty="0" err="1"/>
              <a:t>tử</a:t>
            </a:r>
            <a:r>
              <a:rPr lang="en-US" dirty="0"/>
              <a:t> </a:t>
            </a:r>
            <a:r>
              <a:rPr lang="en-US" dirty="0" err="1"/>
              <a:t>cấp</a:t>
            </a:r>
            <a:r>
              <a:rPr lang="en-US" dirty="0"/>
              <a:t> </a:t>
            </a:r>
            <a:r>
              <a:rPr lang="en-US" dirty="0" err="1"/>
              <a:t>phát</a:t>
            </a:r>
            <a:r>
              <a:rPr lang="en-US" dirty="0"/>
              <a:t> </a:t>
            </a:r>
            <a:r>
              <a:rPr lang="en-US" dirty="0" err="1"/>
              <a:t>bộ</a:t>
            </a:r>
            <a:r>
              <a:rPr lang="en-US" dirty="0"/>
              <a:t> </a:t>
            </a:r>
            <a:r>
              <a:rPr lang="en-US" dirty="0" err="1"/>
              <a:t>nhớ</a:t>
            </a:r>
            <a:r>
              <a:rPr lang="en-US" dirty="0"/>
              <a:t> </a:t>
            </a:r>
            <a:r>
              <a:rPr lang="en-US" dirty="0" err="1"/>
              <a:t>động</a:t>
            </a:r>
            <a:r>
              <a:rPr lang="en-US" dirty="0"/>
              <a:t>: </a:t>
            </a:r>
            <a:r>
              <a:rPr lang="en-US" dirty="0">
                <a:solidFill>
                  <a:srgbClr val="FF0000"/>
                </a:solidFill>
              </a:rPr>
              <a:t>new</a:t>
            </a:r>
            <a:r>
              <a:rPr lang="en-US" dirty="0"/>
              <a:t> </a:t>
            </a:r>
            <a:r>
              <a:rPr lang="en-US" dirty="0" err="1"/>
              <a:t>và</a:t>
            </a:r>
            <a:r>
              <a:rPr lang="en-US" dirty="0"/>
              <a:t> </a:t>
            </a:r>
            <a:r>
              <a:rPr lang="en-US" dirty="0">
                <a:solidFill>
                  <a:srgbClr val="FF0000"/>
                </a:solidFill>
              </a:rPr>
              <a:t>delete</a:t>
            </a:r>
            <a:r>
              <a:rPr lang="en-US" dirty="0"/>
              <a:t>. </a:t>
            </a:r>
          </a:p>
          <a:p>
            <a:pPr lvl="1">
              <a:buFont typeface="Tahoma" pitchFamily="34" charset="0"/>
              <a:buChar char="–"/>
            </a:pPr>
            <a:r>
              <a:rPr lang="en-US" dirty="0" err="1">
                <a:solidFill>
                  <a:srgbClr val="FF0000"/>
                </a:solidFill>
              </a:rPr>
              <a:t>Toán</a:t>
            </a:r>
            <a:r>
              <a:rPr lang="en-US" dirty="0">
                <a:solidFill>
                  <a:srgbClr val="FF0000"/>
                </a:solidFill>
              </a:rPr>
              <a:t> </a:t>
            </a:r>
            <a:r>
              <a:rPr lang="en-US" dirty="0" err="1">
                <a:solidFill>
                  <a:srgbClr val="FF0000"/>
                </a:solidFill>
              </a:rPr>
              <a:t>tử</a:t>
            </a:r>
            <a:r>
              <a:rPr lang="en-US" dirty="0">
                <a:solidFill>
                  <a:srgbClr val="FF0000"/>
                </a:solidFill>
              </a:rPr>
              <a:t> new </a:t>
            </a:r>
            <a:r>
              <a:rPr lang="en-US" dirty="0" err="1"/>
              <a:t>cấp</a:t>
            </a:r>
            <a:r>
              <a:rPr lang="en-US" dirty="0"/>
              <a:t> </a:t>
            </a:r>
            <a:r>
              <a:rPr lang="en-US" dirty="0" err="1"/>
              <a:t>phát</a:t>
            </a:r>
            <a:r>
              <a:rPr lang="en-US" dirty="0"/>
              <a:t> </a:t>
            </a:r>
            <a:r>
              <a:rPr lang="en-US" dirty="0" err="1"/>
              <a:t>bộ</a:t>
            </a:r>
            <a:r>
              <a:rPr lang="en-US" dirty="0"/>
              <a:t> </a:t>
            </a:r>
            <a:r>
              <a:rPr lang="en-US" dirty="0" err="1"/>
              <a:t>nhớ</a:t>
            </a:r>
            <a:r>
              <a:rPr lang="en-US" dirty="0"/>
              <a:t> </a:t>
            </a:r>
            <a:r>
              <a:rPr lang="en-US" dirty="0" err="1"/>
              <a:t>và</a:t>
            </a:r>
            <a:r>
              <a:rPr lang="en-US" dirty="0"/>
              <a:t> </a:t>
            </a:r>
            <a:r>
              <a:rPr lang="en-US" dirty="0" err="1"/>
              <a:t>trả</a:t>
            </a:r>
            <a:r>
              <a:rPr lang="en-US" dirty="0"/>
              <a:t> </a:t>
            </a:r>
            <a:r>
              <a:rPr lang="en-US" dirty="0" err="1"/>
              <a:t>về</a:t>
            </a:r>
            <a:r>
              <a:rPr lang="en-US" dirty="0"/>
              <a:t> </a:t>
            </a:r>
            <a:r>
              <a:rPr lang="en-US" dirty="0" err="1"/>
              <a:t>một</a:t>
            </a:r>
            <a:r>
              <a:rPr lang="en-US" dirty="0"/>
              <a:t> con </a:t>
            </a:r>
            <a:r>
              <a:rPr lang="en-US" dirty="0" err="1"/>
              <a:t>trỏ</a:t>
            </a:r>
            <a:r>
              <a:rPr lang="en-US" dirty="0"/>
              <a:t> </a:t>
            </a:r>
            <a:r>
              <a:rPr lang="en-US" dirty="0" err="1"/>
              <a:t>đến</a:t>
            </a:r>
            <a:r>
              <a:rPr lang="en-US" dirty="0"/>
              <a:t> byte </a:t>
            </a:r>
            <a:r>
              <a:rPr lang="en-US" dirty="0" err="1"/>
              <a:t>đầu</a:t>
            </a:r>
            <a:r>
              <a:rPr lang="en-US" dirty="0"/>
              <a:t> </a:t>
            </a:r>
            <a:r>
              <a:rPr lang="en-US" dirty="0" err="1"/>
              <a:t>tiên</a:t>
            </a:r>
            <a:r>
              <a:rPr lang="en-US" dirty="0"/>
              <a:t> </a:t>
            </a:r>
            <a:r>
              <a:rPr lang="en-US" dirty="0" err="1"/>
              <a:t>của</a:t>
            </a:r>
            <a:r>
              <a:rPr lang="en-US" dirty="0"/>
              <a:t> </a:t>
            </a:r>
            <a:r>
              <a:rPr lang="en-US" dirty="0" err="1"/>
              <a:t>vùng</a:t>
            </a:r>
            <a:r>
              <a:rPr lang="en-US" dirty="0"/>
              <a:t> </a:t>
            </a:r>
            <a:r>
              <a:rPr lang="en-US" dirty="0" err="1"/>
              <a:t>nhớ</a:t>
            </a:r>
            <a:r>
              <a:rPr lang="en-US" dirty="0"/>
              <a:t> </a:t>
            </a:r>
            <a:r>
              <a:rPr lang="en-US" dirty="0" err="1"/>
              <a:t>được</a:t>
            </a:r>
            <a:r>
              <a:rPr lang="en-US" dirty="0"/>
              <a:t> </a:t>
            </a:r>
            <a:r>
              <a:rPr lang="en-US" dirty="0" err="1"/>
              <a:t>cấp</a:t>
            </a:r>
            <a:r>
              <a:rPr lang="en-US" dirty="0"/>
              <a:t> </a:t>
            </a:r>
            <a:r>
              <a:rPr lang="en-US" dirty="0" err="1"/>
              <a:t>phát</a:t>
            </a:r>
            <a:r>
              <a:rPr lang="en-US" dirty="0"/>
              <a:t>. </a:t>
            </a:r>
          </a:p>
          <a:p>
            <a:pPr lvl="1">
              <a:buFont typeface="Tahoma" pitchFamily="34" charset="0"/>
              <a:buChar char="–"/>
            </a:pPr>
            <a:r>
              <a:rPr lang="en-US" dirty="0" err="1">
                <a:solidFill>
                  <a:srgbClr val="FF0000"/>
                </a:solidFill>
              </a:rPr>
              <a:t>Toán</a:t>
            </a:r>
            <a:r>
              <a:rPr lang="en-US" dirty="0">
                <a:solidFill>
                  <a:srgbClr val="FF0000"/>
                </a:solidFill>
              </a:rPr>
              <a:t> </a:t>
            </a:r>
            <a:r>
              <a:rPr lang="en-US" dirty="0" err="1">
                <a:solidFill>
                  <a:srgbClr val="FF0000"/>
                </a:solidFill>
              </a:rPr>
              <a:t>tử</a:t>
            </a:r>
            <a:r>
              <a:rPr lang="en-US" dirty="0">
                <a:solidFill>
                  <a:srgbClr val="FF0000"/>
                </a:solidFill>
              </a:rPr>
              <a:t> delete </a:t>
            </a:r>
            <a:r>
              <a:rPr lang="en-US" dirty="0" err="1"/>
              <a:t>thu</a:t>
            </a:r>
            <a:r>
              <a:rPr lang="en-US" dirty="0"/>
              <a:t> </a:t>
            </a:r>
            <a:r>
              <a:rPr lang="en-US" dirty="0" err="1"/>
              <a:t>hồi</a:t>
            </a:r>
            <a:r>
              <a:rPr lang="en-US" dirty="0"/>
              <a:t> </a:t>
            </a:r>
            <a:r>
              <a:rPr lang="en-US" dirty="0" err="1"/>
              <a:t>vùng</a:t>
            </a:r>
            <a:r>
              <a:rPr lang="en-US" dirty="0"/>
              <a:t> </a:t>
            </a:r>
            <a:r>
              <a:rPr lang="en-US" dirty="0" err="1"/>
              <a:t>nhớ</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trước</a:t>
            </a:r>
            <a:r>
              <a:rPr lang="en-US" dirty="0"/>
              <a:t> </a:t>
            </a:r>
            <a:r>
              <a:rPr lang="en-US" dirty="0" err="1"/>
              <a:t>đó</a:t>
            </a:r>
            <a:r>
              <a:rPr lang="en-US" dirty="0"/>
              <a:t> </a:t>
            </a:r>
            <a:r>
              <a:rPr lang="en-US" dirty="0" err="1"/>
              <a:t>bởi</a:t>
            </a:r>
            <a:r>
              <a:rPr lang="en-US" dirty="0"/>
              <a:t> </a:t>
            </a:r>
            <a:r>
              <a:rPr lang="en-US" dirty="0" err="1"/>
              <a:t>toán</a:t>
            </a:r>
            <a:r>
              <a:rPr lang="en-US" dirty="0"/>
              <a:t> </a:t>
            </a:r>
            <a:r>
              <a:rPr lang="en-US" dirty="0" err="1"/>
              <a:t>tử</a:t>
            </a:r>
            <a:r>
              <a:rPr lang="en-US" dirty="0"/>
              <a:t> </a:t>
            </a:r>
            <a:r>
              <a:rPr lang="en-US" b="1" dirty="0"/>
              <a:t>new</a:t>
            </a:r>
            <a:r>
              <a:rPr lang="en-US" dirty="0"/>
              <a:t>. </a:t>
            </a:r>
          </a:p>
          <a:p>
            <a:pPr>
              <a:buFont typeface="Arial" pitchFamily="34" charset="0"/>
              <a:buChar char="•"/>
            </a:pPr>
            <a:r>
              <a:rPr lang="vi-VN" dirty="0"/>
              <a:t>Cú pháp:</a:t>
            </a:r>
          </a:p>
          <a:p>
            <a:pPr marL="857250" lvl="2" indent="0">
              <a:buNone/>
            </a:pPr>
            <a:r>
              <a:rPr lang="vi-VN" sz="2400" dirty="0">
                <a:solidFill>
                  <a:srgbClr val="FF0000"/>
                </a:solidFill>
              </a:rPr>
              <a:t>p = new type;</a:t>
            </a:r>
          </a:p>
          <a:p>
            <a:pPr marL="857250" lvl="2" indent="0">
              <a:buNone/>
            </a:pPr>
            <a:r>
              <a:rPr lang="vi-VN" sz="2400" dirty="0">
                <a:solidFill>
                  <a:srgbClr val="FF0000"/>
                </a:solidFill>
              </a:rPr>
              <a:t>delete p;</a:t>
            </a:r>
          </a:p>
          <a:p>
            <a:pPr marL="342900" lvl="1" indent="-342900">
              <a:buFont typeface="Arial" pitchFamily="34" charset="0"/>
              <a:buChar char="•"/>
            </a:pPr>
            <a:r>
              <a:rPr lang="vi-VN" dirty="0">
                <a:ea typeface="+mn-ea"/>
                <a:cs typeface="+mn-cs"/>
              </a:rPr>
              <a:t>p là một biến con trỏ nhận địa chỉ của vùng nhớ được cấp phát đủ lớn để chứa 1 đối tượng có kiểu là type</a:t>
            </a:r>
          </a:p>
          <a:p>
            <a:pPr lvl="1">
              <a:buFont typeface="Tahoma" pitchFamily="34" charset="0"/>
              <a:buChar char="–"/>
            </a:pPr>
            <a:endParaRPr lang="en-US" dirty="0"/>
          </a:p>
        </p:txBody>
      </p:sp>
    </p:spTree>
    <p:extLst>
      <p:ext uri="{BB962C8B-B14F-4D97-AF65-F5344CB8AC3E}">
        <p14:creationId xmlns:p14="http://schemas.microsoft.com/office/powerpoint/2010/main" val="2155232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089A-0589-4AF4-9AAF-490D91E6554E}"/>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Date Placeholder 3">
            <a:extLst>
              <a:ext uri="{FF2B5EF4-FFF2-40B4-BE49-F238E27FC236}">
                <a16:creationId xmlns:a16="http://schemas.microsoft.com/office/drawing/2014/main" id="{275D7159-F963-4A26-A569-79EDF3AD7591}"/>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D7B45217-A8D4-4154-B8F2-3FCE5C3BC026}"/>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0BF397D1-A261-4D3E-AFC1-250978EE9296}"/>
              </a:ext>
            </a:extLst>
          </p:cNvPr>
          <p:cNvSpPr>
            <a:spLocks noGrp="1"/>
          </p:cNvSpPr>
          <p:nvPr>
            <p:ph type="sldNum" sz="quarter" idx="12"/>
          </p:nvPr>
        </p:nvSpPr>
        <p:spPr/>
        <p:txBody>
          <a:bodyPr/>
          <a:lstStyle/>
          <a:p>
            <a:fld id="{0D945AA7-9227-473E-91B8-199BC24B6000}" type="slidenum">
              <a:rPr lang="en-US" smtClean="0"/>
              <a:t>23</a:t>
            </a:fld>
            <a:endParaRPr lang="en-US"/>
          </a:p>
        </p:txBody>
      </p:sp>
      <p:sp>
        <p:nvSpPr>
          <p:cNvPr id="7" name="Content Placeholder 2">
            <a:extLst>
              <a:ext uri="{FF2B5EF4-FFF2-40B4-BE49-F238E27FC236}">
                <a16:creationId xmlns:a16="http://schemas.microsoft.com/office/drawing/2014/main" id="{A29ECB7F-C1EF-4378-BF93-FB36934DD3F7}"/>
              </a:ext>
            </a:extLst>
          </p:cNvPr>
          <p:cNvSpPr>
            <a:spLocks noGrp="1"/>
          </p:cNvSpPr>
          <p:nvPr>
            <p:ph idx="1"/>
          </p:nvPr>
        </p:nvSpPr>
        <p:spPr>
          <a:xfrm>
            <a:off x="1191491" y="1322978"/>
            <a:ext cx="9809017" cy="5334276"/>
          </a:xfrm>
        </p:spPr>
        <p:txBody>
          <a:bodyPr/>
          <a:lstStyle/>
          <a:p>
            <a:pPr>
              <a:buFont typeface="Arial" pitchFamily="34" charset="0"/>
              <a:buChar char="•"/>
            </a:pPr>
            <a:r>
              <a:rPr lang="en-US" dirty="0" err="1"/>
              <a:t>Ví</a:t>
            </a:r>
            <a:r>
              <a:rPr lang="en-US" dirty="0"/>
              <a:t> </a:t>
            </a:r>
            <a:r>
              <a:rPr lang="en-US" dirty="0" err="1"/>
              <a:t>dụ</a:t>
            </a:r>
            <a:r>
              <a:rPr lang="en-US" dirty="0"/>
              <a:t>:</a:t>
            </a:r>
            <a:endParaRPr lang="vi-VN" dirty="0">
              <a:ea typeface="+mn-ea"/>
              <a:cs typeface="+mn-cs"/>
            </a:endParaRPr>
          </a:p>
          <a:p>
            <a:pPr lvl="1">
              <a:buFont typeface="Tahoma" pitchFamily="34" charset="0"/>
              <a:buChar char="–"/>
            </a:pPr>
            <a:endParaRPr lang="en-US" dirty="0"/>
          </a:p>
        </p:txBody>
      </p:sp>
      <p:sp>
        <p:nvSpPr>
          <p:cNvPr id="8" name="Content Placeholder 2">
            <a:extLst>
              <a:ext uri="{FF2B5EF4-FFF2-40B4-BE49-F238E27FC236}">
                <a16:creationId xmlns:a16="http://schemas.microsoft.com/office/drawing/2014/main" id="{47DF4046-94D2-4863-A779-8AC25138957D}"/>
              </a:ext>
            </a:extLst>
          </p:cNvPr>
          <p:cNvSpPr txBox="1">
            <a:spLocks/>
          </p:cNvSpPr>
          <p:nvPr/>
        </p:nvSpPr>
        <p:spPr>
          <a:xfrm>
            <a:off x="1572491" y="1703978"/>
            <a:ext cx="9067891" cy="4901767"/>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mj-lt"/>
                <a:cs typeface="Times New Roman" pitchFamily="18" charset="0"/>
              </a:rPr>
              <a:t>	</a:t>
            </a:r>
            <a:r>
              <a:rPr lang="en-US" sz="1800" dirty="0">
                <a:solidFill>
                  <a:srgbClr val="00B050"/>
                </a:solidFill>
                <a:latin typeface="+mj-lt"/>
                <a:cs typeface="Times New Roman" pitchFamily="18" charset="0"/>
              </a:rPr>
              <a:t>#include &lt;</a:t>
            </a:r>
            <a:r>
              <a:rPr lang="en-US" sz="1800" dirty="0" err="1">
                <a:solidFill>
                  <a:srgbClr val="00B050"/>
                </a:solidFill>
                <a:latin typeface="+mj-lt"/>
                <a:cs typeface="Times New Roman" pitchFamily="18" charset="0"/>
              </a:rPr>
              <a:t>iostream.h</a:t>
            </a:r>
            <a:r>
              <a:rPr lang="en-US" sz="1800" dirty="0">
                <a:solidFill>
                  <a:srgbClr val="00B050"/>
                </a:solidFill>
                <a:latin typeface="+mj-lt"/>
                <a:cs typeface="Times New Roman" pitchFamily="18" charset="0"/>
              </a:rPr>
              <a:t>&gt;</a:t>
            </a:r>
          </a:p>
          <a:p>
            <a:pPr lvl="2">
              <a:buFont typeface="Arial" pitchFamily="34" charset="0"/>
              <a:buNone/>
            </a:pPr>
            <a:r>
              <a:rPr lang="en-US" sz="1800" dirty="0">
                <a:latin typeface="+mj-lt"/>
                <a:cs typeface="Times New Roman" pitchFamily="18" charset="0"/>
              </a:rPr>
              <a:t>void main(){</a:t>
            </a:r>
          </a:p>
          <a:p>
            <a:pPr lvl="3">
              <a:buFont typeface="Arial" pitchFamily="34" charset="0"/>
              <a:buNone/>
            </a:pPr>
            <a:r>
              <a:rPr lang="en-US" sz="1800" dirty="0" err="1">
                <a:solidFill>
                  <a:srgbClr val="0000FF"/>
                </a:solidFill>
                <a:latin typeface="+mj-lt"/>
                <a:cs typeface="Times New Roman" pitchFamily="18" charset="0"/>
              </a:rPr>
              <a:t>int</a:t>
            </a:r>
            <a:r>
              <a:rPr lang="en-US" sz="1800" dirty="0">
                <a:solidFill>
                  <a:srgbClr val="0000FF"/>
                </a:solidFill>
                <a:latin typeface="+mj-lt"/>
                <a:cs typeface="Times New Roman" pitchFamily="18" charset="0"/>
              </a:rPr>
              <a:t> *</a:t>
            </a:r>
            <a:r>
              <a:rPr lang="en-US" sz="1800" dirty="0">
                <a:latin typeface="+mj-lt"/>
                <a:cs typeface="Times New Roman" pitchFamily="18" charset="0"/>
              </a:rPr>
              <a:t>p = </a:t>
            </a:r>
            <a:r>
              <a:rPr lang="en-US" sz="1800" dirty="0">
                <a:solidFill>
                  <a:srgbClr val="FF0000"/>
                </a:solidFill>
                <a:latin typeface="+mj-lt"/>
                <a:cs typeface="Times New Roman" pitchFamily="18" charset="0"/>
              </a:rPr>
              <a:t>new</a:t>
            </a:r>
            <a:r>
              <a:rPr lang="en-US" sz="1800" dirty="0">
                <a:latin typeface="+mj-lt"/>
                <a:cs typeface="Times New Roman" pitchFamily="18" charset="0"/>
              </a:rPr>
              <a:t> </a:t>
            </a:r>
            <a:r>
              <a:rPr lang="en-US" sz="1800" dirty="0" err="1">
                <a:latin typeface="+mj-lt"/>
                <a:cs typeface="Times New Roman" pitchFamily="18" charset="0"/>
              </a:rPr>
              <a:t>int</a:t>
            </a:r>
            <a:r>
              <a:rPr lang="en-US" sz="1800" dirty="0">
                <a:latin typeface="+mj-lt"/>
                <a:cs typeface="Times New Roman" pitchFamily="18" charset="0"/>
              </a:rPr>
              <a:t>; </a:t>
            </a:r>
          </a:p>
          <a:p>
            <a:pPr lvl="3">
              <a:buFont typeface="Arial" pitchFamily="34" charset="0"/>
              <a:buNone/>
            </a:pPr>
            <a:r>
              <a:rPr lang="en-US" sz="1800" dirty="0">
                <a:latin typeface="+mj-lt"/>
                <a:cs typeface="Times New Roman" pitchFamily="18" charset="0"/>
              </a:rPr>
              <a:t>if(p==NULL){</a:t>
            </a:r>
          </a:p>
          <a:p>
            <a:pPr lvl="3">
              <a:buFont typeface="Arial" pitchFamily="34" charset="0"/>
              <a:buNone/>
            </a:pPr>
            <a:r>
              <a:rPr lang="en-US" sz="1800" dirty="0">
                <a:latin typeface="+mj-lt"/>
                <a:cs typeface="Times New Roman" pitchFamily="18" charset="0"/>
              </a:rPr>
              <a:t>	</a:t>
            </a:r>
            <a:r>
              <a:rPr lang="en-US" sz="1800" dirty="0" err="1">
                <a:latin typeface="+mj-lt"/>
                <a:cs typeface="Times New Roman" pitchFamily="18" charset="0"/>
              </a:rPr>
              <a:t>cout</a:t>
            </a:r>
            <a:r>
              <a:rPr lang="en-US" sz="1800" dirty="0">
                <a:latin typeface="+mj-lt"/>
                <a:cs typeface="Times New Roman" pitchFamily="18" charset="0"/>
              </a:rPr>
              <a:t>&lt;&lt;“</a:t>
            </a:r>
            <a:r>
              <a:rPr lang="en-US" sz="1800" dirty="0" err="1">
                <a:latin typeface="+mj-lt"/>
                <a:cs typeface="Times New Roman" pitchFamily="18" charset="0"/>
              </a:rPr>
              <a:t>Loi</a:t>
            </a:r>
            <a:r>
              <a:rPr lang="en-US" sz="1800" dirty="0">
                <a:latin typeface="+mj-lt"/>
                <a:cs typeface="Times New Roman" pitchFamily="18" charset="0"/>
              </a:rPr>
              <a:t> cap </a:t>
            </a:r>
            <a:r>
              <a:rPr lang="en-US" sz="1800" dirty="0" err="1">
                <a:latin typeface="+mj-lt"/>
                <a:cs typeface="Times New Roman" pitchFamily="18" charset="0"/>
              </a:rPr>
              <a:t>phat</a:t>
            </a:r>
            <a:r>
              <a:rPr lang="en-US" sz="1800" dirty="0">
                <a:latin typeface="+mj-lt"/>
                <a:cs typeface="Times New Roman" pitchFamily="18" charset="0"/>
              </a:rPr>
              <a:t>”;</a:t>
            </a:r>
          </a:p>
          <a:p>
            <a:pPr lvl="3">
              <a:buFont typeface="Arial" pitchFamily="34" charset="0"/>
              <a:buNone/>
            </a:pPr>
            <a:r>
              <a:rPr lang="en-US" sz="1800" dirty="0">
                <a:latin typeface="+mj-lt"/>
                <a:cs typeface="Times New Roman" pitchFamily="18" charset="0"/>
              </a:rPr>
              <a:t>	exit(0);</a:t>
            </a:r>
          </a:p>
          <a:p>
            <a:pPr lvl="3">
              <a:buFont typeface="Arial" pitchFamily="34" charset="0"/>
              <a:buNone/>
            </a:pPr>
            <a:r>
              <a:rPr lang="en-US" sz="1800" dirty="0">
                <a:latin typeface="+mj-lt"/>
                <a:cs typeface="Times New Roman" pitchFamily="18" charset="0"/>
              </a:rPr>
              <a:t>}</a:t>
            </a:r>
          </a:p>
          <a:p>
            <a:pPr lvl="3">
              <a:buFont typeface="Arial" pitchFamily="34" charset="0"/>
              <a:buNone/>
            </a:pPr>
            <a:r>
              <a:rPr lang="en-US" sz="1800" dirty="0">
                <a:latin typeface="+mj-lt"/>
                <a:cs typeface="Times New Roman" pitchFamily="18" charset="0"/>
              </a:rPr>
              <a:t>*p = 100;</a:t>
            </a:r>
          </a:p>
          <a:p>
            <a:pPr lvl="3">
              <a:buFont typeface="Arial" pitchFamily="34" charset="0"/>
              <a:buNone/>
            </a:pPr>
            <a:r>
              <a:rPr lang="en-US" sz="1800" dirty="0" err="1">
                <a:latin typeface="+mj-lt"/>
                <a:cs typeface="Times New Roman" pitchFamily="18" charset="0"/>
              </a:rPr>
              <a:t>cout</a:t>
            </a:r>
            <a:r>
              <a:rPr lang="en-US" sz="1800" dirty="0">
                <a:latin typeface="+mj-lt"/>
                <a:cs typeface="Times New Roman" pitchFamily="18" charset="0"/>
              </a:rPr>
              <a:t> &lt;&lt; “Tai o </a:t>
            </a:r>
            <a:r>
              <a:rPr lang="en-US" sz="1800" dirty="0" err="1">
                <a:latin typeface="+mj-lt"/>
                <a:cs typeface="Times New Roman" pitchFamily="18" charset="0"/>
              </a:rPr>
              <a:t>nho</a:t>
            </a:r>
            <a:r>
              <a:rPr lang="en-US" sz="1800" dirty="0">
                <a:latin typeface="+mj-lt"/>
                <a:cs typeface="Times New Roman" pitchFamily="18" charset="0"/>
              </a:rPr>
              <a:t> " &lt;&lt; p &lt;&lt; " ";</a:t>
            </a:r>
          </a:p>
          <a:p>
            <a:pPr lvl="3">
              <a:buFont typeface="Arial" pitchFamily="34" charset="0"/>
              <a:buNone/>
            </a:pPr>
            <a:r>
              <a:rPr lang="en-US" sz="1800" dirty="0" err="1">
                <a:latin typeface="+mj-lt"/>
                <a:cs typeface="Times New Roman" pitchFamily="18" charset="0"/>
              </a:rPr>
              <a:t>cout</a:t>
            </a:r>
            <a:r>
              <a:rPr lang="en-US" sz="1800" dirty="0">
                <a:latin typeface="+mj-lt"/>
                <a:cs typeface="Times New Roman" pitchFamily="18" charset="0"/>
              </a:rPr>
              <a:t> &lt;&lt; “la </a:t>
            </a:r>
            <a:r>
              <a:rPr lang="en-US" sz="1800" dirty="0" err="1">
                <a:latin typeface="+mj-lt"/>
                <a:cs typeface="Times New Roman" pitchFamily="18" charset="0"/>
              </a:rPr>
              <a:t>gia</a:t>
            </a:r>
            <a:r>
              <a:rPr lang="en-US" sz="1800" dirty="0">
                <a:latin typeface="+mj-lt"/>
                <a:cs typeface="Times New Roman" pitchFamily="18" charset="0"/>
              </a:rPr>
              <a:t> tri " &lt;&lt; *p &lt;&lt; "\n";</a:t>
            </a:r>
          </a:p>
          <a:p>
            <a:pPr lvl="3">
              <a:buFont typeface="Arial" pitchFamily="34" charset="0"/>
              <a:buNone/>
            </a:pPr>
            <a:r>
              <a:rPr lang="en-US" sz="1800" dirty="0">
                <a:latin typeface="+mj-lt"/>
                <a:cs typeface="Times New Roman" pitchFamily="18" charset="0"/>
              </a:rPr>
              <a:t>//</a:t>
            </a:r>
            <a:r>
              <a:rPr lang="en-US" sz="1800" dirty="0" err="1">
                <a:latin typeface="+mj-lt"/>
                <a:cs typeface="Times New Roman" pitchFamily="18" charset="0"/>
              </a:rPr>
              <a:t>Tranh</a:t>
            </a:r>
            <a:r>
              <a:rPr lang="en-US" sz="1800" dirty="0">
                <a:latin typeface="+mj-lt"/>
                <a:cs typeface="Times New Roman" pitchFamily="18" charset="0"/>
              </a:rPr>
              <a:t> hao ton </a:t>
            </a:r>
            <a:r>
              <a:rPr lang="en-US" sz="1800" dirty="0" err="1">
                <a:latin typeface="+mj-lt"/>
                <a:cs typeface="Times New Roman" pitchFamily="18" charset="0"/>
              </a:rPr>
              <a:t>bo</a:t>
            </a:r>
            <a:r>
              <a:rPr lang="en-US" sz="1800" dirty="0">
                <a:latin typeface="+mj-lt"/>
                <a:cs typeface="Times New Roman" pitchFamily="18" charset="0"/>
              </a:rPr>
              <a:t> </a:t>
            </a:r>
            <a:r>
              <a:rPr lang="en-US" sz="1800" dirty="0" err="1">
                <a:latin typeface="+mj-lt"/>
                <a:cs typeface="Times New Roman" pitchFamily="18" charset="0"/>
              </a:rPr>
              <a:t>nho</a:t>
            </a:r>
            <a:endParaRPr lang="en-US" sz="1800" dirty="0">
              <a:latin typeface="+mj-lt"/>
              <a:cs typeface="Times New Roman" pitchFamily="18" charset="0"/>
            </a:endParaRPr>
          </a:p>
          <a:p>
            <a:pPr lvl="3">
              <a:buFont typeface="Arial" pitchFamily="34" charset="0"/>
              <a:buNone/>
            </a:pPr>
            <a:r>
              <a:rPr lang="en-US" sz="1800" dirty="0">
                <a:latin typeface="+mj-lt"/>
                <a:cs typeface="Times New Roman" pitchFamily="18" charset="0"/>
              </a:rPr>
              <a:t>if(p!=NULL)	{</a:t>
            </a:r>
          </a:p>
          <a:p>
            <a:pPr lvl="3">
              <a:buFont typeface="Arial" pitchFamily="34" charset="0"/>
              <a:buNone/>
            </a:pPr>
            <a:r>
              <a:rPr lang="en-US" sz="1800" dirty="0">
                <a:latin typeface="+mj-lt"/>
                <a:cs typeface="Times New Roman" pitchFamily="18" charset="0"/>
              </a:rPr>
              <a:t>		delete p;</a:t>
            </a:r>
          </a:p>
          <a:p>
            <a:pPr lvl="3">
              <a:buFont typeface="Arial" pitchFamily="34" charset="0"/>
              <a:buNone/>
            </a:pPr>
            <a:r>
              <a:rPr lang="en-US" sz="1800" dirty="0">
                <a:latin typeface="+mj-lt"/>
                <a:cs typeface="Times New Roman" pitchFamily="18" charset="0"/>
              </a:rPr>
              <a:t>		p=NULL;</a:t>
            </a:r>
          </a:p>
          <a:p>
            <a:pPr lvl="3">
              <a:buFont typeface="Arial" pitchFamily="34" charset="0"/>
              <a:buNone/>
            </a:pPr>
            <a:r>
              <a:rPr lang="en-US" sz="1800" dirty="0">
                <a:latin typeface="+mj-lt"/>
                <a:cs typeface="Times New Roman" pitchFamily="18" charset="0"/>
              </a:rPr>
              <a:t>	}</a:t>
            </a:r>
          </a:p>
          <a:p>
            <a:pPr lvl="2">
              <a:buFont typeface="Arial" pitchFamily="34" charset="0"/>
              <a:buNone/>
            </a:pPr>
            <a:r>
              <a:rPr lang="en-US" sz="1800" dirty="0">
                <a:latin typeface="+mj-lt"/>
                <a:cs typeface="Times New Roman" pitchFamily="18" charset="0"/>
              </a:rPr>
              <a:t>}</a:t>
            </a:r>
          </a:p>
          <a:p>
            <a:endParaRPr lang="en-US" sz="1800" dirty="0">
              <a:latin typeface="+mj-lt"/>
              <a:cs typeface="Times New Roman" pitchFamily="18" charset="0"/>
            </a:endParaRPr>
          </a:p>
        </p:txBody>
      </p:sp>
    </p:spTree>
    <p:extLst>
      <p:ext uri="{BB962C8B-B14F-4D97-AF65-F5344CB8AC3E}">
        <p14:creationId xmlns:p14="http://schemas.microsoft.com/office/powerpoint/2010/main" val="3055802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F146-AF5E-44FA-880F-12EE0E824170}"/>
              </a:ext>
            </a:extLst>
          </p:cNvPr>
          <p:cNvSpPr>
            <a:spLocks noGrp="1"/>
          </p:cNvSpPr>
          <p:nvPr>
            <p:ph type="title"/>
          </p:nvPr>
        </p:nvSpPr>
        <p:spPr/>
        <p:txBody>
          <a:bodyPr/>
          <a:lstStyle/>
          <a:p>
            <a:r>
              <a:rPr lang="en-US" dirty="0"/>
              <a:t>Con </a:t>
            </a:r>
            <a:r>
              <a:rPr lang="en-US" dirty="0" err="1"/>
              <a:t>trỏ</a:t>
            </a:r>
            <a:r>
              <a:rPr lang="en-US" dirty="0"/>
              <a:t> void</a:t>
            </a:r>
          </a:p>
        </p:txBody>
      </p:sp>
      <p:sp>
        <p:nvSpPr>
          <p:cNvPr id="4" name="Date Placeholder 3">
            <a:extLst>
              <a:ext uri="{FF2B5EF4-FFF2-40B4-BE49-F238E27FC236}">
                <a16:creationId xmlns:a16="http://schemas.microsoft.com/office/drawing/2014/main" id="{49CEF519-A16C-42DF-89C7-54C5C13DD964}"/>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ABA58E0B-3BA1-4C7D-A924-1CC06092078C}"/>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58D662AC-0901-437E-8702-6371B690E837}"/>
              </a:ext>
            </a:extLst>
          </p:cNvPr>
          <p:cNvSpPr>
            <a:spLocks noGrp="1"/>
          </p:cNvSpPr>
          <p:nvPr>
            <p:ph type="sldNum" sz="quarter" idx="12"/>
          </p:nvPr>
        </p:nvSpPr>
        <p:spPr/>
        <p:txBody>
          <a:bodyPr/>
          <a:lstStyle/>
          <a:p>
            <a:fld id="{0D945AA7-9227-473E-91B8-199BC24B6000}" type="slidenum">
              <a:rPr lang="en-US" smtClean="0"/>
              <a:t>24</a:t>
            </a:fld>
            <a:endParaRPr lang="en-US"/>
          </a:p>
        </p:txBody>
      </p:sp>
      <p:sp>
        <p:nvSpPr>
          <p:cNvPr id="7" name="Content Placeholder 2">
            <a:extLst>
              <a:ext uri="{FF2B5EF4-FFF2-40B4-BE49-F238E27FC236}">
                <a16:creationId xmlns:a16="http://schemas.microsoft.com/office/drawing/2014/main" id="{CBF0E449-EB36-4AA6-8E00-3F0D5E7122F4}"/>
              </a:ext>
            </a:extLst>
          </p:cNvPr>
          <p:cNvSpPr>
            <a:spLocks noGrp="1"/>
          </p:cNvSpPr>
          <p:nvPr>
            <p:ph idx="1"/>
          </p:nvPr>
        </p:nvSpPr>
        <p:spPr>
          <a:xfrm>
            <a:off x="838200" y="1487054"/>
            <a:ext cx="9820564" cy="3860801"/>
          </a:xfrm>
        </p:spPr>
        <p:txBody>
          <a:bodyPr/>
          <a:lstStyle/>
          <a:p>
            <a:pPr algn="just"/>
            <a:r>
              <a:rPr lang="vi-VN" dirty="0">
                <a:solidFill>
                  <a:srgbClr val="FF0000"/>
                </a:solidFill>
              </a:rPr>
              <a:t>Con trỏ void </a:t>
            </a:r>
            <a:r>
              <a:rPr lang="vi-VN" dirty="0"/>
              <a:t>là một lọai con trỏ đặc biệt mà có thể trỏ đến bất kỳ kiểu dữ liệu nào. </a:t>
            </a:r>
          </a:p>
          <a:p>
            <a:pPr algn="just"/>
            <a:r>
              <a:rPr lang="vi-VN" dirty="0"/>
              <a:t>Cú pháp:</a:t>
            </a:r>
          </a:p>
          <a:p>
            <a:pPr marL="0" indent="0" algn="just">
              <a:buNone/>
            </a:pPr>
            <a:r>
              <a:rPr lang="en-US" dirty="0"/>
              <a:t>	</a:t>
            </a:r>
            <a:r>
              <a:rPr lang="vi-VN" dirty="0">
                <a:solidFill>
                  <a:srgbClr val="FF0000"/>
                </a:solidFill>
              </a:rPr>
              <a:t>void *pointerVariable;</a:t>
            </a:r>
          </a:p>
          <a:p>
            <a:pPr algn="just"/>
            <a:r>
              <a:rPr lang="vi-VN" dirty="0"/>
              <a:t>Ví dụ:</a:t>
            </a:r>
          </a:p>
          <a:p>
            <a:pPr marL="800100" lvl="2" indent="0" algn="just">
              <a:buNone/>
            </a:pPr>
            <a:r>
              <a:rPr lang="vi-VN" sz="2400" dirty="0"/>
              <a:t>void *p;</a:t>
            </a:r>
          </a:p>
          <a:p>
            <a:pPr marL="800100" lvl="2" indent="0" algn="just">
              <a:buNone/>
            </a:pPr>
            <a:r>
              <a:rPr lang="vi-VN" sz="2400" dirty="0"/>
              <a:t>p = &amp;a; // p trỏ đến biến nguyên a</a:t>
            </a:r>
          </a:p>
          <a:p>
            <a:pPr marL="800100" lvl="2" indent="0" algn="just">
              <a:buNone/>
            </a:pPr>
            <a:r>
              <a:rPr lang="vi-VN" sz="2400" dirty="0"/>
              <a:t>p = &amp;f; //p trỏ đến biến thực f</a:t>
            </a:r>
          </a:p>
        </p:txBody>
      </p:sp>
    </p:spTree>
    <p:extLst>
      <p:ext uri="{BB962C8B-B14F-4D97-AF65-F5344CB8AC3E}">
        <p14:creationId xmlns:p14="http://schemas.microsoft.com/office/powerpoint/2010/main" val="102528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92F4-A018-4EBD-AD73-45DD7C90446C}"/>
              </a:ext>
            </a:extLst>
          </p:cNvPr>
          <p:cNvSpPr>
            <a:spLocks noGrp="1"/>
          </p:cNvSpPr>
          <p:nvPr>
            <p:ph type="title"/>
          </p:nvPr>
        </p:nvSpPr>
        <p:spPr/>
        <p:txBody>
          <a:bodyPr/>
          <a:lstStyle/>
          <a:p>
            <a:r>
              <a:rPr lang="en-US" b="1" dirty="0"/>
              <a:t>Con </a:t>
            </a:r>
            <a:r>
              <a:rPr lang="en-US" b="1" dirty="0" err="1"/>
              <a:t>trỏ</a:t>
            </a:r>
            <a:r>
              <a:rPr lang="en-US" b="1" dirty="0"/>
              <a:t> void</a:t>
            </a:r>
          </a:p>
        </p:txBody>
      </p:sp>
      <p:sp>
        <p:nvSpPr>
          <p:cNvPr id="4" name="Date Placeholder 3">
            <a:extLst>
              <a:ext uri="{FF2B5EF4-FFF2-40B4-BE49-F238E27FC236}">
                <a16:creationId xmlns:a16="http://schemas.microsoft.com/office/drawing/2014/main" id="{77744112-A16B-4D20-BD74-B50D2067184E}"/>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40D9E05B-CB47-4A0C-99D7-FDDBB3B5F285}"/>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4B13D4FC-7C64-4F0F-834F-5C47098858D5}"/>
              </a:ext>
            </a:extLst>
          </p:cNvPr>
          <p:cNvSpPr>
            <a:spLocks noGrp="1"/>
          </p:cNvSpPr>
          <p:nvPr>
            <p:ph type="sldNum" sz="quarter" idx="12"/>
          </p:nvPr>
        </p:nvSpPr>
        <p:spPr/>
        <p:txBody>
          <a:bodyPr/>
          <a:lstStyle/>
          <a:p>
            <a:fld id="{0D945AA7-9227-473E-91B8-199BC24B6000}" type="slidenum">
              <a:rPr lang="en-US" smtClean="0"/>
              <a:t>25</a:t>
            </a:fld>
            <a:endParaRPr lang="en-US"/>
          </a:p>
        </p:txBody>
      </p:sp>
      <p:sp>
        <p:nvSpPr>
          <p:cNvPr id="7" name="Content Placeholder 2">
            <a:extLst>
              <a:ext uri="{FF2B5EF4-FFF2-40B4-BE49-F238E27FC236}">
                <a16:creationId xmlns:a16="http://schemas.microsoft.com/office/drawing/2014/main" id="{0166E075-D34B-4805-B79D-143C4C569449}"/>
              </a:ext>
            </a:extLst>
          </p:cNvPr>
          <p:cNvSpPr>
            <a:spLocks noGrp="1"/>
          </p:cNvSpPr>
          <p:nvPr>
            <p:ph idx="1"/>
          </p:nvPr>
        </p:nvSpPr>
        <p:spPr>
          <a:xfrm>
            <a:off x="838199" y="1773382"/>
            <a:ext cx="10716491" cy="3990109"/>
          </a:xfrm>
        </p:spPr>
        <p:txBody>
          <a:bodyPr/>
          <a:lstStyle/>
          <a:p>
            <a:pPr algn="just"/>
            <a:r>
              <a:rPr lang="vi-VN" dirty="0"/>
              <a:t>Tuy nhiên, ta cũng có</a:t>
            </a:r>
            <a:r>
              <a:rPr lang="en-US" dirty="0"/>
              <a:t> </a:t>
            </a:r>
            <a:r>
              <a:rPr lang="vi-VN" dirty="0"/>
              <a:t>thể ép kiểu con trỏ về đúng kiểu tương ứng khi dùng trong các biểu thức.</a:t>
            </a:r>
          </a:p>
          <a:p>
            <a:pPr algn="just"/>
            <a:r>
              <a:rPr lang="vi-VN" dirty="0"/>
              <a:t>Ví dụ:</a:t>
            </a:r>
          </a:p>
          <a:p>
            <a:pPr lvl="1" algn="just"/>
            <a:r>
              <a:rPr lang="vi-VN" dirty="0"/>
              <a:t>Nếu p đang trỏ đến biến nguyên a, để tăng giá trị của biến a lên 10 ta phải dùng lệnh sau: </a:t>
            </a:r>
          </a:p>
          <a:p>
            <a:pPr marL="457200" lvl="1" indent="0" algn="just">
              <a:buNone/>
            </a:pPr>
            <a:r>
              <a:rPr lang="en-US" dirty="0"/>
              <a:t>		</a:t>
            </a:r>
            <a:r>
              <a:rPr lang="vi-VN" dirty="0">
                <a:solidFill>
                  <a:srgbClr val="FF0000"/>
                </a:solidFill>
              </a:rPr>
              <a:t>(int*)</a:t>
            </a:r>
            <a:r>
              <a:rPr lang="vi-VN" dirty="0"/>
              <a:t>*p + 10;</a:t>
            </a:r>
          </a:p>
          <a:p>
            <a:pPr lvl="1" algn="just"/>
            <a:r>
              <a:rPr lang="vi-VN" dirty="0"/>
              <a:t>Nếu p đang trỏ đến biến thực f, để tăng giá trị của biến f lên 10 ta phải dùng lệnh sau: </a:t>
            </a:r>
          </a:p>
          <a:p>
            <a:pPr marL="457200" lvl="1" indent="0" algn="just">
              <a:buNone/>
            </a:pPr>
            <a:r>
              <a:rPr lang="en-US" dirty="0"/>
              <a:t>		</a:t>
            </a:r>
            <a:r>
              <a:rPr lang="vi-VN" dirty="0">
                <a:solidFill>
                  <a:srgbClr val="FF0000"/>
                </a:solidFill>
              </a:rPr>
              <a:t>(float*)</a:t>
            </a:r>
            <a:r>
              <a:rPr lang="vi-VN" dirty="0"/>
              <a:t>*p + 10;</a:t>
            </a:r>
          </a:p>
        </p:txBody>
      </p:sp>
    </p:spTree>
    <p:extLst>
      <p:ext uri="{BB962C8B-B14F-4D97-AF65-F5344CB8AC3E}">
        <p14:creationId xmlns:p14="http://schemas.microsoft.com/office/powerpoint/2010/main" val="341011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37B7-A73F-46F3-B5D2-16718E5E7281}"/>
              </a:ext>
            </a:extLst>
          </p:cNvPr>
          <p:cNvSpPr>
            <a:spLocks noGrp="1"/>
          </p:cNvSpPr>
          <p:nvPr>
            <p:ph type="title"/>
          </p:nvPr>
        </p:nvSpPr>
        <p:spPr/>
        <p:txBody>
          <a:bodyPr/>
          <a:lstStyle/>
          <a:p>
            <a:r>
              <a:rPr lang="en-US" b="1" dirty="0"/>
              <a:t>Con </a:t>
            </a:r>
            <a:r>
              <a:rPr lang="en-US" b="1" dirty="0" err="1"/>
              <a:t>trỏ</a:t>
            </a:r>
            <a:r>
              <a:rPr lang="en-US" b="1" dirty="0"/>
              <a:t> null</a:t>
            </a:r>
          </a:p>
        </p:txBody>
      </p:sp>
      <p:sp>
        <p:nvSpPr>
          <p:cNvPr id="4" name="Date Placeholder 3">
            <a:extLst>
              <a:ext uri="{FF2B5EF4-FFF2-40B4-BE49-F238E27FC236}">
                <a16:creationId xmlns:a16="http://schemas.microsoft.com/office/drawing/2014/main" id="{F8F54137-FE8D-4A8B-8230-B30C63621F62}"/>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781BB189-F171-491D-8A99-60D9205E7722}"/>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77562B82-0329-45BA-9399-B096675401EE}"/>
              </a:ext>
            </a:extLst>
          </p:cNvPr>
          <p:cNvSpPr>
            <a:spLocks noGrp="1"/>
          </p:cNvSpPr>
          <p:nvPr>
            <p:ph type="sldNum" sz="quarter" idx="12"/>
          </p:nvPr>
        </p:nvSpPr>
        <p:spPr/>
        <p:txBody>
          <a:bodyPr/>
          <a:lstStyle/>
          <a:p>
            <a:fld id="{0D945AA7-9227-473E-91B8-199BC24B6000}" type="slidenum">
              <a:rPr lang="en-US" smtClean="0"/>
              <a:t>26</a:t>
            </a:fld>
            <a:endParaRPr lang="en-US"/>
          </a:p>
        </p:txBody>
      </p:sp>
      <p:sp>
        <p:nvSpPr>
          <p:cNvPr id="7" name="Content Placeholder 2">
            <a:extLst>
              <a:ext uri="{FF2B5EF4-FFF2-40B4-BE49-F238E27FC236}">
                <a16:creationId xmlns:a16="http://schemas.microsoft.com/office/drawing/2014/main" id="{8A5D3754-ACFA-44C2-BFB7-04BEECC0AA04}"/>
              </a:ext>
            </a:extLst>
          </p:cNvPr>
          <p:cNvSpPr>
            <a:spLocks noGrp="1"/>
          </p:cNvSpPr>
          <p:nvPr>
            <p:ph idx="1"/>
          </p:nvPr>
        </p:nvSpPr>
        <p:spPr>
          <a:xfrm>
            <a:off x="838200" y="1838036"/>
            <a:ext cx="10515600" cy="4518314"/>
          </a:xfrm>
        </p:spPr>
        <p:txBody>
          <a:bodyPr>
            <a:normAutofit fontScale="92500" lnSpcReduction="10000"/>
          </a:bodyPr>
          <a:lstStyle/>
          <a:p>
            <a:pPr algn="just"/>
            <a:r>
              <a:rPr lang="vi-VN" dirty="0"/>
              <a:t>Một con trỏ hiện hành không trỏ đến một địa chỉ bộ nhớ hợp lệ thì được gán giá trị NULL</a:t>
            </a:r>
          </a:p>
          <a:p>
            <a:pPr algn="just"/>
            <a:r>
              <a:rPr lang="vi-VN" dirty="0"/>
              <a:t>NULL được định nghĩa trong &lt;cstdlib&gt;</a:t>
            </a:r>
            <a:endParaRPr lang="en-US" dirty="0"/>
          </a:p>
          <a:p>
            <a:pPr algn="just"/>
            <a:r>
              <a:rPr lang="en-US" dirty="0" err="1"/>
              <a:t>Ví</a:t>
            </a:r>
            <a:r>
              <a:rPr lang="en-US" dirty="0"/>
              <a:t> </a:t>
            </a:r>
            <a:r>
              <a:rPr lang="en-US" dirty="0" err="1"/>
              <a:t>dụ</a:t>
            </a:r>
            <a:r>
              <a:rPr lang="en-US" dirty="0"/>
              <a:t>:</a:t>
            </a:r>
          </a:p>
          <a:p>
            <a:pPr marL="0" indent="0" algn="just">
              <a:buNone/>
            </a:pPr>
            <a:endParaRPr lang="en-US" dirty="0">
              <a:solidFill>
                <a:srgbClr val="000000"/>
              </a:solidFill>
            </a:endParaRPr>
          </a:p>
          <a:p>
            <a:pPr lvl="2">
              <a:spcBef>
                <a:spcPts val="0"/>
              </a:spcBef>
              <a:buFont typeface="Arial" pitchFamily="34" charset="0"/>
              <a:buNone/>
            </a:pPr>
            <a:r>
              <a:rPr lang="en-US" dirty="0">
                <a:solidFill>
                  <a:srgbClr val="000000"/>
                </a:solidFill>
                <a:latin typeface="+mj-lt"/>
                <a:cs typeface="Times New Roman" pitchFamily="18" charset="0"/>
              </a:rPr>
              <a:t>#include &lt;</a:t>
            </a:r>
            <a:r>
              <a:rPr lang="en-US" dirty="0" err="1">
                <a:solidFill>
                  <a:srgbClr val="000000"/>
                </a:solidFill>
                <a:latin typeface="+mj-lt"/>
                <a:cs typeface="Times New Roman" pitchFamily="18" charset="0"/>
              </a:rPr>
              <a:t>iostream.h</a:t>
            </a:r>
            <a:r>
              <a:rPr lang="en-US" dirty="0">
                <a:solidFill>
                  <a:srgbClr val="000000"/>
                </a:solidFill>
                <a:latin typeface="+mj-lt"/>
                <a:cs typeface="Times New Roman" pitchFamily="18" charset="0"/>
              </a:rPr>
              <a:t>&gt;</a:t>
            </a:r>
          </a:p>
          <a:p>
            <a:pPr lvl="2">
              <a:spcBef>
                <a:spcPts val="0"/>
              </a:spcBef>
              <a:buFont typeface="Arial" pitchFamily="34" charset="0"/>
              <a:buNone/>
            </a:pPr>
            <a:r>
              <a:rPr lang="en-US" dirty="0">
                <a:solidFill>
                  <a:srgbClr val="000000"/>
                </a:solidFill>
                <a:latin typeface="+mj-lt"/>
                <a:cs typeface="Times New Roman" pitchFamily="18" charset="0"/>
              </a:rPr>
              <a:t>void main()</a:t>
            </a:r>
          </a:p>
          <a:p>
            <a:pPr lvl="2">
              <a:spcBef>
                <a:spcPts val="0"/>
              </a:spcBef>
              <a:buFont typeface="Arial" pitchFamily="34" charset="0"/>
              <a:buNone/>
            </a:pPr>
            <a:r>
              <a:rPr lang="en-US" dirty="0">
                <a:solidFill>
                  <a:srgbClr val="000000"/>
                </a:solidFill>
                <a:latin typeface="+mj-lt"/>
                <a:cs typeface="Times New Roman" pitchFamily="18" charset="0"/>
              </a:rPr>
              <a:t>{</a:t>
            </a:r>
          </a:p>
          <a:p>
            <a:pPr lvl="3">
              <a:spcBef>
                <a:spcPts val="0"/>
              </a:spcBef>
              <a:buFont typeface="Arial" pitchFamily="34" charset="0"/>
              <a:buNone/>
            </a:pPr>
            <a:r>
              <a:rPr lang="en-US" dirty="0">
                <a:solidFill>
                  <a:srgbClr val="000000"/>
                </a:solidFill>
                <a:latin typeface="+mj-lt"/>
                <a:cs typeface="Times New Roman" pitchFamily="18" charset="0"/>
              </a:rPr>
              <a:t>	</a:t>
            </a:r>
            <a:r>
              <a:rPr lang="en-US" sz="2400" dirty="0" err="1">
                <a:solidFill>
                  <a:srgbClr val="000000"/>
                </a:solidFill>
                <a:latin typeface="+mj-lt"/>
                <a:cs typeface="Times New Roman" pitchFamily="18" charset="0"/>
              </a:rPr>
              <a:t>int</a:t>
            </a:r>
            <a:r>
              <a:rPr lang="en-US" sz="2400" dirty="0">
                <a:solidFill>
                  <a:srgbClr val="000000"/>
                </a:solidFill>
                <a:latin typeface="+mj-lt"/>
                <a:cs typeface="Times New Roman" pitchFamily="18" charset="0"/>
              </a:rPr>
              <a:t> *p;</a:t>
            </a:r>
            <a:br>
              <a:rPr lang="en-US" sz="2400" dirty="0">
                <a:solidFill>
                  <a:srgbClr val="000000"/>
                </a:solidFill>
                <a:latin typeface="+mj-lt"/>
                <a:cs typeface="Times New Roman" pitchFamily="18" charset="0"/>
              </a:rPr>
            </a:br>
            <a:r>
              <a:rPr lang="en-US" sz="2400" dirty="0" err="1">
                <a:solidFill>
                  <a:srgbClr val="000000"/>
                </a:solidFill>
                <a:latin typeface="+mj-lt"/>
                <a:cs typeface="Times New Roman" pitchFamily="18" charset="0"/>
              </a:rPr>
              <a:t>cout</a:t>
            </a:r>
            <a:r>
              <a:rPr lang="en-US" sz="2400" dirty="0">
                <a:solidFill>
                  <a:srgbClr val="000000"/>
                </a:solidFill>
                <a:latin typeface="+mj-lt"/>
                <a:cs typeface="Times New Roman" pitchFamily="18" charset="0"/>
              </a:rPr>
              <a:t> &lt;&lt;“</a:t>
            </a:r>
            <a:r>
              <a:rPr lang="en-US" sz="2400" dirty="0" err="1">
                <a:solidFill>
                  <a:srgbClr val="000000"/>
                </a:solidFill>
                <a:latin typeface="+mj-lt"/>
                <a:cs typeface="Times New Roman" pitchFamily="18" charset="0"/>
              </a:rPr>
              <a:t>Gia</a:t>
            </a:r>
            <a:r>
              <a:rPr lang="en-US" sz="2400" dirty="0">
                <a:solidFill>
                  <a:srgbClr val="000000"/>
                </a:solidFill>
                <a:latin typeface="+mj-lt"/>
                <a:cs typeface="Times New Roman" pitchFamily="18" charset="0"/>
              </a:rPr>
              <a:t> tri con </a:t>
            </a:r>
            <a:r>
              <a:rPr lang="en-US" sz="2400" dirty="0" err="1">
                <a:solidFill>
                  <a:srgbClr val="000000"/>
                </a:solidFill>
                <a:latin typeface="+mj-lt"/>
                <a:cs typeface="Times New Roman" pitchFamily="18" charset="0"/>
              </a:rPr>
              <a:t>tro</a:t>
            </a:r>
            <a:r>
              <a:rPr lang="en-US" sz="2400" dirty="0">
                <a:solidFill>
                  <a:srgbClr val="000000"/>
                </a:solidFill>
                <a:latin typeface="+mj-lt"/>
                <a:cs typeface="Times New Roman" pitchFamily="18" charset="0"/>
              </a:rPr>
              <a:t> p </a:t>
            </a:r>
            <a:r>
              <a:rPr lang="en-US" sz="2400" dirty="0" err="1">
                <a:solidFill>
                  <a:srgbClr val="000000"/>
                </a:solidFill>
                <a:latin typeface="+mj-lt"/>
                <a:cs typeface="Times New Roman" pitchFamily="18" charset="0"/>
              </a:rPr>
              <a:t>tro</a:t>
            </a:r>
            <a:r>
              <a:rPr lang="en-US" sz="2400" dirty="0">
                <a:solidFill>
                  <a:srgbClr val="000000"/>
                </a:solidFill>
                <a:latin typeface="+mj-lt"/>
                <a:cs typeface="Times New Roman" pitchFamily="18" charset="0"/>
              </a:rPr>
              <a:t> den la: “&lt;&lt; *p; </a:t>
            </a:r>
            <a:endParaRPr lang="en-US" dirty="0">
              <a:solidFill>
                <a:srgbClr val="000000"/>
              </a:solidFill>
              <a:latin typeface="+mj-lt"/>
              <a:cs typeface="Times New Roman" pitchFamily="18" charset="0"/>
            </a:endParaRPr>
          </a:p>
          <a:p>
            <a:pPr lvl="2">
              <a:spcBef>
                <a:spcPts val="0"/>
              </a:spcBef>
              <a:buFont typeface="Arial" pitchFamily="34" charset="0"/>
              <a:buNone/>
            </a:pPr>
            <a:r>
              <a:rPr lang="en-US" dirty="0">
                <a:solidFill>
                  <a:srgbClr val="000000"/>
                </a:solidFill>
                <a:latin typeface="+mj-lt"/>
                <a:cs typeface="Times New Roman" pitchFamily="18" charset="0"/>
              </a:rPr>
              <a:t>}</a:t>
            </a:r>
          </a:p>
          <a:p>
            <a:pPr>
              <a:buFont typeface="Arial" pitchFamily="34" charset="0"/>
              <a:buChar char="•"/>
            </a:pPr>
            <a:r>
              <a:rPr lang="vi-VN" dirty="0"/>
              <a:t>Kết quả của chương trình trên là:</a:t>
            </a:r>
          </a:p>
          <a:p>
            <a:pPr marL="0" indent="0" algn="just">
              <a:buNone/>
            </a:pPr>
            <a:r>
              <a:rPr lang="en-US" dirty="0"/>
              <a:t>	</a:t>
            </a:r>
            <a:r>
              <a:rPr lang="vi-VN" dirty="0">
                <a:solidFill>
                  <a:srgbClr val="EC2C06"/>
                </a:solidFill>
              </a:rPr>
              <a:t>NULL POINTER ASSIGNMENT</a:t>
            </a:r>
          </a:p>
          <a:p>
            <a:pPr marL="0" indent="0" algn="just">
              <a:buNone/>
            </a:pPr>
            <a:endParaRPr lang="vi-VN" dirty="0"/>
          </a:p>
        </p:txBody>
      </p:sp>
    </p:spTree>
    <p:extLst>
      <p:ext uri="{BB962C8B-B14F-4D97-AF65-F5344CB8AC3E}">
        <p14:creationId xmlns:p14="http://schemas.microsoft.com/office/powerpoint/2010/main" val="254341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7CC9-8093-4716-8325-C22948E85DD8}"/>
              </a:ext>
            </a:extLst>
          </p:cNvPr>
          <p:cNvSpPr>
            <a:spLocks noGrp="1"/>
          </p:cNvSpPr>
          <p:nvPr>
            <p:ph type="title"/>
          </p:nvPr>
        </p:nvSpPr>
        <p:spPr/>
        <p:txBody>
          <a:bodyPr/>
          <a:lstStyle/>
          <a:p>
            <a:r>
              <a:rPr lang="en-US" dirty="0" err="1"/>
              <a:t>Câu</a:t>
            </a:r>
            <a:r>
              <a:rPr lang="en-US" dirty="0"/>
              <a:t> </a:t>
            </a:r>
            <a:r>
              <a:rPr lang="en-US" dirty="0" err="1"/>
              <a:t>hỏi</a:t>
            </a:r>
            <a:r>
              <a:rPr lang="en-US" dirty="0"/>
              <a:t> </a:t>
            </a:r>
            <a:r>
              <a:rPr lang="en-US" dirty="0" err="1"/>
              <a:t>trắc</a:t>
            </a:r>
            <a:r>
              <a:rPr lang="en-US" dirty="0"/>
              <a:t> </a:t>
            </a:r>
            <a:r>
              <a:rPr lang="en-US" dirty="0" err="1"/>
              <a:t>nghiệm</a:t>
            </a:r>
            <a:r>
              <a:rPr lang="en-US" dirty="0"/>
              <a:t> – TN01</a:t>
            </a:r>
          </a:p>
        </p:txBody>
      </p:sp>
      <p:sp>
        <p:nvSpPr>
          <p:cNvPr id="3" name="Content Placeholder 2">
            <a:extLst>
              <a:ext uri="{FF2B5EF4-FFF2-40B4-BE49-F238E27FC236}">
                <a16:creationId xmlns:a16="http://schemas.microsoft.com/office/drawing/2014/main" id="{C3F9FFD3-DE19-49E4-B520-DD1FE3DA3E18}"/>
              </a:ext>
            </a:extLst>
          </p:cNvPr>
          <p:cNvSpPr>
            <a:spLocks noGrp="1"/>
          </p:cNvSpPr>
          <p:nvPr>
            <p:ph idx="1"/>
          </p:nvPr>
        </p:nvSpPr>
        <p:spPr/>
        <p:txBody>
          <a:bodyPr/>
          <a:lstStyle/>
          <a:p>
            <a:r>
              <a:rPr lang="en-US" dirty="0"/>
              <a:t>https://forms.office.com/Pages/ResponsePage.aspx?id=n7jxBugHT0a0COwbRXA_MYtgDzLk6Q1LugIpJOeK6HxUNjlITU1NTUZLNVpZOEZEOFlFSElDUVJJUy4u</a:t>
            </a:r>
          </a:p>
        </p:txBody>
      </p:sp>
      <p:sp>
        <p:nvSpPr>
          <p:cNvPr id="4" name="Date Placeholder 3">
            <a:extLst>
              <a:ext uri="{FF2B5EF4-FFF2-40B4-BE49-F238E27FC236}">
                <a16:creationId xmlns:a16="http://schemas.microsoft.com/office/drawing/2014/main" id="{EAC53598-AFAC-4AF5-96CE-F7384297F169}"/>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D3335C46-8715-473B-856D-ADDC6C35D6A6}"/>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2C00686E-A4CD-4E21-8354-EEE90157D693}"/>
              </a:ext>
            </a:extLst>
          </p:cNvPr>
          <p:cNvSpPr>
            <a:spLocks noGrp="1"/>
          </p:cNvSpPr>
          <p:nvPr>
            <p:ph type="sldNum" sz="quarter" idx="12"/>
          </p:nvPr>
        </p:nvSpPr>
        <p:spPr/>
        <p:txBody>
          <a:bodyPr/>
          <a:lstStyle/>
          <a:p>
            <a:fld id="{0D945AA7-9227-473E-91B8-199BC24B6000}" type="slidenum">
              <a:rPr lang="en-US" smtClean="0"/>
              <a:t>27</a:t>
            </a:fld>
            <a:endParaRPr lang="en-US"/>
          </a:p>
        </p:txBody>
      </p:sp>
    </p:spTree>
    <p:extLst>
      <p:ext uri="{BB962C8B-B14F-4D97-AF65-F5344CB8AC3E}">
        <p14:creationId xmlns:p14="http://schemas.microsoft.com/office/powerpoint/2010/main" val="2443812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E9B9-F377-4B29-A0BA-DC44FB209952}"/>
              </a:ext>
            </a:extLst>
          </p:cNvPr>
          <p:cNvSpPr>
            <a:spLocks noGrp="1"/>
          </p:cNvSpPr>
          <p:nvPr>
            <p:ph type="title"/>
          </p:nvPr>
        </p:nvSpPr>
        <p:spPr/>
        <p:txBody>
          <a:bodyPr/>
          <a:lstStyle/>
          <a:p>
            <a:r>
              <a:rPr lang="en-US" b="1" dirty="0" err="1"/>
              <a:t>Bài</a:t>
            </a:r>
            <a:r>
              <a:rPr lang="en-US" b="1" dirty="0"/>
              <a:t> </a:t>
            </a:r>
            <a:r>
              <a:rPr lang="en-US" b="1" dirty="0" err="1"/>
              <a:t>tập</a:t>
            </a:r>
            <a:r>
              <a:rPr lang="en-US" b="1" dirty="0"/>
              <a:t> 1</a:t>
            </a:r>
          </a:p>
        </p:txBody>
      </p:sp>
      <p:sp>
        <p:nvSpPr>
          <p:cNvPr id="3" name="Content Placeholder 2">
            <a:extLst>
              <a:ext uri="{FF2B5EF4-FFF2-40B4-BE49-F238E27FC236}">
                <a16:creationId xmlns:a16="http://schemas.microsoft.com/office/drawing/2014/main" id="{49049974-7AA7-4219-AF84-2E08A481220A}"/>
              </a:ext>
            </a:extLst>
          </p:cNvPr>
          <p:cNvSpPr>
            <a:spLocks noGrp="1"/>
          </p:cNvSpPr>
          <p:nvPr>
            <p:ph idx="1"/>
          </p:nvPr>
        </p:nvSpPr>
        <p:spPr>
          <a:xfrm>
            <a:off x="838200" y="1611529"/>
            <a:ext cx="10515600" cy="1896630"/>
          </a:xfrm>
        </p:spPr>
        <p:txBody>
          <a:bodyPr/>
          <a:lstStyle/>
          <a:p>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một</a:t>
            </a:r>
            <a:r>
              <a:rPr lang="en-US" dirty="0"/>
              <a:t> </a:t>
            </a:r>
            <a:r>
              <a:rPr lang="en-US" dirty="0" err="1"/>
              <a:t>mảng</a:t>
            </a:r>
            <a:r>
              <a:rPr lang="en-US" dirty="0"/>
              <a:t> a </a:t>
            </a:r>
            <a:r>
              <a:rPr lang="en-US" dirty="0" err="1"/>
              <a:t>có</a:t>
            </a:r>
            <a:r>
              <a:rPr lang="en-US" dirty="0"/>
              <a:t> n </a:t>
            </a:r>
            <a:r>
              <a:rPr lang="en-US" dirty="0" err="1"/>
              <a:t>phần</a:t>
            </a:r>
            <a:r>
              <a:rPr lang="en-US" dirty="0"/>
              <a:t> </a:t>
            </a:r>
            <a:r>
              <a:rPr lang="en-US" dirty="0" err="1"/>
              <a:t>tử</a:t>
            </a:r>
            <a:r>
              <a:rPr lang="en-US" dirty="0"/>
              <a:t>, </a:t>
            </a:r>
            <a:r>
              <a:rPr lang="en-US" dirty="0" err="1"/>
              <a:t>hãy</a:t>
            </a:r>
            <a:r>
              <a:rPr lang="en-US" dirty="0"/>
              <a:t> </a:t>
            </a:r>
            <a:r>
              <a:rPr lang="en-US" dirty="0" err="1"/>
              <a:t>liệt</a:t>
            </a:r>
            <a:r>
              <a:rPr lang="en-US" dirty="0"/>
              <a:t> </a:t>
            </a:r>
            <a:r>
              <a:rPr lang="en-US" dirty="0" err="1"/>
              <a:t>kê</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xuất</a:t>
            </a:r>
            <a:r>
              <a:rPr lang="en-US" dirty="0"/>
              <a:t> </a:t>
            </a:r>
            <a:r>
              <a:rPr lang="en-US" dirty="0" err="1"/>
              <a:t>hiện</a:t>
            </a:r>
            <a:r>
              <a:rPr lang="en-US" dirty="0"/>
              <a:t> </a:t>
            </a:r>
            <a:r>
              <a:rPr lang="en-US" dirty="0" err="1"/>
              <a:t>nhiều</a:t>
            </a:r>
            <a:r>
              <a:rPr lang="en-US" dirty="0"/>
              <a:t> </a:t>
            </a:r>
            <a:r>
              <a:rPr lang="en-US" dirty="0" err="1"/>
              <a:t>nhất</a:t>
            </a:r>
            <a:r>
              <a:rPr lang="en-US" dirty="0"/>
              <a:t> </a:t>
            </a:r>
            <a:r>
              <a:rPr lang="en-US" dirty="0" err="1"/>
              <a:t>trong</a:t>
            </a:r>
            <a:r>
              <a:rPr lang="en-US" dirty="0"/>
              <a:t> </a:t>
            </a:r>
            <a:r>
              <a:rPr lang="en-US" dirty="0" err="1"/>
              <a:t>mảng</a:t>
            </a:r>
            <a:r>
              <a:rPr lang="en-US" dirty="0"/>
              <a:t>, </a:t>
            </a:r>
            <a:r>
              <a:rPr lang="en-US" dirty="0" err="1"/>
              <a:t>nếu</a:t>
            </a:r>
            <a:r>
              <a:rPr lang="en-US" dirty="0"/>
              <a:t> </a:t>
            </a:r>
            <a:r>
              <a:rPr lang="en-US" dirty="0" err="1"/>
              <a:t>mảng</a:t>
            </a:r>
            <a:r>
              <a:rPr lang="en-US" dirty="0"/>
              <a:t> </a:t>
            </a:r>
            <a:r>
              <a:rPr lang="en-US" dirty="0" err="1"/>
              <a:t>có</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phân</a:t>
            </a:r>
            <a:r>
              <a:rPr lang="en-US" dirty="0"/>
              <a:t> </a:t>
            </a:r>
            <a:r>
              <a:rPr lang="en-US" dirty="0" err="1"/>
              <a:t>biệt</a:t>
            </a:r>
            <a:r>
              <a:rPr lang="en-US" dirty="0"/>
              <a:t> </a:t>
            </a:r>
            <a:r>
              <a:rPr lang="en-US" dirty="0" err="1"/>
              <a:t>nhau</a:t>
            </a:r>
            <a:r>
              <a:rPr lang="en-US" dirty="0"/>
              <a:t> </a:t>
            </a:r>
            <a:r>
              <a:rPr lang="en-US" dirty="0" err="1"/>
              <a:t>thì</a:t>
            </a:r>
            <a:r>
              <a:rPr lang="en-US" dirty="0"/>
              <a:t> </a:t>
            </a:r>
            <a:r>
              <a:rPr lang="en-US" dirty="0" err="1"/>
              <a:t>thông</a:t>
            </a:r>
            <a:r>
              <a:rPr lang="en-US" dirty="0"/>
              <a:t> </a:t>
            </a:r>
            <a:r>
              <a:rPr lang="en-US" dirty="0" err="1"/>
              <a:t>báo</a:t>
            </a:r>
            <a:r>
              <a:rPr lang="en-US" dirty="0"/>
              <a:t> </a:t>
            </a:r>
            <a:r>
              <a:rPr lang="en-US" dirty="0" err="1"/>
              <a:t>không</a:t>
            </a:r>
            <a:r>
              <a:rPr lang="en-US" dirty="0"/>
              <a:t> </a:t>
            </a:r>
            <a:r>
              <a:rPr lang="en-US" dirty="0" err="1"/>
              <a:t>có</a:t>
            </a:r>
            <a:r>
              <a:rPr lang="en-US" dirty="0"/>
              <a:t> </a:t>
            </a:r>
            <a:r>
              <a:rPr lang="en-US" dirty="0" err="1"/>
              <a:t>phần</a:t>
            </a:r>
            <a:r>
              <a:rPr lang="en-US" dirty="0"/>
              <a:t> </a:t>
            </a:r>
            <a:r>
              <a:rPr lang="en-US" dirty="0" err="1"/>
              <a:t>tử</a:t>
            </a:r>
            <a:r>
              <a:rPr lang="en-US" dirty="0"/>
              <a:t> </a:t>
            </a:r>
            <a:r>
              <a:rPr lang="en-US" dirty="0" err="1"/>
              <a:t>cần</a:t>
            </a:r>
            <a:r>
              <a:rPr lang="en-US" dirty="0"/>
              <a:t> </a:t>
            </a:r>
            <a:r>
              <a:rPr lang="en-US" dirty="0" err="1"/>
              <a:t>tìm</a:t>
            </a:r>
            <a:r>
              <a:rPr lang="en-US" dirty="0"/>
              <a:t> (</a:t>
            </a:r>
            <a:r>
              <a:rPr lang="en-US" dirty="0" err="1"/>
              <a:t>Yêu</a:t>
            </a:r>
            <a:r>
              <a:rPr lang="en-US" dirty="0"/>
              <a:t> </a:t>
            </a:r>
            <a:r>
              <a:rPr lang="en-US" dirty="0" err="1"/>
              <a:t>cầu</a:t>
            </a:r>
            <a:r>
              <a:rPr lang="en-US" dirty="0"/>
              <a:t> </a:t>
            </a:r>
            <a:r>
              <a:rPr lang="en-US" dirty="0" err="1"/>
              <a:t>dùng</a:t>
            </a:r>
            <a:r>
              <a:rPr lang="en-US" dirty="0"/>
              <a:t> con </a:t>
            </a:r>
            <a:r>
              <a:rPr lang="en-US" dirty="0" err="1"/>
              <a:t>trỏ</a:t>
            </a:r>
            <a:r>
              <a:rPr lang="en-US" dirty="0"/>
              <a:t>)</a:t>
            </a:r>
          </a:p>
          <a:p>
            <a:endParaRPr lang="en-US" dirty="0"/>
          </a:p>
        </p:txBody>
      </p:sp>
      <p:sp>
        <p:nvSpPr>
          <p:cNvPr id="4" name="Date Placeholder 3">
            <a:extLst>
              <a:ext uri="{FF2B5EF4-FFF2-40B4-BE49-F238E27FC236}">
                <a16:creationId xmlns:a16="http://schemas.microsoft.com/office/drawing/2014/main" id="{ED972A43-C6E9-441A-8A4F-E03743729B73}"/>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72DC00D6-D5C7-493B-8FE5-2D8F00F3D7F9}"/>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0ED85678-325A-43F2-AA1A-50347432D3D0}"/>
              </a:ext>
            </a:extLst>
          </p:cNvPr>
          <p:cNvSpPr>
            <a:spLocks noGrp="1"/>
          </p:cNvSpPr>
          <p:nvPr>
            <p:ph type="sldNum" sz="quarter" idx="12"/>
          </p:nvPr>
        </p:nvSpPr>
        <p:spPr/>
        <p:txBody>
          <a:bodyPr/>
          <a:lstStyle/>
          <a:p>
            <a:fld id="{0D945AA7-9227-473E-91B8-199BC24B6000}" type="slidenum">
              <a:rPr lang="en-US" smtClean="0"/>
              <a:t>28</a:t>
            </a:fld>
            <a:endParaRPr lang="en-US"/>
          </a:p>
        </p:txBody>
      </p:sp>
      <p:sp>
        <p:nvSpPr>
          <p:cNvPr id="7" name="Content Placeholder 2">
            <a:extLst>
              <a:ext uri="{FF2B5EF4-FFF2-40B4-BE49-F238E27FC236}">
                <a16:creationId xmlns:a16="http://schemas.microsoft.com/office/drawing/2014/main" id="{1E0203F3-DD8B-4714-8E00-1C111A928F98}"/>
              </a:ext>
            </a:extLst>
          </p:cNvPr>
          <p:cNvSpPr txBox="1">
            <a:spLocks/>
          </p:cNvSpPr>
          <p:nvPr/>
        </p:nvSpPr>
        <p:spPr>
          <a:xfrm>
            <a:off x="838200" y="3429000"/>
            <a:ext cx="8572500" cy="26392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a:t>Hướng</a:t>
            </a:r>
            <a:r>
              <a:rPr lang="en-US" dirty="0"/>
              <a:t> </a:t>
            </a:r>
            <a:r>
              <a:rPr lang="en-US" dirty="0" err="1"/>
              <a:t>dẫn</a:t>
            </a:r>
            <a:r>
              <a:rPr lang="en-US" dirty="0"/>
              <a:t>:</a:t>
            </a: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nhập</a:t>
            </a:r>
            <a:r>
              <a:rPr lang="en-US" sz="2200" dirty="0">
                <a:solidFill>
                  <a:srgbClr val="0070C0"/>
                </a:solidFill>
              </a:rPr>
              <a:t> </a:t>
            </a:r>
            <a:r>
              <a:rPr lang="en-US" sz="2200" dirty="0" err="1">
                <a:solidFill>
                  <a:srgbClr val="0070C0"/>
                </a:solidFill>
              </a:rPr>
              <a:t>mảng</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xuất</a:t>
            </a:r>
            <a:r>
              <a:rPr lang="en-US" sz="2200" dirty="0">
                <a:solidFill>
                  <a:srgbClr val="0070C0"/>
                </a:solidFill>
              </a:rPr>
              <a:t> </a:t>
            </a:r>
            <a:r>
              <a:rPr lang="en-US" sz="2200" dirty="0" err="1">
                <a:solidFill>
                  <a:srgbClr val="0070C0"/>
                </a:solidFill>
              </a:rPr>
              <a:t>mảng</a:t>
            </a:r>
            <a:endParaRPr lang="en-US" sz="2200" dirty="0">
              <a:solidFill>
                <a:srgbClr val="0070C0"/>
              </a:solidFill>
            </a:endParaRPr>
          </a:p>
          <a:p>
            <a:pPr lvl="1" algn="just"/>
            <a:r>
              <a:rPr lang="en-US" sz="2200" dirty="0" err="1">
                <a:solidFill>
                  <a:srgbClr val="0070C0"/>
                </a:solidFill>
              </a:rPr>
              <a:t>Tìm</a:t>
            </a:r>
            <a:r>
              <a:rPr lang="en-US" sz="2200" dirty="0">
                <a:solidFill>
                  <a:srgbClr val="0070C0"/>
                </a:solidFill>
              </a:rPr>
              <a:t> </a:t>
            </a:r>
            <a:r>
              <a:rPr lang="en-US" sz="2200" dirty="0" err="1">
                <a:solidFill>
                  <a:srgbClr val="0070C0"/>
                </a:solidFill>
              </a:rPr>
              <a:t>giá</a:t>
            </a:r>
            <a:r>
              <a:rPr lang="en-US" sz="2200" dirty="0">
                <a:solidFill>
                  <a:srgbClr val="0070C0"/>
                </a:solidFill>
              </a:rPr>
              <a:t> </a:t>
            </a:r>
            <a:r>
              <a:rPr lang="en-US" sz="2200" dirty="0" err="1">
                <a:solidFill>
                  <a:srgbClr val="0070C0"/>
                </a:solidFill>
              </a:rPr>
              <a:t>trị</a:t>
            </a:r>
            <a:r>
              <a:rPr lang="en-US" sz="2200" dirty="0">
                <a:solidFill>
                  <a:srgbClr val="0070C0"/>
                </a:solidFill>
              </a:rPr>
              <a:t> </a:t>
            </a:r>
            <a:r>
              <a:rPr lang="en-US" sz="2200" dirty="0" err="1">
                <a:solidFill>
                  <a:srgbClr val="0070C0"/>
                </a:solidFill>
              </a:rPr>
              <a:t>tần</a:t>
            </a:r>
            <a:r>
              <a:rPr lang="en-US" sz="2200" dirty="0">
                <a:solidFill>
                  <a:srgbClr val="0070C0"/>
                </a:solidFill>
              </a:rPr>
              <a:t> </a:t>
            </a:r>
            <a:r>
              <a:rPr lang="en-US" sz="2200" dirty="0" err="1">
                <a:solidFill>
                  <a:srgbClr val="0070C0"/>
                </a:solidFill>
              </a:rPr>
              <a:t>suất</a:t>
            </a:r>
            <a:r>
              <a:rPr lang="en-US" sz="2200" dirty="0">
                <a:solidFill>
                  <a:srgbClr val="0070C0"/>
                </a:solidFill>
              </a:rPr>
              <a:t> </a:t>
            </a:r>
            <a:r>
              <a:rPr lang="en-US" sz="2200" dirty="0" err="1">
                <a:solidFill>
                  <a:srgbClr val="0070C0"/>
                </a:solidFill>
              </a:rPr>
              <a:t>xuất</a:t>
            </a:r>
            <a:r>
              <a:rPr lang="en-US" sz="2200" dirty="0">
                <a:solidFill>
                  <a:srgbClr val="0070C0"/>
                </a:solidFill>
              </a:rPr>
              <a:t> </a:t>
            </a:r>
            <a:r>
              <a:rPr lang="en-US" sz="2200" dirty="0" err="1">
                <a:solidFill>
                  <a:srgbClr val="0070C0"/>
                </a:solidFill>
              </a:rPr>
              <a:t>hiện</a:t>
            </a:r>
            <a:r>
              <a:rPr lang="en-US" sz="2200" dirty="0">
                <a:solidFill>
                  <a:srgbClr val="0070C0"/>
                </a:solidFill>
              </a:rPr>
              <a:t> </a:t>
            </a:r>
            <a:r>
              <a:rPr lang="en-US" sz="2200" dirty="0" err="1">
                <a:solidFill>
                  <a:srgbClr val="0070C0"/>
                </a:solidFill>
              </a:rPr>
              <a:t>lớn</a:t>
            </a:r>
            <a:r>
              <a:rPr lang="en-US" sz="2200" dirty="0">
                <a:solidFill>
                  <a:srgbClr val="0070C0"/>
                </a:solidFill>
              </a:rPr>
              <a:t> </a:t>
            </a:r>
            <a:r>
              <a:rPr lang="en-US" sz="2200" dirty="0" err="1">
                <a:solidFill>
                  <a:srgbClr val="0070C0"/>
                </a:solidFill>
              </a:rPr>
              <a:t>nhất</a:t>
            </a:r>
            <a:r>
              <a:rPr lang="en-US" sz="2200" dirty="0">
                <a:solidFill>
                  <a:srgbClr val="0070C0"/>
                </a:solidFill>
              </a:rPr>
              <a:t> </a:t>
            </a:r>
            <a:r>
              <a:rPr lang="en-US" sz="2200" dirty="0" err="1">
                <a:solidFill>
                  <a:srgbClr val="0070C0"/>
                </a:solidFill>
              </a:rPr>
              <a:t>của</a:t>
            </a:r>
            <a:r>
              <a:rPr lang="en-US" sz="2200" dirty="0">
                <a:solidFill>
                  <a:srgbClr val="0070C0"/>
                </a:solidFill>
              </a:rPr>
              <a:t> </a:t>
            </a:r>
            <a:r>
              <a:rPr lang="en-US" sz="2200" dirty="0" err="1">
                <a:solidFill>
                  <a:srgbClr val="0070C0"/>
                </a:solidFill>
              </a:rPr>
              <a:t>các</a:t>
            </a:r>
            <a:r>
              <a:rPr lang="en-US" sz="2200" dirty="0">
                <a:solidFill>
                  <a:srgbClr val="0070C0"/>
                </a:solidFill>
              </a:rPr>
              <a:t> </a:t>
            </a:r>
            <a:r>
              <a:rPr lang="en-US" sz="2200" dirty="0" err="1">
                <a:solidFill>
                  <a:srgbClr val="0070C0"/>
                </a:solidFill>
              </a:rPr>
              <a:t>phần</a:t>
            </a:r>
            <a:r>
              <a:rPr lang="en-US" sz="2200" dirty="0">
                <a:solidFill>
                  <a:srgbClr val="0070C0"/>
                </a:solidFill>
              </a:rPr>
              <a:t> </a:t>
            </a:r>
            <a:r>
              <a:rPr lang="en-US" sz="2200" dirty="0" err="1">
                <a:solidFill>
                  <a:srgbClr val="0070C0"/>
                </a:solidFill>
              </a:rPr>
              <a:t>tử</a:t>
            </a:r>
            <a:r>
              <a:rPr lang="en-US" sz="2200" dirty="0">
                <a:solidFill>
                  <a:srgbClr val="0070C0"/>
                </a:solidFill>
              </a:rPr>
              <a:t> (1)</a:t>
            </a:r>
          </a:p>
          <a:p>
            <a:pPr lvl="1" algn="just"/>
            <a:r>
              <a:rPr lang="en-US" sz="2200" dirty="0" err="1">
                <a:solidFill>
                  <a:srgbClr val="0070C0"/>
                </a:solidFill>
              </a:rPr>
              <a:t>Đếm</a:t>
            </a:r>
            <a:r>
              <a:rPr lang="en-US" sz="2200" dirty="0">
                <a:solidFill>
                  <a:srgbClr val="0070C0"/>
                </a:solidFill>
              </a:rPr>
              <a:t> </a:t>
            </a:r>
            <a:r>
              <a:rPr lang="en-US" sz="2200" dirty="0" err="1">
                <a:solidFill>
                  <a:srgbClr val="0070C0"/>
                </a:solidFill>
              </a:rPr>
              <a:t>tần</a:t>
            </a:r>
            <a:r>
              <a:rPr lang="en-US" sz="2200" dirty="0">
                <a:solidFill>
                  <a:srgbClr val="0070C0"/>
                </a:solidFill>
              </a:rPr>
              <a:t> </a:t>
            </a:r>
            <a:r>
              <a:rPr lang="en-US" sz="2200" dirty="0" err="1">
                <a:solidFill>
                  <a:srgbClr val="0070C0"/>
                </a:solidFill>
              </a:rPr>
              <a:t>suất</a:t>
            </a:r>
            <a:r>
              <a:rPr lang="en-US" sz="2200" dirty="0">
                <a:solidFill>
                  <a:srgbClr val="0070C0"/>
                </a:solidFill>
              </a:rPr>
              <a:t> </a:t>
            </a:r>
            <a:r>
              <a:rPr lang="en-US" sz="2200" dirty="0" err="1">
                <a:solidFill>
                  <a:srgbClr val="0070C0"/>
                </a:solidFill>
              </a:rPr>
              <a:t>xuất</a:t>
            </a:r>
            <a:r>
              <a:rPr lang="en-US" sz="2200" dirty="0">
                <a:solidFill>
                  <a:srgbClr val="0070C0"/>
                </a:solidFill>
              </a:rPr>
              <a:t> </a:t>
            </a:r>
            <a:r>
              <a:rPr lang="en-US" sz="2200" dirty="0" err="1">
                <a:solidFill>
                  <a:srgbClr val="0070C0"/>
                </a:solidFill>
              </a:rPr>
              <a:t>hiện</a:t>
            </a:r>
            <a:r>
              <a:rPr lang="en-US" sz="2200" dirty="0">
                <a:solidFill>
                  <a:srgbClr val="0070C0"/>
                </a:solidFill>
              </a:rPr>
              <a:t> </a:t>
            </a:r>
            <a:r>
              <a:rPr lang="en-US" sz="2200" dirty="0" err="1">
                <a:solidFill>
                  <a:srgbClr val="0070C0"/>
                </a:solidFill>
              </a:rPr>
              <a:t>của</a:t>
            </a:r>
            <a:r>
              <a:rPr lang="en-US" sz="2200" dirty="0">
                <a:solidFill>
                  <a:srgbClr val="0070C0"/>
                </a:solidFill>
              </a:rPr>
              <a:t> </a:t>
            </a:r>
            <a:r>
              <a:rPr lang="en-US" sz="2200" dirty="0" err="1">
                <a:solidFill>
                  <a:srgbClr val="0070C0"/>
                </a:solidFill>
              </a:rPr>
              <a:t>một</a:t>
            </a:r>
            <a:r>
              <a:rPr lang="en-US" sz="2200" dirty="0">
                <a:solidFill>
                  <a:srgbClr val="0070C0"/>
                </a:solidFill>
              </a:rPr>
              <a:t> </a:t>
            </a:r>
            <a:r>
              <a:rPr lang="en-US" sz="2200" dirty="0" err="1">
                <a:solidFill>
                  <a:srgbClr val="0070C0"/>
                </a:solidFill>
              </a:rPr>
              <a:t>phần</a:t>
            </a:r>
            <a:r>
              <a:rPr lang="en-US" sz="2200" dirty="0">
                <a:solidFill>
                  <a:srgbClr val="0070C0"/>
                </a:solidFill>
              </a:rPr>
              <a:t> </a:t>
            </a:r>
            <a:r>
              <a:rPr lang="en-US" sz="2200" dirty="0" err="1">
                <a:solidFill>
                  <a:srgbClr val="0070C0"/>
                </a:solidFill>
              </a:rPr>
              <a:t>tử</a:t>
            </a:r>
            <a:endParaRPr lang="en-US" sz="2200" dirty="0">
              <a:solidFill>
                <a:srgbClr val="0070C0"/>
              </a:solidFill>
            </a:endParaRPr>
          </a:p>
          <a:p>
            <a:pPr lvl="1" algn="just"/>
            <a:r>
              <a:rPr lang="en-US" sz="2200" dirty="0" err="1">
                <a:solidFill>
                  <a:srgbClr val="0070C0"/>
                </a:solidFill>
              </a:rPr>
              <a:t>Liệt</a:t>
            </a:r>
            <a:r>
              <a:rPr lang="en-US" sz="2200" dirty="0">
                <a:solidFill>
                  <a:srgbClr val="0070C0"/>
                </a:solidFill>
              </a:rPr>
              <a:t> </a:t>
            </a:r>
            <a:r>
              <a:rPr lang="en-US" sz="2200" dirty="0" err="1">
                <a:solidFill>
                  <a:srgbClr val="0070C0"/>
                </a:solidFill>
              </a:rPr>
              <a:t>kê</a:t>
            </a:r>
            <a:r>
              <a:rPr lang="en-US" sz="2200" dirty="0">
                <a:solidFill>
                  <a:srgbClr val="0070C0"/>
                </a:solidFill>
              </a:rPr>
              <a:t> </a:t>
            </a:r>
            <a:r>
              <a:rPr lang="en-US" sz="2200" dirty="0" err="1">
                <a:solidFill>
                  <a:srgbClr val="0070C0"/>
                </a:solidFill>
              </a:rPr>
              <a:t>các</a:t>
            </a:r>
            <a:r>
              <a:rPr lang="en-US" sz="2200" dirty="0">
                <a:solidFill>
                  <a:srgbClr val="0070C0"/>
                </a:solidFill>
              </a:rPr>
              <a:t> </a:t>
            </a:r>
            <a:r>
              <a:rPr lang="en-US" sz="2200" dirty="0" err="1">
                <a:solidFill>
                  <a:srgbClr val="0070C0"/>
                </a:solidFill>
              </a:rPr>
              <a:t>phần</a:t>
            </a:r>
            <a:r>
              <a:rPr lang="en-US" sz="2200" dirty="0">
                <a:solidFill>
                  <a:srgbClr val="0070C0"/>
                </a:solidFill>
              </a:rPr>
              <a:t> </a:t>
            </a:r>
            <a:r>
              <a:rPr lang="en-US" sz="2200" dirty="0" err="1">
                <a:solidFill>
                  <a:srgbClr val="0070C0"/>
                </a:solidFill>
              </a:rPr>
              <a:t>tử</a:t>
            </a:r>
            <a:r>
              <a:rPr lang="en-US" sz="2200" dirty="0">
                <a:solidFill>
                  <a:srgbClr val="0070C0"/>
                </a:solidFill>
              </a:rPr>
              <a:t> </a:t>
            </a:r>
            <a:r>
              <a:rPr lang="en-US" sz="2200" dirty="0" err="1">
                <a:solidFill>
                  <a:srgbClr val="0070C0"/>
                </a:solidFill>
              </a:rPr>
              <a:t>có</a:t>
            </a:r>
            <a:r>
              <a:rPr lang="en-US" sz="2200" dirty="0">
                <a:solidFill>
                  <a:srgbClr val="0070C0"/>
                </a:solidFill>
              </a:rPr>
              <a:t> </a:t>
            </a:r>
            <a:r>
              <a:rPr lang="en-US" sz="2200" dirty="0" err="1">
                <a:solidFill>
                  <a:srgbClr val="0070C0"/>
                </a:solidFill>
              </a:rPr>
              <a:t>số</a:t>
            </a:r>
            <a:r>
              <a:rPr lang="en-US" sz="2200" dirty="0">
                <a:solidFill>
                  <a:srgbClr val="0070C0"/>
                </a:solidFill>
              </a:rPr>
              <a:t> </a:t>
            </a:r>
            <a:r>
              <a:rPr lang="en-US" sz="2200" dirty="0" err="1">
                <a:solidFill>
                  <a:srgbClr val="0070C0"/>
                </a:solidFill>
              </a:rPr>
              <a:t>lần</a:t>
            </a:r>
            <a:r>
              <a:rPr lang="en-US" sz="2200" dirty="0">
                <a:solidFill>
                  <a:srgbClr val="0070C0"/>
                </a:solidFill>
              </a:rPr>
              <a:t> </a:t>
            </a:r>
            <a:r>
              <a:rPr lang="en-US" sz="2200" dirty="0" err="1">
                <a:solidFill>
                  <a:srgbClr val="0070C0"/>
                </a:solidFill>
              </a:rPr>
              <a:t>xuất</a:t>
            </a:r>
            <a:r>
              <a:rPr lang="en-US" sz="2200" dirty="0">
                <a:solidFill>
                  <a:srgbClr val="0070C0"/>
                </a:solidFill>
              </a:rPr>
              <a:t> </a:t>
            </a:r>
            <a:r>
              <a:rPr lang="en-US" sz="2200" dirty="0" err="1">
                <a:solidFill>
                  <a:srgbClr val="0070C0"/>
                </a:solidFill>
              </a:rPr>
              <a:t>hiện</a:t>
            </a:r>
            <a:r>
              <a:rPr lang="en-US" sz="2200" dirty="0">
                <a:solidFill>
                  <a:srgbClr val="0070C0"/>
                </a:solidFill>
              </a:rPr>
              <a:t>  = </a:t>
            </a:r>
            <a:r>
              <a:rPr lang="en-US" sz="2200" dirty="0" err="1">
                <a:solidFill>
                  <a:srgbClr val="0070C0"/>
                </a:solidFill>
              </a:rPr>
              <a:t>với</a:t>
            </a:r>
            <a:r>
              <a:rPr lang="en-US" sz="2200" dirty="0">
                <a:solidFill>
                  <a:srgbClr val="0070C0"/>
                </a:solidFill>
              </a:rPr>
              <a:t> (1)</a:t>
            </a:r>
          </a:p>
          <a:p>
            <a:pPr lvl="1" algn="just"/>
            <a:r>
              <a:rPr lang="en-US" sz="2200" dirty="0">
                <a:solidFill>
                  <a:srgbClr val="0070C0"/>
                </a:solidFill>
              </a:rPr>
              <a:t>Sau </a:t>
            </a:r>
            <a:r>
              <a:rPr lang="en-US" sz="2200" dirty="0" err="1">
                <a:solidFill>
                  <a:srgbClr val="0070C0"/>
                </a:solidFill>
              </a:rPr>
              <a:t>khi</a:t>
            </a:r>
            <a:r>
              <a:rPr lang="en-US" sz="2200" dirty="0">
                <a:solidFill>
                  <a:srgbClr val="0070C0"/>
                </a:solidFill>
              </a:rPr>
              <a:t> </a:t>
            </a:r>
            <a:r>
              <a:rPr lang="en-US" sz="2200" dirty="0" err="1">
                <a:solidFill>
                  <a:srgbClr val="0070C0"/>
                </a:solidFill>
              </a:rPr>
              <a:t>dùng</a:t>
            </a:r>
            <a:r>
              <a:rPr lang="en-US" sz="2200" dirty="0">
                <a:solidFill>
                  <a:srgbClr val="0070C0"/>
                </a:solidFill>
              </a:rPr>
              <a:t> con </a:t>
            </a:r>
            <a:r>
              <a:rPr lang="en-US" sz="2200" dirty="0" err="1">
                <a:solidFill>
                  <a:srgbClr val="0070C0"/>
                </a:solidFill>
              </a:rPr>
              <a:t>trỏ</a:t>
            </a:r>
            <a:r>
              <a:rPr lang="en-US" sz="2200" dirty="0">
                <a:solidFill>
                  <a:srgbClr val="0070C0"/>
                </a:solidFill>
              </a:rPr>
              <a:t> </a:t>
            </a:r>
            <a:r>
              <a:rPr lang="en-US" sz="2200" dirty="0" err="1">
                <a:solidFill>
                  <a:srgbClr val="0070C0"/>
                </a:solidFill>
              </a:rPr>
              <a:t>xong</a:t>
            </a:r>
            <a:r>
              <a:rPr lang="en-US" sz="2200" dirty="0">
                <a:solidFill>
                  <a:srgbClr val="0070C0"/>
                </a:solidFill>
              </a:rPr>
              <a:t> </a:t>
            </a:r>
            <a:r>
              <a:rPr lang="en-US" sz="2200" dirty="0" err="1">
                <a:solidFill>
                  <a:srgbClr val="0070C0"/>
                </a:solidFill>
              </a:rPr>
              <a:t>nhớ</a:t>
            </a:r>
            <a:r>
              <a:rPr lang="en-US" sz="2200" dirty="0">
                <a:solidFill>
                  <a:srgbClr val="0070C0"/>
                </a:solidFill>
              </a:rPr>
              <a:t> delete</a:t>
            </a:r>
          </a:p>
        </p:txBody>
      </p:sp>
    </p:spTree>
    <p:extLst>
      <p:ext uri="{BB962C8B-B14F-4D97-AF65-F5344CB8AC3E}">
        <p14:creationId xmlns:p14="http://schemas.microsoft.com/office/powerpoint/2010/main" val="2718244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DEF4-F736-402A-AF80-80215B1B69B8}"/>
              </a:ext>
            </a:extLst>
          </p:cNvPr>
          <p:cNvSpPr>
            <a:spLocks noGrp="1"/>
          </p:cNvSpPr>
          <p:nvPr>
            <p:ph type="title"/>
          </p:nvPr>
        </p:nvSpPr>
        <p:spPr/>
        <p:txBody>
          <a:bodyPr/>
          <a:lstStyle/>
          <a:p>
            <a:r>
              <a:rPr lang="en-US" dirty="0" err="1"/>
              <a:t>Bài</a:t>
            </a:r>
            <a:r>
              <a:rPr lang="en-US" dirty="0"/>
              <a:t> </a:t>
            </a:r>
            <a:r>
              <a:rPr lang="en-US" dirty="0" err="1"/>
              <a:t>tập</a:t>
            </a:r>
            <a:r>
              <a:rPr lang="en-US" dirty="0"/>
              <a:t> 2</a:t>
            </a:r>
          </a:p>
        </p:txBody>
      </p:sp>
      <p:sp>
        <p:nvSpPr>
          <p:cNvPr id="3" name="Content Placeholder 2">
            <a:extLst>
              <a:ext uri="{FF2B5EF4-FFF2-40B4-BE49-F238E27FC236}">
                <a16:creationId xmlns:a16="http://schemas.microsoft.com/office/drawing/2014/main" id="{66D906DC-6402-44E4-9B46-B5B0B097EA8F}"/>
              </a:ext>
            </a:extLst>
          </p:cNvPr>
          <p:cNvSpPr>
            <a:spLocks noGrp="1"/>
          </p:cNvSpPr>
          <p:nvPr>
            <p:ph idx="1"/>
          </p:nvPr>
        </p:nvSpPr>
        <p:spPr>
          <a:xfrm>
            <a:off x="930564" y="1539298"/>
            <a:ext cx="10515600" cy="1240847"/>
          </a:xfrm>
        </p:spPr>
        <p:txBody>
          <a:bodyPr>
            <a:normAutofit lnSpcReduction="10000"/>
          </a:bodyPr>
          <a:lstStyle/>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một</a:t>
            </a:r>
            <a:r>
              <a:rPr lang="en-US" dirty="0"/>
              <a:t> </a:t>
            </a:r>
            <a:r>
              <a:rPr lang="en-US" dirty="0" err="1"/>
              <a:t>mảng</a:t>
            </a:r>
            <a:r>
              <a:rPr lang="en-US" dirty="0"/>
              <a:t> a </a:t>
            </a:r>
            <a:r>
              <a:rPr lang="en-US" dirty="0" err="1"/>
              <a:t>có</a:t>
            </a:r>
            <a:r>
              <a:rPr lang="en-US" dirty="0"/>
              <a:t> n </a:t>
            </a:r>
            <a:r>
              <a:rPr lang="en-US" dirty="0" err="1"/>
              <a:t>phần</a:t>
            </a:r>
            <a:r>
              <a:rPr lang="en-US" dirty="0"/>
              <a:t> </a:t>
            </a:r>
            <a:r>
              <a:rPr lang="en-US" dirty="0" err="1"/>
              <a:t>tử</a:t>
            </a:r>
            <a:r>
              <a:rPr lang="en-US" dirty="0"/>
              <a:t>, </a:t>
            </a:r>
            <a:r>
              <a:rPr lang="en-US" dirty="0" err="1"/>
              <a:t>hãy</a:t>
            </a:r>
            <a:r>
              <a:rPr lang="en-US" dirty="0"/>
              <a:t> </a:t>
            </a:r>
            <a:r>
              <a:rPr lang="en-US" dirty="0" err="1"/>
              <a:t>tìm</a:t>
            </a:r>
            <a:r>
              <a:rPr lang="en-US" dirty="0"/>
              <a:t> </a:t>
            </a:r>
            <a:r>
              <a:rPr lang="en-US" dirty="0" err="1"/>
              <a:t>phần</a:t>
            </a:r>
            <a:r>
              <a:rPr lang="en-US" dirty="0"/>
              <a:t> </a:t>
            </a:r>
            <a:r>
              <a:rPr lang="en-US" dirty="0" err="1"/>
              <a:t>tử</a:t>
            </a:r>
            <a:r>
              <a:rPr lang="en-US" dirty="0"/>
              <a:t> </a:t>
            </a:r>
            <a:r>
              <a:rPr lang="en-US" dirty="0" err="1"/>
              <a:t>lẽ</a:t>
            </a:r>
            <a:r>
              <a:rPr lang="en-US" dirty="0"/>
              <a:t> </a:t>
            </a:r>
            <a:r>
              <a:rPr lang="en-US" dirty="0" err="1"/>
              <a:t>nhỏ</a:t>
            </a:r>
            <a:r>
              <a:rPr lang="en-US" dirty="0"/>
              <a:t> </a:t>
            </a:r>
            <a:r>
              <a:rPr lang="en-US" dirty="0" err="1"/>
              <a:t>nhất</a:t>
            </a:r>
            <a:r>
              <a:rPr lang="en-US" dirty="0"/>
              <a:t> </a:t>
            </a:r>
            <a:r>
              <a:rPr lang="en-US" dirty="0" err="1"/>
              <a:t>và</a:t>
            </a:r>
            <a:r>
              <a:rPr lang="en-US" dirty="0"/>
              <a:t> </a:t>
            </a:r>
            <a:r>
              <a:rPr lang="en-US" dirty="0" err="1"/>
              <a:t>phần</a:t>
            </a:r>
            <a:r>
              <a:rPr lang="en-US" dirty="0"/>
              <a:t> </a:t>
            </a:r>
            <a:r>
              <a:rPr lang="en-US" dirty="0" err="1"/>
              <a:t>tử</a:t>
            </a:r>
            <a:r>
              <a:rPr lang="en-US" dirty="0"/>
              <a:t> </a:t>
            </a:r>
            <a:r>
              <a:rPr lang="en-US" dirty="0" err="1"/>
              <a:t>chẵn</a:t>
            </a:r>
            <a:r>
              <a:rPr lang="en-US" dirty="0"/>
              <a:t> </a:t>
            </a:r>
            <a:r>
              <a:rPr lang="en-US" dirty="0" err="1"/>
              <a:t>lớn</a:t>
            </a:r>
            <a:r>
              <a:rPr lang="en-US" dirty="0"/>
              <a:t> </a:t>
            </a:r>
            <a:r>
              <a:rPr lang="en-US" dirty="0" err="1"/>
              <a:t>nhất</a:t>
            </a:r>
            <a:r>
              <a:rPr lang="en-US" dirty="0"/>
              <a:t> </a:t>
            </a:r>
            <a:r>
              <a:rPr lang="en-US" dirty="0" err="1"/>
              <a:t>trong</a:t>
            </a:r>
            <a:r>
              <a:rPr lang="en-US" dirty="0"/>
              <a:t> </a:t>
            </a:r>
            <a:r>
              <a:rPr lang="en-US" dirty="0" err="1"/>
              <a:t>mảng</a:t>
            </a:r>
            <a:r>
              <a:rPr lang="en-US" dirty="0"/>
              <a:t>. </a:t>
            </a:r>
            <a:r>
              <a:rPr lang="en-US" dirty="0" err="1"/>
              <a:t>Nếu</a:t>
            </a:r>
            <a:r>
              <a:rPr lang="en-US" dirty="0"/>
              <a:t> </a:t>
            </a:r>
            <a:r>
              <a:rPr lang="en-US" dirty="0" err="1"/>
              <a:t>không</a:t>
            </a:r>
            <a:r>
              <a:rPr lang="en-US" dirty="0"/>
              <a:t> </a:t>
            </a:r>
            <a:r>
              <a:rPr lang="en-US" dirty="0" err="1"/>
              <a:t>có</a:t>
            </a:r>
            <a:r>
              <a:rPr lang="en-US" dirty="0"/>
              <a:t> 1 </a:t>
            </a:r>
            <a:r>
              <a:rPr lang="en-US" dirty="0" err="1"/>
              <a:t>trong</a:t>
            </a:r>
            <a:r>
              <a:rPr lang="en-US" dirty="0"/>
              <a:t> </a:t>
            </a:r>
            <a:r>
              <a:rPr lang="en-US" dirty="0" err="1"/>
              <a:t>hai</a:t>
            </a:r>
            <a:r>
              <a:rPr lang="en-US" dirty="0"/>
              <a:t> </a:t>
            </a:r>
            <a:r>
              <a:rPr lang="en-US" dirty="0" err="1"/>
              <a:t>thì</a:t>
            </a:r>
            <a:r>
              <a:rPr lang="en-US" dirty="0"/>
              <a:t> </a:t>
            </a:r>
            <a:r>
              <a:rPr lang="en-US" dirty="0" err="1"/>
              <a:t>thông</a:t>
            </a:r>
            <a:r>
              <a:rPr lang="en-US" dirty="0"/>
              <a:t> </a:t>
            </a:r>
            <a:r>
              <a:rPr lang="en-US" dirty="0" err="1"/>
              <a:t>báo</a:t>
            </a:r>
            <a:r>
              <a:rPr lang="en-US" dirty="0"/>
              <a:t>.(</a:t>
            </a:r>
            <a:r>
              <a:rPr lang="en-US" dirty="0" err="1"/>
              <a:t>Yêu</a:t>
            </a:r>
            <a:r>
              <a:rPr lang="en-US" dirty="0"/>
              <a:t> </a:t>
            </a:r>
            <a:r>
              <a:rPr lang="en-US" dirty="0" err="1"/>
              <a:t>cầu</a:t>
            </a:r>
            <a:r>
              <a:rPr lang="en-US" dirty="0"/>
              <a:t> </a:t>
            </a:r>
            <a:r>
              <a:rPr lang="en-US" dirty="0" err="1"/>
              <a:t>dùng</a:t>
            </a:r>
            <a:r>
              <a:rPr lang="en-US" dirty="0"/>
              <a:t> con </a:t>
            </a:r>
            <a:r>
              <a:rPr lang="en-US" dirty="0" err="1"/>
              <a:t>trỏ</a:t>
            </a:r>
            <a:r>
              <a:rPr lang="en-US" dirty="0"/>
              <a:t>)</a:t>
            </a:r>
          </a:p>
          <a:p>
            <a:endParaRPr lang="en-US" dirty="0"/>
          </a:p>
        </p:txBody>
      </p:sp>
      <p:sp>
        <p:nvSpPr>
          <p:cNvPr id="4" name="Date Placeholder 3">
            <a:extLst>
              <a:ext uri="{FF2B5EF4-FFF2-40B4-BE49-F238E27FC236}">
                <a16:creationId xmlns:a16="http://schemas.microsoft.com/office/drawing/2014/main" id="{28B10C40-D1B6-42C9-BD54-8684C053DC13}"/>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4B8E8DA4-C076-4726-B24D-DB01CF1CE632}"/>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F8D5BD06-7810-4BB0-90AE-B6CD89531640}"/>
              </a:ext>
            </a:extLst>
          </p:cNvPr>
          <p:cNvSpPr>
            <a:spLocks noGrp="1"/>
          </p:cNvSpPr>
          <p:nvPr>
            <p:ph type="sldNum" sz="quarter" idx="12"/>
          </p:nvPr>
        </p:nvSpPr>
        <p:spPr/>
        <p:txBody>
          <a:bodyPr/>
          <a:lstStyle/>
          <a:p>
            <a:fld id="{0D945AA7-9227-473E-91B8-199BC24B6000}" type="slidenum">
              <a:rPr lang="en-US" smtClean="0"/>
              <a:t>29</a:t>
            </a:fld>
            <a:endParaRPr lang="en-US"/>
          </a:p>
        </p:txBody>
      </p:sp>
      <p:sp>
        <p:nvSpPr>
          <p:cNvPr id="7" name="Content Placeholder 2">
            <a:extLst>
              <a:ext uri="{FF2B5EF4-FFF2-40B4-BE49-F238E27FC236}">
                <a16:creationId xmlns:a16="http://schemas.microsoft.com/office/drawing/2014/main" id="{D99B7D00-60DA-4184-8C8D-1B1DF3A41F11}"/>
              </a:ext>
            </a:extLst>
          </p:cNvPr>
          <p:cNvSpPr txBox="1">
            <a:spLocks/>
          </p:cNvSpPr>
          <p:nvPr/>
        </p:nvSpPr>
        <p:spPr>
          <a:xfrm>
            <a:off x="930564" y="2780145"/>
            <a:ext cx="8572500" cy="3334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Hướng dẫn:</a:t>
            </a:r>
          </a:p>
          <a:p>
            <a:pPr lvl="1" algn="just"/>
            <a:r>
              <a:rPr lang="en-US" sz="2200">
                <a:solidFill>
                  <a:srgbClr val="0070C0"/>
                </a:solidFill>
              </a:rPr>
              <a:t>Hàm nhập mảng</a:t>
            </a:r>
          </a:p>
          <a:p>
            <a:pPr lvl="1" algn="just"/>
            <a:r>
              <a:rPr lang="en-US" sz="2200">
                <a:solidFill>
                  <a:srgbClr val="0070C0"/>
                </a:solidFill>
              </a:rPr>
              <a:t>Hàm xuất mảng</a:t>
            </a:r>
          </a:p>
          <a:p>
            <a:pPr lvl="1" algn="just"/>
            <a:r>
              <a:rPr lang="en-US" sz="2200">
                <a:solidFill>
                  <a:srgbClr val="0070C0"/>
                </a:solidFill>
              </a:rPr>
              <a:t>Hàm chẵn max</a:t>
            </a:r>
          </a:p>
          <a:p>
            <a:pPr lvl="2" algn="just"/>
            <a:r>
              <a:rPr lang="en-US">
                <a:solidFill>
                  <a:srgbClr val="0070C0"/>
                </a:solidFill>
              </a:rPr>
              <a:t>Tìm xem có số chẵn hay không?</a:t>
            </a:r>
          </a:p>
          <a:p>
            <a:pPr lvl="2" algn="just"/>
            <a:r>
              <a:rPr lang="en-US">
                <a:solidFill>
                  <a:srgbClr val="0070C0"/>
                </a:solidFill>
              </a:rPr>
              <a:t>Có, bắt đầu tìm max</a:t>
            </a:r>
          </a:p>
          <a:p>
            <a:pPr lvl="1" algn="just"/>
            <a:r>
              <a:rPr lang="en-US" sz="2200">
                <a:solidFill>
                  <a:srgbClr val="0070C0"/>
                </a:solidFill>
              </a:rPr>
              <a:t>Hàm lẽ min</a:t>
            </a:r>
          </a:p>
          <a:p>
            <a:pPr lvl="2" algn="just"/>
            <a:r>
              <a:rPr lang="en-US">
                <a:solidFill>
                  <a:srgbClr val="0070C0"/>
                </a:solidFill>
              </a:rPr>
              <a:t>Tìm xem có số lẽ không?</a:t>
            </a:r>
          </a:p>
          <a:p>
            <a:pPr lvl="2" algn="just"/>
            <a:r>
              <a:rPr lang="en-US">
                <a:solidFill>
                  <a:srgbClr val="0070C0"/>
                </a:solidFill>
              </a:rPr>
              <a:t>Có, bắt đầu tìm min</a:t>
            </a:r>
            <a:endParaRPr lang="en-US" dirty="0">
              <a:solidFill>
                <a:srgbClr val="0070C0"/>
              </a:solidFill>
            </a:endParaRPr>
          </a:p>
        </p:txBody>
      </p:sp>
    </p:spTree>
    <p:extLst>
      <p:ext uri="{BB962C8B-B14F-4D97-AF65-F5344CB8AC3E}">
        <p14:creationId xmlns:p14="http://schemas.microsoft.com/office/powerpoint/2010/main" val="315978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DAE7-DB14-44DE-A61F-472788509846}"/>
              </a:ext>
            </a:extLst>
          </p:cNvPr>
          <p:cNvSpPr>
            <a:spLocks noGrp="1"/>
          </p:cNvSpPr>
          <p:nvPr>
            <p:ph type="title"/>
          </p:nvPr>
        </p:nvSpPr>
        <p:spPr/>
        <p:txBody>
          <a:bodyPr/>
          <a:lstStyle/>
          <a:p>
            <a:r>
              <a:rPr lang="en-US" dirty="0" err="1"/>
              <a:t>Bài</a:t>
            </a:r>
            <a:r>
              <a:rPr lang="en-US" dirty="0"/>
              <a:t> </a:t>
            </a:r>
            <a:r>
              <a:rPr lang="en-US" dirty="0" err="1"/>
              <a:t>thực</a:t>
            </a:r>
            <a:r>
              <a:rPr lang="en-US" dirty="0"/>
              <a:t> </a:t>
            </a:r>
            <a:r>
              <a:rPr lang="en-US" dirty="0" err="1"/>
              <a:t>hành</a:t>
            </a:r>
            <a:r>
              <a:rPr lang="en-US" dirty="0"/>
              <a:t> 01 – Con </a:t>
            </a:r>
            <a:r>
              <a:rPr lang="en-US" dirty="0" err="1"/>
              <a:t>trỏ</a:t>
            </a:r>
            <a:r>
              <a:rPr lang="en-US" dirty="0"/>
              <a:t> </a:t>
            </a:r>
            <a:r>
              <a:rPr lang="en-US" dirty="0" err="1"/>
              <a:t>và</a:t>
            </a:r>
            <a:r>
              <a:rPr lang="en-US" dirty="0"/>
              <a:t> </a:t>
            </a:r>
            <a:r>
              <a:rPr lang="en-US" dirty="0" err="1"/>
              <a:t>cấp</a:t>
            </a:r>
            <a:r>
              <a:rPr lang="en-US" dirty="0"/>
              <a:t> </a:t>
            </a:r>
            <a:r>
              <a:rPr lang="en-US" dirty="0" err="1"/>
              <a:t>phát</a:t>
            </a:r>
            <a:r>
              <a:rPr lang="en-US" dirty="0"/>
              <a:t> </a:t>
            </a:r>
            <a:r>
              <a:rPr lang="en-US" dirty="0" err="1"/>
              <a:t>động</a:t>
            </a:r>
            <a:endParaRPr lang="en-US" dirty="0"/>
          </a:p>
        </p:txBody>
      </p:sp>
      <p:sp>
        <p:nvSpPr>
          <p:cNvPr id="3" name="Content Placeholder 2">
            <a:extLst>
              <a:ext uri="{FF2B5EF4-FFF2-40B4-BE49-F238E27FC236}">
                <a16:creationId xmlns:a16="http://schemas.microsoft.com/office/drawing/2014/main" id="{C737A54F-2352-4497-B629-D1A7ACBE0EE8}"/>
              </a:ext>
            </a:extLst>
          </p:cNvPr>
          <p:cNvSpPr>
            <a:spLocks noGrp="1"/>
          </p:cNvSpPr>
          <p:nvPr>
            <p:ph idx="1"/>
          </p:nvPr>
        </p:nvSpPr>
        <p:spPr/>
        <p:txBody>
          <a:bodyPr/>
          <a:lstStyle/>
          <a:p>
            <a:pPr marL="0" indent="0">
              <a:buNone/>
            </a:pPr>
            <a:r>
              <a:rPr lang="en-US" dirty="0" err="1"/>
              <a:t>Nhắc</a:t>
            </a:r>
            <a:r>
              <a:rPr lang="en-US" dirty="0"/>
              <a:t> </a:t>
            </a:r>
            <a:r>
              <a:rPr lang="en-US" dirty="0" err="1"/>
              <a:t>lại</a:t>
            </a:r>
            <a:r>
              <a:rPr lang="en-US" dirty="0"/>
              <a:t> </a:t>
            </a:r>
            <a:r>
              <a:rPr lang="en-US" dirty="0" err="1"/>
              <a:t>lý</a:t>
            </a:r>
            <a:r>
              <a:rPr lang="en-US" dirty="0"/>
              <a:t> </a:t>
            </a:r>
            <a:r>
              <a:rPr lang="en-US" dirty="0" err="1"/>
              <a:t>thuyết</a:t>
            </a:r>
            <a:endParaRPr lang="en-US" dirty="0"/>
          </a:p>
          <a:p>
            <a:pPr marL="0" indent="0">
              <a:buNone/>
            </a:pPr>
            <a:r>
              <a:rPr lang="en-US" dirty="0"/>
              <a:t>1. </a:t>
            </a:r>
            <a:r>
              <a:rPr lang="en-US" dirty="0" err="1"/>
              <a:t>Khái</a:t>
            </a:r>
            <a:r>
              <a:rPr lang="en-US" dirty="0"/>
              <a:t> </a:t>
            </a:r>
            <a:r>
              <a:rPr lang="en-US" dirty="0" err="1"/>
              <a:t>niệm</a:t>
            </a:r>
            <a:r>
              <a:rPr lang="en-US" dirty="0"/>
              <a:t> con </a:t>
            </a:r>
            <a:r>
              <a:rPr lang="en-US" dirty="0" err="1"/>
              <a:t>trỏ</a:t>
            </a:r>
            <a:r>
              <a:rPr lang="en-US" dirty="0"/>
              <a:t> </a:t>
            </a:r>
          </a:p>
          <a:p>
            <a:pPr marL="0" indent="0">
              <a:buNone/>
            </a:pP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biến</a:t>
            </a:r>
            <a:r>
              <a:rPr lang="en-US" dirty="0"/>
              <a:t>, con </a:t>
            </a:r>
            <a:r>
              <a:rPr lang="en-US" dirty="0" err="1"/>
              <a:t>trỏ</a:t>
            </a:r>
            <a:r>
              <a:rPr lang="en-US" dirty="0"/>
              <a:t>, </a:t>
            </a:r>
            <a:r>
              <a:rPr lang="en-US" dirty="0" err="1"/>
              <a:t>khai</a:t>
            </a:r>
            <a:r>
              <a:rPr lang="en-US" dirty="0"/>
              <a:t> </a:t>
            </a:r>
            <a:r>
              <a:rPr lang="en-US" dirty="0" err="1"/>
              <a:t>báo</a:t>
            </a:r>
            <a:r>
              <a:rPr lang="en-US" dirty="0"/>
              <a:t> con </a:t>
            </a:r>
            <a:r>
              <a:rPr lang="en-US" dirty="0" err="1"/>
              <a:t>trỏ</a:t>
            </a:r>
            <a:r>
              <a:rPr lang="en-US" dirty="0"/>
              <a:t>, </a:t>
            </a:r>
            <a:r>
              <a:rPr lang="en-US" dirty="0" err="1"/>
              <a:t>toán</a:t>
            </a:r>
            <a:r>
              <a:rPr lang="en-US" dirty="0"/>
              <a:t> </a:t>
            </a:r>
            <a:r>
              <a:rPr lang="en-US" dirty="0" err="1"/>
              <a:t>tử</a:t>
            </a:r>
            <a:r>
              <a:rPr lang="en-US" dirty="0"/>
              <a:t> con </a:t>
            </a:r>
            <a:r>
              <a:rPr lang="en-US" dirty="0" err="1"/>
              <a:t>trỏ</a:t>
            </a:r>
            <a:r>
              <a:rPr lang="en-US" dirty="0"/>
              <a:t>)</a:t>
            </a:r>
          </a:p>
          <a:p>
            <a:pPr marL="0" indent="0">
              <a:buNone/>
            </a:pPr>
            <a:r>
              <a:rPr lang="en-US" dirty="0"/>
              <a:t>2. Con </a:t>
            </a:r>
            <a:r>
              <a:rPr lang="en-US" dirty="0" err="1"/>
              <a:t>trỏ</a:t>
            </a:r>
            <a:r>
              <a:rPr lang="en-US" dirty="0"/>
              <a:t> </a:t>
            </a:r>
            <a:r>
              <a:rPr lang="en-US" dirty="0" err="1"/>
              <a:t>và</a:t>
            </a:r>
            <a:r>
              <a:rPr lang="en-US" dirty="0"/>
              <a:t> </a:t>
            </a:r>
            <a:r>
              <a:rPr lang="en-US" dirty="0" err="1"/>
              <a:t>mảng</a:t>
            </a:r>
            <a:endParaRPr lang="en-US" dirty="0"/>
          </a:p>
          <a:p>
            <a:pPr marL="0" indent="0">
              <a:buNone/>
            </a:pPr>
            <a:r>
              <a:rPr lang="en-US" dirty="0"/>
              <a:t>3. </a:t>
            </a:r>
            <a:r>
              <a:rPr lang="en-US" dirty="0" err="1"/>
              <a:t>Cấp</a:t>
            </a:r>
            <a:r>
              <a:rPr lang="en-US" dirty="0"/>
              <a:t> </a:t>
            </a:r>
            <a:r>
              <a:rPr lang="en-US" dirty="0" err="1"/>
              <a:t>phát</a:t>
            </a:r>
            <a:r>
              <a:rPr lang="en-US" dirty="0"/>
              <a:t> </a:t>
            </a:r>
            <a:r>
              <a:rPr lang="en-US" dirty="0" err="1"/>
              <a:t>động</a:t>
            </a:r>
            <a:endParaRPr lang="en-US" dirty="0"/>
          </a:p>
        </p:txBody>
      </p:sp>
      <p:sp>
        <p:nvSpPr>
          <p:cNvPr id="4" name="Date Placeholder 3">
            <a:extLst>
              <a:ext uri="{FF2B5EF4-FFF2-40B4-BE49-F238E27FC236}">
                <a16:creationId xmlns:a16="http://schemas.microsoft.com/office/drawing/2014/main" id="{2A3BDA74-04C3-4278-B1EF-F722FB466763}"/>
              </a:ext>
            </a:extLst>
          </p:cNvPr>
          <p:cNvSpPr>
            <a:spLocks noGrp="1"/>
          </p:cNvSpPr>
          <p:nvPr>
            <p:ph type="dt" sz="half" idx="10"/>
          </p:nvPr>
        </p:nvSpPr>
        <p:spPr/>
        <p:txBody>
          <a:bodyPr/>
          <a:lstStyle/>
          <a:p>
            <a:fld id="{EE56EF8B-CB70-4348-90C6-80B5118EB3E7}" type="datetime1">
              <a:rPr lang="en-US" smtClean="0"/>
              <a:t>6/6/2022</a:t>
            </a:fld>
            <a:endParaRPr lang="en-US"/>
          </a:p>
        </p:txBody>
      </p:sp>
      <p:sp>
        <p:nvSpPr>
          <p:cNvPr id="5" name="Footer Placeholder 4">
            <a:extLst>
              <a:ext uri="{FF2B5EF4-FFF2-40B4-BE49-F238E27FC236}">
                <a16:creationId xmlns:a16="http://schemas.microsoft.com/office/drawing/2014/main" id="{6077ABF3-1342-4536-88AB-DBE0A0F1CB89}"/>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1FE860D8-AE6A-4B48-83D4-CB7DA1B64E98}"/>
              </a:ext>
            </a:extLst>
          </p:cNvPr>
          <p:cNvSpPr>
            <a:spLocks noGrp="1"/>
          </p:cNvSpPr>
          <p:nvPr>
            <p:ph type="sldNum" sz="quarter" idx="12"/>
          </p:nvPr>
        </p:nvSpPr>
        <p:spPr/>
        <p:txBody>
          <a:bodyPr/>
          <a:lstStyle/>
          <a:p>
            <a:fld id="{0D945AA7-9227-473E-91B8-199BC24B6000}" type="slidenum">
              <a:rPr lang="en-US" smtClean="0"/>
              <a:t>3</a:t>
            </a:fld>
            <a:endParaRPr lang="en-US"/>
          </a:p>
        </p:txBody>
      </p:sp>
    </p:spTree>
    <p:extLst>
      <p:ext uri="{BB962C8B-B14F-4D97-AF65-F5344CB8AC3E}">
        <p14:creationId xmlns:p14="http://schemas.microsoft.com/office/powerpoint/2010/main" val="417657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2F28-94C4-4EC2-84EA-0FFAFC710A8E}"/>
              </a:ext>
            </a:extLst>
          </p:cNvPr>
          <p:cNvSpPr>
            <a:spLocks noGrp="1"/>
          </p:cNvSpPr>
          <p:nvPr>
            <p:ph type="title"/>
          </p:nvPr>
        </p:nvSpPr>
        <p:spPr/>
        <p:txBody>
          <a:bodyPr/>
          <a:lstStyle/>
          <a:p>
            <a:r>
              <a:rPr lang="en-US" dirty="0" err="1"/>
              <a:t>Bài</a:t>
            </a:r>
            <a:r>
              <a:rPr lang="en-US" dirty="0"/>
              <a:t> </a:t>
            </a:r>
            <a:r>
              <a:rPr lang="en-US" dirty="0" err="1"/>
              <a:t>tập</a:t>
            </a:r>
            <a:r>
              <a:rPr lang="en-US" dirty="0"/>
              <a:t> 3</a:t>
            </a:r>
          </a:p>
        </p:txBody>
      </p:sp>
      <p:sp>
        <p:nvSpPr>
          <p:cNvPr id="3" name="Content Placeholder 2">
            <a:extLst>
              <a:ext uri="{FF2B5EF4-FFF2-40B4-BE49-F238E27FC236}">
                <a16:creationId xmlns:a16="http://schemas.microsoft.com/office/drawing/2014/main" id="{A12FA905-97C9-4E7A-8E55-05669AD1650E}"/>
              </a:ext>
            </a:extLst>
          </p:cNvPr>
          <p:cNvSpPr>
            <a:spLocks noGrp="1"/>
          </p:cNvSpPr>
          <p:nvPr>
            <p:ph idx="1"/>
          </p:nvPr>
        </p:nvSpPr>
        <p:spPr>
          <a:xfrm>
            <a:off x="838200" y="1362219"/>
            <a:ext cx="10515600" cy="862157"/>
          </a:xfrm>
        </p:spPr>
        <p:txBody>
          <a:bodyPr/>
          <a:lstStyle/>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một</a:t>
            </a:r>
            <a:r>
              <a:rPr lang="en-US" dirty="0"/>
              <a:t> </a:t>
            </a:r>
            <a:r>
              <a:rPr lang="en-US" dirty="0" err="1"/>
              <a:t>mảng</a:t>
            </a:r>
            <a:r>
              <a:rPr lang="en-US" dirty="0"/>
              <a:t> a </a:t>
            </a:r>
            <a:r>
              <a:rPr lang="en-US" dirty="0" err="1"/>
              <a:t>có</a:t>
            </a:r>
            <a:r>
              <a:rPr lang="en-US" dirty="0"/>
              <a:t> n </a:t>
            </a:r>
            <a:r>
              <a:rPr lang="en-US" dirty="0" err="1"/>
              <a:t>phần</a:t>
            </a:r>
            <a:r>
              <a:rPr lang="en-US" dirty="0"/>
              <a:t> </a:t>
            </a:r>
            <a:r>
              <a:rPr lang="en-US" dirty="0" err="1"/>
              <a:t>tử</a:t>
            </a:r>
            <a:r>
              <a:rPr lang="en-US" dirty="0"/>
              <a:t>, </a:t>
            </a:r>
            <a:r>
              <a:rPr lang="en-US" dirty="0" err="1"/>
              <a:t>hãy</a:t>
            </a:r>
            <a:r>
              <a:rPr lang="en-US" dirty="0"/>
              <a:t> </a:t>
            </a:r>
            <a:r>
              <a:rPr lang="en-US" dirty="0" err="1"/>
              <a:t>sắp</a:t>
            </a:r>
            <a:r>
              <a:rPr lang="en-US" dirty="0"/>
              <a:t> </a:t>
            </a:r>
            <a:r>
              <a:rPr lang="en-US" dirty="0" err="1"/>
              <a:t>mảng</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số</a:t>
            </a:r>
            <a:r>
              <a:rPr lang="en-US" dirty="0"/>
              <a:t> </a:t>
            </a:r>
            <a:r>
              <a:rPr lang="en-US" dirty="0" err="1"/>
              <a:t>lẽ</a:t>
            </a:r>
            <a:r>
              <a:rPr lang="en-US" dirty="0"/>
              <a:t> </a:t>
            </a:r>
            <a:r>
              <a:rPr lang="en-US" dirty="0" err="1"/>
              <a:t>tăng</a:t>
            </a:r>
            <a:r>
              <a:rPr lang="en-US" dirty="0"/>
              <a:t> </a:t>
            </a:r>
            <a:r>
              <a:rPr lang="en-US" dirty="0" err="1"/>
              <a:t>dần</a:t>
            </a:r>
            <a:r>
              <a:rPr lang="en-US" dirty="0"/>
              <a:t> </a:t>
            </a:r>
            <a:r>
              <a:rPr lang="en-US" dirty="0" err="1"/>
              <a:t>và</a:t>
            </a:r>
            <a:r>
              <a:rPr lang="en-US" dirty="0"/>
              <a:t> </a:t>
            </a:r>
            <a:r>
              <a:rPr lang="en-US" dirty="0" err="1"/>
              <a:t>số</a:t>
            </a:r>
            <a:r>
              <a:rPr lang="en-US" dirty="0"/>
              <a:t> </a:t>
            </a:r>
            <a:r>
              <a:rPr lang="en-US" dirty="0" err="1"/>
              <a:t>chẵn</a:t>
            </a:r>
            <a:r>
              <a:rPr lang="en-US" dirty="0"/>
              <a:t> </a:t>
            </a:r>
            <a:r>
              <a:rPr lang="en-US" dirty="0" err="1"/>
              <a:t>giảm</a:t>
            </a:r>
            <a:r>
              <a:rPr lang="en-US" dirty="0"/>
              <a:t> </a:t>
            </a:r>
            <a:r>
              <a:rPr lang="en-US" dirty="0" err="1"/>
              <a:t>dần</a:t>
            </a:r>
            <a:r>
              <a:rPr lang="en-US" dirty="0"/>
              <a:t>.(</a:t>
            </a:r>
            <a:r>
              <a:rPr lang="en-US" dirty="0" err="1"/>
              <a:t>Yêu</a:t>
            </a:r>
            <a:r>
              <a:rPr lang="en-US" dirty="0"/>
              <a:t> </a:t>
            </a:r>
            <a:r>
              <a:rPr lang="en-US" dirty="0" err="1"/>
              <a:t>cầu</a:t>
            </a:r>
            <a:r>
              <a:rPr lang="en-US" dirty="0"/>
              <a:t> </a:t>
            </a:r>
            <a:r>
              <a:rPr lang="en-US" dirty="0" err="1"/>
              <a:t>dùng</a:t>
            </a:r>
            <a:r>
              <a:rPr lang="en-US" dirty="0"/>
              <a:t> con </a:t>
            </a:r>
            <a:r>
              <a:rPr lang="en-US" dirty="0" err="1"/>
              <a:t>trỏ</a:t>
            </a:r>
            <a:r>
              <a:rPr lang="en-US" dirty="0"/>
              <a:t>)</a:t>
            </a:r>
          </a:p>
          <a:p>
            <a:endParaRPr lang="en-US" dirty="0"/>
          </a:p>
        </p:txBody>
      </p:sp>
      <p:sp>
        <p:nvSpPr>
          <p:cNvPr id="4" name="Date Placeholder 3">
            <a:extLst>
              <a:ext uri="{FF2B5EF4-FFF2-40B4-BE49-F238E27FC236}">
                <a16:creationId xmlns:a16="http://schemas.microsoft.com/office/drawing/2014/main" id="{9C71B1BF-614E-4EF5-9855-4F3AC4109CC9}"/>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D0323A55-27D9-43A6-A8A7-7F3E30BA568D}"/>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E0FC2F47-9D8A-49D1-9005-4BD49ABFD894}"/>
              </a:ext>
            </a:extLst>
          </p:cNvPr>
          <p:cNvSpPr>
            <a:spLocks noGrp="1"/>
          </p:cNvSpPr>
          <p:nvPr>
            <p:ph type="sldNum" sz="quarter" idx="12"/>
          </p:nvPr>
        </p:nvSpPr>
        <p:spPr/>
        <p:txBody>
          <a:bodyPr/>
          <a:lstStyle/>
          <a:p>
            <a:fld id="{0D945AA7-9227-473E-91B8-199BC24B6000}" type="slidenum">
              <a:rPr lang="en-US" smtClean="0"/>
              <a:t>30</a:t>
            </a:fld>
            <a:endParaRPr lang="en-US"/>
          </a:p>
        </p:txBody>
      </p:sp>
      <p:sp>
        <p:nvSpPr>
          <p:cNvPr id="7" name="Content Placeholder 2">
            <a:extLst>
              <a:ext uri="{FF2B5EF4-FFF2-40B4-BE49-F238E27FC236}">
                <a16:creationId xmlns:a16="http://schemas.microsoft.com/office/drawing/2014/main" id="{6DEB9B71-2309-4015-9C57-0ACDC63D7404}"/>
              </a:ext>
            </a:extLst>
          </p:cNvPr>
          <p:cNvSpPr txBox="1">
            <a:spLocks/>
          </p:cNvSpPr>
          <p:nvPr/>
        </p:nvSpPr>
        <p:spPr>
          <a:xfrm>
            <a:off x="838200" y="2315440"/>
            <a:ext cx="8572500" cy="33649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a:t>Hướng</a:t>
            </a:r>
            <a:r>
              <a:rPr lang="en-US" dirty="0"/>
              <a:t> </a:t>
            </a:r>
            <a:r>
              <a:rPr lang="en-US" dirty="0" err="1"/>
              <a:t>dẫn</a:t>
            </a:r>
            <a:r>
              <a:rPr lang="en-US" dirty="0"/>
              <a:t>:</a:t>
            </a: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nhập</a:t>
            </a:r>
            <a:r>
              <a:rPr lang="en-US" sz="2200" dirty="0">
                <a:solidFill>
                  <a:srgbClr val="0070C0"/>
                </a:solidFill>
              </a:rPr>
              <a:t> </a:t>
            </a:r>
            <a:r>
              <a:rPr lang="en-US" sz="2200" dirty="0" err="1">
                <a:solidFill>
                  <a:srgbClr val="0070C0"/>
                </a:solidFill>
              </a:rPr>
              <a:t>mảng</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xuất</a:t>
            </a:r>
            <a:r>
              <a:rPr lang="en-US" sz="2200" dirty="0">
                <a:solidFill>
                  <a:srgbClr val="0070C0"/>
                </a:solidFill>
              </a:rPr>
              <a:t> </a:t>
            </a:r>
            <a:r>
              <a:rPr lang="en-US" sz="2200" dirty="0" err="1">
                <a:solidFill>
                  <a:srgbClr val="0070C0"/>
                </a:solidFill>
              </a:rPr>
              <a:t>mảng</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hoán</a:t>
            </a:r>
            <a:r>
              <a:rPr lang="en-US" sz="2200" dirty="0">
                <a:solidFill>
                  <a:srgbClr val="0070C0"/>
                </a:solidFill>
              </a:rPr>
              <a:t> </a:t>
            </a:r>
            <a:r>
              <a:rPr lang="en-US" sz="2200" dirty="0" err="1">
                <a:solidFill>
                  <a:srgbClr val="0070C0"/>
                </a:solidFill>
              </a:rPr>
              <a:t>vị</a:t>
            </a:r>
            <a:r>
              <a:rPr lang="en-US" sz="2200" dirty="0">
                <a:solidFill>
                  <a:srgbClr val="0070C0"/>
                </a:solidFill>
              </a:rPr>
              <a:t> </a:t>
            </a:r>
            <a:r>
              <a:rPr lang="en-US" sz="2200" dirty="0" err="1">
                <a:solidFill>
                  <a:srgbClr val="0070C0"/>
                </a:solidFill>
              </a:rPr>
              <a:t>sử</a:t>
            </a:r>
            <a:r>
              <a:rPr lang="en-US" sz="2200" dirty="0">
                <a:solidFill>
                  <a:srgbClr val="0070C0"/>
                </a:solidFill>
              </a:rPr>
              <a:t> </a:t>
            </a:r>
            <a:r>
              <a:rPr lang="en-US" sz="2200" dirty="0" err="1">
                <a:solidFill>
                  <a:srgbClr val="0070C0"/>
                </a:solidFill>
              </a:rPr>
              <a:t>dụng</a:t>
            </a:r>
            <a:r>
              <a:rPr lang="en-US" sz="2200" dirty="0">
                <a:solidFill>
                  <a:srgbClr val="0070C0"/>
                </a:solidFill>
              </a:rPr>
              <a:t> con </a:t>
            </a:r>
            <a:r>
              <a:rPr lang="en-US" sz="2200" dirty="0" err="1">
                <a:solidFill>
                  <a:srgbClr val="0070C0"/>
                </a:solidFill>
              </a:rPr>
              <a:t>trỏ</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sắp</a:t>
            </a:r>
            <a:r>
              <a:rPr lang="en-US" sz="2200" dirty="0">
                <a:solidFill>
                  <a:srgbClr val="0070C0"/>
                </a:solidFill>
              </a:rPr>
              <a:t> </a:t>
            </a:r>
            <a:r>
              <a:rPr lang="en-US" sz="2200" dirty="0" err="1">
                <a:solidFill>
                  <a:srgbClr val="0070C0"/>
                </a:solidFill>
              </a:rPr>
              <a:t>tăng</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sắp</a:t>
            </a:r>
            <a:r>
              <a:rPr lang="en-US" sz="2200" dirty="0">
                <a:solidFill>
                  <a:srgbClr val="0070C0"/>
                </a:solidFill>
              </a:rPr>
              <a:t> </a:t>
            </a:r>
            <a:r>
              <a:rPr lang="en-US" sz="2200" dirty="0" err="1">
                <a:solidFill>
                  <a:srgbClr val="0070C0"/>
                </a:solidFill>
              </a:rPr>
              <a:t>giảm</a:t>
            </a:r>
            <a:r>
              <a:rPr lang="en-US" sz="2200" dirty="0">
                <a:solidFill>
                  <a:srgbClr val="0070C0"/>
                </a:solidFill>
              </a:rPr>
              <a:t> </a:t>
            </a:r>
            <a:r>
              <a:rPr lang="en-US" sz="2200" dirty="0" err="1">
                <a:solidFill>
                  <a:srgbClr val="0070C0"/>
                </a:solidFill>
              </a:rPr>
              <a:t>từ</a:t>
            </a:r>
            <a:r>
              <a:rPr lang="en-US" sz="2200" dirty="0">
                <a:solidFill>
                  <a:srgbClr val="0070C0"/>
                </a:solidFill>
              </a:rPr>
              <a:t> </a:t>
            </a:r>
            <a:r>
              <a:rPr lang="en-US" sz="2200" dirty="0" err="1">
                <a:solidFill>
                  <a:srgbClr val="0070C0"/>
                </a:solidFill>
              </a:rPr>
              <a:t>vị</a:t>
            </a:r>
            <a:r>
              <a:rPr lang="en-US" sz="2200" dirty="0">
                <a:solidFill>
                  <a:srgbClr val="0070C0"/>
                </a:solidFill>
              </a:rPr>
              <a:t> </a:t>
            </a:r>
            <a:r>
              <a:rPr lang="en-US" sz="2200" dirty="0" err="1">
                <a:solidFill>
                  <a:srgbClr val="0070C0"/>
                </a:solidFill>
              </a:rPr>
              <a:t>trí</a:t>
            </a:r>
            <a:r>
              <a:rPr lang="en-US" sz="2200" dirty="0">
                <a:solidFill>
                  <a:srgbClr val="0070C0"/>
                </a:solidFill>
              </a:rPr>
              <a:t> </a:t>
            </a:r>
            <a:r>
              <a:rPr lang="en-US" sz="2200" dirty="0" err="1">
                <a:solidFill>
                  <a:srgbClr val="0070C0"/>
                </a:solidFill>
              </a:rPr>
              <a:t>được</a:t>
            </a:r>
            <a:r>
              <a:rPr lang="en-US" sz="2200" dirty="0">
                <a:solidFill>
                  <a:srgbClr val="0070C0"/>
                </a:solidFill>
              </a:rPr>
              <a:t> </a:t>
            </a:r>
            <a:r>
              <a:rPr lang="en-US" sz="2200" dirty="0" err="1">
                <a:solidFill>
                  <a:srgbClr val="0070C0"/>
                </a:solidFill>
              </a:rPr>
              <a:t>truyền</a:t>
            </a:r>
            <a:r>
              <a:rPr lang="en-US" sz="2200" dirty="0">
                <a:solidFill>
                  <a:srgbClr val="0070C0"/>
                </a:solidFill>
              </a:rPr>
              <a:t> </a:t>
            </a:r>
            <a:r>
              <a:rPr lang="en-US" sz="2200" dirty="0" err="1">
                <a:solidFill>
                  <a:srgbClr val="0070C0"/>
                </a:solidFill>
              </a:rPr>
              <a:t>vào</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sắp</a:t>
            </a:r>
            <a:r>
              <a:rPr lang="en-US" sz="2200" dirty="0">
                <a:solidFill>
                  <a:srgbClr val="0070C0"/>
                </a:solidFill>
              </a:rPr>
              <a:t> </a:t>
            </a:r>
            <a:r>
              <a:rPr lang="en-US" sz="2200" dirty="0" err="1">
                <a:solidFill>
                  <a:srgbClr val="0070C0"/>
                </a:solidFill>
              </a:rPr>
              <a:t>xếp</a:t>
            </a:r>
            <a:endParaRPr lang="en-US" sz="2200" dirty="0">
              <a:solidFill>
                <a:srgbClr val="0070C0"/>
              </a:solidFill>
            </a:endParaRPr>
          </a:p>
          <a:p>
            <a:pPr lvl="2" algn="just"/>
            <a:r>
              <a:rPr lang="en-US" dirty="0" err="1">
                <a:solidFill>
                  <a:srgbClr val="0070C0"/>
                </a:solidFill>
              </a:rPr>
              <a:t>Gọi</a:t>
            </a:r>
            <a:r>
              <a:rPr lang="en-US" dirty="0">
                <a:solidFill>
                  <a:srgbClr val="0070C0"/>
                </a:solidFill>
              </a:rPr>
              <a:t> </a:t>
            </a:r>
            <a:r>
              <a:rPr lang="en-US" dirty="0" err="1">
                <a:solidFill>
                  <a:srgbClr val="0070C0"/>
                </a:solidFill>
              </a:rPr>
              <a:t>hàm</a:t>
            </a:r>
            <a:r>
              <a:rPr lang="en-US" dirty="0">
                <a:solidFill>
                  <a:srgbClr val="0070C0"/>
                </a:solidFill>
              </a:rPr>
              <a:t> </a:t>
            </a:r>
            <a:r>
              <a:rPr lang="en-US" dirty="0" err="1">
                <a:solidFill>
                  <a:srgbClr val="0070C0"/>
                </a:solidFill>
              </a:rPr>
              <a:t>sắp</a:t>
            </a:r>
            <a:r>
              <a:rPr lang="en-US" dirty="0">
                <a:solidFill>
                  <a:srgbClr val="0070C0"/>
                </a:solidFill>
              </a:rPr>
              <a:t> </a:t>
            </a:r>
            <a:r>
              <a:rPr lang="en-US" dirty="0" err="1">
                <a:solidFill>
                  <a:srgbClr val="0070C0"/>
                </a:solidFill>
              </a:rPr>
              <a:t>tăng</a:t>
            </a:r>
            <a:endParaRPr lang="en-US" dirty="0">
              <a:solidFill>
                <a:srgbClr val="0070C0"/>
              </a:solidFill>
            </a:endParaRPr>
          </a:p>
          <a:p>
            <a:pPr lvl="2" algn="just"/>
            <a:r>
              <a:rPr lang="en-US" dirty="0" err="1">
                <a:solidFill>
                  <a:srgbClr val="0070C0"/>
                </a:solidFill>
              </a:rPr>
              <a:t>Gọi</a:t>
            </a:r>
            <a:r>
              <a:rPr lang="en-US" dirty="0">
                <a:solidFill>
                  <a:srgbClr val="0070C0"/>
                </a:solidFill>
              </a:rPr>
              <a:t> </a:t>
            </a:r>
            <a:r>
              <a:rPr lang="en-US" dirty="0" err="1">
                <a:solidFill>
                  <a:srgbClr val="0070C0"/>
                </a:solidFill>
              </a:rPr>
              <a:t>hàm</a:t>
            </a:r>
            <a:r>
              <a:rPr lang="en-US" dirty="0">
                <a:solidFill>
                  <a:srgbClr val="0070C0"/>
                </a:solidFill>
              </a:rPr>
              <a:t> </a:t>
            </a:r>
            <a:r>
              <a:rPr lang="en-US" dirty="0" err="1">
                <a:solidFill>
                  <a:srgbClr val="0070C0"/>
                </a:solidFill>
              </a:rPr>
              <a:t>sắp</a:t>
            </a:r>
            <a:r>
              <a:rPr lang="en-US" dirty="0">
                <a:solidFill>
                  <a:srgbClr val="0070C0"/>
                </a:solidFill>
              </a:rPr>
              <a:t> </a:t>
            </a:r>
            <a:r>
              <a:rPr lang="en-US" dirty="0" err="1">
                <a:solidFill>
                  <a:srgbClr val="0070C0"/>
                </a:solidFill>
              </a:rPr>
              <a:t>giảm</a:t>
            </a:r>
            <a:endParaRPr lang="en-US" dirty="0">
              <a:solidFill>
                <a:srgbClr val="0070C0"/>
              </a:solidFill>
            </a:endParaRPr>
          </a:p>
        </p:txBody>
      </p:sp>
    </p:spTree>
    <p:extLst>
      <p:ext uri="{BB962C8B-B14F-4D97-AF65-F5344CB8AC3E}">
        <p14:creationId xmlns:p14="http://schemas.microsoft.com/office/powerpoint/2010/main" val="907844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BE9A-356D-429F-8D28-E66647202284}"/>
              </a:ext>
            </a:extLst>
          </p:cNvPr>
          <p:cNvSpPr>
            <a:spLocks noGrp="1"/>
          </p:cNvSpPr>
          <p:nvPr>
            <p:ph type="title"/>
          </p:nvPr>
        </p:nvSpPr>
        <p:spPr/>
        <p:txBody>
          <a:bodyPr/>
          <a:lstStyle/>
          <a:p>
            <a:r>
              <a:rPr lang="en-US" dirty="0" err="1"/>
              <a:t>Bài</a:t>
            </a:r>
            <a:r>
              <a:rPr lang="en-US" dirty="0"/>
              <a:t> </a:t>
            </a:r>
            <a:r>
              <a:rPr lang="en-US" dirty="0" err="1"/>
              <a:t>tập</a:t>
            </a:r>
            <a:r>
              <a:rPr lang="en-US" dirty="0"/>
              <a:t> 4</a:t>
            </a:r>
          </a:p>
        </p:txBody>
      </p:sp>
      <p:sp>
        <p:nvSpPr>
          <p:cNvPr id="4" name="Date Placeholder 3">
            <a:extLst>
              <a:ext uri="{FF2B5EF4-FFF2-40B4-BE49-F238E27FC236}">
                <a16:creationId xmlns:a16="http://schemas.microsoft.com/office/drawing/2014/main" id="{0B7E18EB-EDE3-4D02-8247-7CFBB037372F}"/>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8C5309C0-0F2D-4218-BE80-E07A709CE5A8}"/>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D25F14FD-B75F-4A29-A4D2-F820CEB79351}"/>
              </a:ext>
            </a:extLst>
          </p:cNvPr>
          <p:cNvSpPr>
            <a:spLocks noGrp="1"/>
          </p:cNvSpPr>
          <p:nvPr>
            <p:ph type="sldNum" sz="quarter" idx="12"/>
          </p:nvPr>
        </p:nvSpPr>
        <p:spPr/>
        <p:txBody>
          <a:bodyPr/>
          <a:lstStyle/>
          <a:p>
            <a:fld id="{0D945AA7-9227-473E-91B8-199BC24B6000}" type="slidenum">
              <a:rPr lang="en-US" smtClean="0"/>
              <a:t>31</a:t>
            </a:fld>
            <a:endParaRPr lang="en-US"/>
          </a:p>
        </p:txBody>
      </p:sp>
      <p:sp>
        <p:nvSpPr>
          <p:cNvPr id="7" name="Content Placeholder 2">
            <a:extLst>
              <a:ext uri="{FF2B5EF4-FFF2-40B4-BE49-F238E27FC236}">
                <a16:creationId xmlns:a16="http://schemas.microsoft.com/office/drawing/2014/main" id="{DE37AC43-C152-460E-9DB4-448BE101124C}"/>
              </a:ext>
            </a:extLst>
          </p:cNvPr>
          <p:cNvSpPr>
            <a:spLocks noGrp="1"/>
          </p:cNvSpPr>
          <p:nvPr>
            <p:ph idx="1"/>
          </p:nvPr>
        </p:nvSpPr>
        <p:spPr>
          <a:xfrm>
            <a:off x="838200" y="1825625"/>
            <a:ext cx="10515600" cy="2109066"/>
          </a:xfrm>
        </p:spPr>
        <p:txBody>
          <a:bodyPr/>
          <a:lstStyle/>
          <a:p>
            <a:pPr algn="just"/>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một</a:t>
            </a:r>
            <a:r>
              <a:rPr lang="en-US" dirty="0"/>
              <a:t> ma </a:t>
            </a:r>
            <a:r>
              <a:rPr lang="en-US" dirty="0" err="1"/>
              <a:t>trận</a:t>
            </a:r>
            <a:r>
              <a:rPr lang="en-US" dirty="0"/>
              <a:t> </a:t>
            </a:r>
            <a:r>
              <a:rPr lang="en-US" dirty="0" err="1"/>
              <a:t>vuông</a:t>
            </a:r>
            <a:r>
              <a:rPr lang="en-US" dirty="0"/>
              <a:t> a </a:t>
            </a:r>
            <a:r>
              <a:rPr lang="en-US" dirty="0" err="1"/>
              <a:t>có</a:t>
            </a:r>
            <a:r>
              <a:rPr lang="en-US" dirty="0"/>
              <a:t> n </a:t>
            </a:r>
            <a:r>
              <a:rPr lang="en-US" dirty="0" err="1"/>
              <a:t>phần</a:t>
            </a:r>
            <a:r>
              <a:rPr lang="en-US" dirty="0"/>
              <a:t> </a:t>
            </a:r>
            <a:r>
              <a:rPr lang="en-US" dirty="0" err="1"/>
              <a:t>tử</a:t>
            </a:r>
            <a:r>
              <a:rPr lang="en-US" dirty="0"/>
              <a:t> </a:t>
            </a:r>
            <a:r>
              <a:rPr lang="en-US" dirty="0" err="1"/>
              <a:t>giá</a:t>
            </a:r>
            <a:r>
              <a:rPr lang="en-US" dirty="0"/>
              <a:t> </a:t>
            </a:r>
            <a:r>
              <a:rPr lang="en-US" dirty="0" err="1"/>
              <a:t>trị</a:t>
            </a:r>
            <a:r>
              <a:rPr lang="en-US" dirty="0"/>
              <a:t> </a:t>
            </a:r>
            <a:r>
              <a:rPr lang="en-US" dirty="0" err="1"/>
              <a:t>số</a:t>
            </a:r>
            <a:r>
              <a:rPr lang="en-US" dirty="0"/>
              <a:t> </a:t>
            </a:r>
            <a:r>
              <a:rPr lang="en-US" dirty="0" err="1"/>
              <a:t>thực</a:t>
            </a:r>
            <a:endParaRPr lang="en-US" dirty="0"/>
          </a:p>
          <a:p>
            <a:pPr lvl="1" algn="just"/>
            <a:r>
              <a:rPr lang="en-US" dirty="0" err="1"/>
              <a:t>Tìm</a:t>
            </a:r>
            <a:r>
              <a:rPr lang="en-US" dirty="0"/>
              <a:t> </a:t>
            </a:r>
            <a:r>
              <a:rPr lang="en-US" dirty="0" err="1"/>
              <a:t>phần</a:t>
            </a:r>
            <a:r>
              <a:rPr lang="en-US" dirty="0"/>
              <a:t> </a:t>
            </a:r>
            <a:r>
              <a:rPr lang="en-US" dirty="0" err="1"/>
              <a:t>tử</a:t>
            </a:r>
            <a:r>
              <a:rPr lang="en-US" dirty="0"/>
              <a:t> max </a:t>
            </a:r>
            <a:r>
              <a:rPr lang="en-US" dirty="0" err="1"/>
              <a:t>của</a:t>
            </a:r>
            <a:r>
              <a:rPr lang="en-US" dirty="0"/>
              <a:t> ma </a:t>
            </a:r>
            <a:r>
              <a:rPr lang="en-US" dirty="0" err="1"/>
              <a:t>trận</a:t>
            </a:r>
            <a:endParaRPr lang="en-US" dirty="0"/>
          </a:p>
          <a:p>
            <a:pPr lvl="1" algn="just"/>
            <a:r>
              <a:rPr lang="en-US" dirty="0" err="1"/>
              <a:t>Kiểm</a:t>
            </a:r>
            <a:r>
              <a:rPr lang="en-US" dirty="0"/>
              <a:t> </a:t>
            </a:r>
            <a:r>
              <a:rPr lang="en-US" dirty="0" err="1"/>
              <a:t>tra</a:t>
            </a:r>
            <a:r>
              <a:rPr lang="en-US" dirty="0"/>
              <a:t> ma </a:t>
            </a:r>
            <a:r>
              <a:rPr lang="en-US" dirty="0" err="1"/>
              <a:t>trận</a:t>
            </a:r>
            <a:r>
              <a:rPr lang="en-US" dirty="0"/>
              <a:t> </a:t>
            </a:r>
            <a:r>
              <a:rPr lang="en-US" dirty="0" err="1"/>
              <a:t>có</a:t>
            </a:r>
            <a:r>
              <a:rPr lang="en-US" dirty="0"/>
              <a:t> </a:t>
            </a:r>
            <a:r>
              <a:rPr lang="en-US" dirty="0" err="1"/>
              <a:t>đối</a:t>
            </a:r>
            <a:r>
              <a:rPr lang="en-US" dirty="0"/>
              <a:t> </a:t>
            </a:r>
            <a:r>
              <a:rPr lang="en-US" dirty="0" err="1"/>
              <a:t>xứng</a:t>
            </a:r>
            <a:r>
              <a:rPr lang="en-US" dirty="0"/>
              <a:t> qua </a:t>
            </a:r>
            <a:r>
              <a:rPr lang="en-US" dirty="0" err="1"/>
              <a:t>đường</a:t>
            </a:r>
            <a:r>
              <a:rPr lang="en-US" dirty="0"/>
              <a:t> </a:t>
            </a:r>
            <a:r>
              <a:rPr lang="en-US" dirty="0" err="1"/>
              <a:t>chéo</a:t>
            </a:r>
            <a:r>
              <a:rPr lang="en-US" dirty="0"/>
              <a:t> </a:t>
            </a:r>
            <a:r>
              <a:rPr lang="en-US" dirty="0" err="1"/>
              <a:t>chính</a:t>
            </a:r>
            <a:r>
              <a:rPr lang="en-US" dirty="0"/>
              <a:t> hay </a:t>
            </a:r>
            <a:r>
              <a:rPr lang="en-US" dirty="0" err="1"/>
              <a:t>không</a:t>
            </a:r>
            <a:r>
              <a:rPr lang="en-US" dirty="0"/>
              <a:t>?</a:t>
            </a:r>
          </a:p>
          <a:p>
            <a:pPr lvl="1" algn="just"/>
            <a:r>
              <a:rPr lang="en-US" dirty="0"/>
              <a:t>(</a:t>
            </a:r>
            <a:r>
              <a:rPr lang="en-US" dirty="0" err="1"/>
              <a:t>Yêu</a:t>
            </a:r>
            <a:r>
              <a:rPr lang="en-US" dirty="0"/>
              <a:t> </a:t>
            </a:r>
            <a:r>
              <a:rPr lang="en-US" dirty="0" err="1"/>
              <a:t>cầu</a:t>
            </a:r>
            <a:r>
              <a:rPr lang="en-US" dirty="0"/>
              <a:t> </a:t>
            </a:r>
            <a:r>
              <a:rPr lang="en-US" dirty="0" err="1"/>
              <a:t>dùng</a:t>
            </a:r>
            <a:r>
              <a:rPr lang="en-US" dirty="0"/>
              <a:t> con </a:t>
            </a:r>
            <a:r>
              <a:rPr lang="en-US" dirty="0" err="1"/>
              <a:t>trỏ</a:t>
            </a:r>
            <a:r>
              <a:rPr lang="en-US" dirty="0"/>
              <a:t>)</a:t>
            </a:r>
          </a:p>
          <a:p>
            <a:pPr marL="457200" lvl="1" indent="0" algn="just">
              <a:buNone/>
            </a:pPr>
            <a:endParaRPr lang="en-US" dirty="0">
              <a:solidFill>
                <a:srgbClr val="0070C0"/>
              </a:solidFill>
            </a:endParaRPr>
          </a:p>
        </p:txBody>
      </p:sp>
      <p:sp>
        <p:nvSpPr>
          <p:cNvPr id="8" name="Content Placeholder 2">
            <a:extLst>
              <a:ext uri="{FF2B5EF4-FFF2-40B4-BE49-F238E27FC236}">
                <a16:creationId xmlns:a16="http://schemas.microsoft.com/office/drawing/2014/main" id="{F7860A8E-A3D1-4278-A1A7-6E18152E1703}"/>
              </a:ext>
            </a:extLst>
          </p:cNvPr>
          <p:cNvSpPr txBox="1">
            <a:spLocks/>
          </p:cNvSpPr>
          <p:nvPr/>
        </p:nvSpPr>
        <p:spPr>
          <a:xfrm>
            <a:off x="942109" y="4069628"/>
            <a:ext cx="8572500" cy="2423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a:t>Hướng</a:t>
            </a:r>
            <a:r>
              <a:rPr lang="en-US" dirty="0"/>
              <a:t> </a:t>
            </a:r>
            <a:r>
              <a:rPr lang="en-US" dirty="0" err="1"/>
              <a:t>dẫn</a:t>
            </a:r>
            <a:r>
              <a:rPr lang="en-US" dirty="0"/>
              <a:t>:</a:t>
            </a: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nhập</a:t>
            </a:r>
            <a:r>
              <a:rPr lang="en-US" sz="2200" dirty="0">
                <a:solidFill>
                  <a:srgbClr val="0070C0"/>
                </a:solidFill>
              </a:rPr>
              <a:t> ma </a:t>
            </a:r>
            <a:r>
              <a:rPr lang="en-US" sz="2200" dirty="0" err="1">
                <a:solidFill>
                  <a:srgbClr val="0070C0"/>
                </a:solidFill>
              </a:rPr>
              <a:t>trận</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xuất</a:t>
            </a:r>
            <a:r>
              <a:rPr lang="en-US" sz="2200" dirty="0">
                <a:solidFill>
                  <a:srgbClr val="0070C0"/>
                </a:solidFill>
              </a:rPr>
              <a:t> ma </a:t>
            </a:r>
            <a:r>
              <a:rPr lang="en-US" sz="2200" dirty="0" err="1">
                <a:solidFill>
                  <a:srgbClr val="0070C0"/>
                </a:solidFill>
              </a:rPr>
              <a:t>trận</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tìm</a:t>
            </a:r>
            <a:r>
              <a:rPr lang="en-US" sz="2200" dirty="0">
                <a:solidFill>
                  <a:srgbClr val="0070C0"/>
                </a:solidFill>
              </a:rPr>
              <a:t> max</a:t>
            </a: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kiểm</a:t>
            </a:r>
            <a:r>
              <a:rPr lang="en-US" sz="2200" dirty="0">
                <a:solidFill>
                  <a:srgbClr val="0070C0"/>
                </a:solidFill>
              </a:rPr>
              <a:t> </a:t>
            </a:r>
            <a:r>
              <a:rPr lang="en-US" sz="2200" dirty="0" err="1">
                <a:solidFill>
                  <a:srgbClr val="0070C0"/>
                </a:solidFill>
              </a:rPr>
              <a:t>tra</a:t>
            </a:r>
            <a:r>
              <a:rPr lang="en-US" sz="2200" dirty="0">
                <a:solidFill>
                  <a:srgbClr val="0070C0"/>
                </a:solidFill>
              </a:rPr>
              <a:t> </a:t>
            </a:r>
            <a:r>
              <a:rPr lang="en-US" sz="2200" dirty="0" err="1">
                <a:solidFill>
                  <a:srgbClr val="0070C0"/>
                </a:solidFill>
              </a:rPr>
              <a:t>tính</a:t>
            </a:r>
            <a:r>
              <a:rPr lang="en-US" sz="2200" dirty="0">
                <a:solidFill>
                  <a:srgbClr val="0070C0"/>
                </a:solidFill>
              </a:rPr>
              <a:t> </a:t>
            </a:r>
            <a:r>
              <a:rPr lang="en-US" sz="2200" dirty="0" err="1">
                <a:solidFill>
                  <a:srgbClr val="0070C0"/>
                </a:solidFill>
              </a:rPr>
              <a:t>đối</a:t>
            </a:r>
            <a:r>
              <a:rPr lang="en-US" sz="2200" dirty="0">
                <a:solidFill>
                  <a:srgbClr val="0070C0"/>
                </a:solidFill>
              </a:rPr>
              <a:t> </a:t>
            </a:r>
            <a:r>
              <a:rPr lang="en-US" sz="2200" dirty="0" err="1">
                <a:solidFill>
                  <a:srgbClr val="0070C0"/>
                </a:solidFill>
              </a:rPr>
              <a:t>xứng</a:t>
            </a:r>
            <a:endParaRPr lang="en-US" sz="2200" dirty="0">
              <a:solidFill>
                <a:srgbClr val="0070C0"/>
              </a:solidFill>
            </a:endParaRPr>
          </a:p>
          <a:p>
            <a:pPr lvl="1" algn="just"/>
            <a:endParaRPr lang="en-US" sz="2200" dirty="0">
              <a:solidFill>
                <a:srgbClr val="0070C0"/>
              </a:solidFill>
            </a:endParaRPr>
          </a:p>
          <a:p>
            <a:pPr lvl="1" algn="just"/>
            <a:endParaRPr lang="en-US" sz="2000" dirty="0">
              <a:solidFill>
                <a:srgbClr val="0070C0"/>
              </a:solidFill>
            </a:endParaRPr>
          </a:p>
        </p:txBody>
      </p:sp>
      <p:sp>
        <p:nvSpPr>
          <p:cNvPr id="10" name="TextBox 9">
            <a:extLst>
              <a:ext uri="{FF2B5EF4-FFF2-40B4-BE49-F238E27FC236}">
                <a16:creationId xmlns:a16="http://schemas.microsoft.com/office/drawing/2014/main" id="{BA2B4285-5E63-424F-A7D1-31AF3191A3D0}"/>
              </a:ext>
            </a:extLst>
          </p:cNvPr>
          <p:cNvSpPr txBox="1"/>
          <p:nvPr/>
        </p:nvSpPr>
        <p:spPr>
          <a:xfrm>
            <a:off x="6772564" y="4683855"/>
            <a:ext cx="1838036" cy="923330"/>
          </a:xfrm>
          <a:prstGeom prst="rect">
            <a:avLst/>
          </a:prstGeom>
          <a:noFill/>
        </p:spPr>
        <p:txBody>
          <a:bodyPr wrap="square" rtlCol="0">
            <a:spAutoFit/>
          </a:bodyPr>
          <a:lstStyle/>
          <a:p>
            <a:pPr lvl="1" algn="just"/>
            <a:r>
              <a:rPr lang="en-US" sz="1800" dirty="0">
                <a:solidFill>
                  <a:srgbClr val="0070C0"/>
                </a:solidFill>
              </a:rPr>
              <a:t>1 2 3</a:t>
            </a:r>
          </a:p>
          <a:p>
            <a:pPr lvl="1" algn="just"/>
            <a:r>
              <a:rPr lang="en-US" sz="1800" dirty="0">
                <a:solidFill>
                  <a:srgbClr val="0070C0"/>
                </a:solidFill>
              </a:rPr>
              <a:t>2 4 5</a:t>
            </a:r>
          </a:p>
          <a:p>
            <a:pPr lvl="1" algn="just"/>
            <a:r>
              <a:rPr lang="en-US" sz="1800" dirty="0">
                <a:solidFill>
                  <a:srgbClr val="0070C0"/>
                </a:solidFill>
              </a:rPr>
              <a:t>3 5 6</a:t>
            </a:r>
            <a:endParaRPr lang="en-US" dirty="0"/>
          </a:p>
        </p:txBody>
      </p:sp>
    </p:spTree>
    <p:extLst>
      <p:ext uri="{BB962C8B-B14F-4D97-AF65-F5344CB8AC3E}">
        <p14:creationId xmlns:p14="http://schemas.microsoft.com/office/powerpoint/2010/main" val="3588719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C18A-FB17-41E4-A7F6-7BB7B53D6B26}"/>
              </a:ext>
            </a:extLst>
          </p:cNvPr>
          <p:cNvSpPr>
            <a:spLocks noGrp="1"/>
          </p:cNvSpPr>
          <p:nvPr>
            <p:ph type="title"/>
          </p:nvPr>
        </p:nvSpPr>
        <p:spPr/>
        <p:txBody>
          <a:bodyPr/>
          <a:lstStyle/>
          <a:p>
            <a:r>
              <a:rPr lang="en-US" dirty="0" err="1"/>
              <a:t>Bài</a:t>
            </a:r>
            <a:r>
              <a:rPr lang="en-US" dirty="0"/>
              <a:t> </a:t>
            </a:r>
            <a:r>
              <a:rPr lang="en-US" dirty="0" err="1"/>
              <a:t>tập</a:t>
            </a:r>
            <a:r>
              <a:rPr lang="en-US" dirty="0"/>
              <a:t> 5</a:t>
            </a:r>
          </a:p>
        </p:txBody>
      </p:sp>
      <p:sp>
        <p:nvSpPr>
          <p:cNvPr id="4" name="Date Placeholder 3">
            <a:extLst>
              <a:ext uri="{FF2B5EF4-FFF2-40B4-BE49-F238E27FC236}">
                <a16:creationId xmlns:a16="http://schemas.microsoft.com/office/drawing/2014/main" id="{69A902A3-AD40-4D4F-B355-4C047EB97496}"/>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A5E3CA02-3881-4E21-9723-656184824795}"/>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83398D44-E986-4F09-BE62-F32E12038ECC}"/>
              </a:ext>
            </a:extLst>
          </p:cNvPr>
          <p:cNvSpPr>
            <a:spLocks noGrp="1"/>
          </p:cNvSpPr>
          <p:nvPr>
            <p:ph type="sldNum" sz="quarter" idx="12"/>
          </p:nvPr>
        </p:nvSpPr>
        <p:spPr/>
        <p:txBody>
          <a:bodyPr/>
          <a:lstStyle/>
          <a:p>
            <a:fld id="{0D945AA7-9227-473E-91B8-199BC24B6000}" type="slidenum">
              <a:rPr lang="en-US" smtClean="0"/>
              <a:t>32</a:t>
            </a:fld>
            <a:endParaRPr lang="en-US"/>
          </a:p>
        </p:txBody>
      </p:sp>
      <p:sp>
        <p:nvSpPr>
          <p:cNvPr id="7" name="Content Placeholder 2">
            <a:extLst>
              <a:ext uri="{FF2B5EF4-FFF2-40B4-BE49-F238E27FC236}">
                <a16:creationId xmlns:a16="http://schemas.microsoft.com/office/drawing/2014/main" id="{E5A416CB-7E5F-42A0-B57F-5BF6F6DD0E63}"/>
              </a:ext>
            </a:extLst>
          </p:cNvPr>
          <p:cNvSpPr>
            <a:spLocks noGrp="1"/>
          </p:cNvSpPr>
          <p:nvPr>
            <p:ph idx="1"/>
          </p:nvPr>
        </p:nvSpPr>
        <p:spPr>
          <a:xfrm>
            <a:off x="838200" y="1690688"/>
            <a:ext cx="8572500" cy="2667000"/>
          </a:xfrm>
        </p:spPr>
        <p:txBody>
          <a:bodyPr/>
          <a:lstStyle/>
          <a:p>
            <a:pPr algn="just"/>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một</a:t>
            </a:r>
            <a:r>
              <a:rPr lang="en-US" dirty="0"/>
              <a:t> ma </a:t>
            </a:r>
            <a:r>
              <a:rPr lang="en-US" dirty="0" err="1"/>
              <a:t>trận</a:t>
            </a:r>
            <a:r>
              <a:rPr lang="en-US" dirty="0"/>
              <a:t> </a:t>
            </a:r>
            <a:r>
              <a:rPr lang="en-US" dirty="0" err="1"/>
              <a:t>vuông</a:t>
            </a:r>
            <a:r>
              <a:rPr lang="en-US" dirty="0"/>
              <a:t> a </a:t>
            </a:r>
            <a:r>
              <a:rPr lang="en-US" dirty="0" err="1"/>
              <a:t>có</a:t>
            </a:r>
            <a:r>
              <a:rPr lang="en-US" dirty="0"/>
              <a:t> n </a:t>
            </a:r>
            <a:r>
              <a:rPr lang="en-US" dirty="0" err="1"/>
              <a:t>phần</a:t>
            </a:r>
            <a:r>
              <a:rPr lang="en-US" dirty="0"/>
              <a:t> </a:t>
            </a:r>
            <a:r>
              <a:rPr lang="en-US" dirty="0" err="1"/>
              <a:t>tử</a:t>
            </a:r>
            <a:r>
              <a:rPr lang="en-US" dirty="0"/>
              <a:t> </a:t>
            </a:r>
          </a:p>
          <a:p>
            <a:pPr lvl="1" algn="just"/>
            <a:r>
              <a:rPr lang="en-US" dirty="0"/>
              <a:t>In </a:t>
            </a:r>
            <a:r>
              <a:rPr lang="en-US" dirty="0" err="1"/>
              <a:t>ra</a:t>
            </a:r>
            <a:r>
              <a:rPr lang="en-US" dirty="0"/>
              <a:t> ma </a:t>
            </a:r>
            <a:r>
              <a:rPr lang="en-US" dirty="0" err="1"/>
              <a:t>trận</a:t>
            </a:r>
            <a:r>
              <a:rPr lang="en-US" dirty="0"/>
              <a:t> </a:t>
            </a:r>
            <a:r>
              <a:rPr lang="en-US" dirty="0" err="1"/>
              <a:t>chuyển</a:t>
            </a:r>
            <a:r>
              <a:rPr lang="en-US" dirty="0"/>
              <a:t> </a:t>
            </a:r>
            <a:r>
              <a:rPr lang="en-US" dirty="0" err="1"/>
              <a:t>vị</a:t>
            </a:r>
            <a:r>
              <a:rPr lang="en-US" dirty="0"/>
              <a:t> </a:t>
            </a:r>
            <a:r>
              <a:rPr lang="en-US" dirty="0" err="1"/>
              <a:t>của</a:t>
            </a:r>
            <a:r>
              <a:rPr lang="en-US" dirty="0"/>
              <a:t> ma </a:t>
            </a:r>
            <a:r>
              <a:rPr lang="en-US" dirty="0" err="1"/>
              <a:t>trận</a:t>
            </a:r>
            <a:r>
              <a:rPr lang="en-US" dirty="0"/>
              <a:t> a</a:t>
            </a:r>
          </a:p>
          <a:p>
            <a:pPr lvl="1" algn="just"/>
            <a:r>
              <a:rPr lang="en-US" dirty="0"/>
              <a:t>(</a:t>
            </a:r>
            <a:r>
              <a:rPr lang="en-US" dirty="0" err="1"/>
              <a:t>Yêu</a:t>
            </a:r>
            <a:r>
              <a:rPr lang="en-US" dirty="0"/>
              <a:t> </a:t>
            </a:r>
            <a:r>
              <a:rPr lang="en-US" dirty="0" err="1"/>
              <a:t>cầu</a:t>
            </a:r>
            <a:r>
              <a:rPr lang="en-US" dirty="0"/>
              <a:t> </a:t>
            </a:r>
            <a:r>
              <a:rPr lang="en-US" dirty="0" err="1"/>
              <a:t>dùng</a:t>
            </a:r>
            <a:r>
              <a:rPr lang="en-US" dirty="0"/>
              <a:t> con </a:t>
            </a:r>
            <a:r>
              <a:rPr lang="en-US" dirty="0" err="1"/>
              <a:t>trỏ</a:t>
            </a:r>
            <a:r>
              <a:rPr lang="en-US" dirty="0"/>
              <a:t>)</a:t>
            </a:r>
          </a:p>
          <a:p>
            <a:pPr lvl="1" algn="just"/>
            <a:r>
              <a:rPr lang="en-US" dirty="0"/>
              <a:t>Ma </a:t>
            </a:r>
            <a:r>
              <a:rPr lang="en-US" dirty="0" err="1"/>
              <a:t>trận</a:t>
            </a:r>
            <a:r>
              <a:rPr lang="en-US" dirty="0"/>
              <a:t> </a:t>
            </a:r>
            <a:r>
              <a:rPr lang="en-US" dirty="0" err="1"/>
              <a:t>chuyển</a:t>
            </a:r>
            <a:r>
              <a:rPr lang="en-US" dirty="0"/>
              <a:t> </a:t>
            </a:r>
            <a:r>
              <a:rPr lang="en-US" dirty="0" err="1"/>
              <a:t>vị</a:t>
            </a:r>
            <a:r>
              <a:rPr lang="en-US" dirty="0"/>
              <a:t> </a:t>
            </a:r>
            <a:r>
              <a:rPr lang="en-US" dirty="0" err="1"/>
              <a:t>là</a:t>
            </a:r>
            <a:r>
              <a:rPr lang="en-US" dirty="0"/>
              <a:t> ma </a:t>
            </a:r>
            <a:r>
              <a:rPr lang="en-US" dirty="0" err="1"/>
              <a:t>trận</a:t>
            </a:r>
            <a:r>
              <a:rPr lang="en-US" dirty="0"/>
              <a:t> </a:t>
            </a:r>
            <a:r>
              <a:rPr lang="en-US" dirty="0" err="1"/>
              <a:t>mà</a:t>
            </a:r>
            <a:r>
              <a:rPr lang="en-US" dirty="0"/>
              <a:t> ở </a:t>
            </a:r>
            <a:r>
              <a:rPr lang="en-US" dirty="0" err="1"/>
              <a:t>đó</a:t>
            </a:r>
            <a:r>
              <a:rPr lang="en-US" dirty="0"/>
              <a:t> </a:t>
            </a:r>
            <a:r>
              <a:rPr lang="en-US" dirty="0" err="1"/>
              <a:t>hàng</a:t>
            </a:r>
            <a:r>
              <a:rPr lang="en-US" dirty="0"/>
              <a:t> </a:t>
            </a:r>
            <a:r>
              <a:rPr lang="en-US" dirty="0" err="1"/>
              <a:t>thay</a:t>
            </a:r>
            <a:r>
              <a:rPr lang="en-US" dirty="0"/>
              <a:t> </a:t>
            </a:r>
            <a:r>
              <a:rPr lang="en-US" dirty="0" err="1"/>
              <a:t>thế</a:t>
            </a:r>
            <a:r>
              <a:rPr lang="en-US" dirty="0"/>
              <a:t> </a:t>
            </a:r>
            <a:r>
              <a:rPr lang="en-US" dirty="0" err="1"/>
              <a:t>bằng</a:t>
            </a:r>
            <a:r>
              <a:rPr lang="en-US" dirty="0"/>
              <a:t> </a:t>
            </a:r>
            <a:r>
              <a:rPr lang="en-US" dirty="0" err="1"/>
              <a:t>cột</a:t>
            </a:r>
            <a:r>
              <a:rPr lang="en-US" dirty="0"/>
              <a:t> </a:t>
            </a:r>
            <a:r>
              <a:rPr lang="en-US" dirty="0" err="1"/>
              <a:t>và</a:t>
            </a:r>
            <a:r>
              <a:rPr lang="en-US" dirty="0"/>
              <a:t> </a:t>
            </a:r>
            <a:r>
              <a:rPr lang="en-US" dirty="0" err="1"/>
              <a:t>ngược</a:t>
            </a:r>
            <a:r>
              <a:rPr lang="en-US" dirty="0"/>
              <a:t> </a:t>
            </a:r>
            <a:r>
              <a:rPr lang="en-US" dirty="0" err="1"/>
              <a:t>lại</a:t>
            </a:r>
            <a:endParaRPr lang="en-US" dirty="0"/>
          </a:p>
        </p:txBody>
      </p:sp>
      <p:sp>
        <p:nvSpPr>
          <p:cNvPr id="8" name="Content Placeholder 2">
            <a:extLst>
              <a:ext uri="{FF2B5EF4-FFF2-40B4-BE49-F238E27FC236}">
                <a16:creationId xmlns:a16="http://schemas.microsoft.com/office/drawing/2014/main" id="{CEFE434D-8BCC-49BC-897E-2732150E440C}"/>
              </a:ext>
            </a:extLst>
          </p:cNvPr>
          <p:cNvSpPr txBox="1">
            <a:spLocks/>
          </p:cNvSpPr>
          <p:nvPr/>
        </p:nvSpPr>
        <p:spPr>
          <a:xfrm>
            <a:off x="838200" y="4023519"/>
            <a:ext cx="8572500" cy="266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Hướng dẫn:</a:t>
            </a:r>
          </a:p>
          <a:p>
            <a:pPr lvl="1" algn="just"/>
            <a:r>
              <a:rPr lang="en-US" sz="2200">
                <a:solidFill>
                  <a:srgbClr val="0070C0"/>
                </a:solidFill>
              </a:rPr>
              <a:t>Hàm nhập ma trận</a:t>
            </a:r>
          </a:p>
          <a:p>
            <a:pPr lvl="1" algn="just"/>
            <a:r>
              <a:rPr lang="en-US" sz="2200">
                <a:solidFill>
                  <a:srgbClr val="0070C0"/>
                </a:solidFill>
              </a:rPr>
              <a:t>Hàm xuất ma trận</a:t>
            </a:r>
          </a:p>
          <a:p>
            <a:pPr lvl="1" algn="just"/>
            <a:r>
              <a:rPr lang="en-US" sz="2200">
                <a:solidFill>
                  <a:srgbClr val="0070C0"/>
                </a:solidFill>
              </a:rPr>
              <a:t>Hàm xuất đảo ngược dòng với cột</a:t>
            </a:r>
          </a:p>
          <a:p>
            <a:pPr lvl="1" algn="just"/>
            <a:r>
              <a:rPr lang="en-US" sz="2200">
                <a:solidFill>
                  <a:srgbClr val="0070C0"/>
                </a:solidFill>
              </a:rPr>
              <a:t>Nâng cao: khai báo ma trận b là ma trận chuyển vị của ma trận a, sau đó xuất ma trận b</a:t>
            </a:r>
            <a:endParaRPr lang="en-US" sz="2000" dirty="0">
              <a:solidFill>
                <a:srgbClr val="0070C0"/>
              </a:solidFill>
            </a:endParaRPr>
          </a:p>
        </p:txBody>
      </p:sp>
    </p:spTree>
    <p:extLst>
      <p:ext uri="{BB962C8B-B14F-4D97-AF65-F5344CB8AC3E}">
        <p14:creationId xmlns:p14="http://schemas.microsoft.com/office/powerpoint/2010/main" val="240311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A7DB-8F6F-444B-98AE-B40CD16B7F04}"/>
              </a:ext>
            </a:extLst>
          </p:cNvPr>
          <p:cNvSpPr>
            <a:spLocks noGrp="1"/>
          </p:cNvSpPr>
          <p:nvPr>
            <p:ph type="title"/>
          </p:nvPr>
        </p:nvSpPr>
        <p:spPr/>
        <p:txBody>
          <a:bodyPr/>
          <a:lstStyle/>
          <a:p>
            <a:r>
              <a:rPr lang="en-US" b="1" dirty="0" err="1"/>
              <a:t>Địa</a:t>
            </a:r>
            <a:r>
              <a:rPr lang="en-US" b="1" dirty="0"/>
              <a:t> </a:t>
            </a:r>
            <a:r>
              <a:rPr lang="en-US" b="1" dirty="0" err="1"/>
              <a:t>chỉ</a:t>
            </a:r>
            <a:r>
              <a:rPr lang="en-US" b="1" dirty="0"/>
              <a:t> </a:t>
            </a:r>
            <a:r>
              <a:rPr lang="en-US" b="1" dirty="0" err="1"/>
              <a:t>của</a:t>
            </a:r>
            <a:r>
              <a:rPr lang="en-US" b="1" dirty="0"/>
              <a:t> </a:t>
            </a:r>
            <a:r>
              <a:rPr lang="en-US" b="1" dirty="0" err="1"/>
              <a:t>biến</a:t>
            </a:r>
            <a:endParaRPr lang="en-US" b="1" dirty="0"/>
          </a:p>
        </p:txBody>
      </p:sp>
      <p:pic>
        <p:nvPicPr>
          <p:cNvPr id="4" name="Picture 3" descr="Diagram&#10;&#10;Description automatically generated">
            <a:extLst>
              <a:ext uri="{FF2B5EF4-FFF2-40B4-BE49-F238E27FC236}">
                <a16:creationId xmlns:a16="http://schemas.microsoft.com/office/drawing/2014/main" id="{5A248398-F295-4298-86CE-B2BA1BD74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63991"/>
            <a:ext cx="7606157" cy="4736783"/>
          </a:xfrm>
          <a:prstGeom prst="rect">
            <a:avLst/>
          </a:prstGeom>
        </p:spPr>
      </p:pic>
      <p:sp>
        <p:nvSpPr>
          <p:cNvPr id="5" name="Content Placeholder 2">
            <a:extLst>
              <a:ext uri="{FF2B5EF4-FFF2-40B4-BE49-F238E27FC236}">
                <a16:creationId xmlns:a16="http://schemas.microsoft.com/office/drawing/2014/main" id="{F3FE8EF3-5498-4148-A148-92F946360D57}"/>
              </a:ext>
            </a:extLst>
          </p:cNvPr>
          <p:cNvSpPr>
            <a:spLocks noGrp="1"/>
          </p:cNvSpPr>
          <p:nvPr>
            <p:ph idx="1"/>
          </p:nvPr>
        </p:nvSpPr>
        <p:spPr>
          <a:xfrm>
            <a:off x="8077200" y="657226"/>
            <a:ext cx="3924300" cy="5391149"/>
          </a:xfrm>
        </p:spPr>
        <p:txBody>
          <a:bodyPr>
            <a:normAutofit lnSpcReduction="10000"/>
          </a:bodyPr>
          <a:lstStyle/>
          <a:p>
            <a:pPr algn="just"/>
            <a:r>
              <a:rPr lang="vi-VN" dirty="0"/>
              <a:t>Địa chỉ của biến luôn luôn là một số nguyên (hệ thập lục phân) dù biến đó chứa giá trị là số nguyên, số thực hay ký tự, …</a:t>
            </a:r>
          </a:p>
          <a:p>
            <a:pPr algn="just"/>
            <a:r>
              <a:rPr lang="vi-VN" dirty="0"/>
              <a:t>Cách lấy địa chỉ của biến</a:t>
            </a:r>
          </a:p>
          <a:p>
            <a:pPr marL="0" indent="0" algn="just">
              <a:buNone/>
            </a:pPr>
            <a:r>
              <a:rPr lang="en-US" dirty="0"/>
              <a:t>	</a:t>
            </a:r>
            <a:r>
              <a:rPr lang="vi-VN" dirty="0">
                <a:solidFill>
                  <a:srgbClr val="EC2C06"/>
                </a:solidFill>
              </a:rPr>
              <a:t>&amp;</a:t>
            </a:r>
            <a:r>
              <a:rPr lang="vi-VN" dirty="0" err="1">
                <a:solidFill>
                  <a:srgbClr val="EC2C06"/>
                </a:solidFill>
              </a:rPr>
              <a:t>tênbiến</a:t>
            </a:r>
            <a:endParaRPr lang="vi-VN" dirty="0">
              <a:solidFill>
                <a:srgbClr val="EC2C06"/>
              </a:solidFill>
            </a:endParaRPr>
          </a:p>
          <a:p>
            <a:pPr algn="just"/>
            <a:r>
              <a:rPr lang="vi-VN" dirty="0"/>
              <a:t>Ví dụ:</a:t>
            </a:r>
            <a:endParaRPr lang="en-US" dirty="0"/>
          </a:p>
          <a:p>
            <a:pPr marL="914400" lvl="2" indent="0">
              <a:buNone/>
            </a:pPr>
            <a:r>
              <a:rPr lang="vi-VN" sz="2400" dirty="0">
                <a:solidFill>
                  <a:srgbClr val="0000FF"/>
                </a:solidFill>
              </a:rPr>
              <a:t>int</a:t>
            </a:r>
            <a:r>
              <a:rPr lang="vi-VN" sz="2400" dirty="0"/>
              <a:t> x=7;</a:t>
            </a:r>
          </a:p>
          <a:p>
            <a:pPr marL="914400" lvl="2" indent="0">
              <a:buNone/>
            </a:pPr>
            <a:r>
              <a:rPr lang="vi-VN" sz="2400" dirty="0">
                <a:solidFill>
                  <a:srgbClr val="0000FF"/>
                </a:solidFill>
              </a:rPr>
              <a:t>float </a:t>
            </a:r>
            <a:r>
              <a:rPr lang="vi-VN" sz="2400" dirty="0"/>
              <a:t>y=10.5;</a:t>
            </a:r>
            <a:endParaRPr lang="en-US" sz="2400" dirty="0"/>
          </a:p>
          <a:p>
            <a:pPr marL="914400" lvl="2" indent="0">
              <a:buNone/>
            </a:pPr>
            <a:r>
              <a:rPr lang="en-US" sz="2400" dirty="0" err="1"/>
              <a:t>Printf</a:t>
            </a:r>
            <a:r>
              <a:rPr lang="en-US" sz="2400" dirty="0"/>
              <a:t>(“</a:t>
            </a:r>
            <a:r>
              <a:rPr lang="en-US" sz="2400" dirty="0" err="1"/>
              <a:t>Dia</a:t>
            </a:r>
            <a:r>
              <a:rPr lang="en-US" sz="2400" dirty="0"/>
              <a:t> chi </a:t>
            </a:r>
            <a:r>
              <a:rPr lang="en-US" sz="2400" dirty="0" err="1"/>
              <a:t>cua</a:t>
            </a:r>
            <a:r>
              <a:rPr lang="en-US" sz="2400" dirty="0"/>
              <a:t> bien x </a:t>
            </a:r>
            <a:r>
              <a:rPr lang="en-US" sz="2400" dirty="0" err="1"/>
              <a:t>là</a:t>
            </a:r>
            <a:r>
              <a:rPr lang="en-US" sz="2400" dirty="0"/>
              <a:t>:”,&amp;x);</a:t>
            </a:r>
            <a:endParaRPr lang="vi-VN" sz="2400" dirty="0"/>
          </a:p>
          <a:p>
            <a:pPr marL="0" indent="0" algn="just">
              <a:buNone/>
            </a:pPr>
            <a:endParaRPr lang="vi-VN" dirty="0"/>
          </a:p>
        </p:txBody>
      </p:sp>
      <p:sp>
        <p:nvSpPr>
          <p:cNvPr id="6" name="Date Placeholder 5">
            <a:extLst>
              <a:ext uri="{FF2B5EF4-FFF2-40B4-BE49-F238E27FC236}">
                <a16:creationId xmlns:a16="http://schemas.microsoft.com/office/drawing/2014/main" id="{D25DEE6F-2CC9-4E63-8D81-BC879A281C0C}"/>
              </a:ext>
            </a:extLst>
          </p:cNvPr>
          <p:cNvSpPr>
            <a:spLocks noGrp="1"/>
          </p:cNvSpPr>
          <p:nvPr>
            <p:ph type="dt" sz="half" idx="10"/>
          </p:nvPr>
        </p:nvSpPr>
        <p:spPr/>
        <p:txBody>
          <a:bodyPr/>
          <a:lstStyle/>
          <a:p>
            <a:fld id="{3ADBA8CA-8B08-46E4-8E9E-6FFB695C0BD9}" type="datetime1">
              <a:rPr lang="en-US" smtClean="0"/>
              <a:t>6/6/2022</a:t>
            </a:fld>
            <a:endParaRPr lang="en-US"/>
          </a:p>
        </p:txBody>
      </p:sp>
      <p:sp>
        <p:nvSpPr>
          <p:cNvPr id="7" name="Footer Placeholder 6">
            <a:extLst>
              <a:ext uri="{FF2B5EF4-FFF2-40B4-BE49-F238E27FC236}">
                <a16:creationId xmlns:a16="http://schemas.microsoft.com/office/drawing/2014/main" id="{1855CF6F-C000-4EA8-A535-8300720CF844}"/>
              </a:ext>
            </a:extLst>
          </p:cNvPr>
          <p:cNvSpPr>
            <a:spLocks noGrp="1"/>
          </p:cNvSpPr>
          <p:nvPr>
            <p:ph type="ftr" sz="quarter" idx="11"/>
          </p:nvPr>
        </p:nvSpPr>
        <p:spPr/>
        <p:txBody>
          <a:bodyPr/>
          <a:lstStyle/>
          <a:p>
            <a:r>
              <a:rPr lang="en-US"/>
              <a:t>Thực hành 01 - IT3040 - Con trỏ và cấp phát động</a:t>
            </a:r>
          </a:p>
        </p:txBody>
      </p:sp>
      <p:sp>
        <p:nvSpPr>
          <p:cNvPr id="8" name="Slide Number Placeholder 7">
            <a:extLst>
              <a:ext uri="{FF2B5EF4-FFF2-40B4-BE49-F238E27FC236}">
                <a16:creationId xmlns:a16="http://schemas.microsoft.com/office/drawing/2014/main" id="{AB64B6F1-090F-44DD-9F6E-322B3D9CF95F}"/>
              </a:ext>
            </a:extLst>
          </p:cNvPr>
          <p:cNvSpPr>
            <a:spLocks noGrp="1"/>
          </p:cNvSpPr>
          <p:nvPr>
            <p:ph type="sldNum" sz="quarter" idx="12"/>
          </p:nvPr>
        </p:nvSpPr>
        <p:spPr/>
        <p:txBody>
          <a:bodyPr/>
          <a:lstStyle/>
          <a:p>
            <a:fld id="{0D945AA7-9227-473E-91B8-199BC24B6000}" type="slidenum">
              <a:rPr lang="en-US" smtClean="0"/>
              <a:t>4</a:t>
            </a:fld>
            <a:endParaRPr lang="en-US"/>
          </a:p>
        </p:txBody>
      </p:sp>
    </p:spTree>
    <p:extLst>
      <p:ext uri="{BB962C8B-B14F-4D97-AF65-F5344CB8AC3E}">
        <p14:creationId xmlns:p14="http://schemas.microsoft.com/office/powerpoint/2010/main" val="3576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AAE4-3B87-4EA0-BB53-4707C70417D9}"/>
              </a:ext>
            </a:extLst>
          </p:cNvPr>
          <p:cNvSpPr>
            <a:spLocks noGrp="1"/>
          </p:cNvSpPr>
          <p:nvPr>
            <p:ph type="title"/>
          </p:nvPr>
        </p:nvSpPr>
        <p:spPr>
          <a:xfrm>
            <a:off x="798107" y="0"/>
            <a:ext cx="10515600" cy="1325563"/>
          </a:xfrm>
        </p:spPr>
        <p:txBody>
          <a:bodyPr/>
          <a:lstStyle/>
          <a:p>
            <a:r>
              <a:rPr lang="en-US" b="1" dirty="0" err="1"/>
              <a:t>Khái</a:t>
            </a:r>
            <a:r>
              <a:rPr lang="en-US" b="1" dirty="0"/>
              <a:t> </a:t>
            </a:r>
            <a:r>
              <a:rPr lang="en-US" b="1" dirty="0" err="1"/>
              <a:t>niệm</a:t>
            </a:r>
            <a:r>
              <a:rPr lang="en-US" b="1" dirty="0"/>
              <a:t> con </a:t>
            </a:r>
            <a:r>
              <a:rPr lang="en-US" b="1" dirty="0" err="1"/>
              <a:t>trỏ</a:t>
            </a:r>
            <a:endParaRPr lang="en-US" b="1" dirty="0"/>
          </a:p>
        </p:txBody>
      </p:sp>
      <p:sp>
        <p:nvSpPr>
          <p:cNvPr id="4" name="Content Placeholder 2">
            <a:extLst>
              <a:ext uri="{FF2B5EF4-FFF2-40B4-BE49-F238E27FC236}">
                <a16:creationId xmlns:a16="http://schemas.microsoft.com/office/drawing/2014/main" id="{A8E5F1D1-3664-43E9-BA59-0F256F38FFFE}"/>
              </a:ext>
            </a:extLst>
          </p:cNvPr>
          <p:cNvSpPr>
            <a:spLocks noGrp="1"/>
          </p:cNvSpPr>
          <p:nvPr>
            <p:ph idx="1"/>
          </p:nvPr>
        </p:nvSpPr>
        <p:spPr>
          <a:xfrm>
            <a:off x="798107" y="1110762"/>
            <a:ext cx="11039475" cy="5638800"/>
          </a:xfrm>
        </p:spPr>
        <p:txBody>
          <a:bodyPr/>
          <a:lstStyle/>
          <a:p>
            <a:pPr algn="just"/>
            <a:r>
              <a:rPr lang="vi-VN" dirty="0"/>
              <a:t>Một con trỏ là </a:t>
            </a:r>
            <a:r>
              <a:rPr lang="vi-VN" dirty="0">
                <a:solidFill>
                  <a:srgbClr val="EC2C06"/>
                </a:solidFill>
              </a:rPr>
              <a:t>1 biến chứa một địa chỉ bộ nhớ</a:t>
            </a:r>
            <a:r>
              <a:rPr lang="vi-VN" dirty="0"/>
              <a:t>. Địa chỉ này là vị trí của một đối tượng khác trong bộ nhớ. </a:t>
            </a:r>
          </a:p>
          <a:p>
            <a:pPr algn="just"/>
            <a:r>
              <a:rPr lang="vi-VN" dirty="0"/>
              <a:t>Nếu một biến chứa địa chỉ của một biến khác, biến thứ nhất được gọi là trỏ đến biến thứ hai.</a:t>
            </a:r>
          </a:p>
          <a:p>
            <a:pPr algn="just"/>
            <a:endParaRPr lang="vi-VN" dirty="0"/>
          </a:p>
        </p:txBody>
      </p:sp>
      <p:grpSp>
        <p:nvGrpSpPr>
          <p:cNvPr id="5" name="Group 4">
            <a:extLst>
              <a:ext uri="{FF2B5EF4-FFF2-40B4-BE49-F238E27FC236}">
                <a16:creationId xmlns:a16="http://schemas.microsoft.com/office/drawing/2014/main" id="{D58E04C7-7477-4556-966C-6EB6046A5AB1}"/>
              </a:ext>
            </a:extLst>
          </p:cNvPr>
          <p:cNvGrpSpPr>
            <a:grpSpLocks/>
          </p:cNvGrpSpPr>
          <p:nvPr/>
        </p:nvGrpSpPr>
        <p:grpSpPr bwMode="auto">
          <a:xfrm>
            <a:off x="4467225" y="4486275"/>
            <a:ext cx="1368425" cy="1266825"/>
            <a:chOff x="2226" y="2171"/>
            <a:chExt cx="798" cy="741"/>
          </a:xfrm>
        </p:grpSpPr>
        <p:sp>
          <p:nvSpPr>
            <p:cNvPr id="6" name="AutoShape 6">
              <a:extLst>
                <a:ext uri="{FF2B5EF4-FFF2-40B4-BE49-F238E27FC236}">
                  <a16:creationId xmlns:a16="http://schemas.microsoft.com/office/drawing/2014/main" id="{A00403F4-2A3F-4C74-90C2-832113C1E78C}"/>
                </a:ext>
              </a:extLst>
            </p:cNvPr>
            <p:cNvSpPr>
              <a:spLocks noChangeArrowheads="1"/>
            </p:cNvSpPr>
            <p:nvPr/>
          </p:nvSpPr>
          <p:spPr bwMode="gray">
            <a:xfrm>
              <a:off x="2226" y="2171"/>
              <a:ext cx="798" cy="741"/>
            </a:xfrm>
            <a:prstGeom prst="roundRect">
              <a:avLst>
                <a:gd name="adj" fmla="val 11921"/>
              </a:avLst>
            </a:prstGeom>
            <a:gradFill rotWithShape="1">
              <a:gsLst>
                <a:gs pos="0">
                  <a:schemeClr val="hlink"/>
                </a:gs>
                <a:gs pos="100000">
                  <a:schemeClr val="hlink">
                    <a:gamma/>
                    <a:shade val="72941"/>
                    <a:invGamma/>
                  </a:schemeClr>
                </a:gs>
              </a:gsLst>
              <a:lin ang="5400000" scaled="1"/>
            </a:gradFill>
            <a:ln w="25400">
              <a:noFill/>
              <a:round/>
              <a:headEnd/>
              <a:tailEnd/>
            </a:ln>
            <a:effectLst>
              <a:outerShdw dist="53882" dir="2700000" algn="ctr" rotWithShape="0">
                <a:srgbClr val="000000">
                  <a:alpha val="50000"/>
                </a:srgbClr>
              </a:outerShdw>
            </a:effectLst>
          </p:spPr>
          <p:txBody>
            <a:bodyPr wrap="none" anchor="ctr"/>
            <a:lstStyle/>
            <a:p>
              <a:endParaRPr lang="en-US"/>
            </a:p>
          </p:txBody>
        </p:sp>
        <p:sp>
          <p:nvSpPr>
            <p:cNvPr id="7" name="Freeform 7">
              <a:extLst>
                <a:ext uri="{FF2B5EF4-FFF2-40B4-BE49-F238E27FC236}">
                  <a16:creationId xmlns:a16="http://schemas.microsoft.com/office/drawing/2014/main" id="{6D8E574D-B9F3-4965-8185-367E459490A9}"/>
                </a:ext>
              </a:extLst>
            </p:cNvPr>
            <p:cNvSpPr>
              <a:spLocks/>
            </p:cNvSpPr>
            <p:nvPr/>
          </p:nvSpPr>
          <p:spPr bwMode="gray">
            <a:xfrm>
              <a:off x="2256" y="2208"/>
              <a:ext cx="397" cy="37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60392"/>
                    <a:invGamma/>
                  </a:schemeClr>
                </a:gs>
                <a:gs pos="50000">
                  <a:schemeClr val="hlink">
                    <a:alpha val="0"/>
                  </a:schemeClr>
                </a:gs>
                <a:gs pos="100000">
                  <a:schemeClr val="hlink">
                    <a:gamma/>
                    <a:tint val="60392"/>
                    <a:invGamma/>
                  </a:schemeClr>
                </a:gs>
              </a:gsLst>
              <a:lin ang="2700000" scaled="1"/>
            </a:gradFill>
            <a:ln w="0">
              <a:noFill/>
              <a:prstDash val="solid"/>
              <a:round/>
              <a:headEnd/>
              <a:tailEnd/>
            </a:ln>
          </p:spPr>
          <p:txBody>
            <a:bodyPr/>
            <a:lstStyle/>
            <a:p>
              <a:endParaRPr lang="en-US"/>
            </a:p>
          </p:txBody>
        </p:sp>
      </p:grpSp>
      <p:sp>
        <p:nvSpPr>
          <p:cNvPr id="8" name="AutoShape 10">
            <a:extLst>
              <a:ext uri="{FF2B5EF4-FFF2-40B4-BE49-F238E27FC236}">
                <a16:creationId xmlns:a16="http://schemas.microsoft.com/office/drawing/2014/main" id="{DCA8C801-23FA-4E21-8574-DF324A81402E}"/>
              </a:ext>
            </a:extLst>
          </p:cNvPr>
          <p:cNvSpPr>
            <a:spLocks noChangeArrowheads="1"/>
          </p:cNvSpPr>
          <p:nvPr/>
        </p:nvSpPr>
        <p:spPr bwMode="gray">
          <a:xfrm>
            <a:off x="5919382" y="4317999"/>
            <a:ext cx="1333500" cy="762000"/>
          </a:xfrm>
          <a:custGeom>
            <a:avLst/>
            <a:gdLst>
              <a:gd name="G0" fmla="+- -1028336 0 0"/>
              <a:gd name="G1" fmla="+- -11733423 0 0"/>
              <a:gd name="G2" fmla="+- -1028336 0 -11733423"/>
              <a:gd name="G3" fmla="+- 10800 0 0"/>
              <a:gd name="G4" fmla="+- 0 0 -1028336"/>
              <a:gd name="T0" fmla="*/ 360 256 1"/>
              <a:gd name="T1" fmla="*/ 0 256 1"/>
              <a:gd name="G5" fmla="+- G2 T0 T1"/>
              <a:gd name="G6" fmla="?: G2 G2 G5"/>
              <a:gd name="G7" fmla="+- 0 0 G6"/>
              <a:gd name="G8" fmla="+- 7986 0 0"/>
              <a:gd name="G9" fmla="+- 0 0 -11733423"/>
              <a:gd name="G10" fmla="+- 7986 0 2700"/>
              <a:gd name="G11" fmla="cos G10 -1028336"/>
              <a:gd name="G12" fmla="sin G10 -1028336"/>
              <a:gd name="G13" fmla="cos 13500 -1028336"/>
              <a:gd name="G14" fmla="sin 13500 -1028336"/>
              <a:gd name="G15" fmla="+- G11 10800 0"/>
              <a:gd name="G16" fmla="+- G12 10800 0"/>
              <a:gd name="G17" fmla="+- G13 10800 0"/>
              <a:gd name="G18" fmla="+- G14 10800 0"/>
              <a:gd name="G19" fmla="*/ 7986 1 2"/>
              <a:gd name="G20" fmla="+- G19 5400 0"/>
              <a:gd name="G21" fmla="cos G20 -1028336"/>
              <a:gd name="G22" fmla="sin G20 -1028336"/>
              <a:gd name="G23" fmla="+- G21 10800 0"/>
              <a:gd name="G24" fmla="+- G12 G23 G22"/>
              <a:gd name="G25" fmla="+- G22 G23 G11"/>
              <a:gd name="G26" fmla="cos 10800 -1028336"/>
              <a:gd name="G27" fmla="sin 10800 -1028336"/>
              <a:gd name="G28" fmla="cos 7986 -1028336"/>
              <a:gd name="G29" fmla="sin 7986 -1028336"/>
              <a:gd name="G30" fmla="+- G26 10800 0"/>
              <a:gd name="G31" fmla="+- G27 10800 0"/>
              <a:gd name="G32" fmla="+- G28 10800 0"/>
              <a:gd name="G33" fmla="+- G29 10800 0"/>
              <a:gd name="G34" fmla="+- G19 5400 0"/>
              <a:gd name="G35" fmla="cos G34 -11733423"/>
              <a:gd name="G36" fmla="sin G34 -11733423"/>
              <a:gd name="G37" fmla="+/ -11733423 -1028336 2"/>
              <a:gd name="T2" fmla="*/ 180 256 1"/>
              <a:gd name="T3" fmla="*/ 0 256 1"/>
              <a:gd name="G38" fmla="+- G37 T2 T3"/>
              <a:gd name="G39" fmla="?: G2 G37 G38"/>
              <a:gd name="G40" fmla="cos 10800 G39"/>
              <a:gd name="G41" fmla="sin 10800 G39"/>
              <a:gd name="G42" fmla="cos 7986 G39"/>
              <a:gd name="G43" fmla="sin 7986 G39"/>
              <a:gd name="G44" fmla="+- G40 10800 0"/>
              <a:gd name="G45" fmla="+- G41 10800 0"/>
              <a:gd name="G46" fmla="+- G42 10800 0"/>
              <a:gd name="G47" fmla="+- G43 10800 0"/>
              <a:gd name="G48" fmla="+- G35 10800 0"/>
              <a:gd name="G49" fmla="+- G36 10800 0"/>
              <a:gd name="T4" fmla="*/ 9415 w 21600"/>
              <a:gd name="T5" fmla="*/ 89 h 21600"/>
              <a:gd name="T6" fmla="*/ 1408 w 21600"/>
              <a:gd name="T7" fmla="*/ 10642 h 21600"/>
              <a:gd name="T8" fmla="*/ 9776 w 21600"/>
              <a:gd name="T9" fmla="*/ 2879 h 21600"/>
              <a:gd name="T10" fmla="*/ 23796 w 21600"/>
              <a:gd name="T11" fmla="*/ 7148 h 21600"/>
              <a:gd name="T12" fmla="*/ 20953 w 21600"/>
              <a:gd name="T13" fmla="*/ 12212 h 21600"/>
              <a:gd name="T14" fmla="*/ 15889 w 21600"/>
              <a:gd name="T15" fmla="*/ 937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488" y="8640"/>
                </a:moveTo>
                <a:cubicBezTo>
                  <a:pt x="17520" y="5194"/>
                  <a:pt x="14378" y="2814"/>
                  <a:pt x="10800" y="2814"/>
                </a:cubicBezTo>
                <a:cubicBezTo>
                  <a:pt x="6441" y="2813"/>
                  <a:pt x="2888" y="6308"/>
                  <a:pt x="2815" y="10665"/>
                </a:cubicBezTo>
                <a:lnTo>
                  <a:pt x="1" y="10618"/>
                </a:lnTo>
                <a:cubicBezTo>
                  <a:pt x="100" y="4725"/>
                  <a:pt x="4906" y="-1"/>
                  <a:pt x="10800" y="0"/>
                </a:cubicBezTo>
                <a:cubicBezTo>
                  <a:pt x="15639" y="0"/>
                  <a:pt x="19888" y="3219"/>
                  <a:pt x="21197" y="7879"/>
                </a:cubicBezTo>
                <a:lnTo>
                  <a:pt x="23796" y="7148"/>
                </a:lnTo>
                <a:lnTo>
                  <a:pt x="20953" y="12212"/>
                </a:lnTo>
                <a:lnTo>
                  <a:pt x="15889" y="9370"/>
                </a:lnTo>
                <a:lnTo>
                  <a:pt x="18488" y="8640"/>
                </a:lnTo>
                <a:close/>
              </a:path>
            </a:pathLst>
          </a:custGeom>
          <a:solidFill>
            <a:schemeClr val="tx1">
              <a:alpha val="37000"/>
            </a:schemeClr>
          </a:solidFill>
          <a:ln w="9525">
            <a:noFill/>
            <a:miter lim="800000"/>
            <a:headEnd/>
            <a:tailEnd/>
          </a:ln>
          <a:effectLst/>
        </p:spPr>
        <p:txBody>
          <a:bodyPr wrap="none" anchor="ctr"/>
          <a:lstStyle/>
          <a:p>
            <a:endParaRPr lang="en-US"/>
          </a:p>
        </p:txBody>
      </p:sp>
      <p:grpSp>
        <p:nvGrpSpPr>
          <p:cNvPr id="9" name="Group 8">
            <a:extLst>
              <a:ext uri="{FF2B5EF4-FFF2-40B4-BE49-F238E27FC236}">
                <a16:creationId xmlns:a16="http://schemas.microsoft.com/office/drawing/2014/main" id="{E60C119F-3B5F-410B-936F-19531EFE9A77}"/>
              </a:ext>
            </a:extLst>
          </p:cNvPr>
          <p:cNvGrpSpPr>
            <a:grpSpLocks/>
          </p:cNvGrpSpPr>
          <p:nvPr/>
        </p:nvGrpSpPr>
        <p:grpSpPr bwMode="auto">
          <a:xfrm>
            <a:off x="7378018" y="4527549"/>
            <a:ext cx="1368425" cy="1266825"/>
            <a:chOff x="2226" y="2171"/>
            <a:chExt cx="798" cy="741"/>
          </a:xfrm>
        </p:grpSpPr>
        <p:sp>
          <p:nvSpPr>
            <p:cNvPr id="10" name="AutoShape 12">
              <a:extLst>
                <a:ext uri="{FF2B5EF4-FFF2-40B4-BE49-F238E27FC236}">
                  <a16:creationId xmlns:a16="http://schemas.microsoft.com/office/drawing/2014/main" id="{9EA9C9B4-9E8A-4228-A601-9FB590DF99C6}"/>
                </a:ext>
              </a:extLst>
            </p:cNvPr>
            <p:cNvSpPr>
              <a:spLocks noChangeArrowheads="1"/>
            </p:cNvSpPr>
            <p:nvPr/>
          </p:nvSpPr>
          <p:spPr bwMode="gray">
            <a:xfrm>
              <a:off x="2226" y="2171"/>
              <a:ext cx="798" cy="741"/>
            </a:xfrm>
            <a:prstGeom prst="roundRect">
              <a:avLst>
                <a:gd name="adj" fmla="val 11921"/>
              </a:avLst>
            </a:prstGeom>
            <a:gradFill rotWithShape="1">
              <a:gsLst>
                <a:gs pos="0">
                  <a:schemeClr val="accent2"/>
                </a:gs>
                <a:gs pos="100000">
                  <a:schemeClr val="accent2">
                    <a:gamma/>
                    <a:shade val="72941"/>
                    <a:invGamma/>
                  </a:schemeClr>
                </a:gs>
              </a:gsLst>
              <a:lin ang="5400000" scaled="1"/>
            </a:gradFill>
            <a:ln w="25400">
              <a:noFill/>
              <a:round/>
              <a:headEnd/>
              <a:tailEnd/>
            </a:ln>
            <a:effectLst>
              <a:outerShdw dist="53882" dir="2700000" algn="ctr" rotWithShape="0">
                <a:srgbClr val="000000">
                  <a:alpha val="50000"/>
                </a:srgbClr>
              </a:outerShdw>
            </a:effectLst>
          </p:spPr>
          <p:txBody>
            <a:bodyPr wrap="none" anchor="ctr"/>
            <a:lstStyle/>
            <a:p>
              <a:endParaRPr lang="en-US"/>
            </a:p>
          </p:txBody>
        </p:sp>
        <p:sp>
          <p:nvSpPr>
            <p:cNvPr id="11" name="Freeform 13">
              <a:extLst>
                <a:ext uri="{FF2B5EF4-FFF2-40B4-BE49-F238E27FC236}">
                  <a16:creationId xmlns:a16="http://schemas.microsoft.com/office/drawing/2014/main" id="{5D22875E-04B2-491C-B505-505C107BCBD8}"/>
                </a:ext>
              </a:extLst>
            </p:cNvPr>
            <p:cNvSpPr>
              <a:spLocks/>
            </p:cNvSpPr>
            <p:nvPr/>
          </p:nvSpPr>
          <p:spPr bwMode="gray">
            <a:xfrm>
              <a:off x="2256" y="2208"/>
              <a:ext cx="397" cy="37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60392"/>
                    <a:invGamma/>
                  </a:schemeClr>
                </a:gs>
                <a:gs pos="50000">
                  <a:schemeClr val="accent2">
                    <a:alpha val="0"/>
                  </a:schemeClr>
                </a:gs>
                <a:gs pos="100000">
                  <a:schemeClr val="accent2">
                    <a:gamma/>
                    <a:tint val="60392"/>
                    <a:invGamma/>
                  </a:schemeClr>
                </a:gs>
              </a:gsLst>
              <a:lin ang="2700000" scaled="1"/>
            </a:gradFill>
            <a:ln w="0">
              <a:noFill/>
              <a:prstDash val="solid"/>
              <a:round/>
              <a:headEnd/>
              <a:tailEnd/>
            </a:ln>
          </p:spPr>
          <p:txBody>
            <a:bodyPr/>
            <a:lstStyle/>
            <a:p>
              <a:endParaRPr lang="en-US"/>
            </a:p>
          </p:txBody>
        </p:sp>
      </p:grpSp>
      <p:grpSp>
        <p:nvGrpSpPr>
          <p:cNvPr id="12" name="Group 11">
            <a:extLst>
              <a:ext uri="{FF2B5EF4-FFF2-40B4-BE49-F238E27FC236}">
                <a16:creationId xmlns:a16="http://schemas.microsoft.com/office/drawing/2014/main" id="{20D3CBE1-A6A3-4460-A2F1-497FC88E92E8}"/>
              </a:ext>
            </a:extLst>
          </p:cNvPr>
          <p:cNvGrpSpPr>
            <a:grpSpLocks/>
          </p:cNvGrpSpPr>
          <p:nvPr/>
        </p:nvGrpSpPr>
        <p:grpSpPr bwMode="auto">
          <a:xfrm>
            <a:off x="5990819" y="3005087"/>
            <a:ext cx="1196975" cy="1171575"/>
            <a:chOff x="480" y="1200"/>
            <a:chExt cx="1042" cy="1019"/>
          </a:xfrm>
        </p:grpSpPr>
        <p:grpSp>
          <p:nvGrpSpPr>
            <p:cNvPr id="13" name="Group 12">
              <a:extLst>
                <a:ext uri="{FF2B5EF4-FFF2-40B4-BE49-F238E27FC236}">
                  <a16:creationId xmlns:a16="http://schemas.microsoft.com/office/drawing/2014/main" id="{4FED3448-A172-4706-BAFF-AA5C60CB152C}"/>
                </a:ext>
              </a:extLst>
            </p:cNvPr>
            <p:cNvGrpSpPr>
              <a:grpSpLocks/>
            </p:cNvGrpSpPr>
            <p:nvPr/>
          </p:nvGrpSpPr>
          <p:grpSpPr bwMode="auto">
            <a:xfrm>
              <a:off x="480" y="1200"/>
              <a:ext cx="1042" cy="1019"/>
              <a:chOff x="480" y="1200"/>
              <a:chExt cx="1042" cy="1019"/>
            </a:xfrm>
          </p:grpSpPr>
          <p:pic>
            <p:nvPicPr>
              <p:cNvPr id="15" name="Picture 17" descr="circuler_1">
                <a:extLst>
                  <a:ext uri="{FF2B5EF4-FFF2-40B4-BE49-F238E27FC236}">
                    <a16:creationId xmlns:a16="http://schemas.microsoft.com/office/drawing/2014/main" id="{27AA6BA2-D002-45AD-9758-E7D75021D0B3}"/>
                  </a:ext>
                </a:extLst>
              </p:cNvPr>
              <p:cNvPicPr>
                <a:picLocks noChangeAspect="1" noChangeArrowheads="1"/>
              </p:cNvPicPr>
              <p:nvPr/>
            </p:nvPicPr>
            <p:blipFill>
              <a:blip r:embed="rId2" cstate="print"/>
              <a:srcRect/>
              <a:stretch>
                <a:fillRect/>
              </a:stretch>
            </p:blipFill>
            <p:spPr bwMode="gray">
              <a:xfrm>
                <a:off x="480" y="1200"/>
                <a:ext cx="1042" cy="1016"/>
              </a:xfrm>
              <a:prstGeom prst="rect">
                <a:avLst/>
              </a:prstGeom>
              <a:noFill/>
            </p:spPr>
          </p:pic>
          <p:sp>
            <p:nvSpPr>
              <p:cNvPr id="16" name="Oval 18">
                <a:extLst>
                  <a:ext uri="{FF2B5EF4-FFF2-40B4-BE49-F238E27FC236}">
                    <a16:creationId xmlns:a16="http://schemas.microsoft.com/office/drawing/2014/main" id="{3B49D795-D818-4540-833B-036D3F4249AA}"/>
                  </a:ext>
                </a:extLst>
              </p:cNvPr>
              <p:cNvSpPr>
                <a:spLocks noChangeArrowheads="1"/>
              </p:cNvSpPr>
              <p:nvPr/>
            </p:nvSpPr>
            <p:spPr bwMode="gray">
              <a:xfrm>
                <a:off x="480" y="1200"/>
                <a:ext cx="1035" cy="1019"/>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9525" algn="ctr">
                <a:noFill/>
                <a:round/>
                <a:headEnd/>
                <a:tailEnd/>
              </a:ln>
              <a:effectLst/>
            </p:spPr>
            <p:txBody>
              <a:bodyPr wrap="none" anchor="ctr"/>
              <a:lstStyle/>
              <a:p>
                <a:endParaRPr lang="en-US"/>
              </a:p>
            </p:txBody>
          </p:sp>
        </p:grpSp>
        <p:pic>
          <p:nvPicPr>
            <p:cNvPr id="14" name="Picture 19" descr="Picture2">
              <a:extLst>
                <a:ext uri="{FF2B5EF4-FFF2-40B4-BE49-F238E27FC236}">
                  <a16:creationId xmlns:a16="http://schemas.microsoft.com/office/drawing/2014/main" id="{CD58FD29-817B-487A-A717-C08B17905C10}"/>
                </a:ext>
              </a:extLst>
            </p:cNvPr>
            <p:cNvPicPr>
              <a:picLocks noChangeAspect="1" noChangeArrowheads="1"/>
            </p:cNvPicPr>
            <p:nvPr/>
          </p:nvPicPr>
          <p:blipFill>
            <a:blip r:embed="rId3"/>
            <a:srcRect/>
            <a:stretch>
              <a:fillRect/>
            </a:stretch>
          </p:blipFill>
          <p:spPr bwMode="gray">
            <a:xfrm>
              <a:off x="584" y="1210"/>
              <a:ext cx="823" cy="360"/>
            </a:xfrm>
            <a:prstGeom prst="rect">
              <a:avLst/>
            </a:prstGeom>
            <a:noFill/>
          </p:spPr>
        </p:pic>
      </p:grpSp>
      <p:sp>
        <p:nvSpPr>
          <p:cNvPr id="17" name="Text Box 30">
            <a:extLst>
              <a:ext uri="{FF2B5EF4-FFF2-40B4-BE49-F238E27FC236}">
                <a16:creationId xmlns:a16="http://schemas.microsoft.com/office/drawing/2014/main" id="{0CDBCDBA-23E2-470D-AF55-22AC0767FAB6}"/>
              </a:ext>
            </a:extLst>
          </p:cNvPr>
          <p:cNvSpPr txBox="1">
            <a:spLocks noChangeArrowheads="1"/>
          </p:cNvSpPr>
          <p:nvPr/>
        </p:nvSpPr>
        <p:spPr bwMode="white">
          <a:xfrm>
            <a:off x="6055907" y="3311475"/>
            <a:ext cx="1060450" cy="523220"/>
          </a:xfrm>
          <a:prstGeom prst="rect">
            <a:avLst/>
          </a:prstGeom>
          <a:noFill/>
          <a:ln w="9525" algn="ctr">
            <a:noFill/>
            <a:miter lim="800000"/>
            <a:headEnd/>
            <a:tailEnd/>
          </a:ln>
          <a:effectLst/>
        </p:spPr>
        <p:txBody>
          <a:bodyPr>
            <a:spAutoFit/>
          </a:bodyPr>
          <a:lstStyle/>
          <a:p>
            <a:pPr algn="ctr">
              <a:spcBef>
                <a:spcPct val="50000"/>
              </a:spcBef>
            </a:pPr>
            <a:r>
              <a:rPr lang="en-US" sz="2800" b="1" dirty="0">
                <a:solidFill>
                  <a:srgbClr val="F8F8F8"/>
                </a:solidFill>
                <a:cs typeface="Arial" charset="0"/>
              </a:rPr>
              <a:t>10</a:t>
            </a:r>
          </a:p>
        </p:txBody>
      </p:sp>
      <p:sp>
        <p:nvSpPr>
          <p:cNvPr id="18" name="TextBox 17">
            <a:extLst>
              <a:ext uri="{FF2B5EF4-FFF2-40B4-BE49-F238E27FC236}">
                <a16:creationId xmlns:a16="http://schemas.microsoft.com/office/drawing/2014/main" id="{80338AF3-6C0C-4FAB-AF6F-B691BBB500A1}"/>
              </a:ext>
            </a:extLst>
          </p:cNvPr>
          <p:cNvSpPr txBox="1"/>
          <p:nvPr/>
        </p:nvSpPr>
        <p:spPr>
          <a:xfrm>
            <a:off x="5686425" y="2578127"/>
            <a:ext cx="1895071" cy="338554"/>
          </a:xfrm>
          <a:prstGeom prst="rect">
            <a:avLst/>
          </a:prstGeom>
          <a:noFill/>
        </p:spPr>
        <p:txBody>
          <a:bodyPr wrap="none" rtlCol="0">
            <a:spAutoFit/>
          </a:bodyPr>
          <a:lstStyle>
            <a:defPPr>
              <a:defRPr lang="en-US"/>
            </a:defPPr>
            <a:lvl1pPr>
              <a:defRPr>
                <a:latin typeface="Times New Roman" pitchFamily="18" charset="0"/>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a:ln>
                  <a:noFill/>
                </a:ln>
                <a:solidFill>
                  <a:srgbClr val="0070C0"/>
                </a:solidFill>
                <a:effectLst/>
                <a:uLnTx/>
                <a:uFillTx/>
                <a:latin typeface="+mj-lt"/>
                <a:cs typeface="Times New Roman" pitchFamily="18" charset="0"/>
              </a:rPr>
              <a:t>Giá</a:t>
            </a:r>
            <a:r>
              <a:rPr kumimoji="0" lang="en-US" sz="1600" b="1" i="0" u="none" strike="noStrike" kern="0" cap="none" spc="0" normalizeH="0" noProof="0" dirty="0">
                <a:ln>
                  <a:noFill/>
                </a:ln>
                <a:solidFill>
                  <a:srgbClr val="0070C0"/>
                </a:solidFill>
                <a:effectLst/>
                <a:uLnTx/>
                <a:uFillTx/>
                <a:latin typeface="+mj-lt"/>
                <a:cs typeface="Times New Roman" pitchFamily="18" charset="0"/>
              </a:rPr>
              <a:t> </a:t>
            </a:r>
            <a:r>
              <a:rPr kumimoji="0" lang="en-US" sz="1600" b="1" i="0" u="none" strike="noStrike" kern="0" cap="none" spc="0" normalizeH="0" noProof="0" dirty="0" err="1">
                <a:ln>
                  <a:noFill/>
                </a:ln>
                <a:solidFill>
                  <a:srgbClr val="0070C0"/>
                </a:solidFill>
                <a:effectLst/>
                <a:uLnTx/>
                <a:uFillTx/>
                <a:latin typeface="+mj-lt"/>
                <a:cs typeface="Times New Roman" pitchFamily="18" charset="0"/>
              </a:rPr>
              <a:t>trị</a:t>
            </a:r>
            <a:r>
              <a:rPr kumimoji="0" lang="en-US" sz="1600" b="1" i="0" u="none" strike="noStrike" kern="0" cap="none" spc="0" normalizeH="0" noProof="0" dirty="0">
                <a:ln>
                  <a:noFill/>
                </a:ln>
                <a:solidFill>
                  <a:srgbClr val="0070C0"/>
                </a:solidFill>
                <a:effectLst/>
                <a:uLnTx/>
                <a:uFillTx/>
                <a:latin typeface="+mj-lt"/>
                <a:cs typeface="Times New Roman" pitchFamily="18" charset="0"/>
              </a:rPr>
              <a:t> </a:t>
            </a:r>
            <a:r>
              <a:rPr kumimoji="0" lang="en-US" sz="1600" b="1" i="0" u="none" strike="noStrike" kern="0" cap="none" spc="0" normalizeH="0" noProof="0" dirty="0" err="1">
                <a:ln>
                  <a:noFill/>
                </a:ln>
                <a:solidFill>
                  <a:srgbClr val="0070C0"/>
                </a:solidFill>
                <a:effectLst/>
                <a:uLnTx/>
                <a:uFillTx/>
                <a:latin typeface="+mj-lt"/>
                <a:cs typeface="Times New Roman" pitchFamily="18" charset="0"/>
              </a:rPr>
              <a:t>biến</a:t>
            </a:r>
            <a:r>
              <a:rPr kumimoji="0" lang="en-US" sz="1600" b="1" i="0" u="none" strike="noStrike" kern="0" cap="none" spc="0" normalizeH="0" noProof="0" dirty="0">
                <a:ln>
                  <a:noFill/>
                </a:ln>
                <a:solidFill>
                  <a:srgbClr val="0070C0"/>
                </a:solidFill>
                <a:effectLst/>
                <a:uLnTx/>
                <a:uFillTx/>
                <a:latin typeface="+mj-lt"/>
                <a:cs typeface="Times New Roman" pitchFamily="18" charset="0"/>
              </a:rPr>
              <a:t> a = 10</a:t>
            </a:r>
            <a:endParaRPr kumimoji="0" lang="en-US" sz="1600" b="1" i="0" u="none" strike="noStrike" kern="0" cap="none" spc="0" normalizeH="0" baseline="0" noProof="0" dirty="0">
              <a:ln>
                <a:noFill/>
              </a:ln>
              <a:solidFill>
                <a:srgbClr val="0070C0"/>
              </a:solidFill>
              <a:effectLst/>
              <a:uLnTx/>
              <a:uFillTx/>
              <a:latin typeface="+mj-lt"/>
              <a:cs typeface="Times New Roman" pitchFamily="18" charset="0"/>
            </a:endParaRPr>
          </a:p>
        </p:txBody>
      </p:sp>
      <p:sp>
        <p:nvSpPr>
          <p:cNvPr id="19" name="TextBox 18">
            <a:extLst>
              <a:ext uri="{FF2B5EF4-FFF2-40B4-BE49-F238E27FC236}">
                <a16:creationId xmlns:a16="http://schemas.microsoft.com/office/drawing/2014/main" id="{BE2DAEB0-F89E-4D69-B4C8-27D2CA8BC9C6}"/>
              </a:ext>
            </a:extLst>
          </p:cNvPr>
          <p:cNvSpPr txBox="1"/>
          <p:nvPr/>
        </p:nvSpPr>
        <p:spPr>
          <a:xfrm>
            <a:off x="4684802" y="4007385"/>
            <a:ext cx="583814" cy="338554"/>
          </a:xfrm>
          <a:prstGeom prst="rect">
            <a:avLst/>
          </a:prstGeom>
          <a:noFill/>
        </p:spPr>
        <p:txBody>
          <a:bodyPr wrap="none" rtlCol="0">
            <a:spAutoFit/>
          </a:bodyPr>
          <a:lstStyle>
            <a:defPPr>
              <a:defRPr lang="en-US"/>
            </a:defPPr>
            <a:lvl1pPr>
              <a:defRPr>
                <a:latin typeface="Times New Roman" pitchFamily="18" charset="0"/>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a:ln>
                  <a:noFill/>
                </a:ln>
                <a:solidFill>
                  <a:srgbClr val="0070C0"/>
                </a:solidFill>
                <a:effectLst/>
                <a:uLnTx/>
                <a:uFillTx/>
                <a:latin typeface="+mj-lt"/>
                <a:cs typeface="Times New Roman" pitchFamily="18" charset="0"/>
              </a:rPr>
              <a:t>aPtr</a:t>
            </a:r>
            <a:endParaRPr kumimoji="0" lang="en-US" sz="1600" b="1" i="0" u="none" strike="noStrike" kern="0" cap="none" spc="0" normalizeH="0" baseline="0" noProof="0" dirty="0">
              <a:ln>
                <a:noFill/>
              </a:ln>
              <a:solidFill>
                <a:srgbClr val="0070C0"/>
              </a:solidFill>
              <a:effectLst/>
              <a:uLnTx/>
              <a:uFillTx/>
              <a:latin typeface="+mj-lt"/>
              <a:cs typeface="Times New Roman" pitchFamily="18" charset="0"/>
            </a:endParaRPr>
          </a:p>
        </p:txBody>
      </p:sp>
      <p:sp>
        <p:nvSpPr>
          <p:cNvPr id="20" name="TextBox 19">
            <a:extLst>
              <a:ext uri="{FF2B5EF4-FFF2-40B4-BE49-F238E27FC236}">
                <a16:creationId xmlns:a16="http://schemas.microsoft.com/office/drawing/2014/main" id="{DF11CB84-9710-4FB4-A8FD-DFF61DAE9F63}"/>
              </a:ext>
            </a:extLst>
          </p:cNvPr>
          <p:cNvSpPr txBox="1"/>
          <p:nvPr/>
        </p:nvSpPr>
        <p:spPr>
          <a:xfrm>
            <a:off x="7915595" y="4036495"/>
            <a:ext cx="298480" cy="338554"/>
          </a:xfrm>
          <a:prstGeom prst="rect">
            <a:avLst/>
          </a:prstGeom>
          <a:noFill/>
        </p:spPr>
        <p:txBody>
          <a:bodyPr wrap="none" rtlCol="0">
            <a:spAutoFit/>
          </a:bodyPr>
          <a:lstStyle>
            <a:defPPr>
              <a:defRPr lang="en-US"/>
            </a:defPPr>
            <a:lvl1pPr>
              <a:defRPr>
                <a:latin typeface="Times New Roman" pitchFamily="18" charset="0"/>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70C0"/>
                </a:solidFill>
                <a:effectLst/>
                <a:uLnTx/>
                <a:uFillTx/>
                <a:latin typeface="+mj-lt"/>
                <a:cs typeface="Times New Roman" pitchFamily="18" charset="0"/>
              </a:rPr>
              <a:t>a</a:t>
            </a:r>
          </a:p>
        </p:txBody>
      </p:sp>
      <p:sp>
        <p:nvSpPr>
          <p:cNvPr id="21" name="TextBox 20">
            <a:extLst>
              <a:ext uri="{FF2B5EF4-FFF2-40B4-BE49-F238E27FC236}">
                <a16:creationId xmlns:a16="http://schemas.microsoft.com/office/drawing/2014/main" id="{13584D2B-6D7E-4082-967A-5C531445D1A9}"/>
              </a:ext>
            </a:extLst>
          </p:cNvPr>
          <p:cNvSpPr txBox="1"/>
          <p:nvPr/>
        </p:nvSpPr>
        <p:spPr>
          <a:xfrm>
            <a:off x="4776382" y="6052721"/>
            <a:ext cx="3728906" cy="338554"/>
          </a:xfrm>
          <a:prstGeom prst="rect">
            <a:avLst/>
          </a:prstGeom>
          <a:noFill/>
        </p:spPr>
        <p:txBody>
          <a:bodyPr wrap="none" rtlCol="0">
            <a:spAutoFit/>
          </a:bodyPr>
          <a:lstStyle>
            <a:defPPr>
              <a:defRPr lang="en-US"/>
            </a:defPPr>
            <a:lvl1pPr>
              <a:defRPr>
                <a:latin typeface="Times New Roman" pitchFamily="18" charset="0"/>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EC2C06"/>
                </a:solidFill>
                <a:effectLst/>
                <a:uLnTx/>
                <a:uFillTx/>
                <a:latin typeface="+mj-lt"/>
                <a:cs typeface="Times New Roman" pitchFamily="18" charset="0"/>
              </a:rPr>
              <a:t>Con </a:t>
            </a:r>
            <a:r>
              <a:rPr kumimoji="0" lang="en-US" sz="1600" b="1" i="0" u="none" strike="noStrike" kern="0" cap="none" spc="0" normalizeH="0" baseline="0" noProof="0" dirty="0" err="1">
                <a:ln>
                  <a:noFill/>
                </a:ln>
                <a:solidFill>
                  <a:srgbClr val="EC2C06"/>
                </a:solidFill>
                <a:effectLst/>
                <a:uLnTx/>
                <a:uFillTx/>
                <a:latin typeface="+mj-lt"/>
                <a:cs typeface="Times New Roman" pitchFamily="18" charset="0"/>
              </a:rPr>
              <a:t>trỏ</a:t>
            </a:r>
            <a:r>
              <a:rPr kumimoji="0" lang="en-US" sz="1600" b="1" i="0" u="none" strike="noStrike" kern="0" cap="none" spc="0" normalizeH="0" noProof="0" dirty="0">
                <a:ln>
                  <a:noFill/>
                </a:ln>
                <a:solidFill>
                  <a:srgbClr val="EC2C06"/>
                </a:solidFill>
                <a:effectLst/>
                <a:uLnTx/>
                <a:uFillTx/>
                <a:latin typeface="+mj-lt"/>
                <a:cs typeface="Times New Roman" pitchFamily="18" charset="0"/>
              </a:rPr>
              <a:t> </a:t>
            </a:r>
            <a:r>
              <a:rPr kumimoji="0" lang="en-US" sz="1600" b="1" i="0" u="none" strike="noStrike" kern="0" cap="none" spc="0" normalizeH="0" noProof="0" dirty="0" err="1">
                <a:ln>
                  <a:noFill/>
                </a:ln>
                <a:solidFill>
                  <a:srgbClr val="EC2C06"/>
                </a:solidFill>
                <a:effectLst/>
                <a:uLnTx/>
                <a:uFillTx/>
                <a:latin typeface="+mj-lt"/>
                <a:cs typeface="Times New Roman" pitchFamily="18" charset="0"/>
              </a:rPr>
              <a:t>trỏ</a:t>
            </a:r>
            <a:r>
              <a:rPr kumimoji="0" lang="en-US" sz="1600" b="1" i="0" u="none" strike="noStrike" kern="0" cap="none" spc="0" normalizeH="0" noProof="0" dirty="0">
                <a:ln>
                  <a:noFill/>
                </a:ln>
                <a:solidFill>
                  <a:srgbClr val="EC2C06"/>
                </a:solidFill>
                <a:effectLst/>
                <a:uLnTx/>
                <a:uFillTx/>
                <a:latin typeface="+mj-lt"/>
                <a:cs typeface="Times New Roman" pitchFamily="18" charset="0"/>
              </a:rPr>
              <a:t> </a:t>
            </a:r>
            <a:r>
              <a:rPr kumimoji="0" lang="en-US" sz="1600" b="1" i="0" u="none" strike="noStrike" kern="0" cap="none" spc="0" normalizeH="0" noProof="0" dirty="0" err="1">
                <a:ln>
                  <a:noFill/>
                </a:ln>
                <a:solidFill>
                  <a:srgbClr val="EC2C06"/>
                </a:solidFill>
                <a:effectLst/>
                <a:uLnTx/>
                <a:uFillTx/>
                <a:latin typeface="+mj-lt"/>
                <a:cs typeface="Times New Roman" pitchFamily="18" charset="0"/>
              </a:rPr>
              <a:t>đến</a:t>
            </a:r>
            <a:r>
              <a:rPr kumimoji="0" lang="en-US" sz="1600" b="1" i="0" u="none" strike="noStrike" kern="0" cap="none" spc="0" normalizeH="0" noProof="0" dirty="0">
                <a:ln>
                  <a:noFill/>
                </a:ln>
                <a:solidFill>
                  <a:srgbClr val="EC2C06"/>
                </a:solidFill>
                <a:effectLst/>
                <a:uLnTx/>
                <a:uFillTx/>
                <a:latin typeface="+mj-lt"/>
                <a:cs typeface="Times New Roman" pitchFamily="18" charset="0"/>
              </a:rPr>
              <a:t> </a:t>
            </a:r>
            <a:r>
              <a:rPr kumimoji="0" lang="en-US" sz="1600" b="1" i="0" u="none" strike="noStrike" kern="0" cap="none" spc="0" normalizeH="0" noProof="0" dirty="0" err="1">
                <a:ln>
                  <a:noFill/>
                </a:ln>
                <a:solidFill>
                  <a:srgbClr val="EC2C06"/>
                </a:solidFill>
                <a:effectLst/>
                <a:uLnTx/>
                <a:uFillTx/>
                <a:latin typeface="+mj-lt"/>
                <a:cs typeface="Times New Roman" pitchFamily="18" charset="0"/>
              </a:rPr>
              <a:t>vùng</a:t>
            </a:r>
            <a:r>
              <a:rPr kumimoji="0" lang="en-US" sz="1600" b="1" i="0" u="none" strike="noStrike" kern="0" cap="none" spc="0" normalizeH="0" noProof="0" dirty="0">
                <a:ln>
                  <a:noFill/>
                </a:ln>
                <a:solidFill>
                  <a:srgbClr val="EC2C06"/>
                </a:solidFill>
                <a:effectLst/>
                <a:uLnTx/>
                <a:uFillTx/>
                <a:latin typeface="+mj-lt"/>
                <a:cs typeface="Times New Roman" pitchFamily="18" charset="0"/>
              </a:rPr>
              <a:t> </a:t>
            </a:r>
            <a:r>
              <a:rPr kumimoji="0" lang="en-US" sz="1600" b="1" i="0" u="none" strike="noStrike" kern="0" cap="none" spc="0" normalizeH="0" noProof="0" dirty="0" err="1">
                <a:ln>
                  <a:noFill/>
                </a:ln>
                <a:solidFill>
                  <a:srgbClr val="EC2C06"/>
                </a:solidFill>
                <a:effectLst/>
                <a:uLnTx/>
                <a:uFillTx/>
                <a:latin typeface="+mj-lt"/>
                <a:cs typeface="Times New Roman" pitchFamily="18" charset="0"/>
              </a:rPr>
              <a:t>nhớ</a:t>
            </a:r>
            <a:r>
              <a:rPr kumimoji="0" lang="en-US" sz="1600" b="1" i="0" u="none" strike="noStrike" kern="0" cap="none" spc="0" normalizeH="0" noProof="0" dirty="0">
                <a:ln>
                  <a:noFill/>
                </a:ln>
                <a:solidFill>
                  <a:srgbClr val="EC2C06"/>
                </a:solidFill>
                <a:effectLst/>
                <a:uLnTx/>
                <a:uFillTx/>
                <a:latin typeface="+mj-lt"/>
                <a:cs typeface="Times New Roman" pitchFamily="18" charset="0"/>
              </a:rPr>
              <a:t> </a:t>
            </a:r>
            <a:r>
              <a:rPr kumimoji="0" lang="en-US" sz="1600" b="1" i="0" u="none" strike="noStrike" kern="0" cap="none" spc="0" normalizeH="0" noProof="0" dirty="0" err="1">
                <a:ln>
                  <a:noFill/>
                </a:ln>
                <a:solidFill>
                  <a:srgbClr val="EC2C06"/>
                </a:solidFill>
                <a:effectLst/>
                <a:uLnTx/>
                <a:uFillTx/>
                <a:latin typeface="+mj-lt"/>
                <a:cs typeface="Times New Roman" pitchFamily="18" charset="0"/>
              </a:rPr>
              <a:t>của</a:t>
            </a:r>
            <a:r>
              <a:rPr kumimoji="0" lang="en-US" sz="1600" b="1" i="0" u="none" strike="noStrike" kern="0" cap="none" spc="0" normalizeH="0" noProof="0" dirty="0">
                <a:ln>
                  <a:noFill/>
                </a:ln>
                <a:solidFill>
                  <a:srgbClr val="EC2C06"/>
                </a:solidFill>
                <a:effectLst/>
                <a:uLnTx/>
                <a:uFillTx/>
                <a:latin typeface="+mj-lt"/>
                <a:cs typeface="Times New Roman" pitchFamily="18" charset="0"/>
              </a:rPr>
              <a:t> </a:t>
            </a:r>
            <a:r>
              <a:rPr kumimoji="0" lang="en-US" sz="1600" b="1" i="0" u="none" strike="noStrike" kern="0" cap="none" spc="0" normalizeH="0" noProof="0" dirty="0" err="1">
                <a:ln>
                  <a:noFill/>
                </a:ln>
                <a:solidFill>
                  <a:srgbClr val="EC2C06"/>
                </a:solidFill>
                <a:effectLst/>
                <a:uLnTx/>
                <a:uFillTx/>
                <a:latin typeface="+mj-lt"/>
                <a:cs typeface="Times New Roman" pitchFamily="18" charset="0"/>
              </a:rPr>
              <a:t>biến</a:t>
            </a:r>
            <a:r>
              <a:rPr kumimoji="0" lang="en-US" sz="1600" b="1" i="0" u="none" strike="noStrike" kern="0" cap="none" spc="0" normalizeH="0" noProof="0" dirty="0">
                <a:ln>
                  <a:noFill/>
                </a:ln>
                <a:solidFill>
                  <a:srgbClr val="EC2C06"/>
                </a:solidFill>
                <a:effectLst/>
                <a:uLnTx/>
                <a:uFillTx/>
                <a:latin typeface="+mj-lt"/>
                <a:cs typeface="Times New Roman" pitchFamily="18" charset="0"/>
              </a:rPr>
              <a:t> a</a:t>
            </a:r>
            <a:endParaRPr kumimoji="0" lang="en-US" sz="1600" b="1" i="0" u="none" strike="noStrike" kern="0" cap="none" spc="0" normalizeH="0" baseline="0" noProof="0" dirty="0">
              <a:ln>
                <a:noFill/>
              </a:ln>
              <a:solidFill>
                <a:srgbClr val="EC2C06"/>
              </a:solidFill>
              <a:effectLst/>
              <a:uLnTx/>
              <a:uFillTx/>
              <a:latin typeface="+mj-lt"/>
              <a:cs typeface="Times New Roman" pitchFamily="18" charset="0"/>
            </a:endParaRPr>
          </a:p>
        </p:txBody>
      </p:sp>
      <p:sp>
        <p:nvSpPr>
          <p:cNvPr id="22" name="Date Placeholder 21">
            <a:extLst>
              <a:ext uri="{FF2B5EF4-FFF2-40B4-BE49-F238E27FC236}">
                <a16:creationId xmlns:a16="http://schemas.microsoft.com/office/drawing/2014/main" id="{8912EDD9-C266-420B-AC22-A2A7CAB7AEB0}"/>
              </a:ext>
            </a:extLst>
          </p:cNvPr>
          <p:cNvSpPr>
            <a:spLocks noGrp="1"/>
          </p:cNvSpPr>
          <p:nvPr>
            <p:ph type="dt" sz="half" idx="10"/>
          </p:nvPr>
        </p:nvSpPr>
        <p:spPr/>
        <p:txBody>
          <a:bodyPr/>
          <a:lstStyle/>
          <a:p>
            <a:fld id="{0B056852-779E-4382-9816-A53A0B7393CB}" type="datetime1">
              <a:rPr lang="en-US" smtClean="0"/>
              <a:t>6/6/2022</a:t>
            </a:fld>
            <a:endParaRPr lang="en-US"/>
          </a:p>
        </p:txBody>
      </p:sp>
      <p:sp>
        <p:nvSpPr>
          <p:cNvPr id="23" name="Footer Placeholder 22">
            <a:extLst>
              <a:ext uri="{FF2B5EF4-FFF2-40B4-BE49-F238E27FC236}">
                <a16:creationId xmlns:a16="http://schemas.microsoft.com/office/drawing/2014/main" id="{10639020-5B08-4659-8A58-99287E88F19E}"/>
              </a:ext>
            </a:extLst>
          </p:cNvPr>
          <p:cNvSpPr>
            <a:spLocks noGrp="1"/>
          </p:cNvSpPr>
          <p:nvPr>
            <p:ph type="ftr" sz="quarter" idx="11"/>
          </p:nvPr>
        </p:nvSpPr>
        <p:spPr/>
        <p:txBody>
          <a:bodyPr/>
          <a:lstStyle/>
          <a:p>
            <a:r>
              <a:rPr lang="en-US"/>
              <a:t>Thực hành 01 - IT3040 - Con trỏ và cấp phát động</a:t>
            </a:r>
          </a:p>
        </p:txBody>
      </p:sp>
      <p:sp>
        <p:nvSpPr>
          <p:cNvPr id="24" name="Slide Number Placeholder 23">
            <a:extLst>
              <a:ext uri="{FF2B5EF4-FFF2-40B4-BE49-F238E27FC236}">
                <a16:creationId xmlns:a16="http://schemas.microsoft.com/office/drawing/2014/main" id="{77A6E274-51E6-4FBD-BB9B-62522E6C9410}"/>
              </a:ext>
            </a:extLst>
          </p:cNvPr>
          <p:cNvSpPr>
            <a:spLocks noGrp="1"/>
          </p:cNvSpPr>
          <p:nvPr>
            <p:ph type="sldNum" sz="quarter" idx="12"/>
          </p:nvPr>
        </p:nvSpPr>
        <p:spPr/>
        <p:txBody>
          <a:bodyPr/>
          <a:lstStyle/>
          <a:p>
            <a:fld id="{0D945AA7-9227-473E-91B8-199BC24B6000}" type="slidenum">
              <a:rPr lang="en-US" smtClean="0"/>
              <a:t>5</a:t>
            </a:fld>
            <a:endParaRPr lang="en-US"/>
          </a:p>
        </p:txBody>
      </p:sp>
    </p:spTree>
    <p:extLst>
      <p:ext uri="{BB962C8B-B14F-4D97-AF65-F5344CB8AC3E}">
        <p14:creationId xmlns:p14="http://schemas.microsoft.com/office/powerpoint/2010/main" val="196674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199A-460C-4D1B-B8C5-CFEC2A64F0DF}"/>
              </a:ext>
            </a:extLst>
          </p:cNvPr>
          <p:cNvSpPr>
            <a:spLocks noGrp="1"/>
          </p:cNvSpPr>
          <p:nvPr>
            <p:ph type="title"/>
          </p:nvPr>
        </p:nvSpPr>
        <p:spPr/>
        <p:txBody>
          <a:bodyPr/>
          <a:lstStyle/>
          <a:p>
            <a:r>
              <a:rPr lang="en-US" b="1" dirty="0" err="1"/>
              <a:t>Khai</a:t>
            </a:r>
            <a:r>
              <a:rPr lang="en-US" b="1" dirty="0"/>
              <a:t> </a:t>
            </a:r>
            <a:r>
              <a:rPr lang="en-US" b="1" dirty="0" err="1"/>
              <a:t>báo</a:t>
            </a:r>
            <a:r>
              <a:rPr lang="en-US" b="1" dirty="0"/>
              <a:t> con </a:t>
            </a:r>
            <a:r>
              <a:rPr lang="en-US" b="1" dirty="0" err="1"/>
              <a:t>trỏ</a:t>
            </a:r>
            <a:endParaRPr lang="en-US" b="1" dirty="0"/>
          </a:p>
        </p:txBody>
      </p:sp>
      <p:sp>
        <p:nvSpPr>
          <p:cNvPr id="4" name="Content Placeholder 2">
            <a:extLst>
              <a:ext uri="{FF2B5EF4-FFF2-40B4-BE49-F238E27FC236}">
                <a16:creationId xmlns:a16="http://schemas.microsoft.com/office/drawing/2014/main" id="{519B5642-F32B-4F43-ACBE-507FB12A5403}"/>
              </a:ext>
            </a:extLst>
          </p:cNvPr>
          <p:cNvSpPr>
            <a:spLocks noGrp="1"/>
          </p:cNvSpPr>
          <p:nvPr>
            <p:ph idx="1"/>
          </p:nvPr>
        </p:nvSpPr>
        <p:spPr>
          <a:xfrm>
            <a:off x="705303" y="1690688"/>
            <a:ext cx="10858500" cy="4772025"/>
          </a:xfrm>
        </p:spPr>
        <p:txBody>
          <a:bodyPr/>
          <a:lstStyle/>
          <a:p>
            <a:r>
              <a:rPr lang="en-US" b="1" dirty="0" err="1">
                <a:latin typeface="+mj-lt"/>
                <a:cs typeface="Times New Roman" pitchFamily="18" charset="0"/>
              </a:rPr>
              <a:t>Cú</a:t>
            </a:r>
            <a:r>
              <a:rPr lang="en-US" b="1" dirty="0">
                <a:latin typeface="+mj-lt"/>
                <a:cs typeface="Times New Roman" pitchFamily="18" charset="0"/>
              </a:rPr>
              <a:t> </a:t>
            </a:r>
            <a:r>
              <a:rPr lang="en-US" b="1" dirty="0" err="1">
                <a:latin typeface="+mj-lt"/>
                <a:cs typeface="Times New Roman" pitchFamily="18" charset="0"/>
              </a:rPr>
              <a:t>pháp</a:t>
            </a:r>
            <a:r>
              <a:rPr lang="en-US" dirty="0">
                <a:latin typeface="+mj-lt"/>
                <a:cs typeface="Times New Roman" pitchFamily="18" charset="0"/>
              </a:rPr>
              <a:t>:</a:t>
            </a:r>
          </a:p>
          <a:p>
            <a:pPr algn="ctr">
              <a:buFont typeface="Arial" pitchFamily="34" charset="0"/>
              <a:buNone/>
            </a:pPr>
            <a:r>
              <a:rPr lang="en-US" b="1" dirty="0">
                <a:solidFill>
                  <a:srgbClr val="002060"/>
                </a:solidFill>
                <a:latin typeface="+mj-lt"/>
                <a:cs typeface="Times New Roman" pitchFamily="18" charset="0"/>
              </a:rPr>
              <a:t>type</a:t>
            </a:r>
            <a:r>
              <a:rPr lang="en-US" b="1" dirty="0">
                <a:latin typeface="+mj-lt"/>
                <a:cs typeface="Times New Roman" pitchFamily="18" charset="0"/>
              </a:rPr>
              <a:t> </a:t>
            </a:r>
            <a:r>
              <a:rPr lang="en-US" b="1" dirty="0">
                <a:solidFill>
                  <a:srgbClr val="040DBC"/>
                </a:solidFill>
                <a:latin typeface="+mj-lt"/>
                <a:cs typeface="Times New Roman" pitchFamily="18" charset="0"/>
              </a:rPr>
              <a:t>*</a:t>
            </a:r>
            <a:r>
              <a:rPr lang="en-US" b="1" dirty="0" err="1">
                <a:solidFill>
                  <a:srgbClr val="C00000"/>
                </a:solidFill>
                <a:latin typeface="+mj-lt"/>
                <a:cs typeface="Times New Roman" pitchFamily="18" charset="0"/>
              </a:rPr>
              <a:t>pointerVariable</a:t>
            </a:r>
            <a:r>
              <a:rPr lang="en-US" b="1" dirty="0">
                <a:latin typeface="+mj-lt"/>
                <a:cs typeface="Times New Roman" pitchFamily="18" charset="0"/>
              </a:rPr>
              <a:t>;</a:t>
            </a:r>
            <a:endParaRPr lang="en-US" dirty="0">
              <a:latin typeface="+mj-lt"/>
              <a:cs typeface="Times New Roman" pitchFamily="18" charset="0"/>
            </a:endParaRPr>
          </a:p>
          <a:p>
            <a:pPr lvl="2">
              <a:spcBef>
                <a:spcPts val="1200"/>
              </a:spcBef>
              <a:buFont typeface="Arial" pitchFamily="34" charset="0"/>
              <a:buNone/>
            </a:pPr>
            <a:r>
              <a:rPr lang="en-US" sz="2800" b="1" i="1" dirty="0">
                <a:latin typeface="+mj-lt"/>
                <a:cs typeface="Times New Roman" pitchFamily="18" charset="0"/>
              </a:rPr>
              <a:t>	type</a:t>
            </a:r>
            <a:r>
              <a:rPr lang="en-US" sz="2800" dirty="0">
                <a:latin typeface="+mj-lt"/>
                <a:cs typeface="Times New Roman" pitchFamily="18" charset="0"/>
              </a:rPr>
              <a:t>: </a:t>
            </a:r>
            <a:r>
              <a:rPr lang="en-US" sz="2800" dirty="0" err="1">
                <a:latin typeface="+mj-lt"/>
                <a:cs typeface="Times New Roman" pitchFamily="18" charset="0"/>
              </a:rPr>
              <a:t>xác</a:t>
            </a:r>
            <a:r>
              <a:rPr lang="en-US" sz="2800" dirty="0">
                <a:latin typeface="+mj-lt"/>
                <a:cs typeface="Times New Roman" pitchFamily="18" charset="0"/>
              </a:rPr>
              <a:t> </a:t>
            </a:r>
            <a:r>
              <a:rPr lang="en-US" sz="2800" dirty="0" err="1">
                <a:latin typeface="+mj-lt"/>
                <a:cs typeface="Times New Roman" pitchFamily="18" charset="0"/>
              </a:rPr>
              <a:t>định</a:t>
            </a:r>
            <a:r>
              <a:rPr lang="en-US" sz="2800" dirty="0">
                <a:latin typeface="+mj-lt"/>
                <a:cs typeface="Times New Roman" pitchFamily="18" charset="0"/>
              </a:rPr>
              <a:t> </a:t>
            </a:r>
            <a:r>
              <a:rPr lang="en-US" sz="2800" dirty="0" err="1">
                <a:latin typeface="+mj-lt"/>
                <a:cs typeface="Times New Roman" pitchFamily="18" charset="0"/>
              </a:rPr>
              <a:t>kiểu</a:t>
            </a:r>
            <a:r>
              <a:rPr lang="en-US" sz="2800" dirty="0">
                <a:latin typeface="+mj-lt"/>
                <a:cs typeface="Times New Roman" pitchFamily="18" charset="0"/>
              </a:rPr>
              <a:t> </a:t>
            </a:r>
            <a:r>
              <a:rPr lang="en-US" sz="2800" dirty="0" err="1">
                <a:latin typeface="+mj-lt"/>
                <a:cs typeface="Times New Roman" pitchFamily="18" charset="0"/>
              </a:rPr>
              <a:t>dữ</a:t>
            </a:r>
            <a:r>
              <a:rPr lang="en-US" sz="2800" dirty="0">
                <a:latin typeface="+mj-lt"/>
                <a:cs typeface="Times New Roman" pitchFamily="18" charset="0"/>
              </a:rPr>
              <a:t> </a:t>
            </a:r>
            <a:r>
              <a:rPr lang="en-US" sz="2800" dirty="0" err="1">
                <a:latin typeface="+mj-lt"/>
                <a:cs typeface="Times New Roman" pitchFamily="18" charset="0"/>
              </a:rPr>
              <a:t>liệu</a:t>
            </a:r>
            <a:r>
              <a:rPr lang="en-US" sz="2800" dirty="0">
                <a:latin typeface="+mj-lt"/>
                <a:cs typeface="Times New Roman" pitchFamily="18" charset="0"/>
              </a:rPr>
              <a:t> </a:t>
            </a:r>
            <a:r>
              <a:rPr lang="en-US" sz="2800" dirty="0" err="1">
                <a:latin typeface="+mj-lt"/>
                <a:cs typeface="Times New Roman" pitchFamily="18" charset="0"/>
              </a:rPr>
              <a:t>của</a:t>
            </a:r>
            <a:r>
              <a:rPr lang="en-US" sz="2800" dirty="0">
                <a:latin typeface="+mj-lt"/>
                <a:cs typeface="Times New Roman" pitchFamily="18" charset="0"/>
              </a:rPr>
              <a:t> </a:t>
            </a:r>
            <a:r>
              <a:rPr lang="en-US" sz="2800" dirty="0" err="1">
                <a:latin typeface="+mj-lt"/>
                <a:cs typeface="Times New Roman" pitchFamily="18" charset="0"/>
              </a:rPr>
              <a:t>biến</a:t>
            </a:r>
            <a:r>
              <a:rPr lang="en-US" sz="2800" dirty="0">
                <a:latin typeface="+mj-lt"/>
                <a:cs typeface="Times New Roman" pitchFamily="18" charset="0"/>
              </a:rPr>
              <a:t> </a:t>
            </a:r>
            <a:r>
              <a:rPr lang="en-US" sz="2800" dirty="0" err="1">
                <a:latin typeface="+mj-lt"/>
                <a:cs typeface="Times New Roman" pitchFamily="18" charset="0"/>
              </a:rPr>
              <a:t>mà</a:t>
            </a:r>
            <a:r>
              <a:rPr lang="en-US" sz="2800" dirty="0">
                <a:latin typeface="+mj-lt"/>
                <a:cs typeface="Times New Roman" pitchFamily="18" charset="0"/>
              </a:rPr>
              <a:t> con </a:t>
            </a:r>
            <a:r>
              <a:rPr lang="en-US" sz="2800" dirty="0" err="1">
                <a:latin typeface="+mj-lt"/>
                <a:cs typeface="Times New Roman" pitchFamily="18" charset="0"/>
              </a:rPr>
              <a:t>trỏ</a:t>
            </a:r>
            <a:r>
              <a:rPr lang="en-US" sz="2800" dirty="0">
                <a:latin typeface="+mj-lt"/>
                <a:cs typeface="Times New Roman" pitchFamily="18" charset="0"/>
              </a:rPr>
              <a:t> </a:t>
            </a:r>
            <a:r>
              <a:rPr lang="en-US" sz="2800" dirty="0" err="1">
                <a:latin typeface="+mj-lt"/>
                <a:cs typeface="Times New Roman" pitchFamily="18" charset="0"/>
              </a:rPr>
              <a:t>trỏ</a:t>
            </a:r>
            <a:r>
              <a:rPr lang="en-US" sz="2800" dirty="0">
                <a:latin typeface="+mj-lt"/>
                <a:cs typeface="Times New Roman" pitchFamily="18" charset="0"/>
              </a:rPr>
              <a:t> </a:t>
            </a:r>
            <a:r>
              <a:rPr lang="en-US" sz="2800" dirty="0" err="1">
                <a:latin typeface="+mj-lt"/>
                <a:cs typeface="Times New Roman" pitchFamily="18" charset="0"/>
              </a:rPr>
              <a:t>đến</a:t>
            </a:r>
            <a:r>
              <a:rPr lang="en-US" sz="2800" dirty="0">
                <a:latin typeface="+mj-lt"/>
                <a:cs typeface="Times New Roman" pitchFamily="18" charset="0"/>
              </a:rPr>
              <a:t>.</a:t>
            </a:r>
          </a:p>
          <a:p>
            <a:pPr lvl="1">
              <a:buFont typeface="Arial" pitchFamily="34" charset="0"/>
              <a:buNone/>
            </a:pPr>
            <a:r>
              <a:rPr lang="en-US" sz="2800" dirty="0" err="1">
                <a:latin typeface="+mj-lt"/>
                <a:cs typeface="Times New Roman" pitchFamily="18" charset="0"/>
              </a:rPr>
              <a:t>Ví</a:t>
            </a:r>
            <a:r>
              <a:rPr lang="en-US" sz="2800" dirty="0">
                <a:latin typeface="+mj-lt"/>
                <a:cs typeface="Times New Roman" pitchFamily="18" charset="0"/>
              </a:rPr>
              <a:t> </a:t>
            </a:r>
            <a:r>
              <a:rPr lang="en-US" sz="2800" dirty="0" err="1">
                <a:latin typeface="+mj-lt"/>
                <a:cs typeface="Times New Roman" pitchFamily="18" charset="0"/>
              </a:rPr>
              <a:t>dụ</a:t>
            </a:r>
            <a:r>
              <a:rPr lang="en-US" sz="2800" dirty="0">
                <a:latin typeface="+mj-lt"/>
                <a:cs typeface="Times New Roman" pitchFamily="18" charset="0"/>
              </a:rPr>
              <a:t>: </a:t>
            </a:r>
          </a:p>
        </p:txBody>
      </p:sp>
      <p:sp>
        <p:nvSpPr>
          <p:cNvPr id="5" name="TextBox 4">
            <a:extLst>
              <a:ext uri="{FF2B5EF4-FFF2-40B4-BE49-F238E27FC236}">
                <a16:creationId xmlns:a16="http://schemas.microsoft.com/office/drawing/2014/main" id="{AC8121D9-E015-4CFA-BD56-F850E699E919}"/>
              </a:ext>
            </a:extLst>
          </p:cNvPr>
          <p:cNvSpPr txBox="1"/>
          <p:nvPr/>
        </p:nvSpPr>
        <p:spPr>
          <a:xfrm>
            <a:off x="4381500" y="3659060"/>
            <a:ext cx="1371600" cy="523220"/>
          </a:xfrm>
          <a:prstGeom prst="rect">
            <a:avLst/>
          </a:prstGeom>
          <a:noFill/>
        </p:spPr>
        <p:txBody>
          <a:bodyPr wrap="square" rtlCol="0">
            <a:spAutoFit/>
          </a:bodyPr>
          <a:lstStyle/>
          <a:p>
            <a:r>
              <a:rPr lang="en-US" sz="2800" dirty="0" err="1">
                <a:latin typeface="Tahoma" pitchFamily="34" charset="0"/>
                <a:cs typeface="Tahoma" pitchFamily="34" charset="0"/>
              </a:rPr>
              <a:t>int</a:t>
            </a:r>
            <a:r>
              <a:rPr lang="en-US" sz="2800" dirty="0">
                <a:latin typeface="Tahoma" pitchFamily="34" charset="0"/>
                <a:cs typeface="Tahoma" pitchFamily="34" charset="0"/>
              </a:rPr>
              <a:t> *a;</a:t>
            </a:r>
          </a:p>
        </p:txBody>
      </p:sp>
      <p:cxnSp>
        <p:nvCxnSpPr>
          <p:cNvPr id="6" name="Straight Arrow Connector 5">
            <a:extLst>
              <a:ext uri="{FF2B5EF4-FFF2-40B4-BE49-F238E27FC236}">
                <a16:creationId xmlns:a16="http://schemas.microsoft.com/office/drawing/2014/main" id="{12CA60A0-FAF9-40FA-A806-DC80C9328F3C}"/>
              </a:ext>
            </a:extLst>
          </p:cNvPr>
          <p:cNvCxnSpPr/>
          <p:nvPr/>
        </p:nvCxnSpPr>
        <p:spPr>
          <a:xfrm>
            <a:off x="5905500" y="3963860"/>
            <a:ext cx="990600" cy="1588"/>
          </a:xfrm>
          <a:prstGeom prst="straightConnector1">
            <a:avLst/>
          </a:prstGeom>
          <a:ln w="88900">
            <a:headEnd type="ova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90919D-33D0-4DCE-9380-8887DCE7F5A8}"/>
              </a:ext>
            </a:extLst>
          </p:cNvPr>
          <p:cNvSpPr txBox="1"/>
          <p:nvPr/>
        </p:nvSpPr>
        <p:spPr>
          <a:xfrm>
            <a:off x="5705928" y="3971120"/>
            <a:ext cx="457200" cy="523220"/>
          </a:xfrm>
          <a:prstGeom prst="rect">
            <a:avLst/>
          </a:prstGeom>
          <a:noFill/>
        </p:spPr>
        <p:txBody>
          <a:bodyPr wrap="square" rtlCol="0">
            <a:spAutoFit/>
          </a:bodyPr>
          <a:lstStyle/>
          <a:p>
            <a:r>
              <a:rPr lang="en-US" sz="2800" b="1" dirty="0">
                <a:latin typeface="Tahoma" pitchFamily="34" charset="0"/>
                <a:cs typeface="Tahoma" pitchFamily="34" charset="0"/>
              </a:rPr>
              <a:t>a</a:t>
            </a:r>
          </a:p>
        </p:txBody>
      </p:sp>
      <p:sp>
        <p:nvSpPr>
          <p:cNvPr id="8" name="Date Placeholder 7">
            <a:extLst>
              <a:ext uri="{FF2B5EF4-FFF2-40B4-BE49-F238E27FC236}">
                <a16:creationId xmlns:a16="http://schemas.microsoft.com/office/drawing/2014/main" id="{E18F6EBA-6E4F-4A14-8582-5B391683C2A3}"/>
              </a:ext>
            </a:extLst>
          </p:cNvPr>
          <p:cNvSpPr>
            <a:spLocks noGrp="1"/>
          </p:cNvSpPr>
          <p:nvPr>
            <p:ph type="dt" sz="half" idx="10"/>
          </p:nvPr>
        </p:nvSpPr>
        <p:spPr/>
        <p:txBody>
          <a:bodyPr/>
          <a:lstStyle/>
          <a:p>
            <a:fld id="{BAED7088-ECF2-4080-9C9E-A980C121AD66}" type="datetime1">
              <a:rPr lang="en-US" smtClean="0"/>
              <a:t>6/6/2022</a:t>
            </a:fld>
            <a:endParaRPr lang="en-US"/>
          </a:p>
        </p:txBody>
      </p:sp>
      <p:sp>
        <p:nvSpPr>
          <p:cNvPr id="9" name="Footer Placeholder 8">
            <a:extLst>
              <a:ext uri="{FF2B5EF4-FFF2-40B4-BE49-F238E27FC236}">
                <a16:creationId xmlns:a16="http://schemas.microsoft.com/office/drawing/2014/main" id="{E549A17C-7F3B-443F-8F7A-FAF4C2C98814}"/>
              </a:ext>
            </a:extLst>
          </p:cNvPr>
          <p:cNvSpPr>
            <a:spLocks noGrp="1"/>
          </p:cNvSpPr>
          <p:nvPr>
            <p:ph type="ftr" sz="quarter" idx="11"/>
          </p:nvPr>
        </p:nvSpPr>
        <p:spPr/>
        <p:txBody>
          <a:bodyPr/>
          <a:lstStyle/>
          <a:p>
            <a:r>
              <a:rPr lang="en-US"/>
              <a:t>Thực hành 01 - IT3040 - Con trỏ và cấp phát động</a:t>
            </a:r>
          </a:p>
        </p:txBody>
      </p:sp>
      <p:sp>
        <p:nvSpPr>
          <p:cNvPr id="10" name="Slide Number Placeholder 9">
            <a:extLst>
              <a:ext uri="{FF2B5EF4-FFF2-40B4-BE49-F238E27FC236}">
                <a16:creationId xmlns:a16="http://schemas.microsoft.com/office/drawing/2014/main" id="{45190F2E-BADF-4460-B86D-1215363DE084}"/>
              </a:ext>
            </a:extLst>
          </p:cNvPr>
          <p:cNvSpPr>
            <a:spLocks noGrp="1"/>
          </p:cNvSpPr>
          <p:nvPr>
            <p:ph type="sldNum" sz="quarter" idx="12"/>
          </p:nvPr>
        </p:nvSpPr>
        <p:spPr/>
        <p:txBody>
          <a:bodyPr/>
          <a:lstStyle/>
          <a:p>
            <a:fld id="{0D945AA7-9227-473E-91B8-199BC24B6000}" type="slidenum">
              <a:rPr lang="en-US" smtClean="0"/>
              <a:t>6</a:t>
            </a:fld>
            <a:endParaRPr lang="en-US"/>
          </a:p>
        </p:txBody>
      </p:sp>
    </p:spTree>
    <p:extLst>
      <p:ext uri="{BB962C8B-B14F-4D97-AF65-F5344CB8AC3E}">
        <p14:creationId xmlns:p14="http://schemas.microsoft.com/office/powerpoint/2010/main" val="323035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E452-510D-41E5-9D97-1C2AEE99D4E5}"/>
              </a:ext>
            </a:extLst>
          </p:cNvPr>
          <p:cNvSpPr>
            <a:spLocks noGrp="1"/>
          </p:cNvSpPr>
          <p:nvPr>
            <p:ph type="title"/>
          </p:nvPr>
        </p:nvSpPr>
        <p:spPr/>
        <p:txBody>
          <a:bodyPr/>
          <a:lstStyle/>
          <a:p>
            <a:r>
              <a:rPr lang="en-US" dirty="0" err="1"/>
              <a:t>Toán</a:t>
            </a:r>
            <a:r>
              <a:rPr lang="en-US" dirty="0"/>
              <a:t> </a:t>
            </a:r>
            <a:r>
              <a:rPr lang="en-US" dirty="0" err="1"/>
              <a:t>tử</a:t>
            </a:r>
            <a:r>
              <a:rPr lang="en-US" dirty="0"/>
              <a:t> con </a:t>
            </a:r>
            <a:r>
              <a:rPr lang="en-US" dirty="0" err="1"/>
              <a:t>trỏ</a:t>
            </a:r>
            <a:endParaRPr lang="en-US" dirty="0"/>
          </a:p>
        </p:txBody>
      </p:sp>
      <p:sp>
        <p:nvSpPr>
          <p:cNvPr id="4" name="Content Placeholder 2">
            <a:extLst>
              <a:ext uri="{FF2B5EF4-FFF2-40B4-BE49-F238E27FC236}">
                <a16:creationId xmlns:a16="http://schemas.microsoft.com/office/drawing/2014/main" id="{33FD5AAC-A31A-4990-B324-54B5C2323042}"/>
              </a:ext>
            </a:extLst>
          </p:cNvPr>
          <p:cNvSpPr>
            <a:spLocks noGrp="1"/>
          </p:cNvSpPr>
          <p:nvPr>
            <p:ph idx="1"/>
          </p:nvPr>
        </p:nvSpPr>
        <p:spPr>
          <a:xfrm>
            <a:off x="838200" y="1690688"/>
            <a:ext cx="11087100" cy="5033962"/>
          </a:xfrm>
        </p:spPr>
        <p:txBody>
          <a:bodyPr/>
          <a:lstStyle/>
          <a:p>
            <a:r>
              <a:rPr lang="vi-VN" dirty="0">
                <a:solidFill>
                  <a:srgbClr val="FF0000"/>
                </a:solidFill>
                <a:latin typeface="+mj-lt"/>
                <a:cs typeface="Times New Roman" pitchFamily="18" charset="0"/>
              </a:rPr>
              <a:t>Toán tử &amp; </a:t>
            </a:r>
            <a:r>
              <a:rPr lang="vi-VN" dirty="0">
                <a:latin typeface="+mj-lt"/>
                <a:cs typeface="Times New Roman" pitchFamily="18" charset="0"/>
              </a:rPr>
              <a:t>là toán tử 1 ngôi, trả về địa chỉ bộ nhớ của toán hạng của nó.</a:t>
            </a:r>
          </a:p>
          <a:p>
            <a:r>
              <a:rPr lang="vi-VN" dirty="0">
                <a:latin typeface="+mj-lt"/>
                <a:cs typeface="Times New Roman" pitchFamily="18" charset="0"/>
              </a:rPr>
              <a:t>Toán tử &amp; dùng để gán địa chỉ của biến cho biến con trỏ </a:t>
            </a:r>
          </a:p>
          <a:p>
            <a:r>
              <a:rPr lang="vi-VN" dirty="0">
                <a:latin typeface="+mj-lt"/>
                <a:cs typeface="Times New Roman" pitchFamily="18" charset="0"/>
              </a:rPr>
              <a:t>Cú pháp: </a:t>
            </a:r>
            <a:endParaRPr lang="en-US" dirty="0">
              <a:latin typeface="+mj-lt"/>
              <a:cs typeface="Times New Roman" pitchFamily="18" charset="0"/>
            </a:endParaRPr>
          </a:p>
          <a:p>
            <a:pPr marL="0" indent="0">
              <a:buNone/>
            </a:pPr>
            <a:r>
              <a:rPr lang="en-US" dirty="0">
                <a:latin typeface="+mj-lt"/>
                <a:cs typeface="Times New Roman" pitchFamily="18" charset="0"/>
              </a:rPr>
              <a:t>	</a:t>
            </a:r>
            <a:r>
              <a:rPr lang="vi-VN" dirty="0">
                <a:solidFill>
                  <a:srgbClr val="FF0000"/>
                </a:solidFill>
                <a:latin typeface="+mj-lt"/>
                <a:cs typeface="Times New Roman" pitchFamily="18" charset="0"/>
              </a:rPr>
              <a:t>&lt;Tên biến con trỏ&gt;=&amp;&lt;Tên biến&gt;</a:t>
            </a:r>
            <a:endParaRPr lang="en-US" dirty="0">
              <a:solidFill>
                <a:srgbClr val="FF0000"/>
              </a:solidFill>
              <a:latin typeface="+mj-lt"/>
              <a:cs typeface="Times New Roman" pitchFamily="18" charset="0"/>
            </a:endParaRPr>
          </a:p>
          <a:p>
            <a:r>
              <a:rPr lang="en-US" b="1" dirty="0" err="1">
                <a:latin typeface="Times New Roman" pitchFamily="18" charset="0"/>
                <a:cs typeface="Times New Roman" pitchFamily="18" charset="0"/>
              </a:rPr>
              <a:t>Ví</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dụ</a:t>
            </a:r>
            <a:r>
              <a:rPr lang="en-US" b="1" dirty="0">
                <a:latin typeface="Times New Roman" pitchFamily="18" charset="0"/>
                <a:cs typeface="Times New Roman" pitchFamily="18" charset="0"/>
              </a:rPr>
              <a:t>: </a:t>
            </a:r>
          </a:p>
          <a:p>
            <a:pPr marL="457200" lvl="1" indent="0">
              <a:buNone/>
            </a:pP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 = 25, x;</a:t>
            </a:r>
          </a:p>
          <a:p>
            <a:pPr marL="457200" lvl="1" indent="0">
              <a:buNone/>
            </a:pP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*y;</a:t>
            </a:r>
          </a:p>
          <a:p>
            <a:pPr marL="457200" lvl="1" indent="0">
              <a:buNone/>
            </a:pPr>
            <a:r>
              <a:rPr lang="en-US" b="1" dirty="0">
                <a:latin typeface="Times New Roman" pitchFamily="18" charset="0"/>
                <a:cs typeface="Times New Roman" pitchFamily="18" charset="0"/>
              </a:rPr>
              <a:t>x = a;</a:t>
            </a:r>
          </a:p>
          <a:p>
            <a:pPr marL="457200" lvl="1" indent="0">
              <a:buNone/>
            </a:pPr>
            <a:r>
              <a:rPr lang="en-US" b="1" dirty="0">
                <a:latin typeface="Times New Roman" pitchFamily="18" charset="0"/>
                <a:cs typeface="Times New Roman" pitchFamily="18" charset="0"/>
              </a:rPr>
              <a:t>y=&amp;a;</a:t>
            </a:r>
          </a:p>
          <a:p>
            <a:pPr marL="457200" lvl="1" indent="0">
              <a:buNone/>
            </a:pPr>
            <a:r>
              <a:rPr lang="en-US" dirty="0">
                <a:latin typeface="+mj-lt"/>
                <a:cs typeface="Times New Roman" pitchFamily="18" charset="0"/>
              </a:rPr>
              <a:t>y=a;//</a:t>
            </a:r>
            <a:r>
              <a:rPr lang="en-US" dirty="0" err="1">
                <a:latin typeface="+mj-lt"/>
                <a:cs typeface="Times New Roman" pitchFamily="18" charset="0"/>
              </a:rPr>
              <a:t>sai</a:t>
            </a:r>
            <a:endParaRPr lang="en-US" dirty="0">
              <a:latin typeface="+mj-lt"/>
              <a:cs typeface="Times New Roman" pitchFamily="18" charset="0"/>
            </a:endParaRPr>
          </a:p>
        </p:txBody>
      </p:sp>
      <p:pic>
        <p:nvPicPr>
          <p:cNvPr id="5" name="Picture 2">
            <a:extLst>
              <a:ext uri="{FF2B5EF4-FFF2-40B4-BE49-F238E27FC236}">
                <a16:creationId xmlns:a16="http://schemas.microsoft.com/office/drawing/2014/main" id="{71022D01-E05B-4EEB-B9D3-D8A643639E9F}"/>
              </a:ext>
            </a:extLst>
          </p:cNvPr>
          <p:cNvPicPr>
            <a:picLocks noChangeAspect="1" noChangeArrowheads="1"/>
          </p:cNvPicPr>
          <p:nvPr/>
        </p:nvPicPr>
        <p:blipFill>
          <a:blip r:embed="rId2"/>
          <a:srcRect/>
          <a:stretch>
            <a:fillRect/>
          </a:stretch>
        </p:blipFill>
        <p:spPr bwMode="auto">
          <a:xfrm>
            <a:off x="4533900" y="4205288"/>
            <a:ext cx="5574145" cy="2286000"/>
          </a:xfrm>
          <a:prstGeom prst="rect">
            <a:avLst/>
          </a:prstGeom>
          <a:noFill/>
          <a:ln w="9525">
            <a:noFill/>
            <a:miter lim="800000"/>
            <a:headEnd/>
            <a:tailEnd/>
          </a:ln>
        </p:spPr>
      </p:pic>
      <p:sp>
        <p:nvSpPr>
          <p:cNvPr id="6" name="Date Placeholder 5">
            <a:extLst>
              <a:ext uri="{FF2B5EF4-FFF2-40B4-BE49-F238E27FC236}">
                <a16:creationId xmlns:a16="http://schemas.microsoft.com/office/drawing/2014/main" id="{386E1579-6F05-4D96-85DC-D3789031D3B0}"/>
              </a:ext>
            </a:extLst>
          </p:cNvPr>
          <p:cNvSpPr>
            <a:spLocks noGrp="1"/>
          </p:cNvSpPr>
          <p:nvPr>
            <p:ph type="dt" sz="half" idx="10"/>
          </p:nvPr>
        </p:nvSpPr>
        <p:spPr/>
        <p:txBody>
          <a:bodyPr/>
          <a:lstStyle/>
          <a:p>
            <a:fld id="{C6F08441-EB8B-462F-858B-4DEEEC3E84E5}" type="datetime1">
              <a:rPr lang="en-US" smtClean="0"/>
              <a:t>6/6/2022</a:t>
            </a:fld>
            <a:endParaRPr lang="en-US"/>
          </a:p>
        </p:txBody>
      </p:sp>
      <p:sp>
        <p:nvSpPr>
          <p:cNvPr id="7" name="Footer Placeholder 6">
            <a:extLst>
              <a:ext uri="{FF2B5EF4-FFF2-40B4-BE49-F238E27FC236}">
                <a16:creationId xmlns:a16="http://schemas.microsoft.com/office/drawing/2014/main" id="{81F936B7-32B7-4E19-B8DE-3D1EFBC87F14}"/>
              </a:ext>
            </a:extLst>
          </p:cNvPr>
          <p:cNvSpPr>
            <a:spLocks noGrp="1"/>
          </p:cNvSpPr>
          <p:nvPr>
            <p:ph type="ftr" sz="quarter" idx="11"/>
          </p:nvPr>
        </p:nvSpPr>
        <p:spPr/>
        <p:txBody>
          <a:bodyPr/>
          <a:lstStyle/>
          <a:p>
            <a:r>
              <a:rPr lang="en-US"/>
              <a:t>Thực hành 01 - IT3040 - Con trỏ và cấp phát động</a:t>
            </a:r>
          </a:p>
        </p:txBody>
      </p:sp>
      <p:sp>
        <p:nvSpPr>
          <p:cNvPr id="8" name="Slide Number Placeholder 7">
            <a:extLst>
              <a:ext uri="{FF2B5EF4-FFF2-40B4-BE49-F238E27FC236}">
                <a16:creationId xmlns:a16="http://schemas.microsoft.com/office/drawing/2014/main" id="{11C922AD-83AC-48DD-91EA-3CC71C8930E5}"/>
              </a:ext>
            </a:extLst>
          </p:cNvPr>
          <p:cNvSpPr>
            <a:spLocks noGrp="1"/>
          </p:cNvSpPr>
          <p:nvPr>
            <p:ph type="sldNum" sz="quarter" idx="12"/>
          </p:nvPr>
        </p:nvSpPr>
        <p:spPr/>
        <p:txBody>
          <a:bodyPr/>
          <a:lstStyle/>
          <a:p>
            <a:fld id="{0D945AA7-9227-473E-91B8-199BC24B6000}" type="slidenum">
              <a:rPr lang="en-US" smtClean="0"/>
              <a:t>7</a:t>
            </a:fld>
            <a:endParaRPr lang="en-US"/>
          </a:p>
        </p:txBody>
      </p:sp>
    </p:spTree>
    <p:extLst>
      <p:ext uri="{BB962C8B-B14F-4D97-AF65-F5344CB8AC3E}">
        <p14:creationId xmlns:p14="http://schemas.microsoft.com/office/powerpoint/2010/main" val="39772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43E8-71D9-4BD9-BEAD-770553F3B8FF}"/>
              </a:ext>
            </a:extLst>
          </p:cNvPr>
          <p:cNvSpPr>
            <a:spLocks noGrp="1"/>
          </p:cNvSpPr>
          <p:nvPr>
            <p:ph type="title"/>
          </p:nvPr>
        </p:nvSpPr>
        <p:spPr/>
        <p:txBody>
          <a:bodyPr/>
          <a:lstStyle/>
          <a:p>
            <a:r>
              <a:rPr lang="en-US" dirty="0" err="1"/>
              <a:t>Toán</a:t>
            </a:r>
            <a:r>
              <a:rPr lang="en-US" dirty="0"/>
              <a:t> </a:t>
            </a:r>
            <a:r>
              <a:rPr lang="en-US" dirty="0" err="1"/>
              <a:t>tử</a:t>
            </a:r>
            <a:r>
              <a:rPr lang="en-US" dirty="0"/>
              <a:t> con </a:t>
            </a:r>
            <a:r>
              <a:rPr lang="en-US" dirty="0" err="1"/>
              <a:t>trỏ</a:t>
            </a:r>
            <a:endParaRPr lang="en-US" dirty="0"/>
          </a:p>
        </p:txBody>
      </p:sp>
      <p:sp>
        <p:nvSpPr>
          <p:cNvPr id="4" name="Content Placeholder 2">
            <a:extLst>
              <a:ext uri="{FF2B5EF4-FFF2-40B4-BE49-F238E27FC236}">
                <a16:creationId xmlns:a16="http://schemas.microsoft.com/office/drawing/2014/main" id="{5FA39CD0-3FD9-4588-95CD-5DE55B673032}"/>
              </a:ext>
            </a:extLst>
          </p:cNvPr>
          <p:cNvSpPr>
            <a:spLocks noGrp="1"/>
          </p:cNvSpPr>
          <p:nvPr>
            <p:ph idx="1"/>
          </p:nvPr>
        </p:nvSpPr>
        <p:spPr>
          <a:xfrm>
            <a:off x="1219200" y="1476375"/>
            <a:ext cx="10134600" cy="4781550"/>
          </a:xfrm>
        </p:spPr>
        <p:txBody>
          <a:bodyPr/>
          <a:lstStyle/>
          <a:p>
            <a:r>
              <a:rPr lang="vi-VN" dirty="0">
                <a:solidFill>
                  <a:srgbClr val="FF0000"/>
                </a:solidFill>
                <a:latin typeface="+mj-lt"/>
                <a:cs typeface="Times New Roman" pitchFamily="18" charset="0"/>
              </a:rPr>
              <a:t>Toán tử </a:t>
            </a:r>
            <a:r>
              <a:rPr lang="en-US" dirty="0">
                <a:solidFill>
                  <a:srgbClr val="FF0000"/>
                </a:solidFill>
                <a:latin typeface="+mj-lt"/>
                <a:cs typeface="Times New Roman" pitchFamily="18" charset="0"/>
              </a:rPr>
              <a:t>*</a:t>
            </a:r>
            <a:r>
              <a:rPr lang="vi-VN" dirty="0">
                <a:solidFill>
                  <a:srgbClr val="FF0000"/>
                </a:solidFill>
                <a:latin typeface="+mj-lt"/>
                <a:cs typeface="Times New Roman" pitchFamily="18" charset="0"/>
              </a:rPr>
              <a:t> </a:t>
            </a:r>
            <a:r>
              <a:rPr lang="vi-VN" dirty="0">
                <a:latin typeface="+mj-lt"/>
                <a:cs typeface="Times New Roman" pitchFamily="18" charset="0"/>
              </a:rPr>
              <a:t>là toán tử một ngôi trả về giá trị tại địa chỉ con trỏ trỏ đến.</a:t>
            </a:r>
            <a:endParaRPr lang="en-US" dirty="0">
              <a:latin typeface="+mj-lt"/>
              <a:cs typeface="Times New Roman" pitchFamily="18" charset="0"/>
            </a:endParaRPr>
          </a:p>
          <a:p>
            <a:r>
              <a:rPr lang="vi-VN" dirty="0">
                <a:latin typeface="+mj-lt"/>
                <a:cs typeface="Times New Roman" pitchFamily="18" charset="0"/>
              </a:rPr>
              <a:t>Cú pháp: </a:t>
            </a:r>
            <a:endParaRPr lang="en-US" dirty="0">
              <a:latin typeface="+mj-lt"/>
              <a:cs typeface="Times New Roman" pitchFamily="18" charset="0"/>
            </a:endParaRPr>
          </a:p>
          <a:p>
            <a:pPr marL="0" indent="0">
              <a:buNone/>
            </a:pPr>
            <a:r>
              <a:rPr lang="en-US" dirty="0">
                <a:latin typeface="+mj-lt"/>
                <a:cs typeface="Times New Roman" pitchFamily="18" charset="0"/>
              </a:rPr>
              <a:t>	</a:t>
            </a:r>
            <a:r>
              <a:rPr lang="en-US" dirty="0">
                <a:solidFill>
                  <a:srgbClr val="0070C0"/>
                </a:solidFill>
                <a:latin typeface="+mj-lt"/>
                <a:cs typeface="Times New Roman" pitchFamily="18" charset="0"/>
              </a:rPr>
              <a:t>* </a:t>
            </a:r>
            <a:r>
              <a:rPr lang="vi-VN" dirty="0">
                <a:solidFill>
                  <a:srgbClr val="FF0000"/>
                </a:solidFill>
                <a:latin typeface="+mj-lt"/>
                <a:cs typeface="Times New Roman" pitchFamily="18" charset="0"/>
              </a:rPr>
              <a:t>&lt;Tên biến con trỏ</a:t>
            </a:r>
            <a:r>
              <a:rPr lang="en-US" dirty="0">
                <a:solidFill>
                  <a:srgbClr val="FF0000"/>
                </a:solidFill>
                <a:latin typeface="+mj-lt"/>
                <a:cs typeface="Times New Roman" pitchFamily="18" charset="0"/>
              </a:rPr>
              <a:t>&gt;</a:t>
            </a:r>
          </a:p>
          <a:p>
            <a:pPr marL="0" indent="0">
              <a:buNone/>
            </a:pPr>
            <a:r>
              <a:rPr lang="en-US" b="1" dirty="0" err="1">
                <a:latin typeface="Times New Roman" pitchFamily="18" charset="0"/>
                <a:cs typeface="Times New Roman" pitchFamily="18" charset="0"/>
              </a:rPr>
              <a:t>Ví</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dụ</a:t>
            </a:r>
            <a:r>
              <a:rPr lang="en-US" b="1" dirty="0">
                <a:latin typeface="Times New Roman" pitchFamily="18" charset="0"/>
                <a:cs typeface="Times New Roman" pitchFamily="18" charset="0"/>
              </a:rPr>
              <a:t>: </a:t>
            </a:r>
          </a:p>
          <a:p>
            <a:pPr marL="457200" lvl="1" indent="0">
              <a:buNone/>
            </a:pPr>
            <a:r>
              <a:rPr lang="en-US" b="1" dirty="0">
                <a:latin typeface="Times New Roman" pitchFamily="18" charset="0"/>
                <a:cs typeface="Times New Roman" pitchFamily="18" charset="0"/>
              </a:rPr>
              <a:t>	a=*p ;</a:t>
            </a:r>
          </a:p>
          <a:p>
            <a:pPr marL="457200" lvl="1" indent="0">
              <a:buNone/>
            </a:pPr>
            <a:r>
              <a:rPr lang="en-US" b="1" dirty="0">
                <a:latin typeface="Times New Roman" pitchFamily="18" charset="0"/>
                <a:cs typeface="Times New Roman" pitchFamily="18" charset="0"/>
              </a:rPr>
              <a:t>	a=p;//</a:t>
            </a:r>
            <a:r>
              <a:rPr lang="en-US" b="1" dirty="0" err="1">
                <a:latin typeface="Times New Roman" pitchFamily="18" charset="0"/>
                <a:cs typeface="Times New Roman" pitchFamily="18" charset="0"/>
              </a:rPr>
              <a:t>sai</a:t>
            </a:r>
            <a:endParaRPr lang="en-US"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819838F-1404-453E-838A-8FC693624103}"/>
              </a:ext>
            </a:extLst>
          </p:cNvPr>
          <p:cNvSpPr>
            <a:spLocks noGrp="1"/>
          </p:cNvSpPr>
          <p:nvPr>
            <p:ph type="dt" sz="half" idx="10"/>
          </p:nvPr>
        </p:nvSpPr>
        <p:spPr/>
        <p:txBody>
          <a:bodyPr/>
          <a:lstStyle/>
          <a:p>
            <a:fld id="{AD63E2A2-AB9B-4126-8447-6CC60FCA423B}" type="datetime1">
              <a:rPr lang="en-US" smtClean="0"/>
              <a:t>6/6/2022</a:t>
            </a:fld>
            <a:endParaRPr lang="en-US"/>
          </a:p>
        </p:txBody>
      </p:sp>
      <p:sp>
        <p:nvSpPr>
          <p:cNvPr id="6" name="Footer Placeholder 5">
            <a:extLst>
              <a:ext uri="{FF2B5EF4-FFF2-40B4-BE49-F238E27FC236}">
                <a16:creationId xmlns:a16="http://schemas.microsoft.com/office/drawing/2014/main" id="{EB44E894-DBCE-43D8-B8B7-E3F9F134DA63}"/>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D9DC0DBA-5976-4C2A-AC8C-AD3B0625E1BD}"/>
              </a:ext>
            </a:extLst>
          </p:cNvPr>
          <p:cNvSpPr>
            <a:spLocks noGrp="1"/>
          </p:cNvSpPr>
          <p:nvPr>
            <p:ph type="sldNum" sz="quarter" idx="12"/>
          </p:nvPr>
        </p:nvSpPr>
        <p:spPr/>
        <p:txBody>
          <a:bodyPr/>
          <a:lstStyle/>
          <a:p>
            <a:fld id="{0D945AA7-9227-473E-91B8-199BC24B6000}" type="slidenum">
              <a:rPr lang="en-US" smtClean="0"/>
              <a:t>8</a:t>
            </a:fld>
            <a:endParaRPr lang="en-US"/>
          </a:p>
        </p:txBody>
      </p:sp>
    </p:spTree>
    <p:extLst>
      <p:ext uri="{BB962C8B-B14F-4D97-AF65-F5344CB8AC3E}">
        <p14:creationId xmlns:p14="http://schemas.microsoft.com/office/powerpoint/2010/main" val="34707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48F9-97C7-4086-9381-175DA742FC5B}"/>
              </a:ext>
            </a:extLst>
          </p:cNvPr>
          <p:cNvSpPr>
            <a:spLocks noGrp="1"/>
          </p:cNvSpPr>
          <p:nvPr>
            <p:ph type="title"/>
          </p:nvPr>
        </p:nvSpPr>
        <p:spPr/>
        <p:txBody>
          <a:bodyPr/>
          <a:lstStyle/>
          <a:p>
            <a:r>
              <a:rPr lang="en-US" dirty="0"/>
              <a:t>Thao </a:t>
            </a:r>
            <a:r>
              <a:rPr lang="en-US" dirty="0" err="1"/>
              <a:t>tác</a:t>
            </a:r>
            <a:r>
              <a:rPr lang="en-US" dirty="0"/>
              <a:t> </a:t>
            </a:r>
            <a:r>
              <a:rPr lang="en-US" dirty="0" err="1"/>
              <a:t>trên</a:t>
            </a:r>
            <a:r>
              <a:rPr lang="en-US" dirty="0"/>
              <a:t> con </a:t>
            </a:r>
            <a:r>
              <a:rPr lang="en-US" dirty="0" err="1"/>
              <a:t>trỏ</a:t>
            </a:r>
            <a:endParaRPr lang="en-US" dirty="0"/>
          </a:p>
        </p:txBody>
      </p:sp>
      <p:sp>
        <p:nvSpPr>
          <p:cNvPr id="3" name="Content Placeholder 2">
            <a:extLst>
              <a:ext uri="{FF2B5EF4-FFF2-40B4-BE49-F238E27FC236}">
                <a16:creationId xmlns:a16="http://schemas.microsoft.com/office/drawing/2014/main" id="{85BF7FF8-5314-41AD-B30A-3C7F1EFEAF01}"/>
              </a:ext>
            </a:extLst>
          </p:cNvPr>
          <p:cNvSpPr>
            <a:spLocks noGrp="1"/>
          </p:cNvSpPr>
          <p:nvPr>
            <p:ph idx="1"/>
          </p:nvPr>
        </p:nvSpPr>
        <p:spPr/>
        <p:txBody>
          <a:bodyPr/>
          <a:lstStyle/>
          <a:p>
            <a:r>
              <a:rPr lang="en-US" dirty="0" err="1"/>
              <a:t>Lệnh</a:t>
            </a:r>
            <a:r>
              <a:rPr lang="en-US" dirty="0"/>
              <a:t> </a:t>
            </a:r>
            <a:r>
              <a:rPr lang="en-US" dirty="0" err="1"/>
              <a:t>gán</a:t>
            </a:r>
            <a:r>
              <a:rPr lang="en-US" dirty="0"/>
              <a:t> con </a:t>
            </a:r>
            <a:r>
              <a:rPr lang="en-US" dirty="0" err="1"/>
              <a:t>trỏ</a:t>
            </a:r>
            <a:endParaRPr lang="en-US" dirty="0"/>
          </a:p>
          <a:p>
            <a:r>
              <a:rPr lang="en-US" dirty="0" err="1"/>
              <a:t>Phép</a:t>
            </a:r>
            <a:r>
              <a:rPr lang="en-US" dirty="0"/>
              <a:t> </a:t>
            </a:r>
            <a:r>
              <a:rPr lang="en-US" dirty="0" err="1"/>
              <a:t>toán</a:t>
            </a:r>
            <a:r>
              <a:rPr lang="en-US" dirty="0"/>
              <a:t> </a:t>
            </a:r>
            <a:r>
              <a:rPr lang="en-US" dirty="0" err="1"/>
              <a:t>số</a:t>
            </a:r>
            <a:r>
              <a:rPr lang="en-US" dirty="0"/>
              <a:t> </a:t>
            </a:r>
            <a:r>
              <a:rPr lang="en-US" dirty="0" err="1"/>
              <a:t>học</a:t>
            </a:r>
            <a:r>
              <a:rPr lang="en-US" dirty="0"/>
              <a:t> </a:t>
            </a:r>
            <a:r>
              <a:rPr lang="en-US" dirty="0" err="1"/>
              <a:t>trên</a:t>
            </a:r>
            <a:r>
              <a:rPr lang="en-US" dirty="0"/>
              <a:t> con </a:t>
            </a:r>
            <a:r>
              <a:rPr lang="en-US" dirty="0" err="1"/>
              <a:t>trỏ</a:t>
            </a:r>
            <a:endParaRPr lang="en-US" dirty="0"/>
          </a:p>
        </p:txBody>
      </p:sp>
      <p:sp>
        <p:nvSpPr>
          <p:cNvPr id="4" name="Date Placeholder 3">
            <a:extLst>
              <a:ext uri="{FF2B5EF4-FFF2-40B4-BE49-F238E27FC236}">
                <a16:creationId xmlns:a16="http://schemas.microsoft.com/office/drawing/2014/main" id="{CCFC3ACD-17D5-4262-AF81-1B6D3C5EA28D}"/>
              </a:ext>
            </a:extLst>
          </p:cNvPr>
          <p:cNvSpPr>
            <a:spLocks noGrp="1"/>
          </p:cNvSpPr>
          <p:nvPr>
            <p:ph type="dt" sz="half" idx="10"/>
          </p:nvPr>
        </p:nvSpPr>
        <p:spPr/>
        <p:txBody>
          <a:bodyPr/>
          <a:lstStyle/>
          <a:p>
            <a:fld id="{A0945013-9A9F-479F-AD7C-68D2BF6A1898}" type="datetime1">
              <a:rPr lang="en-US" smtClean="0"/>
              <a:t>6/6/2022</a:t>
            </a:fld>
            <a:endParaRPr lang="en-US"/>
          </a:p>
        </p:txBody>
      </p:sp>
      <p:sp>
        <p:nvSpPr>
          <p:cNvPr id="5" name="Footer Placeholder 4">
            <a:extLst>
              <a:ext uri="{FF2B5EF4-FFF2-40B4-BE49-F238E27FC236}">
                <a16:creationId xmlns:a16="http://schemas.microsoft.com/office/drawing/2014/main" id="{2B58A8D6-D559-48E1-AD37-186ACB090000}"/>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29011C89-D545-41A9-8E14-5901CF1714E2}"/>
              </a:ext>
            </a:extLst>
          </p:cNvPr>
          <p:cNvSpPr>
            <a:spLocks noGrp="1"/>
          </p:cNvSpPr>
          <p:nvPr>
            <p:ph type="sldNum" sz="quarter" idx="12"/>
          </p:nvPr>
        </p:nvSpPr>
        <p:spPr/>
        <p:txBody>
          <a:bodyPr/>
          <a:lstStyle/>
          <a:p>
            <a:fld id="{0D945AA7-9227-473E-91B8-199BC24B6000}" type="slidenum">
              <a:rPr lang="en-US" smtClean="0"/>
              <a:t>9</a:t>
            </a:fld>
            <a:endParaRPr lang="en-US"/>
          </a:p>
        </p:txBody>
      </p:sp>
    </p:spTree>
    <p:extLst>
      <p:ext uri="{BB962C8B-B14F-4D97-AF65-F5344CB8AC3E}">
        <p14:creationId xmlns:p14="http://schemas.microsoft.com/office/powerpoint/2010/main" val="1247073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BE95084AAF6D46B56A9B595C4F3B0D" ma:contentTypeVersion="0" ma:contentTypeDescription="Create a new document." ma:contentTypeScope="" ma:versionID="332cd77b41945e3cad936ca1edc7353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5A033E-48D5-4E01-AB88-084C7B5178DC}"/>
</file>

<file path=customXml/itemProps2.xml><?xml version="1.0" encoding="utf-8"?>
<ds:datastoreItem xmlns:ds="http://schemas.openxmlformats.org/officeDocument/2006/customXml" ds:itemID="{4D17AFE4-B9A4-40D6-AC70-08103870BD83}"/>
</file>

<file path=customXml/itemProps3.xml><?xml version="1.0" encoding="utf-8"?>
<ds:datastoreItem xmlns:ds="http://schemas.openxmlformats.org/officeDocument/2006/customXml" ds:itemID="{113825FE-2DF0-40BB-BFE8-1BD8F2C94703}"/>
</file>

<file path=docProps/app.xml><?xml version="1.0" encoding="utf-8"?>
<Properties xmlns="http://schemas.openxmlformats.org/officeDocument/2006/extended-properties" xmlns:vt="http://schemas.openxmlformats.org/officeDocument/2006/docPropsVTypes">
  <TotalTime>2155</TotalTime>
  <Words>3221</Words>
  <Application>Microsoft Office PowerPoint</Application>
  <PresentationFormat>Widescreen</PresentationFormat>
  <Paragraphs>398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Tahoma</vt:lpstr>
      <vt:lpstr>Times New Roman</vt:lpstr>
      <vt:lpstr>Office Theme</vt:lpstr>
      <vt:lpstr>KỸ THUẬT LẬP TRÌNH</vt:lpstr>
      <vt:lpstr>NỘI DUNG THỰC HÀNH</vt:lpstr>
      <vt:lpstr>Bài thực hành 01 – Con trỏ và cấp phát động</vt:lpstr>
      <vt:lpstr>Địa chỉ của biến</vt:lpstr>
      <vt:lpstr>Khái niệm con trỏ</vt:lpstr>
      <vt:lpstr>Khai báo con trỏ</vt:lpstr>
      <vt:lpstr>Toán tử con trỏ</vt:lpstr>
      <vt:lpstr>Toán tử con trỏ</vt:lpstr>
      <vt:lpstr>Thao tác trên con trỏ</vt:lpstr>
      <vt:lpstr>Lệnh gán con trỏ</vt:lpstr>
      <vt:lpstr>Phép toán số học trên con trỏ</vt:lpstr>
      <vt:lpstr>2. Con trỏ và mảng</vt:lpstr>
      <vt:lpstr>Nhập xuất mảng bằng con trỏ</vt:lpstr>
      <vt:lpstr>Mảng con trỏ</vt:lpstr>
      <vt:lpstr>3. Cấp phát động</vt:lpstr>
      <vt:lpstr>Sự khác biệt giữa cấp phát bộ nhớ động và tĩnh</vt:lpstr>
      <vt:lpstr>Cấp phát động bằng C</vt:lpstr>
      <vt:lpstr>Cấp phát động bằng C</vt:lpstr>
      <vt:lpstr>Cấp phát động bằng C</vt:lpstr>
      <vt:lpstr>Cấp phát động bằng C</vt:lpstr>
      <vt:lpstr>Cấp phát động bằng C</vt:lpstr>
      <vt:lpstr>Cấp phát động bằng C++</vt:lpstr>
      <vt:lpstr>Cấp phát động bằng C++</vt:lpstr>
      <vt:lpstr>Con trỏ void</vt:lpstr>
      <vt:lpstr>Con trỏ void</vt:lpstr>
      <vt:lpstr>Con trỏ null</vt:lpstr>
      <vt:lpstr>Câu hỏi trắc nghiệm – TN01</vt:lpstr>
      <vt:lpstr>Bài tập 1</vt:lpstr>
      <vt:lpstr>Bài tập 2</vt:lpstr>
      <vt:lpstr>Bài tập 3</vt:lpstr>
      <vt:lpstr>Bài tập 4</vt:lpstr>
      <vt:lpstr>Bài tập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LẬP TRÌNH</dc:title>
  <dc:creator>Hoa Le</dc:creator>
  <cp:lastModifiedBy>Hoa Le</cp:lastModifiedBy>
  <cp:revision>7</cp:revision>
  <dcterms:created xsi:type="dcterms:W3CDTF">2022-04-02T01:32:53Z</dcterms:created>
  <dcterms:modified xsi:type="dcterms:W3CDTF">2022-06-06T05:48:38Z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0x01010015BE95084AAF6D46B56A9B595C4F3B0D</vt:lpwstr>
  </property>
</Properties>
</file>