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6" r:id="rId4"/>
    <p:sldId id="312" r:id="rId5"/>
    <p:sldId id="313" r:id="rId6"/>
    <p:sldId id="314" r:id="rId7"/>
    <p:sldId id="315" r:id="rId8"/>
    <p:sldId id="316" r:id="rId9"/>
    <p:sldId id="30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84196" autoAdjust="0"/>
  </p:normalViewPr>
  <p:slideViewPr>
    <p:cSldViewPr>
      <p:cViewPr varScale="1">
        <p:scale>
          <a:sx n="83" d="100"/>
          <a:sy n="83" d="100"/>
        </p:scale>
        <p:origin x="1421" y="77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hằng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hằng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hằng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228975"/>
            <a:ext cx="6172200" cy="8858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THAM SỐ CỦA HÀM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600" y="2983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546350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411538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682750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797050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Cách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truyền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tham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số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6543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Truyền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tham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trị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513138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Truyền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tham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biến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86138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535238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677988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7748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633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521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876425" y="4268788"/>
            <a:ext cx="5311775" cy="688975"/>
            <a:chOff x="720" y="1392"/>
            <a:chExt cx="4058" cy="480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1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Text Box 25"/>
          <p:cNvSpPr txBox="1">
            <a:spLocks noChangeArrowheads="1"/>
          </p:cNvSpPr>
          <p:nvPr/>
        </p:nvSpPr>
        <p:spPr bwMode="black">
          <a:xfrm>
            <a:off x="2514600" y="436086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Tham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số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gọi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hàm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là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hằng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số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4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232275"/>
            <a:ext cx="792163" cy="949325"/>
          </a:xfrm>
          <a:prstGeom prst="rect">
            <a:avLst/>
          </a:prstGeom>
          <a:noFill/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gray">
          <a:xfrm>
            <a:off x="2022475" y="436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1905000" y="5149397"/>
            <a:ext cx="5311775" cy="688975"/>
            <a:chOff x="720" y="1392"/>
            <a:chExt cx="4058" cy="480"/>
          </a:xfrm>
        </p:grpSpPr>
        <p:sp>
          <p:nvSpPr>
            <p:cNvPr id="37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" name="Text Box 23"/>
          <p:cNvSpPr txBox="1">
            <a:spLocks noChangeArrowheads="1"/>
          </p:cNvSpPr>
          <p:nvPr/>
        </p:nvSpPr>
        <p:spPr bwMode="black">
          <a:xfrm>
            <a:off x="2514600" y="525734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Giá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trị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mặc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định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cho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tham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số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gray">
          <a:xfrm>
            <a:off x="2043113" y="523671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  <p:pic>
        <p:nvPicPr>
          <p:cNvPr id="43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5146675"/>
            <a:ext cx="792163" cy="9493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 Đối với các hàm có tham số hình thức thì khi thực h</a:t>
            </a:r>
            <a:r>
              <a:rPr lang="en-US" dirty="0" err="1"/>
              <a:t>iệ</a:t>
            </a:r>
            <a:r>
              <a:rPr lang="vi-VN" dirty="0"/>
              <a:t>n phải được truyền giá trị thực cho các tham số này.  </a:t>
            </a:r>
          </a:p>
          <a:p>
            <a:pPr algn="just"/>
            <a:r>
              <a:rPr lang="vi-VN" dirty="0"/>
              <a:t> Có 2 cách truyền tham số: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Truyền </a:t>
            </a:r>
            <a:r>
              <a:rPr lang="en-US" dirty="0" err="1">
                <a:solidFill>
                  <a:srgbClr val="0070C0"/>
                </a:solidFill>
              </a:rPr>
              <a:t>tham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trị</a:t>
            </a:r>
            <a:r>
              <a:rPr lang="vi-VN" dirty="0"/>
              <a:t>: khi tham số hình thức thay đổi thì tham số thực vẫn không thay đổi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Truyền </a:t>
            </a:r>
            <a:r>
              <a:rPr lang="en-US" dirty="0" err="1">
                <a:solidFill>
                  <a:srgbClr val="0070C0"/>
                </a:solidFill>
              </a:rPr>
              <a:t>tham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biến</a:t>
            </a:r>
            <a:r>
              <a:rPr lang="vi-VN" dirty="0"/>
              <a:t>: </a:t>
            </a:r>
            <a:r>
              <a:rPr lang="en-US" dirty="0"/>
              <a:t>k</a:t>
            </a:r>
            <a:r>
              <a:rPr lang="vi-VN" dirty="0"/>
              <a:t>hi tham số hình thức thay đổi thì tham số thực cũng thay đổi theo</a:t>
            </a: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990600"/>
            <a:ext cx="678872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732033" y="1985885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5955657" y="1985885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Gọi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hàm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hoán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vị</a:t>
            </a:r>
            <a:r>
              <a:rPr lang="en-US" b="1" dirty="0">
                <a:solidFill>
                  <a:srgbClr val="FFFFFF"/>
                </a:solidFill>
              </a:rPr>
              <a:t> x, y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>
            <a:off x="5764788" y="2575642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5764788" y="3189551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gray">
          <a:xfrm>
            <a:off x="6018788" y="2562941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>
                <a:solidFill>
                  <a:srgbClr val="0000CC"/>
                </a:solidFill>
              </a:rPr>
              <a:t>Kết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quả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xuất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ra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màn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hình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là</a:t>
            </a:r>
            <a:r>
              <a:rPr lang="en-US" sz="1400" dirty="0">
                <a:solidFill>
                  <a:srgbClr val="0000CC"/>
                </a:solidFill>
              </a:rPr>
              <a:t>: x = 1, y = 2</a:t>
            </a:r>
            <a:endParaRPr lang="en-US" sz="1400" b="1" dirty="0">
              <a:solidFill>
                <a:srgbClr val="1C1C1C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gray">
          <a:xfrm>
            <a:off x="6018788" y="3148729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 dirty="0" err="1">
                <a:solidFill>
                  <a:srgbClr val="0000CC"/>
                </a:solidFill>
              </a:rPr>
              <a:t>Vậy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để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hoán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vị</a:t>
            </a:r>
            <a:r>
              <a:rPr lang="en-US" sz="1400" dirty="0">
                <a:solidFill>
                  <a:srgbClr val="0000CC"/>
                </a:solidFill>
              </a:rPr>
              <a:t> x, y ta </a:t>
            </a:r>
            <a:r>
              <a:rPr lang="en-US" sz="1400" dirty="0" err="1">
                <a:solidFill>
                  <a:srgbClr val="0000CC"/>
                </a:solidFill>
              </a:rPr>
              <a:t>phải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làm</a:t>
            </a:r>
            <a:r>
              <a:rPr lang="en-US" sz="1400" dirty="0">
                <a:solidFill>
                  <a:srgbClr val="0000CC"/>
                </a:solidFill>
              </a:rPr>
              <a:t> ?</a:t>
            </a:r>
            <a:endParaRPr lang="en-US" sz="1400" b="1" dirty="0">
              <a:solidFill>
                <a:srgbClr val="0000C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29000" y="2176385"/>
            <a:ext cx="2303033" cy="2776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128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23747"/>
            <a:ext cx="6715891" cy="476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732033" y="1985885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5955657" y="1985885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Gọi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hàm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hoán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vị</a:t>
            </a:r>
            <a:r>
              <a:rPr lang="en-US" b="1" dirty="0">
                <a:solidFill>
                  <a:srgbClr val="FFFFFF"/>
                </a:solidFill>
              </a:rPr>
              <a:t> x, y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>
            <a:off x="5764788" y="2575642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5764788" y="3189551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gray">
          <a:xfrm>
            <a:off x="6018788" y="2562941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>
                <a:solidFill>
                  <a:srgbClr val="0000CC"/>
                </a:solidFill>
              </a:rPr>
              <a:t>Kết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quả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xuất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ra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màn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hình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là</a:t>
            </a:r>
            <a:r>
              <a:rPr lang="en-US" sz="1400" dirty="0">
                <a:solidFill>
                  <a:srgbClr val="0000CC"/>
                </a:solidFill>
              </a:rPr>
              <a:t>: x = 2, y = 1</a:t>
            </a:r>
            <a:endParaRPr lang="en-US" sz="1400" b="1" dirty="0">
              <a:solidFill>
                <a:srgbClr val="1C1C1C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gray">
          <a:xfrm>
            <a:off x="6018788" y="3148729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 dirty="0" err="1">
                <a:solidFill>
                  <a:srgbClr val="0000CC"/>
                </a:solidFill>
              </a:rPr>
              <a:t>Truyền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tham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biến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bằng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cách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thêm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dấu</a:t>
            </a:r>
            <a:r>
              <a:rPr lang="en-US" sz="1400" dirty="0">
                <a:solidFill>
                  <a:srgbClr val="0000CC"/>
                </a:solidFill>
              </a:rPr>
              <a:t> &amp; </a:t>
            </a:r>
            <a:r>
              <a:rPr lang="en-US" sz="1400" dirty="0" err="1">
                <a:solidFill>
                  <a:srgbClr val="0000CC"/>
                </a:solidFill>
              </a:rPr>
              <a:t>trước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tham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số</a:t>
            </a:r>
            <a:endParaRPr lang="en-US" sz="1400" b="1" dirty="0">
              <a:solidFill>
                <a:srgbClr val="0000C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29000" y="2176385"/>
            <a:ext cx="2303033" cy="2776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 flipV="1">
            <a:off x="3429000" y="1676402"/>
            <a:ext cx="2335788" cy="1636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 flipV="1">
            <a:off x="4800600" y="1676402"/>
            <a:ext cx="964188" cy="1636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557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066959" y="6121789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6290583" y="6121789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Báo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lỗi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97690" cy="452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49" y="1447800"/>
            <a:ext cx="4320797" cy="457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838200"/>
            <a:ext cx="472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sz="2200" b="1" i="1" dirty="0">
                <a:solidFill>
                  <a:srgbClr val="0000CC"/>
                </a:solidFill>
                <a:latin typeface="Arial" charset="0"/>
              </a:rPr>
              <a:t>Truyền </a:t>
            </a:r>
            <a:r>
              <a:rPr lang="en-US" sz="2200" b="1" i="1" dirty="0" err="1">
                <a:solidFill>
                  <a:srgbClr val="0000CC"/>
                </a:solidFill>
                <a:latin typeface="Arial" charset="0"/>
              </a:rPr>
              <a:t>tham</a:t>
            </a:r>
            <a:r>
              <a:rPr lang="en-US" sz="2200" b="1" i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vi-VN" sz="2200" b="1" i="1" dirty="0">
                <a:solidFill>
                  <a:srgbClr val="0000CC"/>
                </a:solidFill>
                <a:latin typeface="Arial" charset="0"/>
              </a:rPr>
              <a:t>trị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724400" y="838200"/>
            <a:ext cx="3962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sz="2200" b="1" i="1" dirty="0">
                <a:solidFill>
                  <a:srgbClr val="0000CC"/>
                </a:solidFill>
                <a:latin typeface="Arial" charset="0"/>
              </a:rPr>
              <a:t>Truyền </a:t>
            </a:r>
            <a:r>
              <a:rPr lang="en-US" sz="2200" b="1" i="1" dirty="0" err="1">
                <a:solidFill>
                  <a:srgbClr val="0000CC"/>
                </a:solidFill>
                <a:latin typeface="Arial" charset="0"/>
              </a:rPr>
              <a:t>tham</a:t>
            </a:r>
            <a:r>
              <a:rPr lang="en-US" sz="2200" b="1" i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vi-VN" sz="2200" b="1" i="1" dirty="0">
                <a:solidFill>
                  <a:srgbClr val="0000CC"/>
                </a:solidFill>
                <a:latin typeface="Arial" charset="0"/>
              </a:rPr>
              <a:t>biến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20000" y="5029200"/>
            <a:ext cx="1" cy="109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858000" y="5727894"/>
            <a:ext cx="762001" cy="393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545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980147" y="2531997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6203771" y="2531997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Báo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lỗi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72000" y="2912997"/>
            <a:ext cx="2787770" cy="9732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Khi định nghĩa một hàm,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vi-VN" dirty="0"/>
              <a:t>có thể xác định một giá trị mặc định cho mỗi tham số </a:t>
            </a:r>
            <a:r>
              <a:rPr lang="vi-VN" b="1" dirty="0">
                <a:solidFill>
                  <a:srgbClr val="FF0000"/>
                </a:solidFill>
              </a:rPr>
              <a:t>cuối cùng</a:t>
            </a:r>
            <a:r>
              <a:rPr lang="vi-VN" dirty="0"/>
              <a:t>. Giá trị này sẽ được sử dụng nếu tham số tương ứng là để trống bên trái khi gọi hàm đó.</a:t>
            </a:r>
            <a:endParaRPr lang="en-US" dirty="0"/>
          </a:p>
          <a:p>
            <a:pPr lvl="1"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800100" lvl="2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cong2so(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 = 1,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b = 1)</a:t>
            </a:r>
          </a:p>
          <a:p>
            <a:pPr marL="800100" lvl="2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cong2so(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b = 1)</a:t>
            </a:r>
          </a:p>
          <a:p>
            <a:pPr marL="800100" lvl="2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cong2so(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 = 1,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b)</a:t>
            </a:r>
          </a:p>
          <a:p>
            <a:pPr lvl="1" algn="just"/>
            <a:r>
              <a:rPr lang="vi-VN" dirty="0"/>
              <a:t>Nếu một giá trị cho tham số đó không được truyền khi hàm được gọi, thì giá trị mặc định đã cung cấp sẽ được sử dụng</a:t>
            </a:r>
            <a:endParaRPr lang="en-US" dirty="0"/>
          </a:p>
          <a:p>
            <a:pPr lvl="1" algn="just"/>
            <a:r>
              <a:rPr lang="en-US" dirty="0"/>
              <a:t>N</a:t>
            </a:r>
            <a:r>
              <a:rPr lang="vi-VN" dirty="0"/>
              <a:t>ếu một giá trị đã được xác định, thì giá trị mặc định này bị bỏ qua </a:t>
            </a:r>
            <a:r>
              <a:rPr lang="en-US" dirty="0" err="1"/>
              <a:t>th</a:t>
            </a:r>
            <a:r>
              <a:rPr lang="vi-VN" dirty="0"/>
              <a:t>ay vào đó, giá trị đã truyền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vi-VN" dirty="0"/>
              <a:t> được sử dụng.</a:t>
            </a:r>
          </a:p>
        </p:txBody>
      </p:sp>
    </p:spTree>
    <p:extLst>
      <p:ext uri="{BB962C8B-B14F-4D97-AF65-F5344CB8AC3E}">
        <p14:creationId xmlns:p14="http://schemas.microsoft.com/office/powerpoint/2010/main" val="34786735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990495" y="1974721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6214119" y="1974721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Thiếu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tham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số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82131"/>
            <a:ext cx="4953000" cy="443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342120"/>
            <a:ext cx="4539516" cy="113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>
            <a:stCxn id="10" idx="1"/>
          </p:cNvCxnSpPr>
          <p:nvPr/>
        </p:nvCxnSpPr>
        <p:spPr>
          <a:xfrm flipH="1">
            <a:off x="3276600" y="2165221"/>
            <a:ext cx="2713895" cy="271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4419601" y="1447801"/>
            <a:ext cx="1570894" cy="717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6111620" y="5090991"/>
            <a:ext cx="2759247" cy="818568"/>
            <a:chOff x="3618" y="3480"/>
            <a:chExt cx="1200" cy="275"/>
          </a:xfrm>
        </p:grpSpPr>
        <p:sp>
          <p:nvSpPr>
            <p:cNvPr id="17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black">
          <a:xfrm>
            <a:off x="6335244" y="5090991"/>
            <a:ext cx="24281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Tham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số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mang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giá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trị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khác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1" name="Straight Arrow Connector 20"/>
          <p:cNvCxnSpPr>
            <a:stCxn id="18" idx="1"/>
          </p:cNvCxnSpPr>
          <p:nvPr/>
        </p:nvCxnSpPr>
        <p:spPr>
          <a:xfrm flipH="1" flipV="1">
            <a:off x="3639468" y="4267200"/>
            <a:ext cx="2472152" cy="1180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358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E95084AAF6D46B56A9B595C4F3B0D" ma:contentTypeVersion="0" ma:contentTypeDescription="Create a new document." ma:contentTypeScope="" ma:versionID="332cd77b41945e3cad936ca1edc735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5A9977-64E8-4D27-B229-614F58A338D8}"/>
</file>

<file path=customXml/itemProps2.xml><?xml version="1.0" encoding="utf-8"?>
<ds:datastoreItem xmlns:ds="http://schemas.openxmlformats.org/officeDocument/2006/customXml" ds:itemID="{D2F83511-96B9-4623-BE54-6278A2E6B5EF}"/>
</file>

<file path=customXml/itemProps3.xml><?xml version="1.0" encoding="utf-8"?>
<ds:datastoreItem xmlns:ds="http://schemas.openxmlformats.org/officeDocument/2006/customXml" ds:itemID="{417320AE-BE14-40BD-9C78-39E9EC90D217}"/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787</TotalTime>
  <Words>400</Words>
  <Application>Microsoft Office PowerPoint</Application>
  <PresentationFormat>On-screen Show (4:3)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OK1</vt:lpstr>
      <vt:lpstr>THAM SỐ CỦA HÀM</vt:lpstr>
      <vt:lpstr>Nội dung</vt:lpstr>
      <vt:lpstr>Cách truyền tham số</vt:lpstr>
      <vt:lpstr>Truyền tham trị</vt:lpstr>
      <vt:lpstr>Truyền tham biến</vt:lpstr>
      <vt:lpstr>Tham số gọi hàm là hằng số</vt:lpstr>
      <vt:lpstr>Giá trị mặc định cho tham số</vt:lpstr>
      <vt:lpstr>Giá trị mặc định cho tham số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Hoa Le</cp:lastModifiedBy>
  <cp:revision>83</cp:revision>
  <dcterms:created xsi:type="dcterms:W3CDTF">2016-11-10T08:19:54Z</dcterms:created>
  <dcterms:modified xsi:type="dcterms:W3CDTF">2022-06-06T05:46:11Z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0x01010015BE95084AAF6D46B56A9B595C4F3B0D</vt:lpwstr>
  </property>
</Properties>
</file>