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6" r:id="rId4"/>
    <p:sldId id="326" r:id="rId5"/>
    <p:sldId id="321" r:id="rId6"/>
    <p:sldId id="327" r:id="rId7"/>
    <p:sldId id="322" r:id="rId8"/>
    <p:sldId id="323" r:id="rId9"/>
    <p:sldId id="324" r:id="rId10"/>
    <p:sldId id="328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83" d="100"/>
          <a:sy n="83" d="100"/>
        </p:scale>
        <p:origin x="160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276600"/>
            <a:ext cx="5029200" cy="838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CẢI TIẾN GIẢI THUẬT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0 (false)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if( x==1)   </a:t>
            </a:r>
            <a:r>
              <a:rPr lang="en-US" dirty="0"/>
              <a:t>			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(x)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(x==0)   	</a:t>
            </a:r>
            <a:r>
              <a:rPr lang="en-US" dirty="0">
                <a:sym typeface="Wingdings" pitchFamily="2" charset="2"/>
              </a:rPr>
              <a:t>	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(!x)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(pointer !=NULL)   </a:t>
            </a:r>
            <a:r>
              <a:rPr lang="en-US" dirty="0">
                <a:sym typeface="Wingdings" pitchFamily="2" charset="2"/>
              </a:rPr>
              <a:t>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(pointer)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==‘\0’)   </a:t>
            </a:r>
            <a:r>
              <a:rPr lang="en-US" dirty="0">
                <a:sym typeface="Wingdings" pitchFamily="2" charset="2"/>
              </a:rPr>
              <a:t>	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50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087562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2952750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223962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338262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Thêm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yếu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tố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trong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cấu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195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Khởi</a:t>
            </a:r>
            <a:r>
              <a:rPr lang="en-US" sz="2400" b="1" dirty="0">
                <a:solidFill>
                  <a:srgbClr val="FFFFFF"/>
                </a:solidFill>
              </a:rPr>
              <a:t> t</a:t>
            </a:r>
            <a:r>
              <a:rPr lang="vi-VN" sz="2400" b="1" dirty="0">
                <a:solidFill>
                  <a:srgbClr val="FFFFFF"/>
                </a:solidFill>
              </a:rPr>
              <a:t>ạo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trước</a:t>
            </a:r>
            <a:r>
              <a:rPr lang="vi-VN" sz="2400" b="1" dirty="0">
                <a:solidFill>
                  <a:srgbClr val="FFFFFF"/>
                </a:solidFill>
              </a:rPr>
              <a:t> dữ liệu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054350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Kiểm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tra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đơn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giản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927350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076450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219200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316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174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062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3810000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3902075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Kỹ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thuật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cầm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canh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3773487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3910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65312" y="5559142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17"/>
          <p:cNvGrpSpPr>
            <a:grpSpLocks/>
          </p:cNvGrpSpPr>
          <p:nvPr/>
        </p:nvGrpSpPr>
        <p:grpSpPr bwMode="auto">
          <a:xfrm>
            <a:off x="1865312" y="4695542"/>
            <a:ext cx="5311775" cy="688975"/>
            <a:chOff x="720" y="1392"/>
            <a:chExt cx="4058" cy="480"/>
          </a:xfrm>
        </p:grpSpPr>
        <p:sp>
          <p:nvSpPr>
            <p:cNvPr id="65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7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22"/>
          <p:cNvSpPr txBox="1">
            <a:spLocks noChangeArrowheads="1"/>
          </p:cNvSpPr>
          <p:nvPr/>
        </p:nvSpPr>
        <p:spPr bwMode="black">
          <a:xfrm>
            <a:off x="2332037" y="4809842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Tránh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dùng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đệ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quy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black">
          <a:xfrm>
            <a:off x="2343150" y="566709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Loại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bỏ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kiểm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tra</a:t>
            </a:r>
            <a:r>
              <a:rPr lang="en-US" sz="2400" b="1" dirty="0">
                <a:solidFill>
                  <a:srgbClr val="FFFFFF"/>
                </a:solidFill>
              </a:rPr>
              <a:t> 0</a:t>
            </a:r>
          </a:p>
        </p:txBody>
      </p:sp>
      <p:pic>
        <p:nvPicPr>
          <p:cNvPr id="71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0050" y="4690780"/>
            <a:ext cx="792162" cy="949325"/>
          </a:xfrm>
          <a:prstGeom prst="rect">
            <a:avLst/>
          </a:prstGeom>
          <a:noFill/>
        </p:spPr>
      </p:pic>
      <p:sp>
        <p:nvSpPr>
          <p:cNvPr id="72" name="Text Box 32"/>
          <p:cNvSpPr txBox="1">
            <a:spLocks noChangeArrowheads="1"/>
          </p:cNvSpPr>
          <p:nvPr/>
        </p:nvSpPr>
        <p:spPr bwMode="gray">
          <a:xfrm>
            <a:off x="1990725" y="478761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gray">
          <a:xfrm>
            <a:off x="2003425" y="564645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pic>
        <p:nvPicPr>
          <p:cNvPr id="74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6038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mỗi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chúng</a:t>
            </a:r>
            <a:r>
              <a:rPr lang="en-US" dirty="0">
                <a:solidFill>
                  <a:srgbClr val="000000"/>
                </a:solidFill>
              </a:rPr>
              <a:t> ta </a:t>
            </a:r>
            <a:r>
              <a:rPr lang="en-US" dirty="0" err="1">
                <a:solidFill>
                  <a:srgbClr val="000000"/>
                </a:solidFill>
              </a:rPr>
              <a:t>nên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thêm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Ví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</a:t>
            </a:r>
            <a:r>
              <a:rPr lang="en-US" dirty="0">
                <a:solidFill>
                  <a:srgbClr val="000000"/>
                </a:solidFill>
              </a:rPr>
              <a:t>: Cho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thẳng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bởi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điểm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tọa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0xy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3200400"/>
            <a:ext cx="2836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Diem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 x,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2207" y="3197772"/>
            <a:ext cx="389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DuongThang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x;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đoạn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thẳng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nhiều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lần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chúng</a:t>
            </a:r>
            <a:r>
              <a:rPr lang="en-US" dirty="0">
                <a:solidFill>
                  <a:srgbClr val="000000"/>
                </a:solidFill>
              </a:rPr>
              <a:t> ta </a:t>
            </a:r>
            <a:r>
              <a:rPr lang="en-US" dirty="0" err="1">
                <a:solidFill>
                  <a:srgbClr val="000000"/>
                </a:solidFill>
              </a:rPr>
              <a:t>nên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bổ</a:t>
            </a:r>
            <a:r>
              <a:rPr lang="en-US" dirty="0">
                <a:solidFill>
                  <a:srgbClr val="000000"/>
                </a:solidFill>
              </a:rPr>
              <a:t> sung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2209800"/>
            <a:ext cx="2836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Diem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 x,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67968" y="2209800"/>
            <a:ext cx="37273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DoanThang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x;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y;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float </a:t>
            </a:r>
            <a:r>
              <a:rPr lang="en-US" sz="2400" dirty="0" err="1">
                <a:solidFill>
                  <a:srgbClr val="FF0000"/>
                </a:solidFill>
              </a:rPr>
              <a:t>DoDai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174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Fibonaci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6224781" cy="333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iostream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#define Max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long 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long a[Max + 1] = { 1, 1, 2, 3, 5, 8 , 13, 21</a:t>
            </a:r>
            <a:r>
              <a:rPr lang="en-US">
                <a:solidFill>
                  <a:srgbClr val="0070C0"/>
                </a:solidFill>
              </a:rPr>
              <a:t>, 34,….};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	return a[x];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&gt;&gt;n;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&lt;&lt;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(n);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n!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44454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GiaiThua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	a[5]= {1,1,2,6,24,120};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	if (n&lt;5)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		return a[n];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	return n * </a:t>
            </a:r>
            <a:r>
              <a:rPr lang="en-US" sz="2400" dirty="0" err="1">
                <a:solidFill>
                  <a:srgbClr val="0070C0"/>
                </a:solidFill>
              </a:rPr>
              <a:t>GiaiThua</a:t>
            </a:r>
            <a:r>
              <a:rPr lang="en-US" sz="2400" dirty="0">
                <a:solidFill>
                  <a:srgbClr val="0070C0"/>
                </a:solidFill>
              </a:rPr>
              <a:t>(n-1);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448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: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Giải thuật kiểm tra 1 điểm (x,y) có nằm trong 1 vòng tròn (x</a:t>
            </a:r>
            <a:r>
              <a:rPr lang="vi-VN" baseline="-25000" dirty="0">
                <a:solidFill>
                  <a:srgbClr val="0070C0"/>
                </a:solidFill>
              </a:rPr>
              <a:t>0</a:t>
            </a:r>
            <a:r>
              <a:rPr lang="vi-VN" dirty="0">
                <a:solidFill>
                  <a:srgbClr val="0070C0"/>
                </a:solidFill>
              </a:rPr>
              <a:t>,y</a:t>
            </a:r>
            <a:r>
              <a:rPr lang="vi-VN" baseline="-25000" dirty="0">
                <a:solidFill>
                  <a:srgbClr val="0070C0"/>
                </a:solidFill>
              </a:rPr>
              <a:t>0</a:t>
            </a:r>
            <a:r>
              <a:rPr lang="vi-VN" dirty="0">
                <a:solidFill>
                  <a:srgbClr val="0070C0"/>
                </a:solidFill>
              </a:rPr>
              <a:t>,R)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hay không?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vi-VN" dirty="0">
                <a:solidFill>
                  <a:srgbClr val="0070C0"/>
                </a:solidFill>
              </a:rPr>
              <a:t> khoảng cách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(x,y) tới </a:t>
            </a:r>
            <a:r>
              <a:rPr lang="en-US" dirty="0" err="1">
                <a:solidFill>
                  <a:srgbClr val="0070C0"/>
                </a:solidFill>
              </a:rPr>
              <a:t>tâm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(x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,y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Điểm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(x,y) nằm trong vòng tròn </a:t>
            </a:r>
            <a:r>
              <a:rPr lang="en-US" dirty="0" err="1">
                <a:solidFill>
                  <a:srgbClr val="0070C0"/>
                </a:solidFill>
              </a:rPr>
              <a:t>nếu</a:t>
            </a:r>
            <a:r>
              <a:rPr lang="vi-VN" dirty="0">
                <a:solidFill>
                  <a:srgbClr val="0070C0"/>
                </a:solidFill>
              </a:rPr>
              <a:t> d&lt;=R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 d = </a:t>
            </a:r>
            <a:r>
              <a:rPr lang="en-US" dirty="0" err="1">
                <a:solidFill>
                  <a:srgbClr val="0070C0"/>
                </a:solidFill>
              </a:rPr>
              <a:t>sqrt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vi-VN" dirty="0">
                <a:solidFill>
                  <a:srgbClr val="0070C0"/>
                </a:solidFill>
              </a:rPr>
              <a:t>(x-x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+ (y-y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vi-VN" dirty="0">
              <a:solidFill>
                <a:srgbClr val="0070C0"/>
              </a:solidFill>
            </a:endParaRP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Thay vì dùng hàm sqrt, ta sửa lại: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vi-VN" dirty="0">
                <a:solidFill>
                  <a:srgbClr val="0070C0"/>
                </a:solidFill>
              </a:rPr>
              <a:t>(x-x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+ (y-y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&lt;= R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496050" y="3962400"/>
            <a:ext cx="1524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43650" y="3581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886450" y="5486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67650" y="36576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B(x</a:t>
            </a:r>
            <a:r>
              <a:rPr lang="en-US" baseline="-25000"/>
              <a:t>B</a:t>
            </a:r>
            <a:r>
              <a:rPr lang="en-US"/>
              <a:t>,y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79145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6285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486650" y="41148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A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56285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34365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25805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997700" y="5562600"/>
            <a:ext cx="76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O</a:t>
            </a:r>
            <a:r>
              <a:rPr lang="en-US"/>
              <a:t>  x</a:t>
            </a:r>
            <a:r>
              <a:rPr lang="en-US" baseline="-25000"/>
              <a:t>A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4365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962650" y="415131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A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962650" y="4456113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" y="4879340"/>
            <a:ext cx="4411336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KiemTra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x</a:t>
            </a:r>
            <a:r>
              <a:rPr lang="en-US" sz="1600" baseline="-25000" dirty="0" err="1"/>
              <a:t>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y</a:t>
            </a:r>
            <a:r>
              <a:rPr lang="en-US" sz="1600" baseline="-25000" dirty="0" err="1"/>
              <a:t>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R)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{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dx= x-x</a:t>
            </a:r>
            <a:r>
              <a:rPr lang="en-US" sz="1600" baseline="-25000" dirty="0"/>
              <a:t>o</a:t>
            </a:r>
            <a:r>
              <a:rPr lang="en-US" sz="1600" dirty="0"/>
              <a:t>, </a:t>
            </a:r>
            <a:r>
              <a:rPr lang="en-US" sz="1600" dirty="0" err="1"/>
              <a:t>dy</a:t>
            </a:r>
            <a:r>
              <a:rPr lang="en-US" sz="1600" dirty="0"/>
              <a:t>= y-</a:t>
            </a:r>
            <a:r>
              <a:rPr lang="en-US" sz="1600" dirty="0" err="1"/>
              <a:t>y</a:t>
            </a:r>
            <a:r>
              <a:rPr lang="en-US" sz="1600" baseline="-25000" dirty="0" err="1"/>
              <a:t>o</a:t>
            </a:r>
            <a:r>
              <a:rPr lang="en-US" sz="16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	if (dx &lt; 0) dx = -dx;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	if (</a:t>
            </a:r>
            <a:r>
              <a:rPr lang="en-US" sz="1600" dirty="0" err="1"/>
              <a:t>dy</a:t>
            </a:r>
            <a:r>
              <a:rPr lang="en-US" sz="1600" dirty="0"/>
              <a:t> &lt; 0) </a:t>
            </a:r>
            <a:r>
              <a:rPr lang="en-US" sz="1600" dirty="0" err="1"/>
              <a:t>dy</a:t>
            </a:r>
            <a:r>
              <a:rPr lang="en-US" sz="1600" dirty="0"/>
              <a:t> = -</a:t>
            </a:r>
            <a:r>
              <a:rPr lang="en-US" sz="1600" dirty="0" err="1"/>
              <a:t>dy</a:t>
            </a:r>
            <a:r>
              <a:rPr lang="en-US" sz="16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FF0000"/>
                </a:solidFill>
              </a:rPr>
              <a:t>dx*dx + </a:t>
            </a:r>
            <a:r>
              <a:rPr lang="en-US" sz="1600" dirty="0" err="1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 err="1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 &lt;= R*R;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2773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canh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(hay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124200"/>
            <a:ext cx="3736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Search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a[],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i;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 	for (i=0;i&lt;</a:t>
            </a:r>
            <a:r>
              <a:rPr lang="en-US" dirty="0" err="1">
                <a:solidFill>
                  <a:srgbClr val="0070C0"/>
                </a:solidFill>
              </a:rPr>
              <a:t>n;i</a:t>
            </a:r>
            <a:r>
              <a:rPr lang="en-US" dirty="0">
                <a:solidFill>
                  <a:srgbClr val="0070C0"/>
                </a:solidFill>
              </a:rPr>
              <a:t>++)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	if (x==a[i])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u="sng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70C0"/>
                </a:solidFill>
              </a:rPr>
              <a:t> i;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 	return -1;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77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/>
              <a:t>Sử dụng giải thuật đệ quy làm tăng chi phí gọi và trả về từ hàm.</a:t>
            </a:r>
            <a:endParaRPr lang="en-US" dirty="0"/>
          </a:p>
          <a:p>
            <a:r>
              <a:rPr lang="vi-VN" dirty="0"/>
              <a:t>Tốn thêm nhiều bộ nhớ.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438400"/>
            <a:ext cx="3422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</a:t>
            </a:r>
            <a:r>
              <a:rPr lang="en-US" dirty="0" err="1">
                <a:solidFill>
                  <a:srgbClr val="FF0000"/>
                </a:solidFill>
              </a:rPr>
              <a:t>Tinh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</a:t>
            </a:r>
          </a:p>
          <a:p>
            <a:r>
              <a:rPr lang="en-US" dirty="0">
                <a:solidFill>
                  <a:srgbClr val="FF0000"/>
                </a:solidFill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</a:rPr>
              <a:t>	long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= 0;</a:t>
            </a:r>
          </a:p>
          <a:p>
            <a:r>
              <a:rPr lang="en-US" dirty="0">
                <a:solidFill>
                  <a:srgbClr val="FF0000"/>
                </a:solidFill>
              </a:rPr>
              <a:t>	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1; i&lt;=x ; i++)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+= i;</a:t>
            </a:r>
          </a:p>
          <a:p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;	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438400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long </a:t>
            </a:r>
            <a:r>
              <a:rPr lang="en-US" dirty="0" err="1">
                <a:solidFill>
                  <a:srgbClr val="0070C0"/>
                </a:solidFill>
              </a:rPr>
              <a:t>TinhDeQuy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	if (x == 1) </a:t>
            </a:r>
          </a:p>
          <a:p>
            <a:r>
              <a:rPr lang="en-US" dirty="0">
                <a:solidFill>
                  <a:srgbClr val="0070C0"/>
                </a:solidFill>
              </a:rPr>
              <a:t>		return 1;</a:t>
            </a:r>
          </a:p>
          <a:p>
            <a:r>
              <a:rPr lang="en-US" dirty="0">
                <a:solidFill>
                  <a:srgbClr val="0070C0"/>
                </a:solidFill>
              </a:rPr>
              <a:t>	else</a:t>
            </a:r>
          </a:p>
          <a:p>
            <a:r>
              <a:rPr lang="en-US" dirty="0">
                <a:solidFill>
                  <a:srgbClr val="0070C0"/>
                </a:solidFill>
              </a:rPr>
              <a:t>		return x + </a:t>
            </a:r>
            <a:r>
              <a:rPr lang="en-US" dirty="0" err="1">
                <a:solidFill>
                  <a:srgbClr val="0070C0"/>
                </a:solidFill>
              </a:rPr>
              <a:t>TinhDeQuy</a:t>
            </a:r>
            <a:r>
              <a:rPr lang="en-US" dirty="0">
                <a:solidFill>
                  <a:srgbClr val="0070C0"/>
                </a:solidFill>
              </a:rPr>
              <a:t>(x-1);	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910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E95084AAF6D46B56A9B595C4F3B0D" ma:contentTypeVersion="0" ma:contentTypeDescription="Create a new document." ma:contentTypeScope="" ma:versionID="332cd77b41945e3cad936ca1edc735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112E3-DB3C-48D2-A308-466C28CFCD9A}"/>
</file>

<file path=customXml/itemProps2.xml><?xml version="1.0" encoding="utf-8"?>
<ds:datastoreItem xmlns:ds="http://schemas.openxmlformats.org/officeDocument/2006/customXml" ds:itemID="{78C4B7CD-7F11-4AC6-B24A-835662C8193C}"/>
</file>

<file path=customXml/itemProps3.xml><?xml version="1.0" encoding="utf-8"?>
<ds:datastoreItem xmlns:ds="http://schemas.openxmlformats.org/officeDocument/2006/customXml" ds:itemID="{D2E30210-71EB-4112-9484-3026EB37B168}"/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1940</TotalTime>
  <Words>818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OK1</vt:lpstr>
      <vt:lpstr>CẢI TIẾN GIẢI THUẬT</vt:lpstr>
      <vt:lpstr>Nội dung</vt:lpstr>
      <vt:lpstr>Thêm thành viên trong cấu trúc</vt:lpstr>
      <vt:lpstr>Thêm thành viên trong cấu trúc</vt:lpstr>
      <vt:lpstr>Khởi tạo dữ liệu lúc biên dịch</vt:lpstr>
      <vt:lpstr>Khởi tạo dữ liệu lúc biên dịch</vt:lpstr>
      <vt:lpstr>Kiểm tra đơn giản</vt:lpstr>
      <vt:lpstr>Kỹ thuật cầm canh</vt:lpstr>
      <vt:lpstr>Tránh dùng các giải thuật đệ quy</vt:lpstr>
      <vt:lpstr>Loại bỏ kiểm tra giá trị 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Hoa Le</cp:lastModifiedBy>
  <cp:revision>156</cp:revision>
  <dcterms:created xsi:type="dcterms:W3CDTF">2016-11-10T08:19:54Z</dcterms:created>
  <dcterms:modified xsi:type="dcterms:W3CDTF">2022-06-06T05:52:31Z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0x01010015BE95084AAF6D46B56A9B595C4F3B0D</vt:lpwstr>
  </property>
</Properties>
</file>