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3" r:id="rId6"/>
    <p:sldId id="262" r:id="rId7"/>
    <p:sldId id="264" r:id="rId8"/>
    <p:sldId id="265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007033"/>
    <a:srgbClr val="FFCC66"/>
    <a:srgbClr val="990099"/>
    <a:srgbClr val="CC0099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F4E8-9666-4639-B53D-BEAE413CB7E6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33A5E-831E-44E9-9369-2240D6847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571750"/>
            <a:ext cx="763525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350110"/>
            <a:ext cx="8093365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E920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DB05613-D0E8-46FD-856A-ADC6FBAA3F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044700"/>
            <a:ext cx="656631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04209-DEBC-40FA-987E-F4B99B2DC4D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erver_Pages" TargetMode="External"/><Relationship Id="rId3" Type="http://schemas.openxmlformats.org/officeDocument/2006/relationships/hyperlink" Target="https://en.wikipedia.org/wiki/Enterprise_JavaBeans" TargetMode="External"/><Relationship Id="rId7" Type="http://schemas.openxmlformats.org/officeDocument/2006/relationships/hyperlink" Target="https://en.wikipedia.org/wiki/Remote_Method_Invocation" TargetMode="External"/><Relationship Id="rId2" Type="http://schemas.openxmlformats.org/officeDocument/2006/relationships/hyperlink" Target="https://en.wikipedia.org/wiki/Reference_implementati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Java_Message_Service" TargetMode="External"/><Relationship Id="rId5" Type="http://schemas.openxmlformats.org/officeDocument/2006/relationships/hyperlink" Target="https://en.wikipedia.org/wiki/JavaServer_Faces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en.wikipedia.org/wiki/Java_Persistence_API" TargetMode="External"/><Relationship Id="rId9" Type="http://schemas.openxmlformats.org/officeDocument/2006/relationships/hyperlink" Target="https://en.wikipedia.org/wiki/Java_Servl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8965" y="1552537"/>
            <a:ext cx="6103625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Java Message Services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Glassfish Server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Developing a simple chatting application</a:t>
            </a:r>
          </a:p>
          <a:p>
            <a:pPr marL="341313" indent="-341313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Message Services (JMS)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044700"/>
            <a:ext cx="5650084" cy="3511061"/>
          </a:xfrm>
          <a:ln w="28575"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/>
          <a:p>
            <a:pPr marL="55563" indent="176213" algn="just">
              <a:buNone/>
            </a:pPr>
            <a:r>
              <a:rPr lang="en-US" dirty="0" smtClean="0"/>
              <a:t>JMS (Java Message Service) is an API that provides the facility to create, send and read messages. It provides loosely coupled, reliable and asynchronous communication. JMS is also known as a messaging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8398775" cy="763525"/>
          </a:xfrm>
        </p:spPr>
        <p:txBody>
          <a:bodyPr/>
          <a:lstStyle/>
          <a:p>
            <a:r>
              <a:rPr lang="en-US" dirty="0" smtClean="0"/>
              <a:t>JMS Programming Model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 l="8594" t="30573" r="42705" b="10207"/>
          <a:stretch>
            <a:fillRect/>
          </a:stretch>
        </p:blipFill>
        <p:spPr bwMode="auto">
          <a:xfrm>
            <a:off x="2128720" y="1197405"/>
            <a:ext cx="5360721" cy="36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551480" cy="763525"/>
          </a:xfrm>
        </p:spPr>
        <p:txBody>
          <a:bodyPr/>
          <a:lstStyle/>
          <a:p>
            <a:r>
              <a:rPr lang="en-US" dirty="0" smtClean="0"/>
              <a:t>JMS messaging domains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 l="15433" t="34425" r="14017" b="15685"/>
          <a:stretch>
            <a:fillRect/>
          </a:stretch>
        </p:blipFill>
        <p:spPr bwMode="auto">
          <a:xfrm>
            <a:off x="448965" y="1493272"/>
            <a:ext cx="8246070" cy="32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Glassfish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655520"/>
            <a:ext cx="6413610" cy="2595985"/>
          </a:xfrm>
          <a:ln w="28575"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/>
          <a:p>
            <a:pPr marL="55563" indent="0" algn="just"/>
            <a:r>
              <a:rPr lang="en-US" sz="1600" dirty="0" err="1" smtClean="0"/>
              <a:t>GlassFish</a:t>
            </a:r>
            <a:r>
              <a:rPr lang="en-US" sz="1600" dirty="0" smtClean="0"/>
              <a:t> is the </a:t>
            </a:r>
            <a:r>
              <a:rPr lang="en-US" sz="1600" dirty="0" smtClean="0">
                <a:hlinkClick r:id="rId2" tooltip="Reference implementation"/>
              </a:rPr>
              <a:t>reference implementation</a:t>
            </a:r>
            <a:r>
              <a:rPr lang="en-US" sz="1600" dirty="0" smtClean="0"/>
              <a:t> of Java EE and as such supports </a:t>
            </a:r>
            <a:r>
              <a:rPr lang="en-US" sz="1600" dirty="0" smtClean="0">
                <a:hlinkClick r:id="rId3" tooltip="Enterprise JavaBeans"/>
              </a:rPr>
              <a:t>Enterprise JavaBeans</a:t>
            </a:r>
            <a:r>
              <a:rPr lang="en-US" sz="1600" dirty="0" smtClean="0"/>
              <a:t>, </a:t>
            </a:r>
            <a:r>
              <a:rPr lang="en-US" sz="1600" dirty="0" smtClean="0">
                <a:hlinkClick r:id="rId4" tooltip="Java Persistence API"/>
              </a:rPr>
              <a:t>JPA</a:t>
            </a:r>
            <a:r>
              <a:rPr lang="en-US" sz="1600" dirty="0" smtClean="0"/>
              <a:t>, </a:t>
            </a:r>
            <a:r>
              <a:rPr lang="en-US" sz="1600" dirty="0" err="1" smtClean="0">
                <a:hlinkClick r:id="rId5" tooltip="JavaServer Faces"/>
              </a:rPr>
              <a:t>JavaServer</a:t>
            </a:r>
            <a:r>
              <a:rPr lang="en-US" sz="1600" dirty="0" smtClean="0">
                <a:hlinkClick r:id="rId5" tooltip="JavaServer Faces"/>
              </a:rPr>
              <a:t> Faces</a:t>
            </a:r>
            <a:r>
              <a:rPr lang="en-US" sz="1600" dirty="0" smtClean="0"/>
              <a:t>, </a:t>
            </a:r>
            <a:r>
              <a:rPr lang="en-US" sz="1600" dirty="0" smtClean="0">
                <a:hlinkClick r:id="rId6" tooltip="Java Message Service"/>
              </a:rPr>
              <a:t>JMS</a:t>
            </a:r>
            <a:r>
              <a:rPr lang="en-US" sz="1600" dirty="0" smtClean="0"/>
              <a:t>, </a:t>
            </a:r>
            <a:r>
              <a:rPr lang="en-US" sz="1600" dirty="0" smtClean="0">
                <a:hlinkClick r:id="rId7" tooltip="Remote Method Invocation"/>
              </a:rPr>
              <a:t>RMI</a:t>
            </a:r>
            <a:r>
              <a:rPr lang="en-US" sz="1600" dirty="0" smtClean="0"/>
              <a:t>, </a:t>
            </a:r>
            <a:r>
              <a:rPr lang="en-US" sz="1600" dirty="0" err="1" smtClean="0">
                <a:hlinkClick r:id="rId8" tooltip="JavaServer Pages"/>
              </a:rPr>
              <a:t>JavaServer</a:t>
            </a:r>
            <a:r>
              <a:rPr lang="en-US" sz="1600" dirty="0" smtClean="0">
                <a:hlinkClick r:id="rId8" tooltip="JavaServer Pages"/>
              </a:rPr>
              <a:t> Pages</a:t>
            </a:r>
            <a:r>
              <a:rPr lang="en-US" sz="1600" dirty="0" smtClean="0"/>
              <a:t>, </a:t>
            </a:r>
            <a:r>
              <a:rPr lang="en-US" sz="1600" dirty="0" err="1" smtClean="0">
                <a:hlinkClick r:id="rId9" tooltip="Java Servlet"/>
              </a:rPr>
              <a:t>servlets</a:t>
            </a:r>
            <a:r>
              <a:rPr lang="en-US" sz="1600" dirty="0" smtClean="0"/>
              <a:t>, etc.  </a:t>
            </a:r>
          </a:p>
          <a:p>
            <a:pPr marL="55563" indent="0" algn="just"/>
            <a:r>
              <a:rPr lang="en-US" sz="1600" dirty="0" err="1" smtClean="0"/>
              <a:t>GlassFish</a:t>
            </a:r>
            <a:r>
              <a:rPr lang="en-US" sz="1600" dirty="0" smtClean="0"/>
              <a:t> Server uses the Message Queue software as its native JMS provider, providing transparent JMS messaging support. This support is known within </a:t>
            </a:r>
            <a:r>
              <a:rPr lang="en-US" sz="1600" dirty="0" err="1" smtClean="0"/>
              <a:t>GlassFish</a:t>
            </a:r>
            <a:r>
              <a:rPr lang="en-US" sz="1600" dirty="0" smtClean="0"/>
              <a:t> Server as the </a:t>
            </a:r>
            <a:r>
              <a:rPr lang="en-US" sz="1600" b="1" dirty="0" smtClean="0"/>
              <a:t>JMS Service</a:t>
            </a:r>
            <a:r>
              <a:rPr lang="en-US" sz="1600" dirty="0" smtClean="0"/>
              <a:t>. </a:t>
            </a:r>
          </a:p>
          <a:p>
            <a:pPr marL="55563" indent="0" algn="just"/>
            <a:r>
              <a:rPr lang="en-US" sz="1600" dirty="0" smtClean="0"/>
              <a:t>JMS requires only minimal administration. When a JMS client accesses a JMS administered object for the first time, the client JVM retrieves the JMS configuration from </a:t>
            </a:r>
            <a:r>
              <a:rPr lang="en-US" sz="1600" dirty="0" err="1" smtClean="0"/>
              <a:t>GlassFish</a:t>
            </a:r>
            <a:r>
              <a:rPr lang="en-US" sz="1600" dirty="0" smtClean="0"/>
              <a:t> Server.</a:t>
            </a:r>
            <a:endParaRPr lang="en-US" sz="1600" dirty="0"/>
          </a:p>
        </p:txBody>
      </p:sp>
      <p:pic>
        <p:nvPicPr>
          <p:cNvPr id="3074" name="Picture 2" descr="GlassFish logo.sv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20690" y="511371"/>
            <a:ext cx="1544950" cy="686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/>
          <a:lstStyle/>
          <a:p>
            <a:r>
              <a:rPr lang="en-US" dirty="0" smtClean="0"/>
              <a:t>Developing a simple chatting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080" y="1350109"/>
            <a:ext cx="7329840" cy="351221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Publish/Subscribe Messaging Domain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281425" y="1808225"/>
            <a:ext cx="4275740" cy="2290575"/>
            <a:chOff x="2434130" y="2113635"/>
            <a:chExt cx="4275740" cy="2290575"/>
          </a:xfrm>
        </p:grpSpPr>
        <p:pic>
          <p:nvPicPr>
            <p:cNvPr id="4098" name="Picture 2" descr="Image result for publish subscribe jms architecture"/>
            <p:cNvPicPr>
              <a:picLocks noChangeAspect="1" noChangeArrowheads="1"/>
            </p:cNvPicPr>
            <p:nvPr/>
          </p:nvPicPr>
          <p:blipFill>
            <a:blip r:embed="rId2" cstate="print"/>
            <a:srcRect r="39286"/>
            <a:stretch>
              <a:fillRect/>
            </a:stretch>
          </p:blipFill>
          <p:spPr bwMode="auto">
            <a:xfrm>
              <a:off x="2434130" y="2113635"/>
              <a:ext cx="2595985" cy="2290575"/>
            </a:xfrm>
            <a:prstGeom prst="rect">
              <a:avLst/>
            </a:prstGeom>
            <a:noFill/>
          </p:spPr>
        </p:pic>
        <p:pic>
          <p:nvPicPr>
            <p:cNvPr id="8" name="Picture 2" descr="Image result for publish subscribe jms architecture"/>
            <p:cNvPicPr>
              <a:picLocks noChangeAspect="1" noChangeArrowheads="1"/>
            </p:cNvPicPr>
            <p:nvPr/>
          </p:nvPicPr>
          <p:blipFill>
            <a:blip r:embed="rId2" cstate="print"/>
            <a:srcRect l="60714" b="48536"/>
            <a:stretch>
              <a:fillRect/>
            </a:stretch>
          </p:blipFill>
          <p:spPr bwMode="auto">
            <a:xfrm>
              <a:off x="5030115" y="2724455"/>
              <a:ext cx="1679755" cy="1068935"/>
            </a:xfrm>
            <a:prstGeom prst="rect">
              <a:avLst/>
            </a:prstGeom>
            <a:noFill/>
          </p:spPr>
        </p:pic>
      </p:grpSp>
      <p:sp>
        <p:nvSpPr>
          <p:cNvPr id="10" name="Rectangle 9"/>
          <p:cNvSpPr/>
          <p:nvPr/>
        </p:nvSpPr>
        <p:spPr>
          <a:xfrm>
            <a:off x="1823310" y="3640685"/>
            <a:ext cx="5344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In Pub/Sub model, one message is delivered to all the subscribers. It is like broadcasting. Here, Topic is used as a message oriented middleware that is responsible to hold and deliver messages.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connection factory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92" y="1349985"/>
            <a:ext cx="4162103" cy="24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50110"/>
            <a:ext cx="4275740" cy="244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1670" y="3946095"/>
            <a:ext cx="8093365" cy="95410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A </a:t>
            </a:r>
            <a:r>
              <a:rPr lang="en-US" sz="1400" i="1" dirty="0" smtClean="0"/>
              <a:t>connection factory</a:t>
            </a:r>
            <a:r>
              <a:rPr lang="en-US" sz="1400" dirty="0" smtClean="0"/>
              <a:t> is the object a client uses to create a connection to a provider. A connection factory encapsulates a set of connection configuration parameters that has been defined by an administrator. Each connection factory is an instance of the </a:t>
            </a:r>
            <a:r>
              <a:rPr lang="en-US" sz="1400" dirty="0" err="1" smtClean="0"/>
              <a:t>ConnectionFactory</a:t>
            </a:r>
            <a:r>
              <a:rPr lang="en-US" sz="1400" dirty="0" smtClean="0"/>
              <a:t>, </a:t>
            </a:r>
            <a:r>
              <a:rPr lang="en-US" sz="1400" dirty="0" err="1" smtClean="0"/>
              <a:t>QueueConnectionFactory</a:t>
            </a:r>
            <a:r>
              <a:rPr lang="en-US" sz="1400" dirty="0" smtClean="0"/>
              <a:t>, or </a:t>
            </a:r>
            <a:r>
              <a:rPr lang="en-US" sz="1400" dirty="0" err="1" smtClean="0"/>
              <a:t>TopicConnectionFactory</a:t>
            </a:r>
            <a:r>
              <a:rPr lang="en-US" sz="1400" dirty="0" smtClean="0"/>
              <a:t> interface.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398775" cy="763525"/>
          </a:xfrm>
        </p:spPr>
        <p:txBody>
          <a:bodyPr/>
          <a:lstStyle/>
          <a:p>
            <a:r>
              <a:rPr lang="en-US" dirty="0" smtClean="0"/>
              <a:t>Creating destination resources</a:t>
            </a:r>
            <a:endParaRPr lang="en-US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60" y="1349985"/>
            <a:ext cx="4162104" cy="25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49985"/>
            <a:ext cx="4156547" cy="259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976015" y="4340288"/>
            <a:ext cx="5650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JMS destinations serve as the repositories for messages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655520"/>
            <a:ext cx="6413610" cy="2595985"/>
          </a:xfrm>
          <a:ln w="28575"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/>
          <a:p>
            <a:pPr marL="55563" indent="341313" algn="just">
              <a:buNone/>
            </a:pPr>
            <a:r>
              <a:rPr lang="en-US" sz="2400" dirty="0" smtClean="0"/>
              <a:t>JMS provides messaging service that is loosely coupled, reliable and can be synchronous or asynchronous 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117</Words>
  <Application>Microsoft Office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Outline</vt:lpstr>
      <vt:lpstr>Java Message Services (JMS)</vt:lpstr>
      <vt:lpstr>JMS Programming Model</vt:lpstr>
      <vt:lpstr>JMS messaging domains</vt:lpstr>
      <vt:lpstr>Glassfish Server</vt:lpstr>
      <vt:lpstr>Developing a simple chatting application</vt:lpstr>
      <vt:lpstr>Creating connection factory</vt:lpstr>
      <vt:lpstr>Creating destination resources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sohail anjum</cp:lastModifiedBy>
  <cp:revision>118</cp:revision>
  <dcterms:created xsi:type="dcterms:W3CDTF">2013-08-21T19:17:07Z</dcterms:created>
  <dcterms:modified xsi:type="dcterms:W3CDTF">2019-02-15T02:30:28Z</dcterms:modified>
</cp:coreProperties>
</file>