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5DA1-520C-4F63-BC89-A5D6137B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13472-419B-4C7D-A215-3869B57E5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8A664-6658-4B92-A8AF-9256F5FB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C874-3D21-47CF-9A6F-9C831DF58E4B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EF8A-85D2-4125-AE07-B33B0987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E3255-A460-49D3-A953-3DF351EF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EA47-7482-489F-9A04-BCFD17F8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2682-546F-4E5C-A0E6-176CDEF3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9ABA9-7FC3-4BB3-95D3-93F67A014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F5AD-264B-471D-8840-B8261B0E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C874-3D21-47CF-9A6F-9C831DF58E4B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A204B-3673-4571-A7F2-ACFEE9FB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80EA-B75A-413D-9A82-2ECCBA13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EA47-7482-489F-9A04-BCFD17F8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4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B5B0E-B630-45FE-A099-AFB4BE1D8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983F7-8F8A-49AA-AF3C-2D120F3CE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70E62-438E-42C0-9B20-11881C64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C874-3D21-47CF-9A6F-9C831DF58E4B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DDC9A-5749-41E5-980C-D25CABD0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E5D4-7088-4B12-AC32-9335F98E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EA47-7482-489F-9A04-BCFD17F8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0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66F0-BA28-4723-A6FE-E913144B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CF60-0BC5-4C1D-AA6E-45E09E4F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5C96-6E23-4A29-B8C4-88047544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C874-3D21-47CF-9A6F-9C831DF58E4B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E4A66-A755-4927-BBC7-EBC7CC40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5A5C-0087-45E8-98B6-E64AE058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EA47-7482-489F-9A04-BCFD17F8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DDE8-AFA3-425D-B94C-65AEF474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7F165-D629-41B2-8FBE-4D465B19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500D-9041-4605-BB3C-2935D23D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C874-3D21-47CF-9A6F-9C831DF58E4B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001E-65FD-4A54-AE59-0C66FD46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C9AD-2E61-4D11-A179-875AEBC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EA47-7482-489F-9A04-BCFD17F8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7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29AF-94FF-449B-A6C1-1ECA3A5E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0DF6-2B5C-418F-AA7C-9E118D23B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534C8-77B8-40BF-A5A6-8208CA5C1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EA437-3BAE-4CFF-8066-F48EC469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C874-3D21-47CF-9A6F-9C831DF58E4B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0C6D1-D641-4E04-B2A1-5F65A9DF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954C6-C2F8-4CD1-9DFA-C7A3828A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EA47-7482-489F-9A04-BCFD17F8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5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DCFB-4FB5-4BDF-B606-CB9EFC87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251E-3F31-419F-8A9C-2A1CBCF1B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AB65F-FE61-449F-9477-E2BC6D9B4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B05DF-6D23-4469-AF36-1A8D1A95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53F03-240F-48A6-9BE8-00F926E87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CD60C-663B-4B9E-B399-C3A4B483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C874-3D21-47CF-9A6F-9C831DF58E4B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A1D31-23BB-42D9-98CC-4F3BB375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49BB0-6AC3-41BE-A046-AF389D7C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EA47-7482-489F-9A04-BCFD17F8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9DE6-724C-4F6C-A702-C9A46EB8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26332-9ED4-4281-92AD-5C3255FD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C874-3D21-47CF-9A6F-9C831DF58E4B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A7815-7C4C-454D-BFFC-CB043C8B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226FA-18EF-4CC6-AC09-A154DF7F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EA47-7482-489F-9A04-BCFD17F8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4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9F655-6DEC-45CA-8411-CC28F7A9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C874-3D21-47CF-9A6F-9C831DF58E4B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D18F6-9574-4E5C-8DC2-B320BC40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990C7-0EB6-449E-AD69-41F858AB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EA47-7482-489F-9A04-BCFD17F8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6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B9DA-AF3B-481C-A63E-75E4EBCD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6232-0E4C-43A6-B8BC-65BD3C4E5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8CFA7-C8FA-4E71-9181-FD3F2EE3F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2D2E0-2F80-4C2E-A4B6-2F6337A3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C874-3D21-47CF-9A6F-9C831DF58E4B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0D16B-E8E6-4C25-9C36-AD87D32B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9C8B4-C5F7-4F46-9E32-D5904837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EA47-7482-489F-9A04-BCFD17F8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E996-3505-4CE3-98E9-14687761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2C488-A890-4C5A-9421-0451B0089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D2FA0-F731-41A7-AEB1-F9F5C6B4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02211-11C3-4710-9A3F-1AA62036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C874-3D21-47CF-9A6F-9C831DF58E4B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DDA43-7A55-499F-9CBB-DC4C2805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10165-2283-4AEC-98B1-222C1996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EA47-7482-489F-9A04-BCFD17F8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4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A5BF9-F0F9-4D59-A03A-2FD4D465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6EA08-9491-42D7-BF83-D50E9B4E6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5ECF-23AB-4E5C-80B5-9E5F60F3B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6C874-3D21-47CF-9A6F-9C831DF58E4B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2D21-6C34-421F-AE27-ED55AE197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18447-432D-458C-9DED-794922AE2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3EA47-7482-489F-9A04-BCFD17F8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09E7C3-6EE0-49D4-9ECB-59A954A7C1E0}"/>
              </a:ext>
            </a:extLst>
          </p:cNvPr>
          <p:cNvGrpSpPr/>
          <p:nvPr/>
        </p:nvGrpSpPr>
        <p:grpSpPr>
          <a:xfrm>
            <a:off x="360140" y="280930"/>
            <a:ext cx="3297386" cy="6125979"/>
            <a:chOff x="360140" y="297556"/>
            <a:chExt cx="3297386" cy="61259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BBD99DA-B634-4E5E-989A-78067896363D}"/>
                </a:ext>
              </a:extLst>
            </p:cNvPr>
            <p:cNvSpPr/>
            <p:nvPr/>
          </p:nvSpPr>
          <p:spPr>
            <a:xfrm>
              <a:off x="360143" y="297556"/>
              <a:ext cx="3297383" cy="770313"/>
            </a:xfrm>
            <a:prstGeom prst="roundRect">
              <a:avLst>
                <a:gd name="adj" fmla="val 6608"/>
              </a:avLst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Authentication &amp; Authorization</a:t>
              </a:r>
            </a:p>
            <a:p>
              <a:pPr algn="ctr"/>
              <a:r>
                <a:rPr lang="en-US" sz="1400" dirty="0"/>
                <a:t>(Active Directory, etc.)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CF0AEE-8669-4F3A-B472-31DC8D09779A}"/>
                </a:ext>
              </a:extLst>
            </p:cNvPr>
            <p:cNvSpPr/>
            <p:nvPr/>
          </p:nvSpPr>
          <p:spPr>
            <a:xfrm>
              <a:off x="360143" y="1187247"/>
              <a:ext cx="3297383" cy="944883"/>
            </a:xfrm>
            <a:prstGeom prst="roundRect">
              <a:avLst>
                <a:gd name="adj" fmla="val 6608"/>
              </a:avLst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User Interface</a:t>
              </a:r>
            </a:p>
            <a:p>
              <a:pPr algn="ctr"/>
              <a:r>
                <a:rPr lang="en-US" sz="1400" dirty="0"/>
                <a:t>(Web site/Windows Application)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9CD4B46-C04C-4F83-A496-7ED32C832110}"/>
                </a:ext>
              </a:extLst>
            </p:cNvPr>
            <p:cNvSpPr/>
            <p:nvPr/>
          </p:nvSpPr>
          <p:spPr>
            <a:xfrm>
              <a:off x="360141" y="2251508"/>
              <a:ext cx="3297383" cy="944883"/>
            </a:xfrm>
            <a:prstGeom prst="roundRect">
              <a:avLst>
                <a:gd name="adj" fmla="val 6608"/>
              </a:avLst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Business Logics</a:t>
              </a:r>
            </a:p>
            <a:p>
              <a:pPr algn="ctr"/>
              <a:r>
                <a:rPr lang="en-US" sz="1400" dirty="0"/>
                <a:t>(Class Libraries)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69F64F-0A89-4933-ACCC-D4F1E20274FA}"/>
                </a:ext>
              </a:extLst>
            </p:cNvPr>
            <p:cNvSpPr/>
            <p:nvPr/>
          </p:nvSpPr>
          <p:spPr>
            <a:xfrm>
              <a:off x="360140" y="3315769"/>
              <a:ext cx="3297383" cy="944883"/>
            </a:xfrm>
            <a:prstGeom prst="roundRect">
              <a:avLst>
                <a:gd name="adj" fmla="val 6608"/>
              </a:avLst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Data Access Layer</a:t>
              </a:r>
            </a:p>
            <a:p>
              <a:pPr algn="ctr"/>
              <a:r>
                <a:rPr lang="en-US" sz="1400" dirty="0"/>
                <a:t>(CRUD Operations)</a:t>
              </a: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7C05C706-167F-4006-8514-864165822030}"/>
                </a:ext>
              </a:extLst>
            </p:cNvPr>
            <p:cNvSpPr/>
            <p:nvPr/>
          </p:nvSpPr>
          <p:spPr>
            <a:xfrm>
              <a:off x="360140" y="4380030"/>
              <a:ext cx="3297383" cy="1152699"/>
            </a:xfrm>
            <a:prstGeom prst="flowChartMagneticDisk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RDBMS</a:t>
              </a:r>
            </a:p>
            <a:p>
              <a:pPr algn="ctr"/>
              <a:r>
                <a:rPr lang="en-US" sz="1400" dirty="0"/>
                <a:t>(Data Storage)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7AB468-144C-459F-AB92-55DE1C6EDC13}"/>
                </a:ext>
              </a:extLst>
            </p:cNvPr>
            <p:cNvSpPr/>
            <p:nvPr/>
          </p:nvSpPr>
          <p:spPr>
            <a:xfrm>
              <a:off x="483658" y="1855338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F012F3-7762-40FE-806B-370EF3E8BCB8}"/>
                </a:ext>
              </a:extLst>
            </p:cNvPr>
            <p:cNvSpPr/>
            <p:nvPr/>
          </p:nvSpPr>
          <p:spPr>
            <a:xfrm>
              <a:off x="778420" y="1855338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E2B7A4-EFCC-419E-90D4-77CB91C34876}"/>
                </a:ext>
              </a:extLst>
            </p:cNvPr>
            <p:cNvSpPr/>
            <p:nvPr/>
          </p:nvSpPr>
          <p:spPr>
            <a:xfrm>
              <a:off x="1073182" y="1857054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DF579E-D34B-4D63-825C-0C1AFDDAE63F}"/>
                </a:ext>
              </a:extLst>
            </p:cNvPr>
            <p:cNvSpPr/>
            <p:nvPr/>
          </p:nvSpPr>
          <p:spPr>
            <a:xfrm>
              <a:off x="2138140" y="1855724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E7019B-0E85-4A2A-AEF5-09819761228F}"/>
                </a:ext>
              </a:extLst>
            </p:cNvPr>
            <p:cNvSpPr/>
            <p:nvPr/>
          </p:nvSpPr>
          <p:spPr>
            <a:xfrm>
              <a:off x="2473984" y="1855338"/>
              <a:ext cx="65016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885E3C-8899-4F4E-A4B9-782422FD9B00}"/>
                </a:ext>
              </a:extLst>
            </p:cNvPr>
            <p:cNvSpPr/>
            <p:nvPr/>
          </p:nvSpPr>
          <p:spPr>
            <a:xfrm>
              <a:off x="3316705" y="1855338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4BDA6E-E123-484E-BE13-6793657BA8F5}"/>
                </a:ext>
              </a:extLst>
            </p:cNvPr>
            <p:cNvSpPr/>
            <p:nvPr/>
          </p:nvSpPr>
          <p:spPr>
            <a:xfrm>
              <a:off x="3316705" y="1432624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66100D-1238-45F4-A201-D124EA888DF4}"/>
                </a:ext>
              </a:extLst>
            </p:cNvPr>
            <p:cNvSpPr/>
            <p:nvPr/>
          </p:nvSpPr>
          <p:spPr>
            <a:xfrm>
              <a:off x="483658" y="2873043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F86F42-C03F-4E29-B7CA-7D50885E0E0E}"/>
                </a:ext>
              </a:extLst>
            </p:cNvPr>
            <p:cNvSpPr/>
            <p:nvPr/>
          </p:nvSpPr>
          <p:spPr>
            <a:xfrm>
              <a:off x="778420" y="2874759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482772-7E2E-4617-9745-AA05D88F0456}"/>
                </a:ext>
              </a:extLst>
            </p:cNvPr>
            <p:cNvSpPr/>
            <p:nvPr/>
          </p:nvSpPr>
          <p:spPr>
            <a:xfrm>
              <a:off x="2292828" y="2868420"/>
              <a:ext cx="65016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F8E2D0-9942-40FE-8AC9-0B4DFAA8A7E5}"/>
                </a:ext>
              </a:extLst>
            </p:cNvPr>
            <p:cNvSpPr/>
            <p:nvPr/>
          </p:nvSpPr>
          <p:spPr>
            <a:xfrm>
              <a:off x="3021942" y="2866704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EEC64C-A61D-463C-B850-5D6532EC4D97}"/>
                </a:ext>
              </a:extLst>
            </p:cNvPr>
            <p:cNvSpPr/>
            <p:nvPr/>
          </p:nvSpPr>
          <p:spPr>
            <a:xfrm>
              <a:off x="3316704" y="2868420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D2CA7C-4C2D-46B0-AAAF-5C7AD9302E6A}"/>
                </a:ext>
              </a:extLst>
            </p:cNvPr>
            <p:cNvSpPr/>
            <p:nvPr/>
          </p:nvSpPr>
          <p:spPr>
            <a:xfrm>
              <a:off x="609716" y="2612098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5390BE-6733-4A08-BAF5-1904ED77E0E3}"/>
                </a:ext>
              </a:extLst>
            </p:cNvPr>
            <p:cNvSpPr/>
            <p:nvPr/>
          </p:nvSpPr>
          <p:spPr>
            <a:xfrm>
              <a:off x="710872" y="3935497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814B25-F1AF-4872-9B8C-B61A882FD479}"/>
                </a:ext>
              </a:extLst>
            </p:cNvPr>
            <p:cNvSpPr/>
            <p:nvPr/>
          </p:nvSpPr>
          <p:spPr>
            <a:xfrm>
              <a:off x="1005634" y="3937213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D38644-A706-425D-BE68-5B4C1186379E}"/>
                </a:ext>
              </a:extLst>
            </p:cNvPr>
            <p:cNvSpPr/>
            <p:nvPr/>
          </p:nvSpPr>
          <p:spPr>
            <a:xfrm>
              <a:off x="1326874" y="3933781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8805EDE-C256-4E41-B8D3-969E7DAE1A95}"/>
                </a:ext>
              </a:extLst>
            </p:cNvPr>
            <p:cNvSpPr/>
            <p:nvPr/>
          </p:nvSpPr>
          <p:spPr>
            <a:xfrm>
              <a:off x="1621636" y="3935497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7C0745B-A8F8-45F2-B174-15FF85AF9F86}"/>
                </a:ext>
              </a:extLst>
            </p:cNvPr>
            <p:cNvGrpSpPr/>
            <p:nvPr/>
          </p:nvGrpSpPr>
          <p:grpSpPr>
            <a:xfrm>
              <a:off x="609716" y="5737374"/>
              <a:ext cx="3047807" cy="461665"/>
              <a:chOff x="4207357" y="1667033"/>
              <a:chExt cx="3120207" cy="46166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7741EFA-128F-4A71-A4A4-83B332AC17E2}"/>
                  </a:ext>
                </a:extLst>
              </p:cNvPr>
              <p:cNvSpPr/>
              <p:nvPr/>
            </p:nvSpPr>
            <p:spPr>
              <a:xfrm>
                <a:off x="4207357" y="1699887"/>
                <a:ext cx="227214" cy="17733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6EC10C-7DAB-4A3B-9C53-6BDBEBFC0F5C}"/>
                  </a:ext>
                </a:extLst>
              </p:cNvPr>
              <p:cNvSpPr txBox="1"/>
              <p:nvPr/>
            </p:nvSpPr>
            <p:spPr>
              <a:xfrm>
                <a:off x="4426618" y="1667033"/>
                <a:ext cx="29009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Data filter, permissions, entitlement related code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DB2D5A-F984-4376-856C-641C579DB80A}"/>
                </a:ext>
              </a:extLst>
            </p:cNvPr>
            <p:cNvSpPr/>
            <p:nvPr/>
          </p:nvSpPr>
          <p:spPr>
            <a:xfrm>
              <a:off x="2473984" y="3933781"/>
              <a:ext cx="1058533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F59C38-7AB4-4DAA-8916-4E5D8C72265F}"/>
                </a:ext>
              </a:extLst>
            </p:cNvPr>
            <p:cNvSpPr/>
            <p:nvPr/>
          </p:nvSpPr>
          <p:spPr>
            <a:xfrm>
              <a:off x="641852" y="5102138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F3686A-B3BD-49F8-90F4-0B2713BB46C0}"/>
                </a:ext>
              </a:extLst>
            </p:cNvPr>
            <p:cNvSpPr/>
            <p:nvPr/>
          </p:nvSpPr>
          <p:spPr>
            <a:xfrm>
              <a:off x="936614" y="5103854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34B5B5-235D-4EE1-905C-0A366DA4E030}"/>
                </a:ext>
              </a:extLst>
            </p:cNvPr>
            <p:cNvSpPr/>
            <p:nvPr/>
          </p:nvSpPr>
          <p:spPr>
            <a:xfrm>
              <a:off x="767910" y="4841193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F2183EC-2E5B-4483-98F1-B4A414F4C108}"/>
                </a:ext>
              </a:extLst>
            </p:cNvPr>
            <p:cNvGrpSpPr/>
            <p:nvPr/>
          </p:nvGrpSpPr>
          <p:grpSpPr>
            <a:xfrm>
              <a:off x="596796" y="6146536"/>
              <a:ext cx="2935721" cy="276999"/>
              <a:chOff x="4239955" y="2508009"/>
              <a:chExt cx="3402783" cy="27699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8EAA402-3C4E-4D4D-AC3A-3259C1270B1F}"/>
                  </a:ext>
                </a:extLst>
              </p:cNvPr>
              <p:cNvSpPr/>
              <p:nvPr/>
            </p:nvSpPr>
            <p:spPr>
              <a:xfrm>
                <a:off x="4239955" y="2560069"/>
                <a:ext cx="230623" cy="177338"/>
              </a:xfrm>
              <a:prstGeom prst="rect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8C444B-7F15-49E1-A69E-B0D74F913A85}"/>
                  </a:ext>
                </a:extLst>
              </p:cNvPr>
              <p:cNvSpPr txBox="1"/>
              <p:nvPr/>
            </p:nvSpPr>
            <p:spPr>
              <a:xfrm>
                <a:off x="4492020" y="2508009"/>
                <a:ext cx="31507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Application code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9B6A8B7-3A28-4A47-9AF5-DB5E4EAE9287}"/>
              </a:ext>
            </a:extLst>
          </p:cNvPr>
          <p:cNvGrpSpPr/>
          <p:nvPr/>
        </p:nvGrpSpPr>
        <p:grpSpPr>
          <a:xfrm>
            <a:off x="5754810" y="111411"/>
            <a:ext cx="3297387" cy="6151411"/>
            <a:chOff x="5754810" y="111411"/>
            <a:chExt cx="3297387" cy="615141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7BD6AA3-F3DB-4D9C-AC60-086AD531A73B}"/>
                </a:ext>
              </a:extLst>
            </p:cNvPr>
            <p:cNvSpPr/>
            <p:nvPr/>
          </p:nvSpPr>
          <p:spPr>
            <a:xfrm>
              <a:off x="5754814" y="111411"/>
              <a:ext cx="3297383" cy="770313"/>
            </a:xfrm>
            <a:prstGeom prst="roundRect">
              <a:avLst>
                <a:gd name="adj" fmla="val 6608"/>
              </a:avLst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Authentication &amp; Authorization</a:t>
              </a:r>
            </a:p>
            <a:p>
              <a:pPr algn="ctr"/>
              <a:r>
                <a:rPr lang="en-US" sz="1400" dirty="0"/>
                <a:t>(Active Directory, etc.)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1711785-6D28-4BE4-817D-4359A2854D42}"/>
                </a:ext>
              </a:extLst>
            </p:cNvPr>
            <p:cNvSpPr/>
            <p:nvPr/>
          </p:nvSpPr>
          <p:spPr>
            <a:xfrm>
              <a:off x="5754814" y="1016323"/>
              <a:ext cx="3297383" cy="712709"/>
            </a:xfrm>
            <a:prstGeom prst="roundRect">
              <a:avLst>
                <a:gd name="adj" fmla="val 6608"/>
              </a:avLst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User Interface</a:t>
              </a:r>
            </a:p>
            <a:p>
              <a:pPr algn="ctr"/>
              <a:r>
                <a:rPr lang="en-US" sz="1400" dirty="0"/>
                <a:t>(Web site/Windows Application)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66F8E2D-323E-47F5-A010-D7C8E7AADCF2}"/>
                </a:ext>
              </a:extLst>
            </p:cNvPr>
            <p:cNvSpPr/>
            <p:nvPr/>
          </p:nvSpPr>
          <p:spPr>
            <a:xfrm>
              <a:off x="5754810" y="1863631"/>
              <a:ext cx="3297383" cy="712709"/>
            </a:xfrm>
            <a:prstGeom prst="roundRect">
              <a:avLst>
                <a:gd name="adj" fmla="val 6608"/>
              </a:avLst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Business Logics</a:t>
              </a:r>
            </a:p>
            <a:p>
              <a:pPr algn="ctr"/>
              <a:r>
                <a:rPr lang="en-US" sz="1400" dirty="0"/>
                <a:t>(Class Libraries)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BBEF081-EA7B-4779-BE22-122BA8DDF78D}"/>
                </a:ext>
              </a:extLst>
            </p:cNvPr>
            <p:cNvSpPr/>
            <p:nvPr/>
          </p:nvSpPr>
          <p:spPr>
            <a:xfrm>
              <a:off x="5754810" y="2710939"/>
              <a:ext cx="3297383" cy="712709"/>
            </a:xfrm>
            <a:prstGeom prst="roundRect">
              <a:avLst>
                <a:gd name="adj" fmla="val 6608"/>
              </a:avLst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Data Access Layer</a:t>
              </a:r>
            </a:p>
            <a:p>
              <a:pPr algn="ctr"/>
              <a:r>
                <a:rPr lang="en-US" sz="1400" dirty="0"/>
                <a:t>(CRUD Operations)</a:t>
              </a:r>
            </a:p>
          </p:txBody>
        </p:sp>
        <p:sp>
          <p:nvSpPr>
            <p:cNvPr id="41" name="Flowchart: Magnetic Disk 40">
              <a:extLst>
                <a:ext uri="{FF2B5EF4-FFF2-40B4-BE49-F238E27FC236}">
                  <a16:creationId xmlns:a16="http://schemas.microsoft.com/office/drawing/2014/main" id="{682678AA-EEC4-4B6A-9CA7-B808BC105137}"/>
                </a:ext>
              </a:extLst>
            </p:cNvPr>
            <p:cNvSpPr/>
            <p:nvPr/>
          </p:nvSpPr>
          <p:spPr>
            <a:xfrm>
              <a:off x="5754811" y="4193885"/>
              <a:ext cx="3297383" cy="1152699"/>
            </a:xfrm>
            <a:prstGeom prst="flowChartMagneticDisk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RDBMS</a:t>
              </a:r>
            </a:p>
            <a:p>
              <a:pPr algn="ctr"/>
              <a:r>
                <a:rPr lang="en-US" sz="1400" dirty="0"/>
                <a:t>(Data Storage)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C0E087F-B567-4179-A988-6490D16D7764}"/>
                </a:ext>
              </a:extLst>
            </p:cNvPr>
            <p:cNvGrpSpPr/>
            <p:nvPr/>
          </p:nvGrpSpPr>
          <p:grpSpPr>
            <a:xfrm>
              <a:off x="5953786" y="5576662"/>
              <a:ext cx="3098407" cy="461665"/>
              <a:chOff x="4207357" y="1639323"/>
              <a:chExt cx="3879804" cy="46166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EF0A84-25AA-40EC-9FB3-6A8A77115384}"/>
                  </a:ext>
                </a:extLst>
              </p:cNvPr>
              <p:cNvSpPr/>
              <p:nvPr/>
            </p:nvSpPr>
            <p:spPr>
              <a:xfrm>
                <a:off x="4207357" y="1699887"/>
                <a:ext cx="227214" cy="17733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801F1B-7915-4CF5-9858-9AF3EF0A7105}"/>
                  </a:ext>
                </a:extLst>
              </p:cNvPr>
              <p:cNvSpPr txBox="1"/>
              <p:nvPr/>
            </p:nvSpPr>
            <p:spPr>
              <a:xfrm>
                <a:off x="4437703" y="1639323"/>
                <a:ext cx="3649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/>
                  <a:t>aarbac</a:t>
                </a:r>
                <a:r>
                  <a:rPr lang="en-US" sz="1200" dirty="0"/>
                  <a:t> automatically handles permissions &amp; entitlements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A7C1E1F-D3C7-452D-B9A4-1EEAC1D32C13}"/>
                </a:ext>
              </a:extLst>
            </p:cNvPr>
            <p:cNvSpPr/>
            <p:nvPr/>
          </p:nvSpPr>
          <p:spPr>
            <a:xfrm>
              <a:off x="5754810" y="3558246"/>
              <a:ext cx="3297383" cy="504019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aarbac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B0C5453-9F0E-444E-977D-4EFE520FDEF0}"/>
                </a:ext>
              </a:extLst>
            </p:cNvPr>
            <p:cNvSpPr/>
            <p:nvPr/>
          </p:nvSpPr>
          <p:spPr>
            <a:xfrm>
              <a:off x="6036523" y="4915993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B46580-66D8-48FD-B44C-70FC3E54D0E9}"/>
                </a:ext>
              </a:extLst>
            </p:cNvPr>
            <p:cNvSpPr/>
            <p:nvPr/>
          </p:nvSpPr>
          <p:spPr>
            <a:xfrm>
              <a:off x="6331285" y="4917709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8A8F8D3-5460-4246-AA13-76196DA2860C}"/>
                </a:ext>
              </a:extLst>
            </p:cNvPr>
            <p:cNvSpPr/>
            <p:nvPr/>
          </p:nvSpPr>
          <p:spPr>
            <a:xfrm>
              <a:off x="6162581" y="4655048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DDBB1C9-069A-4C58-876B-11F98E4BE85A}"/>
                </a:ext>
              </a:extLst>
            </p:cNvPr>
            <p:cNvGrpSpPr/>
            <p:nvPr/>
          </p:nvGrpSpPr>
          <p:grpSpPr>
            <a:xfrm>
              <a:off x="5953787" y="5985823"/>
              <a:ext cx="3012876" cy="276999"/>
              <a:chOff x="4239955" y="2508009"/>
              <a:chExt cx="3424951" cy="27699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7A37BA8-F9CF-43B1-B5FE-637DEDD6FC48}"/>
                  </a:ext>
                </a:extLst>
              </p:cNvPr>
              <p:cNvSpPr/>
              <p:nvPr/>
            </p:nvSpPr>
            <p:spPr>
              <a:xfrm>
                <a:off x="4239955" y="2560069"/>
                <a:ext cx="230623" cy="177338"/>
              </a:xfrm>
              <a:prstGeom prst="rect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9BD21B4-5225-4090-8565-00438CAAB38B}"/>
                  </a:ext>
                </a:extLst>
              </p:cNvPr>
              <p:cNvSpPr txBox="1"/>
              <p:nvPr/>
            </p:nvSpPr>
            <p:spPr>
              <a:xfrm>
                <a:off x="4514188" y="2508009"/>
                <a:ext cx="31507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Application code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451DAF0-3DDB-40BC-AB60-966DB8E5DC59}"/>
                </a:ext>
              </a:extLst>
            </p:cNvPr>
            <p:cNvSpPr/>
            <p:nvPr/>
          </p:nvSpPr>
          <p:spPr>
            <a:xfrm>
              <a:off x="8739449" y="1449248"/>
              <a:ext cx="227214" cy="177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06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BAC5E-9E88-4D97-B612-3805414F92BA}"/>
              </a:ext>
            </a:extLst>
          </p:cNvPr>
          <p:cNvGrpSpPr/>
          <p:nvPr/>
        </p:nvGrpSpPr>
        <p:grpSpPr>
          <a:xfrm>
            <a:off x="925484" y="326967"/>
            <a:ext cx="9980814" cy="5547360"/>
            <a:chOff x="925484" y="326967"/>
            <a:chExt cx="9980814" cy="55473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CCC221-D9AE-4380-A6B6-9A0A4517A8E1}"/>
                </a:ext>
              </a:extLst>
            </p:cNvPr>
            <p:cNvSpPr/>
            <p:nvPr/>
          </p:nvSpPr>
          <p:spPr>
            <a:xfrm>
              <a:off x="925484" y="326967"/>
              <a:ext cx="9980814" cy="554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E637E7-8AAB-4D39-9577-F61797D10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609" y="378240"/>
              <a:ext cx="4497804" cy="44978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F75DA2-B42E-4A69-AC12-5711D49AAA2D}"/>
                </a:ext>
              </a:extLst>
            </p:cNvPr>
            <p:cNvSpPr/>
            <p:nvPr/>
          </p:nvSpPr>
          <p:spPr>
            <a:xfrm>
              <a:off x="4891621" y="1077574"/>
              <a:ext cx="5655715" cy="20005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4400" b="1" dirty="0" err="1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3000" endA="300" endPos="35500" dir="5400000" sy="-90000" algn="bl" rotWithShape="0"/>
                  </a:effectLst>
                </a:rPr>
                <a:t>a</a:t>
              </a:r>
              <a:r>
                <a:rPr lang="en-US" sz="4400" b="1" cap="none" spc="0" dirty="0" err="1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3000" endA="300" endPos="35500" dir="5400000" sy="-90000" algn="bl" rotWithShape="0"/>
                  </a:effectLst>
                </a:rPr>
                <a:t>arbac</a:t>
              </a:r>
              <a:endParaRPr lang="en-US" sz="4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endParaRPr>
            </a:p>
            <a:p>
              <a:pPr algn="r"/>
              <a:r>
                <a:rPr lang="en-US" sz="40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3000" endA="300" endPos="35500" dir="5400000" sy="-90000" algn="bl" rotWithShape="0"/>
                  </a:effectLst>
                </a:rPr>
                <a:t>An Automated Role Based</a:t>
              </a:r>
            </a:p>
            <a:p>
              <a:pPr algn="r"/>
              <a:r>
                <a:rPr lang="en-US" sz="40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3000" endA="300" endPos="35500" dir="5400000" sy="-90000" algn="bl" rotWithShape="0"/>
                  </a:effectLst>
                </a:rPr>
                <a:t>.NET fram</a:t>
              </a:r>
              <a:r>
                <a:rPr lang="en-US" sz="40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3000" endA="300" endPos="35500" dir="5400000" sy="-90000" algn="bl" rotWithShape="0"/>
                  </a:effectLst>
                </a:rPr>
                <a:t>ework</a:t>
              </a:r>
              <a:endPara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926299-881B-418E-BB88-2777AB0A3E2D}"/>
                </a:ext>
              </a:extLst>
            </p:cNvPr>
            <p:cNvSpPr/>
            <p:nvPr/>
          </p:nvSpPr>
          <p:spPr>
            <a:xfrm>
              <a:off x="5846618" y="3701624"/>
              <a:ext cx="470071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32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With built-in </a:t>
              </a:r>
            </a:p>
            <a:p>
              <a:pPr algn="r"/>
              <a:r>
                <a:rPr lang="en-US" sz="40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3000" endA="300" endPos="35500" dir="5400000" sy="-90000" algn="bl" rotWithShape="0"/>
                  </a:effectLst>
                </a:rPr>
                <a:t>T SQL Parser</a:t>
              </a:r>
              <a:endPara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0B689-0C9A-4808-89CB-44E0287F4D33}"/>
                </a:ext>
              </a:extLst>
            </p:cNvPr>
            <p:cNvSpPr/>
            <p:nvPr/>
          </p:nvSpPr>
          <p:spPr>
            <a:xfrm>
              <a:off x="975359" y="5008288"/>
              <a:ext cx="9892145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https://github.com/eyedia/aarbac</a:t>
              </a:r>
            </a:p>
            <a:p>
              <a:pPr algn="ctr"/>
              <a:r>
                <a:rPr lang="en-US" sz="24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https://www.nuget.org/packages/aarbac.NET/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204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  <p:sndAc>
          <p:stSnd>
            <p:snd r:embed="rId2" name="push.wav"/>
          </p:stSnd>
        </p:sndAc>
      </p:transition>
    </mc:Choice>
    <mc:Fallback xmlns="">
      <p:transition spd="med" advClick="0" advTm="5000">
        <p:fade/>
        <p:sndAc>
          <p:stSnd>
            <p:snd r:embed="rId4" name="pu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D536CD-2432-4C05-94F4-CF460B13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0"/>
            <a:ext cx="10758881" cy="6858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837FAD9-54EE-4580-AFB8-EA807A0DD107}"/>
              </a:ext>
            </a:extLst>
          </p:cNvPr>
          <p:cNvGrpSpPr/>
          <p:nvPr/>
        </p:nvGrpSpPr>
        <p:grpSpPr>
          <a:xfrm>
            <a:off x="112541" y="2504050"/>
            <a:ext cx="5816991" cy="3737128"/>
            <a:chOff x="1596682" y="1758462"/>
            <a:chExt cx="6984609" cy="3737128"/>
          </a:xfrm>
        </p:grpSpPr>
        <p:sp>
          <p:nvSpPr>
            <p:cNvPr id="17" name="Speech Bubble: Rectangle with Corners Rounded 16">
              <a:extLst>
                <a:ext uri="{FF2B5EF4-FFF2-40B4-BE49-F238E27FC236}">
                  <a16:creationId xmlns:a16="http://schemas.microsoft.com/office/drawing/2014/main" id="{DD7EEF2D-E986-4DC5-A94E-9BA74D8C482D}"/>
                </a:ext>
              </a:extLst>
            </p:cNvPr>
            <p:cNvSpPr/>
            <p:nvPr/>
          </p:nvSpPr>
          <p:spPr>
            <a:xfrm>
              <a:off x="1596682" y="1758462"/>
              <a:ext cx="6984609" cy="3573193"/>
            </a:xfrm>
            <a:prstGeom prst="wedgeRoundRectCallout">
              <a:avLst>
                <a:gd name="adj1" fmla="val -8340"/>
                <a:gd name="adj2" fmla="val -9714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2D3389-F463-49B8-8836-F2864DFC6E83}"/>
                </a:ext>
              </a:extLst>
            </p:cNvPr>
            <p:cNvSpPr txBox="1"/>
            <p:nvPr/>
          </p:nvSpPr>
          <p:spPr>
            <a:xfrm>
              <a:off x="2295316" y="2097144"/>
              <a:ext cx="6131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Selected </a:t>
              </a:r>
              <a:r>
                <a:rPr lang="en-US" sz="2400" b="1" dirty="0" err="1"/>
                <a:t>aarbac</a:t>
              </a:r>
              <a:r>
                <a:rPr lang="en-US" sz="2400" b="1" dirty="0"/>
                <a:t> instance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CF670A7-AE44-4616-A71C-C6A8EF1C8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143" y="2080449"/>
              <a:ext cx="495056" cy="49505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625A1E-20B4-4A93-AE10-3871D9B1819B}"/>
                </a:ext>
              </a:extLst>
            </p:cNvPr>
            <p:cNvSpPr txBox="1"/>
            <p:nvPr/>
          </p:nvSpPr>
          <p:spPr>
            <a:xfrm>
              <a:off x="1657346" y="2633268"/>
              <a:ext cx="676920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You can configure multiple applications (or </a:t>
              </a:r>
              <a:r>
                <a:rPr lang="en-US" i="1" dirty="0" err="1"/>
                <a:t>aarbac</a:t>
              </a:r>
              <a:r>
                <a:rPr lang="en-US" i="1" dirty="0"/>
                <a:t> instances) in a single </a:t>
              </a:r>
              <a:r>
                <a:rPr lang="en-US" i="1" dirty="0" err="1"/>
                <a:t>aarbac</a:t>
              </a:r>
              <a:r>
                <a:rPr lang="en-US" i="1" dirty="0"/>
                <a:t> repository.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You need to provide connection string, name and description of the application and </a:t>
              </a:r>
              <a:r>
                <a:rPr lang="en-US" i="1" dirty="0" err="1"/>
                <a:t>aarbac</a:t>
              </a:r>
              <a:r>
                <a:rPr lang="en-US" i="1" dirty="0"/>
                <a:t> will read the meta data and store into </a:t>
              </a:r>
              <a:r>
                <a:rPr lang="en-US" i="1" dirty="0" err="1"/>
                <a:t>aa</a:t>
              </a:r>
              <a:r>
                <a:rPr lang="en-US" b="1" i="1" dirty="0" err="1"/>
                <a:t>rbac</a:t>
              </a:r>
              <a:r>
                <a:rPr lang="en-US" i="1" dirty="0"/>
                <a:t> table.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In this case I configured ‘books’ application (or </a:t>
              </a:r>
              <a:r>
                <a:rPr lang="en-US" i="1" dirty="0" err="1"/>
                <a:t>aarbac</a:t>
              </a:r>
              <a:r>
                <a:rPr lang="en-US" i="1" dirty="0"/>
                <a:t> instance for ‘books’)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Please use </a:t>
              </a:r>
              <a:r>
                <a:rPr lang="en-US" b="1" i="1" dirty="0"/>
                <a:t>aarbac.exe</a:t>
              </a:r>
              <a:r>
                <a:rPr lang="en-US" i="1" dirty="0"/>
                <a:t> utility to create instances or you can create your own website and call </a:t>
              </a:r>
              <a:r>
                <a:rPr lang="en-US" i="1" dirty="0" err="1"/>
                <a:t>aarbac</a:t>
              </a:r>
              <a:r>
                <a:rPr lang="en-US" i="1" dirty="0"/>
                <a:t> REST API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i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C52B34-196F-4533-9CCF-D28C1E4FA887}"/>
              </a:ext>
            </a:extLst>
          </p:cNvPr>
          <p:cNvGrpSpPr/>
          <p:nvPr/>
        </p:nvGrpSpPr>
        <p:grpSpPr>
          <a:xfrm>
            <a:off x="6243317" y="2279555"/>
            <a:ext cx="5816991" cy="4342688"/>
            <a:chOff x="6243317" y="2504049"/>
            <a:chExt cx="5816991" cy="4203376"/>
          </a:xfrm>
        </p:grpSpPr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6185B571-2E72-4D10-AAC3-DE0DED44095F}"/>
                </a:ext>
              </a:extLst>
            </p:cNvPr>
            <p:cNvSpPr/>
            <p:nvPr/>
          </p:nvSpPr>
          <p:spPr>
            <a:xfrm>
              <a:off x="6243317" y="2504049"/>
              <a:ext cx="5816991" cy="4203376"/>
            </a:xfrm>
            <a:prstGeom prst="wedgeRoundRectCallout">
              <a:avLst>
                <a:gd name="adj1" fmla="val 9482"/>
                <a:gd name="adj2" fmla="val -9097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6FC27E-1429-461C-ACEB-721F08CDEF20}"/>
                </a:ext>
              </a:extLst>
            </p:cNvPr>
            <p:cNvSpPr txBox="1"/>
            <p:nvPr/>
          </p:nvSpPr>
          <p:spPr>
            <a:xfrm>
              <a:off x="6825160" y="2842731"/>
              <a:ext cx="5106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Selected </a:t>
              </a:r>
              <a:r>
                <a:rPr lang="en-US" sz="2400" b="1" dirty="0" err="1"/>
                <a:t>aarbac</a:t>
              </a:r>
              <a:r>
                <a:rPr lang="en-US" sz="2400" b="1" dirty="0"/>
                <a:t> instance details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3E8C113-597B-413D-B2FD-B39925E5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650" y="2826036"/>
              <a:ext cx="412297" cy="49505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87D6C1-EF2A-4E65-B608-D3EBC66F4AEA}"/>
                </a:ext>
              </a:extLst>
            </p:cNvPr>
            <p:cNvSpPr txBox="1"/>
            <p:nvPr/>
          </p:nvSpPr>
          <p:spPr>
            <a:xfrm>
              <a:off x="6293840" y="3378855"/>
              <a:ext cx="5637594" cy="3038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You can view and modify the properties of an instance.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RBAC Meta Data </a:t>
              </a:r>
              <a:r>
                <a:rPr lang="en-US" i="1" u="sng" dirty="0"/>
                <a:t>will be generated by the framework</a:t>
              </a:r>
              <a:r>
                <a:rPr lang="en-US" i="1" dirty="0"/>
                <a:t>. Every role’s base will be this meta data, and then set permission by modifying table and column level CRUDs and adding conditions to required tables according to the role.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Entitlement Meta Data </a:t>
              </a:r>
              <a:r>
                <a:rPr lang="en-US" i="1" u="sng" dirty="0"/>
                <a:t>will be entered by the admin </a:t>
              </a:r>
              <a:r>
                <a:rPr lang="en-US" i="1" dirty="0"/>
                <a:t>as per the application. Every role’s entitlement will be this meta data and then set permissions of each node by setting visible and enable to true/false according to the role.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6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9A3648-0B53-46BA-8DA3-597280A51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0"/>
            <a:ext cx="1075888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0986C9-EC71-4A11-87D1-A37DDB120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0"/>
            <a:ext cx="10758881" cy="6858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5C52B34-196F-4533-9CCF-D28C1E4FA887}"/>
              </a:ext>
            </a:extLst>
          </p:cNvPr>
          <p:cNvGrpSpPr/>
          <p:nvPr/>
        </p:nvGrpSpPr>
        <p:grpSpPr>
          <a:xfrm>
            <a:off x="6243317" y="2279555"/>
            <a:ext cx="5816991" cy="4342688"/>
            <a:chOff x="6243317" y="2504049"/>
            <a:chExt cx="5816991" cy="4203376"/>
          </a:xfrm>
        </p:grpSpPr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6185B571-2E72-4D10-AAC3-DE0DED44095F}"/>
                </a:ext>
              </a:extLst>
            </p:cNvPr>
            <p:cNvSpPr/>
            <p:nvPr/>
          </p:nvSpPr>
          <p:spPr>
            <a:xfrm>
              <a:off x="6243317" y="2504049"/>
              <a:ext cx="5816991" cy="4203376"/>
            </a:xfrm>
            <a:prstGeom prst="wedgeRoundRectCallout">
              <a:avLst>
                <a:gd name="adj1" fmla="val 15506"/>
                <a:gd name="adj2" fmla="val -9097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6FC27E-1429-461C-ACEB-721F08CDEF20}"/>
                </a:ext>
              </a:extLst>
            </p:cNvPr>
            <p:cNvSpPr txBox="1"/>
            <p:nvPr/>
          </p:nvSpPr>
          <p:spPr>
            <a:xfrm>
              <a:off x="6825160" y="2842731"/>
              <a:ext cx="5106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Selected user details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3E8C113-597B-413D-B2FD-B39925E5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650" y="2826036"/>
              <a:ext cx="412297" cy="49505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87D6C1-EF2A-4E65-B608-D3EBC66F4AEA}"/>
                </a:ext>
              </a:extLst>
            </p:cNvPr>
            <p:cNvSpPr txBox="1"/>
            <p:nvPr/>
          </p:nvSpPr>
          <p:spPr>
            <a:xfrm>
              <a:off x="6293840" y="3378855"/>
              <a:ext cx="5637594" cy="250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You can view and modify the properties &amp; </a:t>
              </a:r>
              <a:r>
                <a:rPr lang="en-US" b="1" i="1" dirty="0"/>
                <a:t>parameters</a:t>
              </a:r>
              <a:r>
                <a:rPr lang="en-US" i="1" dirty="0"/>
                <a:t> of the selected user.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Note that role can have parameters. For example in this case ‘</a:t>
              </a:r>
              <a:r>
                <a:rPr lang="en-US" i="1" dirty="0" err="1"/>
                <a:t>role_city_mgr</a:t>
              </a:r>
              <a:r>
                <a:rPr lang="en-US" i="1" dirty="0"/>
                <a:t>’ uses a parameter named ‘{</a:t>
              </a:r>
              <a:r>
                <a:rPr lang="en-US" i="1" dirty="0" err="1"/>
                <a:t>CityNames</a:t>
              </a:r>
              <a:r>
                <a:rPr lang="en-US" i="1" dirty="0"/>
                <a:t>}’ and we user ‘Lashawn’ parameter set to (‘Charlotte’, ‘New York’) assuming ‘Lashawn’ is a city manager. Similarly another city manager will use the same role, but will have different parameters set according to his permission.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37FAD9-54EE-4580-AFB8-EA807A0DD107}"/>
              </a:ext>
            </a:extLst>
          </p:cNvPr>
          <p:cNvGrpSpPr/>
          <p:nvPr/>
        </p:nvGrpSpPr>
        <p:grpSpPr>
          <a:xfrm>
            <a:off x="112541" y="2504050"/>
            <a:ext cx="5816991" cy="3573193"/>
            <a:chOff x="1596682" y="1758462"/>
            <a:chExt cx="6984609" cy="3573193"/>
          </a:xfrm>
        </p:grpSpPr>
        <p:sp>
          <p:nvSpPr>
            <p:cNvPr id="17" name="Speech Bubble: Rectangle with Corners Rounded 16">
              <a:extLst>
                <a:ext uri="{FF2B5EF4-FFF2-40B4-BE49-F238E27FC236}">
                  <a16:creationId xmlns:a16="http://schemas.microsoft.com/office/drawing/2014/main" id="{DD7EEF2D-E986-4DC5-A94E-9BA74D8C482D}"/>
                </a:ext>
              </a:extLst>
            </p:cNvPr>
            <p:cNvSpPr/>
            <p:nvPr/>
          </p:nvSpPr>
          <p:spPr>
            <a:xfrm>
              <a:off x="1596682" y="1758462"/>
              <a:ext cx="6984609" cy="3573193"/>
            </a:xfrm>
            <a:prstGeom prst="wedgeRoundRectCallout">
              <a:avLst>
                <a:gd name="adj1" fmla="val -10128"/>
                <a:gd name="adj2" fmla="val -9101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2D3389-F463-49B8-8836-F2864DFC6E83}"/>
                </a:ext>
              </a:extLst>
            </p:cNvPr>
            <p:cNvSpPr txBox="1"/>
            <p:nvPr/>
          </p:nvSpPr>
          <p:spPr>
            <a:xfrm>
              <a:off x="2295316" y="2097144"/>
              <a:ext cx="6131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Selected user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CF670A7-AE44-4616-A71C-C6A8EF1C8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143" y="2080449"/>
              <a:ext cx="495056" cy="49505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625A1E-20B4-4A93-AE10-3871D9B1819B}"/>
                </a:ext>
              </a:extLst>
            </p:cNvPr>
            <p:cNvSpPr txBox="1"/>
            <p:nvPr/>
          </p:nvSpPr>
          <p:spPr>
            <a:xfrm>
              <a:off x="1657346" y="2633268"/>
              <a:ext cx="676920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Every user has 1 role.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In case of this testbed we will override the role of user to test various scenarios. </a:t>
              </a:r>
              <a:r>
                <a:rPr lang="en-US" i="1" u="sng" dirty="0"/>
                <a:t>This is not permitted in real world.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90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372ED-B32D-4BFA-A0B5-E5331233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0"/>
            <a:ext cx="10758881" cy="6858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837FAD9-54EE-4580-AFB8-EA807A0DD107}"/>
              </a:ext>
            </a:extLst>
          </p:cNvPr>
          <p:cNvGrpSpPr/>
          <p:nvPr/>
        </p:nvGrpSpPr>
        <p:grpSpPr>
          <a:xfrm>
            <a:off x="112541" y="2504050"/>
            <a:ext cx="5816991" cy="3573193"/>
            <a:chOff x="1596682" y="1758462"/>
            <a:chExt cx="6984609" cy="3573193"/>
          </a:xfrm>
        </p:grpSpPr>
        <p:sp>
          <p:nvSpPr>
            <p:cNvPr id="17" name="Speech Bubble: Rectangle with Corners Rounded 16">
              <a:extLst>
                <a:ext uri="{FF2B5EF4-FFF2-40B4-BE49-F238E27FC236}">
                  <a16:creationId xmlns:a16="http://schemas.microsoft.com/office/drawing/2014/main" id="{DD7EEF2D-E986-4DC5-A94E-9BA74D8C482D}"/>
                </a:ext>
              </a:extLst>
            </p:cNvPr>
            <p:cNvSpPr/>
            <p:nvPr/>
          </p:nvSpPr>
          <p:spPr>
            <a:xfrm>
              <a:off x="1596682" y="1758462"/>
              <a:ext cx="6984609" cy="3573193"/>
            </a:xfrm>
            <a:prstGeom prst="wedgeRoundRectCallout">
              <a:avLst>
                <a:gd name="adj1" fmla="val -10693"/>
                <a:gd name="adj2" fmla="val -8518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2D3389-F463-49B8-8836-F2864DFC6E83}"/>
                </a:ext>
              </a:extLst>
            </p:cNvPr>
            <p:cNvSpPr txBox="1"/>
            <p:nvPr/>
          </p:nvSpPr>
          <p:spPr>
            <a:xfrm>
              <a:off x="2295316" y="2097144"/>
              <a:ext cx="6131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Selected role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CF670A7-AE44-4616-A71C-C6A8EF1C8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143" y="2080449"/>
              <a:ext cx="495056" cy="49505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625A1E-20B4-4A93-AE10-3871D9B1819B}"/>
                </a:ext>
              </a:extLst>
            </p:cNvPr>
            <p:cNvSpPr txBox="1"/>
            <p:nvPr/>
          </p:nvSpPr>
          <p:spPr>
            <a:xfrm>
              <a:off x="1657346" y="2633268"/>
              <a:ext cx="676920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Every user has 1 role.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In case of this testbed we will override the role of user to test various scenarios. </a:t>
              </a:r>
              <a:r>
                <a:rPr lang="en-US" i="1" u="sng" dirty="0"/>
                <a:t>This is not permitted in real world.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Most of the sample test cases are based out of user ‘Lashawn’ and role ‘</a:t>
              </a:r>
              <a:r>
                <a:rPr lang="en-US" i="1" dirty="0" err="1"/>
                <a:t>role_city_mgr</a:t>
              </a:r>
              <a:r>
                <a:rPr lang="en-US" i="1" dirty="0"/>
                <a:t>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i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C52B34-196F-4533-9CCF-D28C1E4FA887}"/>
              </a:ext>
            </a:extLst>
          </p:cNvPr>
          <p:cNvGrpSpPr/>
          <p:nvPr/>
        </p:nvGrpSpPr>
        <p:grpSpPr>
          <a:xfrm>
            <a:off x="6293840" y="2295981"/>
            <a:ext cx="5816991" cy="4342688"/>
            <a:chOff x="6293840" y="2519948"/>
            <a:chExt cx="5816991" cy="4203376"/>
          </a:xfrm>
        </p:grpSpPr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6185B571-2E72-4D10-AAC3-DE0DED44095F}"/>
                </a:ext>
              </a:extLst>
            </p:cNvPr>
            <p:cNvSpPr/>
            <p:nvPr/>
          </p:nvSpPr>
          <p:spPr>
            <a:xfrm>
              <a:off x="6293840" y="2519948"/>
              <a:ext cx="5816991" cy="4203376"/>
            </a:xfrm>
            <a:prstGeom prst="wedgeRoundRectCallout">
              <a:avLst>
                <a:gd name="adj1" fmla="val 23507"/>
                <a:gd name="adj2" fmla="val -9135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6FC27E-1429-461C-ACEB-721F08CDEF20}"/>
                </a:ext>
              </a:extLst>
            </p:cNvPr>
            <p:cNvSpPr txBox="1"/>
            <p:nvPr/>
          </p:nvSpPr>
          <p:spPr>
            <a:xfrm>
              <a:off x="6825160" y="2842731"/>
              <a:ext cx="5106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Selected role details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3E8C113-597B-413D-B2FD-B39925E5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650" y="2826036"/>
              <a:ext cx="412297" cy="49505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87D6C1-EF2A-4E65-B608-D3EBC66F4AEA}"/>
                </a:ext>
              </a:extLst>
            </p:cNvPr>
            <p:cNvSpPr txBox="1"/>
            <p:nvPr/>
          </p:nvSpPr>
          <p:spPr>
            <a:xfrm>
              <a:off x="6293840" y="3378855"/>
              <a:ext cx="5637594" cy="3038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You can view and modify the properties of an role.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Row and column permission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This is where you set the condition, notice these: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City – Condition added.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Author – cannot see SSN, cannot update SSN, can see name, and can update name.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Country – cannot see the complete table.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&lt;few more&gt;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Entitlements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Set ‘Enable’ &amp; ‘Visible’ properties according to the role.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854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121DEC-8F5D-4095-AA5E-0221E3254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0"/>
            <a:ext cx="10758881" cy="6858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61A4BA2-10BF-4838-8BBC-B969132FF156}"/>
              </a:ext>
            </a:extLst>
          </p:cNvPr>
          <p:cNvGrpSpPr/>
          <p:nvPr/>
        </p:nvGrpSpPr>
        <p:grpSpPr>
          <a:xfrm>
            <a:off x="168172" y="1943576"/>
            <a:ext cx="3713921" cy="2641700"/>
            <a:chOff x="6293840" y="2295981"/>
            <a:chExt cx="3713921" cy="2641700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27B9646B-0C10-438D-9D4E-9D06B68055F9}"/>
                </a:ext>
              </a:extLst>
            </p:cNvPr>
            <p:cNvSpPr/>
            <p:nvPr/>
          </p:nvSpPr>
          <p:spPr>
            <a:xfrm>
              <a:off x="6293841" y="2295981"/>
              <a:ext cx="3669150" cy="2626448"/>
            </a:xfrm>
            <a:prstGeom prst="wedgeRoundRectCallout">
              <a:avLst>
                <a:gd name="adj1" fmla="val 34709"/>
                <a:gd name="adj2" fmla="val -6038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7A0AD8-E1A8-4655-93EF-277500EC0211}"/>
                </a:ext>
              </a:extLst>
            </p:cNvPr>
            <p:cNvSpPr txBox="1"/>
            <p:nvPr/>
          </p:nvSpPr>
          <p:spPr>
            <a:xfrm>
              <a:off x="6825161" y="2629462"/>
              <a:ext cx="3058250" cy="476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Input Query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4DE316A-2B1B-47CE-8275-7CDD5F43D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650" y="2612214"/>
              <a:ext cx="412297" cy="51146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4D1634-E648-409C-B560-3BD035BCB792}"/>
                </a:ext>
              </a:extLst>
            </p:cNvPr>
            <p:cNvSpPr txBox="1"/>
            <p:nvPr/>
          </p:nvSpPr>
          <p:spPr>
            <a:xfrm>
              <a:off x="6293840" y="3183355"/>
              <a:ext cx="371392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Once instance, user and role are selected, type/paste the input query.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To enable inline parsing while you type, select </a:t>
              </a:r>
              <a:r>
                <a:rPr lang="en-US" i="1" dirty="0" err="1"/>
                <a:t>Menu</a:t>
              </a:r>
              <a:r>
                <a:rPr lang="en-US" i="1" dirty="0" err="1">
                  <a:sym typeface="Wingdings" panose="05000000000000000000" pitchFamily="2" charset="2"/>
                </a:rPr>
                <a:t>ToolsInline</a:t>
              </a:r>
              <a:r>
                <a:rPr lang="en-US" i="1" dirty="0">
                  <a:sym typeface="Wingdings" panose="05000000000000000000" pitchFamily="2" charset="2"/>
                </a:rPr>
                <a:t> Parsing</a:t>
              </a:r>
              <a:endParaRPr lang="en-US" i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B4A7A2D-37B1-471C-9796-A6A0F84EC159}"/>
              </a:ext>
            </a:extLst>
          </p:cNvPr>
          <p:cNvGrpSpPr/>
          <p:nvPr/>
        </p:nvGrpSpPr>
        <p:grpSpPr>
          <a:xfrm>
            <a:off x="4385740" y="1202550"/>
            <a:ext cx="4308461" cy="2626448"/>
            <a:chOff x="4375601" y="1517726"/>
            <a:chExt cx="4308461" cy="2626448"/>
          </a:xfrm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210FD701-ED29-428D-9DCF-22D0EBDDEA25}"/>
                </a:ext>
              </a:extLst>
            </p:cNvPr>
            <p:cNvSpPr/>
            <p:nvPr/>
          </p:nvSpPr>
          <p:spPr>
            <a:xfrm>
              <a:off x="4375602" y="1517726"/>
              <a:ext cx="4308460" cy="2626448"/>
            </a:xfrm>
            <a:prstGeom prst="wedgeRoundRectCallout">
              <a:avLst>
                <a:gd name="adj1" fmla="val 54902"/>
                <a:gd name="adj2" fmla="val -5724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4504BF-3B13-484F-891E-AB27B7A29723}"/>
                </a:ext>
              </a:extLst>
            </p:cNvPr>
            <p:cNvSpPr txBox="1"/>
            <p:nvPr/>
          </p:nvSpPr>
          <p:spPr>
            <a:xfrm>
              <a:off x="4906922" y="1851207"/>
              <a:ext cx="3738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Engine Input Properties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1F2447E-4503-4F06-87F5-2395BA67E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411" y="1833959"/>
              <a:ext cx="412297" cy="51146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85C6F7-6C1D-4D27-9C8F-3772C9144070}"/>
                </a:ext>
              </a:extLst>
            </p:cNvPr>
            <p:cNvSpPr txBox="1"/>
            <p:nvPr/>
          </p:nvSpPr>
          <p:spPr>
            <a:xfrm>
              <a:off x="4375601" y="2405100"/>
              <a:ext cx="41770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When you click on ‘Execute’, the engine property is set accordingly.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Optionally you can override these parameters and click ‘Execute’ again.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3D2B3C-2D7B-422D-9FD4-BCBC2C52E5D9}"/>
              </a:ext>
            </a:extLst>
          </p:cNvPr>
          <p:cNvGrpSpPr/>
          <p:nvPr/>
        </p:nvGrpSpPr>
        <p:grpSpPr>
          <a:xfrm>
            <a:off x="4139244" y="4144174"/>
            <a:ext cx="4308461" cy="2641700"/>
            <a:chOff x="4375601" y="1517726"/>
            <a:chExt cx="4308461" cy="2641700"/>
          </a:xfrm>
        </p:grpSpPr>
        <p:sp>
          <p:nvSpPr>
            <p:cNvPr id="35" name="Speech Bubble: Rectangle with Corners Rounded 34">
              <a:extLst>
                <a:ext uri="{FF2B5EF4-FFF2-40B4-BE49-F238E27FC236}">
                  <a16:creationId xmlns:a16="http://schemas.microsoft.com/office/drawing/2014/main" id="{63319FEA-D51B-4B6E-AB9D-0FE1342D993C}"/>
                </a:ext>
              </a:extLst>
            </p:cNvPr>
            <p:cNvSpPr/>
            <p:nvPr/>
          </p:nvSpPr>
          <p:spPr>
            <a:xfrm>
              <a:off x="4375602" y="1517726"/>
              <a:ext cx="4308460" cy="2626448"/>
            </a:xfrm>
            <a:prstGeom prst="wedgeRoundRectCallout">
              <a:avLst>
                <a:gd name="adj1" fmla="val 79062"/>
                <a:gd name="adj2" fmla="val 674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8AD498-3ABF-48AB-B008-9DC83234CAFF}"/>
                </a:ext>
              </a:extLst>
            </p:cNvPr>
            <p:cNvSpPr txBox="1"/>
            <p:nvPr/>
          </p:nvSpPr>
          <p:spPr>
            <a:xfrm>
              <a:off x="4906922" y="1851207"/>
              <a:ext cx="3738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Engine Output Properties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0735DE6-5627-4F7C-8FAB-405FC6E11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411" y="1833959"/>
              <a:ext cx="412297" cy="51146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28258F-0470-4B7B-8FC3-0C808AA35414}"/>
                </a:ext>
              </a:extLst>
            </p:cNvPr>
            <p:cNvSpPr txBox="1"/>
            <p:nvPr/>
          </p:nvSpPr>
          <p:spPr>
            <a:xfrm>
              <a:off x="4375601" y="2405100"/>
              <a:ext cx="417705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Engine’s response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/>
                <a:t>2 main objects: </a:t>
              </a:r>
              <a:r>
                <a:rPr lang="en-US" i="1" dirty="0" err="1"/>
                <a:t>SQLQueryParser</a:t>
              </a:r>
              <a:r>
                <a:rPr lang="en-US" i="1" dirty="0"/>
                <a:t> and </a:t>
              </a:r>
              <a:r>
                <a:rPr lang="en-US" i="1" dirty="0" err="1"/>
                <a:t>SQLQueryEngine</a:t>
              </a:r>
              <a:r>
                <a:rPr lang="en-US" i="1" dirty="0"/>
                <a:t>. Parser does the main job here. Engine just executes the query in case it is select query and populates the </a:t>
              </a:r>
              <a:r>
                <a:rPr lang="en-US" b="1" i="1" dirty="0"/>
                <a:t>table</a:t>
              </a:r>
              <a:r>
                <a:rPr lang="en-US" i="1" dirty="0"/>
                <a:t> object.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324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9CF129-110E-4BED-951D-ED868C4B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0"/>
            <a:ext cx="1075888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60A21-2464-484F-814F-5A17B5DA7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3" y="0"/>
            <a:ext cx="10758881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AB20408-4382-418B-B5E0-A2C8DF99C1B6}"/>
              </a:ext>
            </a:extLst>
          </p:cNvPr>
          <p:cNvGrpSpPr/>
          <p:nvPr/>
        </p:nvGrpSpPr>
        <p:grpSpPr>
          <a:xfrm>
            <a:off x="5805966" y="3723638"/>
            <a:ext cx="2776782" cy="756486"/>
            <a:chOff x="5805966" y="3723638"/>
            <a:chExt cx="2905270" cy="756486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BDB38DDF-9BE2-4009-8379-18F0AAAF02AC}"/>
                </a:ext>
              </a:extLst>
            </p:cNvPr>
            <p:cNvSpPr/>
            <p:nvPr/>
          </p:nvSpPr>
          <p:spPr>
            <a:xfrm>
              <a:off x="5858660" y="3723638"/>
              <a:ext cx="2852576" cy="756486"/>
            </a:xfrm>
            <a:prstGeom prst="wedgeRoundRectCallout">
              <a:avLst>
                <a:gd name="adj1" fmla="val -65751"/>
                <a:gd name="adj2" fmla="val 13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56C372-FDA0-4055-B21B-E4B26A10FAA3}"/>
                </a:ext>
              </a:extLst>
            </p:cNvPr>
            <p:cNvSpPr txBox="1"/>
            <p:nvPr/>
          </p:nvSpPr>
          <p:spPr>
            <a:xfrm>
              <a:off x="6250635" y="3759042"/>
              <a:ext cx="2415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Parsed Query Stage 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DE029C-509B-4E43-B8D5-C9198D0DDBAF}"/>
                </a:ext>
              </a:extLst>
            </p:cNvPr>
            <p:cNvSpPr txBox="1"/>
            <p:nvPr/>
          </p:nvSpPr>
          <p:spPr>
            <a:xfrm>
              <a:off x="5805966" y="4025057"/>
              <a:ext cx="2860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i="1" dirty="0"/>
                <a:t>Parsed query stage 1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6A93336-5ADE-4074-8442-8328335EB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3458" y="3759042"/>
              <a:ext cx="357177" cy="33028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4307A8-301B-41D4-946A-6913575C9A4C}"/>
              </a:ext>
            </a:extLst>
          </p:cNvPr>
          <p:cNvGrpSpPr/>
          <p:nvPr/>
        </p:nvGrpSpPr>
        <p:grpSpPr>
          <a:xfrm>
            <a:off x="5599817" y="5325275"/>
            <a:ext cx="2905270" cy="1179883"/>
            <a:chOff x="5599817" y="5325275"/>
            <a:chExt cx="2905270" cy="1179883"/>
          </a:xfrm>
        </p:grpSpPr>
        <p:sp>
          <p:nvSpPr>
            <p:cNvPr id="43" name="Speech Bubble: Rectangle with Corners Rounded 42">
              <a:extLst>
                <a:ext uri="{FF2B5EF4-FFF2-40B4-BE49-F238E27FC236}">
                  <a16:creationId xmlns:a16="http://schemas.microsoft.com/office/drawing/2014/main" id="{E3240E7A-B2F5-478C-8B07-41EC6859820B}"/>
                </a:ext>
              </a:extLst>
            </p:cNvPr>
            <p:cNvSpPr/>
            <p:nvPr/>
          </p:nvSpPr>
          <p:spPr>
            <a:xfrm>
              <a:off x="5652511" y="5325275"/>
              <a:ext cx="2852576" cy="1179883"/>
            </a:xfrm>
            <a:prstGeom prst="wedgeRoundRectCallout">
              <a:avLst>
                <a:gd name="adj1" fmla="val -65751"/>
                <a:gd name="adj2" fmla="val 13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8E0D5F-1626-4C84-90E7-74339D01CC50}"/>
                </a:ext>
              </a:extLst>
            </p:cNvPr>
            <p:cNvSpPr txBox="1"/>
            <p:nvPr/>
          </p:nvSpPr>
          <p:spPr>
            <a:xfrm>
              <a:off x="6044486" y="5360680"/>
              <a:ext cx="2415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Parsed Query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ED1BB5-CC04-4E9D-B5DB-1F03FED182C4}"/>
                </a:ext>
              </a:extLst>
            </p:cNvPr>
            <p:cNvSpPr txBox="1"/>
            <p:nvPr/>
          </p:nvSpPr>
          <p:spPr>
            <a:xfrm>
              <a:off x="5599817" y="5626695"/>
              <a:ext cx="2860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i="1" dirty="0"/>
                <a:t>Final parsed query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i="1" dirty="0"/>
                <a:t>Column level permission and user parameters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i="1" dirty="0"/>
                <a:t>Note </a:t>
              </a:r>
              <a:r>
                <a:rPr lang="en-US" sz="1200" i="1" dirty="0" err="1"/>
                <a:t>Author.SSN</a:t>
              </a:r>
              <a:r>
                <a:rPr lang="en-US" sz="1200" i="1" dirty="0"/>
                <a:t> column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495285F-5A4C-47A3-BF57-11EE84FC4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7309" y="5360680"/>
              <a:ext cx="357177" cy="330284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548F217-9C4F-4CC2-8686-AE8CC1A70B86}"/>
              </a:ext>
            </a:extLst>
          </p:cNvPr>
          <p:cNvGrpSpPr/>
          <p:nvPr/>
        </p:nvGrpSpPr>
        <p:grpSpPr>
          <a:xfrm>
            <a:off x="5690408" y="1972739"/>
            <a:ext cx="2776782" cy="763084"/>
            <a:chOff x="5805966" y="3723638"/>
            <a:chExt cx="2905270" cy="763084"/>
          </a:xfrm>
        </p:grpSpPr>
        <p:sp>
          <p:nvSpPr>
            <p:cNvPr id="48" name="Speech Bubble: Rectangle with Corners Rounded 47">
              <a:extLst>
                <a:ext uri="{FF2B5EF4-FFF2-40B4-BE49-F238E27FC236}">
                  <a16:creationId xmlns:a16="http://schemas.microsoft.com/office/drawing/2014/main" id="{7901C6A7-7470-4C3A-988D-7C1549F526BA}"/>
                </a:ext>
              </a:extLst>
            </p:cNvPr>
            <p:cNvSpPr/>
            <p:nvPr/>
          </p:nvSpPr>
          <p:spPr>
            <a:xfrm>
              <a:off x="5858660" y="3723638"/>
              <a:ext cx="2852576" cy="756486"/>
            </a:xfrm>
            <a:prstGeom prst="wedgeRoundRectCallout">
              <a:avLst>
                <a:gd name="adj1" fmla="val 43654"/>
                <a:gd name="adj2" fmla="val 9099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9399E4-53C5-4333-A711-F11796476FB9}"/>
                </a:ext>
              </a:extLst>
            </p:cNvPr>
            <p:cNvSpPr txBox="1"/>
            <p:nvPr/>
          </p:nvSpPr>
          <p:spPr>
            <a:xfrm>
              <a:off x="6250635" y="3759042"/>
              <a:ext cx="2415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Test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49679E-3E38-4BDA-A77E-11A5F62FC23F}"/>
                </a:ext>
              </a:extLst>
            </p:cNvPr>
            <p:cNvSpPr txBox="1"/>
            <p:nvPr/>
          </p:nvSpPr>
          <p:spPr>
            <a:xfrm>
              <a:off x="5805966" y="4025057"/>
              <a:ext cx="2860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i="1" dirty="0"/>
                <a:t>Type/Paste </a:t>
              </a:r>
              <a:r>
                <a:rPr lang="en-US" sz="1200" i="1" dirty="0" err="1"/>
                <a:t>qyery</a:t>
              </a:r>
              <a:endParaRPr lang="en-US" sz="1200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i="1" dirty="0"/>
                <a:t>Click Execute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72FED05-BFE1-4512-857A-F60A97591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3458" y="3759042"/>
              <a:ext cx="357177" cy="33028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8E98FA-1C26-4547-B8F6-82D71E028656}"/>
              </a:ext>
            </a:extLst>
          </p:cNvPr>
          <p:cNvGrpSpPr/>
          <p:nvPr/>
        </p:nvGrpSpPr>
        <p:grpSpPr>
          <a:xfrm>
            <a:off x="8977577" y="5360680"/>
            <a:ext cx="2776782" cy="947750"/>
            <a:chOff x="8977577" y="5360680"/>
            <a:chExt cx="2776782" cy="947750"/>
          </a:xfrm>
        </p:grpSpPr>
        <p:sp>
          <p:nvSpPr>
            <p:cNvPr id="53" name="Speech Bubble: Rectangle with Corners Rounded 52">
              <a:extLst>
                <a:ext uri="{FF2B5EF4-FFF2-40B4-BE49-F238E27FC236}">
                  <a16:creationId xmlns:a16="http://schemas.microsoft.com/office/drawing/2014/main" id="{3BA2B986-3DB6-497C-A1F8-FAE63E28EF52}"/>
                </a:ext>
              </a:extLst>
            </p:cNvPr>
            <p:cNvSpPr/>
            <p:nvPr/>
          </p:nvSpPr>
          <p:spPr>
            <a:xfrm>
              <a:off x="9027941" y="5360680"/>
              <a:ext cx="2726418" cy="947750"/>
            </a:xfrm>
            <a:prstGeom prst="wedgeRoundRectCallout">
              <a:avLst>
                <a:gd name="adj1" fmla="val -31519"/>
                <a:gd name="adj2" fmla="val -11407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5FE5CE8-E178-4A38-8B73-4388DE402245}"/>
                </a:ext>
              </a:extLst>
            </p:cNvPr>
            <p:cNvSpPr txBox="1"/>
            <p:nvPr/>
          </p:nvSpPr>
          <p:spPr>
            <a:xfrm>
              <a:off x="9402580" y="5396084"/>
              <a:ext cx="230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Engine output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964E7EC-A74A-44D0-A0DB-E6CE94A7560C}"/>
                </a:ext>
              </a:extLst>
            </p:cNvPr>
            <p:cNvSpPr txBox="1"/>
            <p:nvPr/>
          </p:nvSpPr>
          <p:spPr>
            <a:xfrm>
              <a:off x="8977577" y="5662099"/>
              <a:ext cx="2733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i="1" dirty="0"/>
                <a:t>Showing only important properties.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i="1" dirty="0"/>
                <a:t>If it is select query, table will be populated.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0B2014E-FBF1-40DC-A944-A109D5B13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1200" y="5396084"/>
              <a:ext cx="341381" cy="33028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EF298F-F0C5-41EB-B6DD-B6A2C3DDA52B}"/>
              </a:ext>
            </a:extLst>
          </p:cNvPr>
          <p:cNvGrpSpPr/>
          <p:nvPr/>
        </p:nvGrpSpPr>
        <p:grpSpPr>
          <a:xfrm>
            <a:off x="5831148" y="182611"/>
            <a:ext cx="2776782" cy="1067074"/>
            <a:chOff x="5831148" y="182611"/>
            <a:chExt cx="2776782" cy="1067074"/>
          </a:xfrm>
        </p:grpSpPr>
        <p:sp>
          <p:nvSpPr>
            <p:cNvPr id="63" name="Speech Bubble: Rectangle with Corners Rounded 62">
              <a:extLst>
                <a:ext uri="{FF2B5EF4-FFF2-40B4-BE49-F238E27FC236}">
                  <a16:creationId xmlns:a16="http://schemas.microsoft.com/office/drawing/2014/main" id="{29F979E4-8CF6-4994-8ED6-3EBF8C2A0CAB}"/>
                </a:ext>
              </a:extLst>
            </p:cNvPr>
            <p:cNvSpPr/>
            <p:nvPr/>
          </p:nvSpPr>
          <p:spPr>
            <a:xfrm>
              <a:off x="5881512" y="182611"/>
              <a:ext cx="2726418" cy="1067074"/>
            </a:xfrm>
            <a:prstGeom prst="wedgeRoundRectCallout">
              <a:avLst>
                <a:gd name="adj1" fmla="val 59383"/>
                <a:gd name="adj2" fmla="val 6750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BDCF97-2611-47E3-A2CD-098E874B867A}"/>
                </a:ext>
              </a:extLst>
            </p:cNvPr>
            <p:cNvSpPr txBox="1"/>
            <p:nvPr/>
          </p:nvSpPr>
          <p:spPr>
            <a:xfrm>
              <a:off x="6256151" y="218015"/>
              <a:ext cx="230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Engine Input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78AE07-F06B-4CEB-B53D-E1FF892A2C54}"/>
                </a:ext>
              </a:extLst>
            </p:cNvPr>
            <p:cNvSpPr txBox="1"/>
            <p:nvPr/>
          </p:nvSpPr>
          <p:spPr>
            <a:xfrm>
              <a:off x="5831148" y="484030"/>
              <a:ext cx="2733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i="1" dirty="0"/>
                <a:t>Populated when ‘Execute’ is clicked.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i="1" dirty="0"/>
                <a:t>Modify the properties and click ‘Execute again.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02D0BA1-123F-47CF-91D9-CA18EF129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771" y="218015"/>
              <a:ext cx="341381" cy="3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43BAE7A-6445-4380-8EE8-79D811D19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0"/>
            <a:ext cx="1075888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76C175-683F-4294-9B6D-0DA2D938B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0"/>
            <a:ext cx="1075888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6554CA-0AF8-46EB-8ACF-D65137284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" y="0"/>
            <a:ext cx="10758881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4269087-3A1B-4B64-A442-B1F4FF862020}"/>
              </a:ext>
            </a:extLst>
          </p:cNvPr>
          <p:cNvGrpSpPr/>
          <p:nvPr/>
        </p:nvGrpSpPr>
        <p:grpSpPr>
          <a:xfrm>
            <a:off x="2102176" y="894377"/>
            <a:ext cx="2646398" cy="947750"/>
            <a:chOff x="2102176" y="894377"/>
            <a:chExt cx="2444599" cy="947750"/>
          </a:xfrm>
        </p:grpSpPr>
        <p:sp>
          <p:nvSpPr>
            <p:cNvPr id="48" name="Speech Bubble: Rectangle with Corners Rounded 47">
              <a:extLst>
                <a:ext uri="{FF2B5EF4-FFF2-40B4-BE49-F238E27FC236}">
                  <a16:creationId xmlns:a16="http://schemas.microsoft.com/office/drawing/2014/main" id="{7901C6A7-7470-4C3A-988D-7C1549F526BA}"/>
                </a:ext>
              </a:extLst>
            </p:cNvPr>
            <p:cNvSpPr/>
            <p:nvPr/>
          </p:nvSpPr>
          <p:spPr>
            <a:xfrm>
              <a:off x="2146515" y="894377"/>
              <a:ext cx="2400260" cy="947750"/>
            </a:xfrm>
            <a:prstGeom prst="wedgeRoundRectCallout">
              <a:avLst>
                <a:gd name="adj1" fmla="val -95515"/>
                <a:gd name="adj2" fmla="val -10611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9399E4-53C5-4333-A711-F11796476FB9}"/>
                </a:ext>
              </a:extLst>
            </p:cNvPr>
            <p:cNvSpPr txBox="1"/>
            <p:nvPr/>
          </p:nvSpPr>
          <p:spPr>
            <a:xfrm>
              <a:off x="2476337" y="929781"/>
              <a:ext cx="20326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Batch Test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49679E-3E38-4BDA-A77E-11A5F62FC23F}"/>
                </a:ext>
              </a:extLst>
            </p:cNvPr>
            <p:cNvSpPr txBox="1"/>
            <p:nvPr/>
          </p:nvSpPr>
          <p:spPr>
            <a:xfrm>
              <a:off x="2102176" y="1195796"/>
              <a:ext cx="2406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i="1" dirty="0"/>
                <a:t>Click </a:t>
              </a:r>
              <a:r>
                <a:rPr lang="en-US" sz="1200" b="1" i="1" dirty="0"/>
                <a:t>Batch </a:t>
              </a:r>
              <a:r>
                <a:rPr lang="en-US" sz="1200" b="1" i="1" dirty="0" err="1"/>
                <a:t>Test</a:t>
              </a:r>
              <a:r>
                <a:rPr lang="en-US" sz="1200" i="1" dirty="0" err="1">
                  <a:sym typeface="Wingdings" panose="05000000000000000000" pitchFamily="2" charset="2"/>
                </a:rPr>
                <a:t></a:t>
              </a:r>
              <a:r>
                <a:rPr lang="en-US" sz="1200" b="1" i="1" dirty="0" err="1">
                  <a:sym typeface="Wingdings" panose="05000000000000000000" pitchFamily="2" charset="2"/>
                </a:rPr>
                <a:t>Load</a:t>
              </a:r>
              <a:r>
                <a:rPr lang="en-US" sz="1200" b="1" i="1" dirty="0">
                  <a:sym typeface="Wingdings" panose="05000000000000000000" pitchFamily="2" charset="2"/>
                </a:rPr>
                <a:t> Queries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i="1" dirty="0">
                  <a:sym typeface="Wingdings" panose="05000000000000000000" pitchFamily="2" charset="2"/>
                </a:rPr>
                <a:t>Select </a:t>
              </a:r>
              <a:r>
                <a:rPr lang="en-US" sz="1200" b="1" i="1" dirty="0">
                  <a:sym typeface="Wingdings" panose="05000000000000000000" pitchFamily="2" charset="2"/>
                </a:rPr>
                <a:t>test.csv</a:t>
              </a:r>
              <a:r>
                <a:rPr lang="en-US" sz="1200" i="1" dirty="0">
                  <a:sym typeface="Wingdings" panose="05000000000000000000" pitchFamily="2" charset="2"/>
                </a:rPr>
                <a:t> (included in the sample folder</a:t>
              </a:r>
              <a:endParaRPr lang="en-US" sz="1200" i="1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72FED05-BFE1-4512-857A-F60A97591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795" y="929781"/>
              <a:ext cx="300542" cy="33028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9B1246-2E24-4A8D-BEE0-F38774CF3DEB}"/>
              </a:ext>
            </a:extLst>
          </p:cNvPr>
          <p:cNvGrpSpPr/>
          <p:nvPr/>
        </p:nvGrpSpPr>
        <p:grpSpPr>
          <a:xfrm>
            <a:off x="433241" y="5240405"/>
            <a:ext cx="2444599" cy="1002740"/>
            <a:chOff x="3837434" y="5707064"/>
            <a:chExt cx="2444599" cy="1002740"/>
          </a:xfrm>
        </p:grpSpPr>
        <p:sp>
          <p:nvSpPr>
            <p:cNvPr id="31" name="Speech Bubble: Rectangle with Corners Rounded 30">
              <a:extLst>
                <a:ext uri="{FF2B5EF4-FFF2-40B4-BE49-F238E27FC236}">
                  <a16:creationId xmlns:a16="http://schemas.microsoft.com/office/drawing/2014/main" id="{AB1AF150-C2B1-4D20-8C62-B65BC230691F}"/>
                </a:ext>
              </a:extLst>
            </p:cNvPr>
            <p:cNvSpPr/>
            <p:nvPr/>
          </p:nvSpPr>
          <p:spPr>
            <a:xfrm>
              <a:off x="3881773" y="5707064"/>
              <a:ext cx="2400260" cy="1002740"/>
            </a:xfrm>
            <a:prstGeom prst="wedgeRoundRectCallout">
              <a:avLst>
                <a:gd name="adj1" fmla="val 49250"/>
                <a:gd name="adj2" fmla="val 8088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F0E359-9545-4507-81F4-49497D9A21D9}"/>
                </a:ext>
              </a:extLst>
            </p:cNvPr>
            <p:cNvSpPr txBox="1"/>
            <p:nvPr/>
          </p:nvSpPr>
          <p:spPr>
            <a:xfrm>
              <a:off x="4211595" y="5742468"/>
              <a:ext cx="20326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Test All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195E38-1349-4218-ACE0-F4E0038B49AE}"/>
                </a:ext>
              </a:extLst>
            </p:cNvPr>
            <p:cNvSpPr txBox="1"/>
            <p:nvPr/>
          </p:nvSpPr>
          <p:spPr>
            <a:xfrm>
              <a:off x="3837434" y="6008483"/>
              <a:ext cx="2406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i="1" dirty="0"/>
                <a:t>Click ‘Execute All’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i="1" dirty="0"/>
                <a:t>This will write test result into </a:t>
              </a:r>
              <a:r>
                <a:rPr lang="en-US" sz="1200" b="1" i="1" dirty="0"/>
                <a:t>test_out.csv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4CDE05E-E41A-4810-B2A6-AD56C3557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053" y="5742468"/>
              <a:ext cx="300542" cy="33028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2DA6BE-0DCE-4041-85FF-314022BCE738}"/>
              </a:ext>
            </a:extLst>
          </p:cNvPr>
          <p:cNvGrpSpPr/>
          <p:nvPr/>
        </p:nvGrpSpPr>
        <p:grpSpPr>
          <a:xfrm>
            <a:off x="1769993" y="3575719"/>
            <a:ext cx="2776782" cy="1009318"/>
            <a:chOff x="2877840" y="3543763"/>
            <a:chExt cx="2776782" cy="1009318"/>
          </a:xfrm>
        </p:grpSpPr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2626E302-91C6-44D2-9C5F-09B8ACDEF4E4}"/>
                </a:ext>
              </a:extLst>
            </p:cNvPr>
            <p:cNvSpPr/>
            <p:nvPr/>
          </p:nvSpPr>
          <p:spPr>
            <a:xfrm>
              <a:off x="2928204" y="3543763"/>
              <a:ext cx="2726418" cy="1009318"/>
            </a:xfrm>
            <a:prstGeom prst="wedgeRoundRectCallout">
              <a:avLst>
                <a:gd name="adj1" fmla="val -68296"/>
                <a:gd name="adj2" fmla="val -7781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2ADF9D-BBD1-4263-95BF-EB51578A6438}"/>
                </a:ext>
              </a:extLst>
            </p:cNvPr>
            <p:cNvSpPr txBox="1"/>
            <p:nvPr/>
          </p:nvSpPr>
          <p:spPr>
            <a:xfrm>
              <a:off x="3302843" y="3579167"/>
              <a:ext cx="230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Test One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58858C5-B3D3-47A2-B0B3-4ECB56DA1CE8}"/>
                </a:ext>
              </a:extLst>
            </p:cNvPr>
            <p:cNvSpPr txBox="1"/>
            <p:nvPr/>
          </p:nvSpPr>
          <p:spPr>
            <a:xfrm>
              <a:off x="2877840" y="3845182"/>
              <a:ext cx="2733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i="1" dirty="0"/>
                <a:t>Click on query to execute.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i="1" dirty="0"/>
                <a:t>Use Up, Down arrows to execute others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FF26B12-FDC6-4E20-BA6D-0A91A3A45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463" y="3579167"/>
              <a:ext cx="341381" cy="3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4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BAC5E-9E88-4D97-B612-3805414F92BA}"/>
              </a:ext>
            </a:extLst>
          </p:cNvPr>
          <p:cNvGrpSpPr/>
          <p:nvPr/>
        </p:nvGrpSpPr>
        <p:grpSpPr>
          <a:xfrm>
            <a:off x="925484" y="326967"/>
            <a:ext cx="9980814" cy="5547360"/>
            <a:chOff x="925484" y="326967"/>
            <a:chExt cx="9980814" cy="55473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CCC221-D9AE-4380-A6B6-9A0A4517A8E1}"/>
                </a:ext>
              </a:extLst>
            </p:cNvPr>
            <p:cNvSpPr/>
            <p:nvPr/>
          </p:nvSpPr>
          <p:spPr>
            <a:xfrm>
              <a:off x="925484" y="326967"/>
              <a:ext cx="9980814" cy="554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E637E7-8AAB-4D39-9577-F61797D10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609" y="378240"/>
              <a:ext cx="4497804" cy="44978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F75DA2-B42E-4A69-AC12-5711D49AAA2D}"/>
                </a:ext>
              </a:extLst>
            </p:cNvPr>
            <p:cNvSpPr/>
            <p:nvPr/>
          </p:nvSpPr>
          <p:spPr>
            <a:xfrm>
              <a:off x="4891621" y="1077574"/>
              <a:ext cx="5655715" cy="20005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4400" b="1" dirty="0" err="1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3000" endA="300" endPos="35500" dir="5400000" sy="-90000" algn="bl" rotWithShape="0"/>
                  </a:effectLst>
                </a:rPr>
                <a:t>a</a:t>
              </a:r>
              <a:r>
                <a:rPr lang="en-US" sz="4400" b="1" cap="none" spc="0" dirty="0" err="1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3000" endA="300" endPos="35500" dir="5400000" sy="-90000" algn="bl" rotWithShape="0"/>
                  </a:effectLst>
                </a:rPr>
                <a:t>arbac</a:t>
              </a:r>
              <a:endParaRPr lang="en-US" sz="4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endParaRPr>
            </a:p>
            <a:p>
              <a:pPr algn="r"/>
              <a:r>
                <a:rPr lang="en-US" sz="40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3000" endA="300" endPos="35500" dir="5400000" sy="-90000" algn="bl" rotWithShape="0"/>
                  </a:effectLst>
                </a:rPr>
                <a:t>An Automated Role Based</a:t>
              </a:r>
            </a:p>
            <a:p>
              <a:pPr algn="r"/>
              <a:r>
                <a:rPr lang="en-US" sz="40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3000" endA="300" endPos="35500" dir="5400000" sy="-90000" algn="bl" rotWithShape="0"/>
                  </a:effectLst>
                </a:rPr>
                <a:t>.NET fram</a:t>
              </a:r>
              <a:r>
                <a:rPr lang="en-US" sz="40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3000" endA="300" endPos="35500" dir="5400000" sy="-90000" algn="bl" rotWithShape="0"/>
                  </a:effectLst>
                </a:rPr>
                <a:t>ework</a:t>
              </a:r>
              <a:endPara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926299-881B-418E-BB88-2777AB0A3E2D}"/>
                </a:ext>
              </a:extLst>
            </p:cNvPr>
            <p:cNvSpPr/>
            <p:nvPr/>
          </p:nvSpPr>
          <p:spPr>
            <a:xfrm>
              <a:off x="5846618" y="3701624"/>
              <a:ext cx="470071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en-US" sz="32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With built-in </a:t>
              </a:r>
            </a:p>
            <a:p>
              <a:pPr algn="r"/>
              <a:r>
                <a:rPr lang="en-US" sz="40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3000" endA="300" endPos="35500" dir="5400000" sy="-90000" algn="bl" rotWithShape="0"/>
                  </a:effectLst>
                </a:rPr>
                <a:t>T SQL Parser</a:t>
              </a:r>
              <a:endPara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0B689-0C9A-4808-89CB-44E0287F4D33}"/>
                </a:ext>
              </a:extLst>
            </p:cNvPr>
            <p:cNvSpPr/>
            <p:nvPr/>
          </p:nvSpPr>
          <p:spPr>
            <a:xfrm>
              <a:off x="975359" y="5008288"/>
              <a:ext cx="9892145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https://github.com/eyedia/aarbac</a:t>
              </a:r>
            </a:p>
            <a:p>
              <a:pPr algn="ctr"/>
              <a:r>
                <a:rPr lang="en-US" sz="24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https://www.nuget.org/packages/aarbac.NET/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80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  <p:sndAc>
          <p:stSnd>
            <p:snd r:embed="rId2" name="push.wav"/>
          </p:stSnd>
        </p:sndAc>
      </p:transition>
    </mc:Choice>
    <mc:Fallback xmlns="">
      <p:transition spd="med" advClick="0" advTm="5000">
        <p:fade/>
        <p:sndAc>
          <p:stSnd>
            <p:snd r:embed="rId4" name="pu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823</Words>
  <Application>Microsoft Office PowerPoint</Application>
  <PresentationFormat>Widescreen</PresentationFormat>
  <Paragraphs>101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Debojyoti Das</dc:creator>
  <cp:lastModifiedBy>Debojyoti Das</cp:lastModifiedBy>
  <cp:revision>55</cp:revision>
  <dcterms:created xsi:type="dcterms:W3CDTF">2017-11-30T18:24:51Z</dcterms:created>
  <dcterms:modified xsi:type="dcterms:W3CDTF">2017-12-15T18:42:20Z</dcterms:modified>
</cp:coreProperties>
</file>