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7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6858000"/>
  <p:notesSz cx="7102475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 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 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 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89EBA31-642C-491B-B773-14800DB72D2F}" type="slidenum">
              <a:rPr b="0" lang="ru-RU" sz="1400" spc="-1" strike="noStrike">
                <a:latin typeface="Times New Roman"/>
              </a:rPr>
              <a:t>1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hyperlink" Target="https://ru.wikipedia.org/wiki/SHA-1" TargetMode="External"/><Relationship Id="rId2" Type="http://schemas.openxmlformats.org/officeDocument/2006/relationships/slide" Target="../slides/slide10.xml"/><Relationship Id="rId3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hyperlink" Target="https://ru.wikipedia.org/wiki/%D0%9F%D1%80%D0%BE%D0%B3%D1%80%D0%B0%D0%BC%D0%BC%D0%BD%D0%BE%D0%B5_%D0%BE%D0%B1%D0%B5%D1%81%D0%BF%D0%B5%D1%87%D0%B5%D0%BD%D0%B8%D0%B5" TargetMode="External"/><Relationship Id="rId2" Type="http://schemas.openxmlformats.org/officeDocument/2006/relationships/slide" Target="../slides/slide3.xml"/><Relationship Id="rId3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hyperlink" Target="https://ru.wikipedia.org/wiki/%D0%A1%D0%B8%D1%81%D1%82%D0%B5%D0%BC%D0%B0_%D1%83%D0%BF%D1%80%D0%B0%D0%B2%D0%BB%D0%B5%D0%BD%D0%B8%D1%8F_%D0%B2%D0%B5%D1%80%D1%81%D0%B8%D1%8F%D0%BC%D0%B8#%D0%9A%D0%BE%D0%BD%D1%84%D0%BB%D0%B8%D0%BA%D1%82_%D0%B8%D0%B7%D0%BC%D0%B5%D0%BD%D0%B5%D0%BD%D0%B8%D0%B9" TargetMode="External"/><Relationship Id="rId2" Type="http://schemas.openxmlformats.org/officeDocument/2006/relationships/slide" Target="../slides/slide5.xml"/><Relationship Id="rId3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hyperlink" Target="https://ru.wikipedia.org/wiki/%D0%90%D0%BD%D0%B3%D0%BB%D0%B8%D0%B9%D1%81%D0%BA%D0%B8%D0%B9_%D1%8F%D0%B7%D1%8B%D0%BA" TargetMode="External"/><Relationship Id="rId2" Type="http://schemas.openxmlformats.org/officeDocument/2006/relationships/hyperlink" Target="https://ru.wikipedia.org/wiki/%D0%9E%D1%80%D0%B3%D1%80%D0%B0%D1%84" TargetMode="External"/><Relationship Id="rId3" Type="http://schemas.openxmlformats.org/officeDocument/2006/relationships/hyperlink" Target="https://ru.wikipedia.org/wiki/%D0%9F%D1%83%D1%82%D1%8C_%D0%B2_%D0%BE%D1%80%D0%B3%D1%80%D0%B0%D1%84%D0%B5" TargetMode="External"/><Relationship Id="rId4" Type="http://schemas.openxmlformats.org/officeDocument/2006/relationships/hyperlink" Target="https://ru.wikipedia.org/wiki/%D0%94%D0%B5%D1%80%D0%B5%D0%B2%D0%BE_(%D0%B3%D1%80%D0%B0%D1%84)" TargetMode="External"/><Relationship Id="rId5" Type="http://schemas.openxmlformats.org/officeDocument/2006/relationships/slide" Target="../slides/slide9.xml"/><Relationship Id="rId6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Img"/>
          </p:nvPr>
        </p:nvSpPr>
        <p:spPr>
          <a:xfrm>
            <a:off x="1249200" y="1279440"/>
            <a:ext cx="4602960" cy="3453840"/>
          </a:xfrm>
          <a:prstGeom prst="rect">
            <a:avLst/>
          </a:prstGeom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710280" y="4925520"/>
            <a:ext cx="5681160" cy="4029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4023000" y="9721080"/>
            <a:ext cx="307692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1A8B90D4-F74E-4C14-A698-AD1819555187}" type="slidenum">
              <a:rPr b="0" lang="ru-RU" sz="1300" spc="-1" strike="noStrike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b="0" lang="ru-RU" sz="13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1249200" y="1279440"/>
            <a:ext cx="4602960" cy="3453840"/>
          </a:xfrm>
          <a:prstGeom prst="rect">
            <a:avLst/>
          </a:prstGeom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710280" y="4925520"/>
            <a:ext cx="5681160" cy="4029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https://git-scm.com/book/ru/v1/Git-изнутри-Объекты-в-Git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Git — контентно-адресуемая файловая система. Здорово. Но что это означает? А означает это, что в своей основе Git — простое хранилище ключ-значение. Можно добавить туда любое содержимое, в ответ будет выдан ключ, по которому это содержимое можно извлечь. Для примера, можно воспользоваться служебной командой </a:t>
            </a:r>
            <a:r>
              <a:rPr b="0" lang="ru-RU" sz="2000" spc="-1" strike="noStrike">
                <a:latin typeface="Arial"/>
              </a:rPr>
              <a:t>hash-object</a:t>
            </a:r>
            <a:r>
              <a:rPr b="0" lang="ru-RU" sz="1300" spc="-1" strike="noStrike">
                <a:latin typeface="Arial"/>
              </a:rPr>
              <a:t>, которая добавляет данные в каталог </a:t>
            </a:r>
            <a:r>
              <a:rPr b="0" lang="ru-RU" sz="2000" spc="-1" strike="noStrike">
                <a:latin typeface="Arial"/>
              </a:rPr>
              <a:t>.git</a:t>
            </a:r>
            <a:r>
              <a:rPr b="0" lang="ru-RU" sz="1300" spc="-1" strike="noStrike">
                <a:latin typeface="Arial"/>
              </a:rPr>
              <a:t> и возвращает ключ.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Т.о. для каждого объекта в репозитории вычисляется </a:t>
            </a:r>
            <a:r>
              <a:rPr b="0" lang="ru-RU" sz="13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SHA-1</a:t>
            </a: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-хеш, в частности у каждого комита есть его собственный хеш, т.е. некоторое «имя» комита, по которому можно к нему обращаться.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http://git-init.ru/import/git-is-simple.html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Практически всё в репозитории Git’а — либо </a:t>
            </a:r>
            <a:r>
              <a:rPr b="1" lang="ru-RU" sz="1300" spc="-1" strike="noStrike">
                <a:solidFill>
                  <a:srgbClr val="000000"/>
                </a:solidFill>
                <a:latin typeface="Arial"/>
              </a:rPr>
              <a:t>объект</a:t>
            </a: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, либо </a:t>
            </a:r>
            <a:r>
              <a:rPr b="1" lang="ru-RU" sz="1300" spc="-1" strike="noStrike">
                <a:solidFill>
                  <a:srgbClr val="000000"/>
                </a:solidFill>
                <a:latin typeface="Arial"/>
              </a:rPr>
              <a:t>ссылки</a:t>
            </a: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 </a:t>
            </a:r>
            <a:r>
              <a:rPr b="0" i="1" lang="ru-RU" sz="1300" spc="-1" strike="noStrike">
                <a:solidFill>
                  <a:srgbClr val="000000"/>
                </a:solidFill>
                <a:latin typeface="Arial"/>
              </a:rPr>
              <a:t>(англ. reference, ref)</a:t>
            </a: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Объекты — это то, в чём Git хранит содержимое. Они хранятся в .git/objects, директории, которая иногда называется </a:t>
            </a:r>
            <a:r>
              <a:rPr b="0" i="1" lang="ru-RU" sz="1300" spc="-1" strike="noStrike">
                <a:solidFill>
                  <a:srgbClr val="000000"/>
                </a:solidFill>
                <a:latin typeface="Arial"/>
              </a:rPr>
              <a:t>объектной базой данных</a:t>
            </a: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. Объекты в ней неизменны, однажды создав их, вы не можете их изменить. Это потому, что Git использует SHA-1 хэш от их содержимого для их идентификации и поиска, и если вы поменяете содержимое объекта — его хэш изменится.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Объекты представлены в четырёх видах: блобы </a:t>
            </a:r>
            <a:r>
              <a:rPr b="0" i="1" lang="ru-RU" sz="1300" spc="-1" strike="noStrike">
                <a:solidFill>
                  <a:srgbClr val="000000"/>
                </a:solidFill>
                <a:latin typeface="Arial"/>
              </a:rPr>
              <a:t>(англ. blobs)</a:t>
            </a: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, деревья, коммиты и аннотированные теги.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ru-RU" sz="1300" spc="-1" strike="noStrike">
                <a:solidFill>
                  <a:srgbClr val="000000"/>
                </a:solidFill>
                <a:latin typeface="Arial"/>
              </a:rPr>
              <a:t>Блобы</a:t>
            </a: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 — это куски данных, которые Git не выделяет ни в какую структуру, это то, как Git хранит ваши файлы. 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Второй тип объектов называется </a:t>
            </a:r>
            <a:r>
              <a:rPr b="1" lang="ru-RU" sz="1300" spc="-1" strike="noStrike">
                <a:solidFill>
                  <a:srgbClr val="000000"/>
                </a:solidFill>
                <a:latin typeface="Arial"/>
              </a:rPr>
              <a:t>дерево</a:t>
            </a: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 </a:t>
            </a:r>
            <a:r>
              <a:rPr b="0" i="1" lang="ru-RU" sz="1300" spc="-1" strike="noStrike">
                <a:solidFill>
                  <a:srgbClr val="000000"/>
                </a:solidFill>
                <a:latin typeface="Arial"/>
              </a:rPr>
              <a:t>(англ. tree)</a:t>
            </a: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 — это то, как Git хранит структуру директорий проекта.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Третий тип объектов — это </a:t>
            </a:r>
            <a:r>
              <a:rPr b="1" lang="ru-RU" sz="1300" spc="-1" strike="noStrike">
                <a:solidFill>
                  <a:srgbClr val="000000"/>
                </a:solidFill>
                <a:latin typeface="Arial"/>
              </a:rPr>
              <a:t>коммит</a:t>
            </a: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 </a:t>
            </a:r>
            <a:r>
              <a:rPr b="0" i="1" lang="ru-RU" sz="1300" spc="-1" strike="noStrike">
                <a:solidFill>
                  <a:srgbClr val="000000"/>
                </a:solidFill>
                <a:latin typeface="Arial"/>
              </a:rPr>
              <a:t>(англ. commit)</a:t>
            </a: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. Это то, как Git описывает снимок в истории. У коммита есть только одна ссылка на объект-дерево, которое является описанием корневой директории коммита. 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ru-RU" sz="1300" spc="-1" strike="noStrike">
                <a:solidFill>
                  <a:srgbClr val="000000"/>
                </a:solidFill>
                <a:latin typeface="Arial"/>
              </a:rPr>
              <a:t>Аннотированный тег</a:t>
            </a: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 </a:t>
            </a:r>
            <a:r>
              <a:rPr b="0" i="1" lang="ru-RU" sz="1300" spc="-1" strike="noStrike">
                <a:solidFill>
                  <a:srgbClr val="000000"/>
                </a:solidFill>
                <a:latin typeface="Arial"/>
              </a:rPr>
              <a:t>(англ. tag annotation)</a:t>
            </a: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 используется для создания тега с комментарием.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13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4023000" y="9721080"/>
            <a:ext cx="307692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8A36F9FB-F8D9-4A0E-B0AF-7D41C5B5141B}" type="slidenum">
              <a:rPr b="0" lang="ru-RU" sz="1300" spc="-1" strike="noStrike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b="0" lang="ru-RU" sz="13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Img"/>
          </p:nvPr>
        </p:nvSpPr>
        <p:spPr>
          <a:xfrm>
            <a:off x="1249200" y="1279440"/>
            <a:ext cx="4602960" cy="3453840"/>
          </a:xfrm>
          <a:prstGeom prst="rect">
            <a:avLst/>
          </a:prstGeom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710280" y="4925520"/>
            <a:ext cx="5681160" cy="4029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pPr marL="216000" indent="-215640">
              <a:lnSpc>
                <a:spcPct val="100000"/>
              </a:lnSpc>
            </a:pPr>
            <a:r>
              <a:rPr b="1" lang="ru-RU" sz="1300" spc="-1" strike="noStrike">
                <a:latin typeface="Arial"/>
              </a:rPr>
              <a:t>Git директория (.git)</a:t>
            </a:r>
            <a:r>
              <a:rPr b="0" lang="ru-RU" sz="1300" spc="-1" strike="noStrike">
                <a:latin typeface="Arial"/>
              </a:rPr>
              <a:t> - это то место где Git хранит метаданные и базу объектов вашего проекта. Это самая важная часть Git, и это та часть, которая копируется при клонировании репозитория с другого компьютера.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https://git-scm.com/docs/gitrepository-layout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https://habr.com/ru/post/143079/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Самыми важными элементами являются objects, refs, HEAD, index.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1). В директорию </a:t>
            </a:r>
            <a:r>
              <a:rPr b="1" lang="ru-RU" sz="1300" spc="-1" strike="noStrike">
                <a:latin typeface="Arial"/>
              </a:rPr>
              <a:t>objects</a:t>
            </a:r>
            <a:r>
              <a:rPr b="0" lang="ru-RU" sz="1300" spc="-1" strike="noStrike">
                <a:latin typeface="Arial"/>
              </a:rPr>
              <a:t> добавился файл. Следует сказать, что все файлы в данной директории являются git объектами определенного типа.  Данный объект имеет тип blob. Это и есть начальное представление данных в Git — один файл на единицу хранения с именем, которое вычисляется как SHA1 хеш содержимого и заголовка объекта. Первые два символа SHA определяют подкаталог файла, остальные 38 — имя. Данный объект просто хранит снимок содержимого файла test.txt. 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2). Далее видим, что появился файл </a:t>
            </a:r>
            <a:r>
              <a:rPr b="1" lang="ru-RU" sz="1300" spc="-1" strike="noStrike">
                <a:latin typeface="Arial"/>
              </a:rPr>
              <a:t>index</a:t>
            </a:r>
            <a:r>
              <a:rPr b="0" lang="ru-RU" sz="1300" spc="-1" strike="noStrike">
                <a:latin typeface="Arial"/>
              </a:rPr>
              <a:t>. Это бинарный файл, содержащий список индексированных файлов и связанных с ними blob объектов. То есть индекс содержит всю необходимую информацию для создания tree объекта при последующем коммите.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3). В git ссылка — это файл-указатель с простым именем, который содержит значение хеша SHA-1. Данные файлы размещаются в каталоге .</a:t>
            </a:r>
            <a:r>
              <a:rPr b="1" lang="ru-RU" sz="1300" spc="-1" strike="noStrike">
                <a:latin typeface="Arial"/>
              </a:rPr>
              <a:t>git/refs</a:t>
            </a:r>
            <a:r>
              <a:rPr b="0" lang="ru-RU" sz="1300" spc="-1" strike="noStrike">
                <a:latin typeface="Arial"/>
              </a:rPr>
              <a:t>/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4). </a:t>
            </a:r>
            <a:r>
              <a:rPr b="1" lang="ru-RU" sz="1300" spc="-1" strike="noStrike">
                <a:latin typeface="Arial"/>
              </a:rPr>
              <a:t>HEAD</a:t>
            </a:r>
            <a:r>
              <a:rPr b="0" lang="ru-RU" sz="1300" spc="-1" strike="noStrike">
                <a:latin typeface="Arial"/>
              </a:rPr>
              <a:t>. Данный файл содержит ссылку не на хеш, а на текущую ветку.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5). </a:t>
            </a:r>
            <a:r>
              <a:rPr b="1" lang="ru-RU" sz="1300" spc="-1" strike="noStrike">
                <a:latin typeface="Arial"/>
              </a:rPr>
              <a:t>Logs</a:t>
            </a:r>
            <a:r>
              <a:rPr b="0" lang="ru-RU" sz="1300" spc="-1" strike="noStrike">
                <a:latin typeface="Arial"/>
              </a:rPr>
              <a:t>. Records of changes made to refs are stored in this directory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6). </a:t>
            </a:r>
            <a:r>
              <a:rPr b="1" lang="ru-RU" sz="1300" spc="-1" strike="noStrike">
                <a:latin typeface="Arial"/>
              </a:rPr>
              <a:t>config</a:t>
            </a:r>
            <a:r>
              <a:rPr b="0" lang="ru-RU" sz="1300" spc="-1" strike="noStrike">
                <a:latin typeface="Arial"/>
              </a:rPr>
              <a:t>. </a:t>
            </a:r>
            <a:r>
              <a:rPr b="0" lang="ru-RU" sz="2000" spc="-1" strike="noStrike">
                <a:latin typeface="Arial"/>
              </a:rPr>
              <a:t>Repository specific configuration file. This file is ignored if $GIT_COMMON_DIR is set and "$GIT_COMMON_DIR/config" will be used instead. </a:t>
            </a:r>
            <a:r>
              <a:rPr b="1" lang="ru-RU" sz="2000" spc="-1" strike="noStrike">
                <a:latin typeface="Arial"/>
              </a:rPr>
              <a:t>config.worktree. </a:t>
            </a:r>
            <a:r>
              <a:rPr b="0" lang="ru-RU" sz="2000" spc="-1" strike="noStrike">
                <a:latin typeface="Arial"/>
              </a:rPr>
              <a:t>Working directory specific configuration file for the main working directory in multiple working directory setup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358" name="CustomShape 3"/>
          <p:cNvSpPr/>
          <p:nvPr/>
        </p:nvSpPr>
        <p:spPr>
          <a:xfrm>
            <a:off x="4023000" y="9721080"/>
            <a:ext cx="307692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DB17AAF4-7670-4AFF-B44A-052C4B0CE8FE}" type="slidenum">
              <a:rPr b="0" lang="ru-RU" sz="1300" spc="-1" strike="noStrike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b="0" lang="ru-RU" sz="13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1249200" y="1279440"/>
            <a:ext cx="4602960" cy="3453840"/>
          </a:xfrm>
          <a:prstGeom prst="rect">
            <a:avLst/>
          </a:prstGeom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710280" y="4925520"/>
            <a:ext cx="5681160" cy="4029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(http://git-init.ru/import/git-is-simple.html)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Объекты-деревья в объектной базе это не все деревья с которыми работает Git. Во время вашей ежедневной работы, вы имеете дело с тремя другими деревьями: HEAD, индекс и рабочая копия.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ru-RU" sz="1300" spc="-1" strike="noStrike">
                <a:latin typeface="Arial"/>
              </a:rPr>
              <a:t>HEAD</a:t>
            </a:r>
            <a:r>
              <a:rPr b="0" lang="ru-RU" sz="1300" spc="-1" strike="noStrike">
                <a:latin typeface="Arial"/>
              </a:rPr>
              <a:t> — это последний коммит, который был сделан, и он же родитель для следующего. Технически это символьная ссылка, которая указывает на текущую ветку, которая, в свою очередь, указывает на последний коммит, но для целей этого раздела мы несколько упростим это понятие.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ru-RU" sz="1300" spc="-1" strike="noStrike">
                <a:latin typeface="Arial"/>
              </a:rPr>
              <a:t>Индекс</a:t>
            </a:r>
            <a:r>
              <a:rPr b="0" lang="ru-RU" sz="1300" spc="-1" strike="noStrike">
                <a:latin typeface="Arial"/>
              </a:rPr>
              <a:t> — это то, что предполагается для следующего коммита. Когда вы делаете чекаут </a:t>
            </a:r>
            <a:r>
              <a:rPr b="0" i="1" lang="ru-RU" sz="1300" spc="-1" strike="noStrike">
                <a:latin typeface="Arial"/>
              </a:rPr>
              <a:t>(англ. checkout)</a:t>
            </a:r>
            <a:r>
              <a:rPr b="0" lang="ru-RU" sz="1300" spc="-1" strike="noStrike">
                <a:latin typeface="Arial"/>
              </a:rPr>
              <a:t>, Git копирует дерево HEAD в индекс, а когда вы набираете git commit -m 'foo', всё то, что было в индексе, попадает в объектную базу как дерево нового коммита.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ru-RU" sz="1300" spc="-1" strike="noStrike">
                <a:latin typeface="Arial"/>
              </a:rPr>
              <a:t>Рабочая копия</a:t>
            </a:r>
            <a:r>
              <a:rPr b="0" lang="ru-RU" sz="1300" spc="-1" strike="noStrike">
                <a:latin typeface="Arial"/>
              </a:rPr>
              <a:t> — это песочница. Вы спокойно можете создавать, обновлять и удалять тут файлы, зная что Git сохраняет архивные копии всего. Именно тут Git делает доступными ваши изменения остальным инструментам.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Есть несколько команд, которые в основном работают с этими деревьями.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git checkout – Копирует содержимое HEAD в индекс и в рабочую копию. Она также сначала двигает HEAD.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git add – Копирует содержимое рабочей копии в индекс.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git commit – Копирует содержимое индекса в HEAD.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1300" spc="-1" strike="noStrike">
              <a:latin typeface="Arial"/>
            </a:endParaRPr>
          </a:p>
        </p:txBody>
      </p:sp>
      <p:sp>
        <p:nvSpPr>
          <p:cNvPr id="361" name="CustomShape 3"/>
          <p:cNvSpPr/>
          <p:nvPr/>
        </p:nvSpPr>
        <p:spPr>
          <a:xfrm>
            <a:off x="4023000" y="9721080"/>
            <a:ext cx="307692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163CE36A-0666-4949-987B-DD205F332E96}" type="slidenum">
              <a:rPr b="0" lang="ru-RU" sz="1300" spc="-1" strike="noStrike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b="0" lang="ru-RU" sz="13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1249200" y="1279440"/>
            <a:ext cx="4602960" cy="3453840"/>
          </a:xfrm>
          <a:prstGeom prst="rect">
            <a:avLst/>
          </a:prstGeom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710280" y="4925520"/>
            <a:ext cx="5681160" cy="4029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pPr marL="216000" indent="-215640">
              <a:lnSpc>
                <a:spcPct val="100000"/>
              </a:lnSpc>
            </a:pPr>
            <a:r>
              <a:rPr b="1" lang="ru-RU" sz="1300" spc="-1" strike="noStrike">
                <a:latin typeface="Arial"/>
              </a:rPr>
              <a:t>GitHub</a:t>
            </a:r>
            <a:r>
              <a:rPr b="0" lang="ru-RU" sz="1300" spc="-1" strike="noStrike">
                <a:latin typeface="Arial"/>
              </a:rPr>
              <a:t> — крупнейший</a:t>
            </a:r>
            <a:r>
              <a:rPr b="0" lang="ru-RU" sz="1300" spc="-1" strike="noStrike" baseline="30000">
                <a:latin typeface="Arial"/>
              </a:rPr>
              <a:t> </a:t>
            </a:r>
            <a:r>
              <a:rPr b="0" lang="ru-RU" sz="1300" spc="-1" strike="noStrike">
                <a:latin typeface="Arial"/>
              </a:rPr>
              <a:t>веб-сервис для хостинга проектов и их совместной разработки. Веб-сервис основан на системе контроля версий Git.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Слоган сервиса — «Social Coding» — на русский можно перевести как «Пишем код вместе».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Веб-сервис позволяет совместно работать над проектами, в т.ч. удаленно, большими командами. OpenSource.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Форк позволяет копировать удаленные репозиторий, создавая свою удаленную копию репозитория.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Pull request'ы позволяют вам рассказать другим о тех изменениях, которые вы разместили в своём GitHub-репозитории. Как только pull request отправлен, заинтересованные стороны рассматривают ваши изменения, обсуждают возможные правки или даже добавляют дополняющие коммиты, если нужно.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Модель «Fork + Pull» позволяет любому склонировать (fork) существующий репозиторий и сливать изменения в свой личный fork без необходимости иметь доступ к оригинальному репозиторию. Затем, изменения должны быть включены в исходный репозиторий его хозяином. Эта модель уменьшает количество телодвижений для новых contributors и популярна для open source проектов, так как позволяет людям работать независимо, без единого координирования.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1300" spc="-1" strike="noStrike"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4023000" y="9721080"/>
            <a:ext cx="307692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E50143E8-0D1C-495E-B2B0-DC01106118CF}" type="slidenum">
              <a:rPr b="0" lang="ru-RU" sz="1300" spc="-1" strike="noStrike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b="0" lang="ru-RU" sz="13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1249200" y="1279440"/>
            <a:ext cx="4602960" cy="3453840"/>
          </a:xfrm>
          <a:prstGeom prst="rect">
            <a:avLst/>
          </a:prstGeom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710280" y="4925520"/>
            <a:ext cx="5681160" cy="4029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Для того, чтобы просмотреть список настроенных удалённых репозиториев, вы можете запустить команду </a:t>
            </a:r>
            <a:r>
              <a:rPr b="0" lang="ru-RU" sz="2000" spc="-1" strike="noStrike">
                <a:latin typeface="Arial"/>
              </a:rPr>
              <a:t>git remote</a:t>
            </a:r>
            <a:r>
              <a:rPr b="0" lang="ru-RU" sz="1300" spc="-1" strike="noStrike">
                <a:latin typeface="Arial"/>
              </a:rPr>
              <a:t>. Она выведет названия доступных удалённых репозиториев. Если вы клонировали репозиторий, то увидите как минимум ``origin`` — имя по умолчанию для исходного репозитория.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Clone – клонировать целиком себе репозиторий.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Когда вы клонируете репозиторий, команда clone автоматически добавляет этот удалённый репозиторий под именем origin. 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367" name="CustomShape 3"/>
          <p:cNvSpPr/>
          <p:nvPr/>
        </p:nvSpPr>
        <p:spPr>
          <a:xfrm>
            <a:off x="4023000" y="9721080"/>
            <a:ext cx="307692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4E18D692-A9AF-474C-9154-5D9810D090ED}" type="slidenum">
              <a:rPr b="0" lang="ru-RU" sz="1300" spc="-1" strike="noStrike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b="0" lang="ru-RU" sz="13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1249200" y="1279440"/>
            <a:ext cx="4602960" cy="3453840"/>
          </a:xfrm>
          <a:prstGeom prst="rect">
            <a:avLst/>
          </a:prstGeom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710280" y="4925520"/>
            <a:ext cx="5681160" cy="4029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git fetch получает изменения с сервера и сохраняет их в каталог refs/remotes/. Это никак не влияет на локальные ветки и текущие изменения.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Для получения данных из удалённых проектов, следует выполнить: 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$ git fetch [имя удал. сервера]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Данная команда связывается с указанным удалённым проектом и забирает все те данные проекта, которых у вас ещё нет. После того как вы выполнили команду, у вас должны появиться ссылки на все ветки из этого удалённого проекта. Теперь эти ветки в любой момент могут быть просмотрены или слиты.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Важно отметить, что команда fetch забирает данные в ваш локальный репозиторий, но не сливает их с какими-либо вашими наработками и не модифицирует то, над чем вы работаете в данный момент.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1300" spc="-1" strike="noStrike">
              <a:latin typeface="Arial"/>
            </a:endParaRPr>
          </a:p>
        </p:txBody>
      </p:sp>
      <p:sp>
        <p:nvSpPr>
          <p:cNvPr id="370" name="CustomShape 3"/>
          <p:cNvSpPr/>
          <p:nvPr/>
        </p:nvSpPr>
        <p:spPr>
          <a:xfrm>
            <a:off x="4023000" y="9721080"/>
            <a:ext cx="307692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DC50D764-BC02-401B-A54F-75E587ACF4AF}" type="slidenum">
              <a:rPr b="0" lang="ru-RU" sz="1300" spc="-1" strike="noStrike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b="0" lang="ru-RU" sz="13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1249200" y="1279440"/>
            <a:ext cx="4602960" cy="3453840"/>
          </a:xfrm>
          <a:prstGeom prst="rect">
            <a:avLst/>
          </a:prstGeom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710280" y="4925520"/>
            <a:ext cx="5681160" cy="4029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А git merge уже вливает все эти изменения в локальную копию.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Слияние принимает содержимое ветки источника и объединяет их с целевой веткой. В этом процессе изменяется только целевая ветка. История исходных веток остается неизменной.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ru-RU" sz="1300" spc="-1" strike="noStrike">
                <a:latin typeface="Arial"/>
              </a:rPr>
              <a:t>Плюсы:</a:t>
            </a:r>
            <a:br/>
            <a:r>
              <a:rPr b="0" lang="ru-RU" sz="2000" spc="-1" strike="noStrike">
                <a:latin typeface="Arial"/>
              </a:rPr>
              <a:t>- </a:t>
            </a:r>
            <a:r>
              <a:rPr b="0" lang="ru-RU" sz="1300" spc="-1" strike="noStrike">
                <a:latin typeface="Arial"/>
              </a:rPr>
              <a:t>простота;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- сохраняет полную историю и хронологический порядок;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- поддерживает контекст ветки.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br/>
            <a:r>
              <a:rPr b="1" lang="ru-RU" sz="1300" spc="-1" strike="noStrike">
                <a:latin typeface="Arial"/>
              </a:rPr>
              <a:t>Минусы:</a:t>
            </a:r>
            <a:br/>
            <a:r>
              <a:rPr b="0" lang="ru-RU" sz="2000" spc="-1" strike="noStrike">
                <a:latin typeface="Arial"/>
              </a:rPr>
              <a:t>- </a:t>
            </a:r>
            <a:r>
              <a:rPr b="0" lang="ru-RU" sz="1300" spc="-1" strike="noStrike">
                <a:latin typeface="Arial"/>
              </a:rPr>
              <a:t>история коммитов может быть заполнена (загрязнена) множеством коммитов;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- отладка с использованием git bisect может стать сложнее.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1300" spc="-1" strike="noStrike"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4023000" y="9721080"/>
            <a:ext cx="307692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8B0269BA-90B6-4399-AFCC-CA22BAC2E7FB}" type="slidenum">
              <a:rPr b="0" lang="ru-RU" sz="1300" spc="-1" strike="noStrike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b="0" lang="ru-RU" sz="13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1249200" y="1279440"/>
            <a:ext cx="4602960" cy="3453840"/>
          </a:xfrm>
          <a:prstGeom prst="rect">
            <a:avLst/>
          </a:prstGeom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710280" y="4925520"/>
            <a:ext cx="5681160" cy="4029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Rebase — еще один способ перенести изменения из одной ветки в другую. Rebase сжимает все изменения в один «патч». Затем он интегрирует патч в целевую ветку.</a:t>
            </a:r>
            <a:br/>
            <a:br/>
            <a:r>
              <a:rPr b="0" lang="ru-RU" sz="1300" spc="-1" strike="noStrike">
                <a:latin typeface="Arial"/>
              </a:rPr>
              <a:t>В отличие от слияния, перемещение перезаписывает историю, потому что она передает завершенную работу из одной ветки в другую. В процессе устраняется нежелательная история.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При помощи команды </a:t>
            </a:r>
            <a:r>
              <a:rPr b="0" lang="ru-RU" sz="2000" spc="-1" strike="noStrike">
                <a:latin typeface="Arial"/>
              </a:rPr>
              <a:t>rebase</a:t>
            </a:r>
            <a:r>
              <a:rPr b="0" lang="ru-RU" sz="1300" spc="-1" strike="noStrike">
                <a:latin typeface="Arial"/>
              </a:rPr>
              <a:t> вы можете взять все изменения, которые попали в коммиты на одной из веток, и повторить их на другой.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Перемещение работает следующим образом: находится общий предок для двух веток (на которой вы находитесь сейчас и на которую вы выполняете перемещение); для каждого из коммитов в текущей ветке берётся его дельта и сохраняется во временный файл; текущая ветка устанавливается на тот же коммит, что и ветка, на которую выполняется перемещение; и, наконец, одно за другим применяются все изменения. 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ru-RU" sz="1300" spc="-1" strike="noStrike">
                <a:latin typeface="Arial"/>
              </a:rPr>
              <a:t>Плюсы:</a:t>
            </a:r>
            <a:br/>
            <a:r>
              <a:rPr b="0" lang="ru-RU" sz="2000" spc="-1" strike="noStrike">
                <a:latin typeface="Arial"/>
              </a:rPr>
              <a:t>- </a:t>
            </a:r>
            <a:r>
              <a:rPr b="0" lang="ru-RU" sz="1300" spc="-1" strike="noStrike">
                <a:latin typeface="Arial"/>
              </a:rPr>
              <a:t>Упрощает потенциально сложную историю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- Упрощение манипуляций с единственным коммитом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- Избежание слияния коммитов в занятых репозиториях и ветках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- Очищает промежуточные коммиты, делая их одним коммитом, что полезно для DevOps команд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br/>
            <a:r>
              <a:rPr b="1" lang="ru-RU" sz="1300" spc="-1" strike="noStrike">
                <a:latin typeface="Arial"/>
              </a:rPr>
              <a:t>Минусы:</a:t>
            </a:r>
            <a:r>
              <a:rPr b="0" lang="ru-RU" sz="1300" spc="-1" strike="noStrike">
                <a:latin typeface="Arial"/>
              </a:rPr>
              <a:t> </a:t>
            </a:r>
            <a:br/>
            <a:r>
              <a:rPr b="0" lang="ru-RU" sz="2000" spc="-1" strike="noStrike">
                <a:latin typeface="Arial"/>
              </a:rPr>
              <a:t>- </a:t>
            </a:r>
            <a:r>
              <a:rPr b="0" lang="ru-RU" sz="1300" spc="-1" strike="noStrike">
                <a:latin typeface="Arial"/>
              </a:rPr>
              <a:t>Сжатие фич до нескольких коммитов может скрыть контекст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- Перемещение публичных репозиториев может быть опасным при работе в команде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- Появляется больше работы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- Для восстановления с удаленными ветками требуется принудительный пуш. Это приводит к обновлению всех веток, имеющих одно и то же имя, как локально, так и удаленно, и это ужасно.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1300" spc="-1" strike="noStrike">
              <a:latin typeface="Arial"/>
            </a:endParaRPr>
          </a:p>
        </p:txBody>
      </p:sp>
      <p:sp>
        <p:nvSpPr>
          <p:cNvPr id="376" name="CustomShape 3"/>
          <p:cNvSpPr/>
          <p:nvPr/>
        </p:nvSpPr>
        <p:spPr>
          <a:xfrm>
            <a:off x="4023000" y="9721080"/>
            <a:ext cx="307692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678B48EC-1FD6-4AAB-BA0C-B26A1A282799}" type="slidenum">
              <a:rPr b="0" lang="ru-RU" sz="1300" spc="-1" strike="noStrike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b="0" lang="ru-RU" sz="13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1249200" y="1279440"/>
            <a:ext cx="4602960" cy="3453840"/>
          </a:xfrm>
          <a:prstGeom prst="rect">
            <a:avLst/>
          </a:prstGeom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710280" y="4925520"/>
            <a:ext cx="5681160" cy="4029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Когда вы хотите поделиться своими наработками, вам необходимо отправить (push) их в главный репозиторий. 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Команда для этого действия простая: git push [удал. сервер] [ветка]. Чтобы отправить вашу ветку master на сервер origin (повторимся, что клонирование, как правило, настраивает оба этих имени автоматически), вы можете выполнить следующую команду для отправки наработок на сервер:</a:t>
            </a:r>
            <a:r>
              <a:rPr b="0" lang="ru-RU" sz="2000" spc="-1" strike="noStrike">
                <a:latin typeface="Arial"/>
              </a:rPr>
              <a:t>$ git push origin master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Эта команда срабатывает только в случае, если вы клонировали с сервера, на котором у вас есть права на запись, и если никто другой с тех пор не выполнял команду push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4023000" y="9721080"/>
            <a:ext cx="307692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41F52417-D706-4C74-86B8-A84C3DA8A37B}" type="slidenum">
              <a:rPr b="0" lang="ru-RU" sz="1300" spc="-1" strike="noStrike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b="0" lang="ru-RU" sz="13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1249200" y="1279440"/>
            <a:ext cx="4602960" cy="345384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710280" y="4925520"/>
            <a:ext cx="5681160" cy="4029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Выполнение git pull, как правило, извлекает (fetch) данные с сервера, с которого вы изначально склонировали, </a:t>
            </a:r>
            <a:r>
              <a:rPr b="1" lang="ru-RU" sz="1300" spc="-1" strike="noStrike">
                <a:latin typeface="Arial"/>
              </a:rPr>
              <a:t>и автоматически пытается слить (merge) их с кодом, над которым вы в данный момент работаете</a:t>
            </a:r>
            <a:r>
              <a:rPr b="0" lang="ru-RU" sz="1300" spc="-1" strike="noStrike">
                <a:latin typeface="Arial"/>
              </a:rPr>
              <a:t>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То есть, работа git pull состоит из двух стадий. Первая стадия - это то же самое что и git fetch, а вторая стадия - это мердж с кодом в рабочей директории. 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Pull –rebase – это то же самое, но с ребейзом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382" name="CustomShape 3"/>
          <p:cNvSpPr/>
          <p:nvPr/>
        </p:nvSpPr>
        <p:spPr>
          <a:xfrm>
            <a:off x="4023000" y="9721080"/>
            <a:ext cx="307692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E3ACF486-C46C-4E33-920E-A209A0121DB4}" type="slidenum">
              <a:rPr b="0" lang="ru-RU" sz="1300" spc="-1" strike="noStrike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b="0" lang="ru-RU" sz="13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ldImg"/>
          </p:nvPr>
        </p:nvSpPr>
        <p:spPr>
          <a:xfrm>
            <a:off x="1249200" y="1279440"/>
            <a:ext cx="4602960" cy="3453840"/>
          </a:xfrm>
          <a:prstGeom prst="rect">
            <a:avLst/>
          </a:prstGeom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710280" y="4925520"/>
            <a:ext cx="5681160" cy="4029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4023000" y="9721080"/>
            <a:ext cx="307692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6470AE55-D1D2-4608-A67C-1B61007F8BB6}" type="slidenum">
              <a:rPr b="0" lang="ru-RU" sz="1300" spc="-1" strike="noStrike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b="0" lang="ru-RU" sz="13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Img"/>
          </p:nvPr>
        </p:nvSpPr>
        <p:spPr>
          <a:xfrm>
            <a:off x="1249200" y="1279440"/>
            <a:ext cx="4602960" cy="3453840"/>
          </a:xfrm>
          <a:prstGeom prst="rect">
            <a:avLst/>
          </a:prstGeom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710280" y="4925520"/>
            <a:ext cx="5681160" cy="4029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А git merge уже вливает все эти изменения в локальную копию.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Слияние принимает содержимое ветки источника и объединяет их с целевой веткой. В этом процессе изменяется только целевая ветка. История исходных веток остается неизменной.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ru-RU" sz="1300" spc="-1" strike="noStrike">
                <a:latin typeface="Arial"/>
              </a:rPr>
              <a:t>Плюсы:</a:t>
            </a:r>
            <a:br/>
            <a:r>
              <a:rPr b="0" lang="ru-RU" sz="2000" spc="-1" strike="noStrike">
                <a:latin typeface="Arial"/>
              </a:rPr>
              <a:t>- </a:t>
            </a:r>
            <a:r>
              <a:rPr b="0" lang="ru-RU" sz="1300" spc="-1" strike="noStrike">
                <a:latin typeface="Arial"/>
              </a:rPr>
              <a:t>простота;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- сохраняет полную историю и хронологический порядок;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- поддерживает контекст ветки.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br/>
            <a:r>
              <a:rPr b="1" lang="ru-RU" sz="1300" spc="-1" strike="noStrike">
                <a:latin typeface="Arial"/>
              </a:rPr>
              <a:t>Минусы:</a:t>
            </a:r>
            <a:br/>
            <a:r>
              <a:rPr b="0" lang="ru-RU" sz="2000" spc="-1" strike="noStrike">
                <a:latin typeface="Arial"/>
              </a:rPr>
              <a:t>- </a:t>
            </a:r>
            <a:r>
              <a:rPr b="0" lang="ru-RU" sz="1300" spc="-1" strike="noStrike">
                <a:latin typeface="Arial"/>
              </a:rPr>
              <a:t>история коммитов может быть заполнена (загрязнена) множеством коммитов;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- отладка с использованием git bisect может стать сложнее.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1300" spc="-1" strike="noStrike"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4023000" y="9721080"/>
            <a:ext cx="307692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46E2F2FF-940C-4555-A63B-FA69CC2031B2}" type="slidenum">
              <a:rPr b="0" lang="ru-RU" sz="1300" spc="-1" strike="noStrike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b="0" lang="ru-RU" sz="13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1249200" y="1279440"/>
            <a:ext cx="4602960" cy="345384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710280" y="4925520"/>
            <a:ext cx="5681160" cy="4029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Несколько уровней, много практики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4023000" y="9721080"/>
            <a:ext cx="307692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8497F8E2-9718-4C70-B0EC-081BA1473AD9}" type="slidenum">
              <a:rPr b="0" lang="ru-RU" sz="1300" spc="-1" strike="noStrike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b="0" lang="ru-RU" sz="13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ldImg"/>
          </p:nvPr>
        </p:nvSpPr>
        <p:spPr>
          <a:xfrm>
            <a:off x="1249200" y="1279440"/>
            <a:ext cx="4602960" cy="3453840"/>
          </a:xfrm>
          <a:prstGeom prst="rect">
            <a:avLst/>
          </a:prstGeom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710280" y="4925520"/>
            <a:ext cx="5681160" cy="4029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Если вы и кто-то ещё одновременно клонируете, затем он выполняет команду push, а затем команду push выполняете вы, то ваш push точно будет отклонён. Вам придётся сначала вытянуть (pull) их изменения и объединить с вашими. Только после этого вам будет позволено выполнить push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391" name="CustomShape 3"/>
          <p:cNvSpPr/>
          <p:nvPr/>
        </p:nvSpPr>
        <p:spPr>
          <a:xfrm>
            <a:off x="4023000" y="9721080"/>
            <a:ext cx="307692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E5C53BD3-6485-4DB3-9A93-AC819D08B435}" type="slidenum">
              <a:rPr b="0" lang="ru-RU" sz="1300" spc="-1" strike="noStrike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b="0" lang="ru-RU" sz="13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1249200" y="1279440"/>
            <a:ext cx="4602960" cy="345384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710280" y="4925520"/>
            <a:ext cx="5681160" cy="4029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При слияниях могут возникать конфликты, если в обеих ветках были внесены изменения в одном и том же месте. Конфликты необходимо разрешать. 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Вот так выглядит «автоматическое разрешение конфлкитов».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94" name="CustomShape 3"/>
          <p:cNvSpPr/>
          <p:nvPr/>
        </p:nvSpPr>
        <p:spPr>
          <a:xfrm>
            <a:off x="4023000" y="9721080"/>
            <a:ext cx="307692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FA5F4076-906F-45A2-B5C0-B5A3883F1F64}" type="slidenum">
              <a:rPr b="0" lang="ru-RU" sz="1300" spc="-1" strike="noStrike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b="0" lang="ru-RU" sz="13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ldImg"/>
          </p:nvPr>
        </p:nvSpPr>
        <p:spPr>
          <a:xfrm>
            <a:off x="1249200" y="1279440"/>
            <a:ext cx="4602960" cy="3453840"/>
          </a:xfrm>
          <a:prstGeom prst="rect">
            <a:avLst/>
          </a:prstGeom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710280" y="4925520"/>
            <a:ext cx="5681160" cy="4029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Визуальный дифф файлов двух веток, с указанием конфликтов (красным) и просто изменений (желтым).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97" name="CustomShape 3"/>
          <p:cNvSpPr/>
          <p:nvPr/>
        </p:nvSpPr>
        <p:spPr>
          <a:xfrm>
            <a:off x="4023000" y="9721080"/>
            <a:ext cx="307692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015CFBC4-490F-492C-96E5-6CB55B66E876}" type="slidenum">
              <a:rPr b="0" lang="ru-RU" sz="1300" spc="-1" strike="noStrike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b="0" lang="ru-RU" sz="13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1249200" y="1279440"/>
            <a:ext cx="4602960" cy="3453840"/>
          </a:xfrm>
          <a:prstGeom prst="rect">
            <a:avLst/>
          </a:prstGeom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710280" y="4925520"/>
            <a:ext cx="5681160" cy="4029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400" name="CustomShape 3"/>
          <p:cNvSpPr/>
          <p:nvPr/>
        </p:nvSpPr>
        <p:spPr>
          <a:xfrm>
            <a:off x="4023000" y="9721080"/>
            <a:ext cx="307692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170DA042-5AD0-4B83-BBAD-EB9F61B98505}" type="slidenum">
              <a:rPr b="0" lang="ru-RU" sz="1300" spc="-1" strike="noStrike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b="0" lang="ru-RU" sz="13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ldImg"/>
          </p:nvPr>
        </p:nvSpPr>
        <p:spPr>
          <a:xfrm>
            <a:off x="1249200" y="1279440"/>
            <a:ext cx="4602960" cy="3453840"/>
          </a:xfrm>
          <a:prstGeom prst="rect">
            <a:avLst/>
          </a:prstGeom>
        </p:spPr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710280" y="4925520"/>
            <a:ext cx="5681160" cy="4029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Выполнение git pull, как правило, извлекает (fetch) данные с сервера, с которого вы изначально склонировали, </a:t>
            </a:r>
            <a:r>
              <a:rPr b="1" lang="ru-RU" sz="1300" spc="-1" strike="noStrike">
                <a:latin typeface="Arial"/>
              </a:rPr>
              <a:t>и автоматически пытается слить (merge) их с кодом, над которым вы в данный момент работаете</a:t>
            </a:r>
            <a:r>
              <a:rPr b="0" lang="ru-RU" sz="1300" spc="-1" strike="noStrike">
                <a:latin typeface="Arial"/>
              </a:rPr>
              <a:t>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То есть, работа git pull состоит из двух стадий. Первая стадия - это то же самое что и git fetch, а вторая стадия - это мердж с кодом в рабочей директории. 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Pull –rebase – это то же самое, но с ребейзом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403" name="CustomShape 3"/>
          <p:cNvSpPr/>
          <p:nvPr/>
        </p:nvSpPr>
        <p:spPr>
          <a:xfrm>
            <a:off x="4023000" y="9721080"/>
            <a:ext cx="307692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5B033AA9-9484-49FC-B3D0-1D569128113F}" type="slidenum">
              <a:rPr b="0" lang="ru-RU" sz="1300" spc="-1" strike="noStrike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b="0" lang="ru-RU" sz="13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1249200" y="1279440"/>
            <a:ext cx="4602960" cy="3453840"/>
          </a:xfrm>
          <a:prstGeom prst="rect">
            <a:avLst/>
          </a:prstGeom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710280" y="4925520"/>
            <a:ext cx="5681160" cy="4029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Выполнение git pull, как правило, извлекает (fetch) данные с сервера, с которого вы изначально склонировали, </a:t>
            </a:r>
            <a:r>
              <a:rPr b="1" lang="ru-RU" sz="1300" spc="-1" strike="noStrike">
                <a:latin typeface="Arial"/>
              </a:rPr>
              <a:t>и автоматически пытается слить (merge) их с кодом, над которым вы в данный момент работаете</a:t>
            </a:r>
            <a:r>
              <a:rPr b="0" lang="ru-RU" sz="1300" spc="-1" strike="noStrike">
                <a:latin typeface="Arial"/>
              </a:rPr>
              <a:t>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То есть, работа git pull состоит из двух стадий. Первая стадия - это то же самое что и git fetch, а вторая стадия - это мердж с кодом в рабочей директории. 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Pull –rebase – это то же самое, но с ребейзом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406" name="CustomShape 3"/>
          <p:cNvSpPr/>
          <p:nvPr/>
        </p:nvSpPr>
        <p:spPr>
          <a:xfrm>
            <a:off x="4023000" y="9721080"/>
            <a:ext cx="307692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EC8CAC9C-E492-4321-9C8E-0EF08248D433}" type="slidenum">
              <a:rPr b="0" lang="ru-RU" sz="1300" spc="-1" strike="noStrike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b="0" lang="ru-RU" sz="13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ldImg"/>
          </p:nvPr>
        </p:nvSpPr>
        <p:spPr>
          <a:xfrm>
            <a:off x="1249200" y="1279440"/>
            <a:ext cx="4602960" cy="3453840"/>
          </a:xfrm>
          <a:prstGeom prst="rect">
            <a:avLst/>
          </a:prstGeom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710280" y="4925520"/>
            <a:ext cx="5681160" cy="4029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VCS - </a:t>
            </a:r>
            <a:r>
              <a:rPr b="0" lang="ru-RU" sz="13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программное обеспечение</a:t>
            </a: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 для облегчения работы с изменяющейся информацией. Система управления версиями позволяет хранить несколько версий одного и того же документа, при необходимости возвращаться к более ранним версиям, определять, кто и когда сделал то или иное изменение, и многое другое.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4023000" y="9721080"/>
            <a:ext cx="307692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C18FC27F-49CC-4A2B-9856-D3D530D59D2C}" type="slidenum">
              <a:rPr b="0" lang="ru-RU" sz="1300" spc="-1" strike="noStrike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b="0" lang="ru-RU" sz="13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ldImg"/>
          </p:nvPr>
        </p:nvSpPr>
        <p:spPr>
          <a:xfrm>
            <a:off x="1249200" y="1279440"/>
            <a:ext cx="4602960" cy="3453840"/>
          </a:xfrm>
          <a:prstGeom prst="rect">
            <a:avLst/>
          </a:prstGeom>
        </p:spPr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710280" y="4925520"/>
            <a:ext cx="5681160" cy="4029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Многие системы управления версиями предоставляют ряд других возможностей: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1). Позволяют создавать разные варианты одного документа, т. н. </a:t>
            </a:r>
            <a:r>
              <a:rPr b="0" i="1" lang="ru-RU" sz="1300" spc="-1" strike="noStrike">
                <a:latin typeface="Arial"/>
              </a:rPr>
              <a:t>ветки</a:t>
            </a:r>
            <a:r>
              <a:rPr b="0" lang="ru-RU" sz="1300" spc="-1" strike="noStrike">
                <a:latin typeface="Arial"/>
              </a:rPr>
              <a:t>, с общей историей изменений до точки ветвления и с разными — после неё.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2). Дают возможность узнать, кто и когда добавил или изменил конкретный набор строк в файле.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3). Ведут журнал изменений, в который пользователи могут записывать пояснения о том, что и почему они изменили в данной версии.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4). Контролируют права доступа пользователей, разрешая или запрещая чтение или изменение данных, в зависимости от того, кто запрашивает это действие.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1300" spc="-1" strike="noStrike"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4023000" y="9721080"/>
            <a:ext cx="307692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EBD29308-09FF-44BC-ADD7-1A7C5D1DE2EC}" type="slidenum">
              <a:rPr b="0" lang="ru-RU" sz="1300" spc="-1" strike="noStrike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b="0" lang="ru-RU" sz="13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ldImg"/>
          </p:nvPr>
        </p:nvSpPr>
        <p:spPr>
          <a:xfrm>
            <a:off x="1249200" y="1279440"/>
            <a:ext cx="4602960" cy="3453840"/>
          </a:xfrm>
          <a:prstGeom prst="rect">
            <a:avLst/>
          </a:prstGeom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710280" y="4925520"/>
            <a:ext cx="5681160" cy="4029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VCS позволяет гибко работать с версиями разрабатываемой программы (либо другой изменяемой информации). Работа над измененями при помощи VCS выглядит довольно удобно.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Первым действием, которое должен выполнить разработчик, является извлечение рабочей копии проекта или той его части, с которой предстоит работать. Это действие выполняется с помощью команды извлечения версии (обычно </a:t>
            </a:r>
            <a:r>
              <a:rPr b="1" lang="ru-RU" sz="1300" spc="-1" strike="noStrike">
                <a:latin typeface="Arial"/>
              </a:rPr>
              <a:t>checkout</a:t>
            </a:r>
            <a:r>
              <a:rPr b="0" lang="ru-RU" sz="1300" spc="-1" strike="noStrike">
                <a:latin typeface="Arial"/>
              </a:rPr>
              <a:t> или </a:t>
            </a:r>
            <a:r>
              <a:rPr b="1" lang="ru-RU" sz="1300" spc="-1" strike="noStrike">
                <a:latin typeface="Arial"/>
              </a:rPr>
              <a:t>clone</a:t>
            </a:r>
            <a:r>
              <a:rPr b="0" lang="ru-RU" sz="1300" spc="-1" strike="noStrike">
                <a:latin typeface="Arial"/>
              </a:rPr>
              <a:t>). Разработчик задаёт версию, которая должна быть скопирована, по умолчанию обычно копируется последняя (или выбранная администратором в качестве основной) версия.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При некоторых вариациях, определяемых особенностями системы и деталями принятого технологического процесса, обычный цикл работы разработчика в течение рабочего дня выглядит следующим образом.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1). Обновление рабочей копии (pull)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По мере внесения изменений в основную версию проекта рабочая копия на компьютере разработчика стареет: расхождение её с основной версией проекта увеличивается. Это повышает риск возникновения конфликтных изменений (см. </a:t>
            </a:r>
            <a:r>
              <a:rPr b="0" lang="ru-RU" sz="13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ниже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). Поэтому удобно поддерживать рабочую копию в состоянии, максимально близком к текущей основной версии, для чего разработчик выполняет операцию обновления рабочей копии (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update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) насколько возможно часто (реальная частота обновлений определяется частотой внесения изменений, зависящей от активности разработки и числа разработчиков, а также временем, затрачиваемым на каждое обновление — если оно велико, разработчик вынужден ограничивать частоту обновлений, чтобы не терять время).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2). Модификация проекта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Разработчик модифицирует проект, изменяя входящие в него файлы в рабочей копии в соответствии с проектным заданием. Эта работа производится локально и не требует обращений к серверу VCS.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3). Фиксация изменений (commit + push)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Завершив очередной этап работы над заданием, разработчик фиксирует (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commit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) свои изменения, передавая их на сервер (либо в основную ветвь, если работа над заданием полностью завершена, либо в отдельную ветвь разработки данного задания). VCS может требовать от разработчика перед фиксацией обязательно выполнить обновление рабочей копии. При наличии в системе поддержки отложенных изменений (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shelving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) изменения могут быть переданы на сервер без фиксации. Если утверждённая политика работы в VCS это позволяет, то фиксация изменений может проводиться не ежедневно, а только по завершении работы над заданием; в этом случае до завершения работы все связанные с заданием изменения сохраняются только в локальной рабочей копии разработчика.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4023000" y="9721080"/>
            <a:ext cx="307692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ECBDCBFC-2193-4CD2-B539-8F05570B2F80}" type="slidenum">
              <a:rPr b="0" lang="ru-RU" sz="1300" spc="-1" strike="noStrike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b="0" lang="ru-RU" sz="13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ldImg"/>
          </p:nvPr>
        </p:nvSpPr>
        <p:spPr>
          <a:xfrm>
            <a:off x="1249200" y="1279440"/>
            <a:ext cx="4602960" cy="3453840"/>
          </a:xfrm>
          <a:prstGeom prst="rect">
            <a:avLst/>
          </a:prstGeom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710280" y="4925520"/>
            <a:ext cx="5681160" cy="4029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Git имеет два типа репозиториев: один называется local, другой - remote. 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- Git Локальный репозиторий - это тот, на котором мы будем делать локальные изменения, обычно этот локальный репозиторий находится на нашем компьютере.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- Git удаленный репозиторий - это сервер, обычно это машина, расположенная где-то далеко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Удалённые репозитории — это модификации проекта, которые хранятся в интернете или ещё где-то в сети. Их может быть несколько, каждый из которых, как правило, доступен для вас либо только на чтение, либо на чтение и запись. Совместная работа включает в себя управление удалёнными репозиториями и помещение (push) и получение (pull) данных в и из них тогда, когда нужно обменяться результатами работы. 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 </a:t>
            </a:r>
            <a:r>
              <a:rPr b="0" lang="ru-RU" sz="1300" spc="-1" strike="noStrike">
                <a:latin typeface="Arial"/>
              </a:rPr>
              <a:t>Ваш локальный репозиторий имеет те же функции и функциональные возможности, что и любой другой репозиторий git. Таким образом, репозиторий git на сервере такой же, как репозиторий git на github, который совпадает с локальным репо вашего сотрудника.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Так почему же это хорошо? Вы можете коммитить, создавать ветки и т.п. на своем собственном репо на вашем локальном компьютере, даже без доступа в Интернет. Затем, когда вы снова подключитесь, вы можете запушить свои изменения на любой другой репозиторий git, к которому у вас есть доступ. 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1300" spc="-1" strike="noStrike">
              <a:latin typeface="Arial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4023000" y="9721080"/>
            <a:ext cx="307692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6C81A9D2-4AF7-4D34-AE50-2544986A4A22}" type="slidenum">
              <a:rPr b="0" lang="ru-RU" sz="1300" spc="-1" strike="noStrike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b="0" lang="ru-RU" sz="13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ldImg"/>
          </p:nvPr>
        </p:nvSpPr>
        <p:spPr>
          <a:xfrm>
            <a:off x="1249200" y="1279440"/>
            <a:ext cx="4602960" cy="3453840"/>
          </a:xfrm>
          <a:prstGeom prst="rect">
            <a:avLst/>
          </a:prstGeom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710280" y="4925520"/>
            <a:ext cx="5681160" cy="4029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Давайте рассмотрим конкретные команды именно Git (https://habr.com/ru/post/60347/).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Конкретный снепшот (снимок файловой системы) текущей версии программы – это коммит.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Для создания локального репозитория используются команды git clone (клонирование удаленного), git init (создание репозитория локально).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4023000" y="9721080"/>
            <a:ext cx="307692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81CA905F-A140-4FF9-B2DB-DC50D6672C0F}" type="slidenum">
              <a:rPr b="0" lang="ru-RU" sz="1300" spc="-1" strike="noStrike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b="0" lang="ru-RU" sz="13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ldImg"/>
          </p:nvPr>
        </p:nvSpPr>
        <p:spPr>
          <a:xfrm>
            <a:off x="1249200" y="1279440"/>
            <a:ext cx="4602960" cy="3453840"/>
          </a:xfrm>
          <a:prstGeom prst="rect">
            <a:avLst/>
          </a:prstGeom>
        </p:spPr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710280" y="4925520"/>
            <a:ext cx="5681160" cy="4029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Коммиты — базовое понятие во всех системах контроля версий, поэтому совершатся</a:t>
            </a:r>
            <a:br/>
            <a:r>
              <a:rPr b="0" lang="ru-RU" sz="1300" spc="-1" strike="noStrike">
                <a:latin typeface="Arial"/>
              </a:rPr>
              <a:t>он должен легко и по возможности быстро. 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Создание снепшота. 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Git add - </a:t>
            </a:r>
            <a:r>
              <a:rPr b="0" lang="ru-RU" sz="1300" spc="-1" strike="noStrike">
                <a:latin typeface="Arial"/>
              </a:rPr>
              <a:t>позволяет внести в индекс — временное хранилище — изменения, которые затем войдут в коммит.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Сам процесс создания – через команды git commit, которая запишет изменения из индекса.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br/>
            <a:r>
              <a:rPr b="0" lang="ru-RU" sz="1300" spc="-1" strike="noStrike">
                <a:latin typeface="Arial"/>
              </a:rPr>
              <a:t>git commit - Если индекс не пустой, то на его основе будет совершен коммит, после чего</a:t>
            </a:r>
            <a:br/>
            <a:r>
              <a:rPr b="0" lang="ru-RU" sz="1300" spc="-1" strike="noStrike">
                <a:latin typeface="Arial"/>
              </a:rPr>
              <a:t>пользователя попросят прокомментировать вносимые изменения.</a:t>
            </a: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.gitignore – файл и описанием, какие файлы будут проигнорированы, т.е. они не будут рассматриваться при создании комита. Пример, файлы сборки не нужны в репозитории.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4023000" y="9721080"/>
            <a:ext cx="307692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3EE7ADDE-6A47-495E-842A-57415434F3DF}" type="slidenum">
              <a:rPr b="0" lang="ru-RU" sz="1300" spc="-1" strike="noStrike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b="0" lang="ru-RU" sz="13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1249200" y="1279440"/>
            <a:ext cx="4602960" cy="3453840"/>
          </a:xfrm>
          <a:prstGeom prst="rect">
            <a:avLst/>
          </a:prstGeom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710280" y="4925520"/>
            <a:ext cx="5681160" cy="4029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Как же выглядят изменения в гите? Гит позволяет не просто хранить лог изменений документа, но и создавать отдельные «ветки», которые отпочковываются от некоторого родительского комита. Это позволяет независимо разрабатывать новые фичи в отдельной ветке, не мешая другим разработчикам изменять код по-другому, для другой фичи.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В итоге, каждый коммит в гите – это узел в </a:t>
            </a:r>
            <a:r>
              <a:rPr b="0" i="1" lang="ru-RU" sz="1300" spc="-1" strike="noStrike">
                <a:latin typeface="Arial"/>
              </a:rPr>
              <a:t>DAG</a:t>
            </a:r>
            <a:r>
              <a:rPr b="0" lang="ru-RU" sz="1300" spc="-1" strike="noStrike">
                <a:latin typeface="Arial"/>
              </a:rPr>
              <a:t> .</a:t>
            </a:r>
            <a:r>
              <a:rPr b="0" lang="ru-RU" sz="2000" spc="-1" strike="noStrike">
                <a:latin typeface="Arial"/>
              </a:rPr>
              <a:t> 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ru-RU" sz="1300" spc="-1" strike="noStrike">
                <a:latin typeface="Arial"/>
              </a:rPr>
              <a:t>Направленный ациклический граф</a:t>
            </a:r>
            <a:r>
              <a:rPr b="0" lang="ru-RU" sz="1300" spc="-1" strike="noStrike">
                <a:latin typeface="Arial"/>
              </a:rPr>
              <a:t> (</a:t>
            </a:r>
            <a:r>
              <a:rPr b="0" i="1" lang="ru-RU" sz="1300" spc="-1" strike="noStrike">
                <a:latin typeface="Arial"/>
              </a:rPr>
              <a:t>ориентированный ациклический граф</a:t>
            </a:r>
            <a:r>
              <a:rPr b="0" lang="ru-RU" sz="1300" spc="-1" strike="noStrike">
                <a:latin typeface="Arial"/>
              </a:rPr>
              <a:t>, </a:t>
            </a:r>
            <a:r>
              <a:rPr b="0" i="1" lang="ru-RU" sz="1300" spc="-1" strike="noStrike">
                <a:latin typeface="Arial"/>
              </a:rPr>
              <a:t>DAG</a:t>
            </a:r>
            <a:r>
              <a:rPr b="0" lang="ru-RU" sz="1300" spc="-1" strike="noStrike">
                <a:latin typeface="Arial"/>
              </a:rPr>
              <a:t> от </a:t>
            </a:r>
            <a:r>
              <a:rPr b="0" lang="ru-RU" sz="13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англ.</a:t>
            </a: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 </a:t>
            </a:r>
            <a:r>
              <a:rPr b="0" i="1" lang="ru-RU" sz="1300" spc="-1" strike="noStrike">
                <a:solidFill>
                  <a:srgbClr val="000000"/>
                </a:solidFill>
                <a:latin typeface="Arial"/>
              </a:rPr>
              <a:t>directed acyclic graph</a:t>
            </a: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) — </a:t>
            </a:r>
            <a:r>
              <a:rPr b="0" lang="ru-RU" sz="1300" spc="-1" strike="noStrike" u="sng">
                <a:solidFill>
                  <a:srgbClr val="000000"/>
                </a:solidFill>
                <a:uFillTx/>
                <a:latin typeface="Arial"/>
                <a:hlinkClick r:id="rId2"/>
              </a:rPr>
              <a:t>орграф</a:t>
            </a: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, в котором отсутствуют направленные циклы, но могут быть «параллельные» </a:t>
            </a:r>
            <a:r>
              <a:rPr b="0" lang="ru-RU" sz="1300" spc="-1" strike="noStrike" u="sng">
                <a:solidFill>
                  <a:srgbClr val="000000"/>
                </a:solidFill>
                <a:uFillTx/>
                <a:latin typeface="Arial"/>
                <a:hlinkClick r:id="rId3"/>
              </a:rPr>
              <a:t>пути</a:t>
            </a: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, выходящие из одного узла и разными путями приходящие в конечный узел. Направленный ациклический граф является обобщением </a:t>
            </a:r>
            <a:r>
              <a:rPr b="0" lang="ru-RU" sz="1300" spc="-1" strike="noStrike" u="sng">
                <a:solidFill>
                  <a:srgbClr val="000000"/>
                </a:solidFill>
                <a:uFillTx/>
                <a:latin typeface="Arial"/>
                <a:hlinkClick r:id="rId4"/>
              </a:rPr>
              <a:t>дерева</a:t>
            </a: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 (точнее, их объединения — </a:t>
            </a:r>
            <a:r>
              <a:rPr b="0" i="1" lang="ru-RU" sz="1300" spc="-1" strike="noStrike">
                <a:solidFill>
                  <a:srgbClr val="000000"/>
                </a:solidFill>
                <a:latin typeface="Arial"/>
              </a:rPr>
              <a:t>леса</a:t>
            </a: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).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352" name="CustomShape 3"/>
          <p:cNvSpPr/>
          <p:nvPr/>
        </p:nvSpPr>
        <p:spPr>
          <a:xfrm>
            <a:off x="4023000" y="9721080"/>
            <a:ext cx="307692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57234717-709C-4806-AE0B-B09441CD025B}" type="slidenum">
              <a:rPr b="0" lang="ru-RU" sz="1300" spc="-1" strike="noStrike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b="0" lang="ru-RU" sz="13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28560" y="454680"/>
            <a:ext cx="78861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learngitbranching.js.org/" TargetMode="External"/><Relationship Id="rId2" Type="http://schemas.openxmlformats.org/officeDocument/2006/relationships/hyperlink" Target="https://learngitbranching.js.org/" TargetMode="Externa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://bit.ly/git-merge" TargetMode="External"/><Relationship Id="rId2" Type="http://schemas.openxmlformats.org/officeDocument/2006/relationships/hyperlink" Target="http://bit.ly/git-merge" TargetMode="External"/><Relationship Id="rId3" Type="http://schemas.openxmlformats.org/officeDocument/2006/relationships/hyperlink" Target="https://github.com/kontur-edu/git-merge-task" TargetMode="External"/><Relationship Id="rId4" Type="http://schemas.openxmlformats.org/officeDocument/2006/relationships/hyperlink" Target="https://github.com/kontur-edu/git-merge-task" TargetMode="External"/><Relationship Id="rId5" Type="http://schemas.openxmlformats.org/officeDocument/2006/relationships/hyperlink" Target="https://github.com/kontur-edu/git-merge-task" TargetMode="External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Git</a:t>
            </a:r>
            <a:endParaRPr b="0" lang="ru-RU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Как хранятся данные?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17" name="Picture 4" descr=""/>
          <p:cNvPicPr/>
          <p:nvPr/>
        </p:nvPicPr>
        <p:blipFill>
          <a:blip r:embed="rId1"/>
          <a:stretch/>
        </p:blipFill>
        <p:spPr>
          <a:xfrm>
            <a:off x="498600" y="1690560"/>
            <a:ext cx="8016120" cy="4402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28560" y="3758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.git directory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config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HEAD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logs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objects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Branch pointer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43160" y="3482280"/>
            <a:ext cx="170784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checkout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HEAD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1047600" y="1886040"/>
            <a:ext cx="469080" cy="430920"/>
          </a:xfrm>
          <a:prstGeom prst="roundRect">
            <a:avLst>
              <a:gd name="adj" fmla="val 16667"/>
            </a:avLst>
          </a:prstGeom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23" name="CustomShape 4"/>
          <p:cNvSpPr/>
          <p:nvPr/>
        </p:nvSpPr>
        <p:spPr>
          <a:xfrm>
            <a:off x="2216160" y="1886040"/>
            <a:ext cx="469080" cy="430920"/>
          </a:xfrm>
          <a:prstGeom prst="roundRect">
            <a:avLst>
              <a:gd name="adj" fmla="val 16667"/>
            </a:avLst>
          </a:prstGeom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24" name="CustomShape 5"/>
          <p:cNvSpPr/>
          <p:nvPr/>
        </p:nvSpPr>
        <p:spPr>
          <a:xfrm>
            <a:off x="3384720" y="1886040"/>
            <a:ext cx="469080" cy="430920"/>
          </a:xfrm>
          <a:prstGeom prst="roundRect">
            <a:avLst>
              <a:gd name="adj" fmla="val 16667"/>
            </a:avLst>
          </a:prstGeom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25" name="CustomShape 6"/>
          <p:cNvSpPr/>
          <p:nvPr/>
        </p:nvSpPr>
        <p:spPr>
          <a:xfrm>
            <a:off x="4552920" y="1886040"/>
            <a:ext cx="469080" cy="430920"/>
          </a:xfrm>
          <a:prstGeom prst="roundRect">
            <a:avLst>
              <a:gd name="adj" fmla="val 16667"/>
            </a:avLst>
          </a:prstGeom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26" name="CustomShape 7"/>
          <p:cNvSpPr/>
          <p:nvPr/>
        </p:nvSpPr>
        <p:spPr>
          <a:xfrm>
            <a:off x="5721480" y="1886040"/>
            <a:ext cx="469080" cy="430920"/>
          </a:xfrm>
          <a:prstGeom prst="roundRect">
            <a:avLst>
              <a:gd name="adj" fmla="val 16667"/>
            </a:avLst>
          </a:prstGeom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27" name="CustomShape 8"/>
          <p:cNvSpPr/>
          <p:nvPr/>
        </p:nvSpPr>
        <p:spPr>
          <a:xfrm flipH="1">
            <a:off x="1517040" y="2101680"/>
            <a:ext cx="697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8" name="CustomShape 9"/>
          <p:cNvSpPr/>
          <p:nvPr/>
        </p:nvSpPr>
        <p:spPr>
          <a:xfrm flipH="1">
            <a:off x="2685240" y="2101680"/>
            <a:ext cx="697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9" name="CustomShape 10"/>
          <p:cNvSpPr/>
          <p:nvPr/>
        </p:nvSpPr>
        <p:spPr>
          <a:xfrm flipH="1">
            <a:off x="3853800" y="2101680"/>
            <a:ext cx="697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0" name="CustomShape 11"/>
          <p:cNvSpPr/>
          <p:nvPr/>
        </p:nvSpPr>
        <p:spPr>
          <a:xfrm flipH="1">
            <a:off x="5022000" y="2101680"/>
            <a:ext cx="697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1" name="CustomShape 12"/>
          <p:cNvSpPr/>
          <p:nvPr/>
        </p:nvSpPr>
        <p:spPr>
          <a:xfrm>
            <a:off x="3384720" y="2876400"/>
            <a:ext cx="469080" cy="430920"/>
          </a:xfrm>
          <a:prstGeom prst="roundRect">
            <a:avLst>
              <a:gd name="adj" fmla="val 16667"/>
            </a:avLst>
          </a:prstGeom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32" name="CustomShape 13"/>
          <p:cNvSpPr/>
          <p:nvPr/>
        </p:nvSpPr>
        <p:spPr>
          <a:xfrm flipH="1" flipV="1">
            <a:off x="2450520" y="2316960"/>
            <a:ext cx="932760" cy="77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3" name="CustomShape 14"/>
          <p:cNvSpPr/>
          <p:nvPr/>
        </p:nvSpPr>
        <p:spPr>
          <a:xfrm>
            <a:off x="6285600" y="1948320"/>
            <a:ext cx="828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master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4" name="CustomShape 15"/>
          <p:cNvSpPr/>
          <p:nvPr/>
        </p:nvSpPr>
        <p:spPr>
          <a:xfrm>
            <a:off x="3911400" y="2910240"/>
            <a:ext cx="1344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fix-bug-1234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5" name="CustomShape 16"/>
          <p:cNvSpPr/>
          <p:nvPr/>
        </p:nvSpPr>
        <p:spPr>
          <a:xfrm>
            <a:off x="6287760" y="1725840"/>
            <a:ext cx="968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feature1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36" name="Рисунок 2" descr=""/>
          <p:cNvPicPr/>
          <p:nvPr/>
        </p:nvPicPr>
        <p:blipFill>
          <a:blip r:embed="rId1"/>
          <a:stretch/>
        </p:blipFill>
        <p:spPr>
          <a:xfrm>
            <a:off x="4736160" y="3279600"/>
            <a:ext cx="4407120" cy="3577680"/>
          </a:xfrm>
          <a:prstGeom prst="rect">
            <a:avLst/>
          </a:prstGeom>
          <a:ln>
            <a:noFill/>
          </a:ln>
        </p:spPr>
      </p:pic>
      <p:sp>
        <p:nvSpPr>
          <p:cNvPr id="137" name="CustomShape 17"/>
          <p:cNvSpPr/>
          <p:nvPr/>
        </p:nvSpPr>
        <p:spPr>
          <a:xfrm flipH="1">
            <a:off x="6145560" y="3308400"/>
            <a:ext cx="444240" cy="137520"/>
          </a:xfrm>
          <a:prstGeom prst="rightArrow">
            <a:avLst>
              <a:gd name="adj1" fmla="val 50000"/>
              <a:gd name="adj2" fmla="val 131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github.com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Social coding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Fork me!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Pull request — модель авторизации 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-802800" y="72720"/>
            <a:ext cx="6189840" cy="2822760"/>
          </a:xfrm>
          <a:prstGeom prst="cloud">
            <a:avLst/>
          </a:prstGeom>
          <a:gradFill rotWithShape="0">
            <a:gsLst>
              <a:gs pos="43000">
                <a:schemeClr val="accent1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3600000"/>
          </a:gradFill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1" name="CustomShape 2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remotes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888840" y="3346560"/>
            <a:ext cx="469080" cy="430920"/>
          </a:xfrm>
          <a:prstGeom prst="roundRect">
            <a:avLst>
              <a:gd name="adj" fmla="val 16667"/>
            </a:avLst>
          </a:prstGeom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43" name="CustomShape 4"/>
          <p:cNvSpPr/>
          <p:nvPr/>
        </p:nvSpPr>
        <p:spPr>
          <a:xfrm>
            <a:off x="2057400" y="3346560"/>
            <a:ext cx="469080" cy="430920"/>
          </a:xfrm>
          <a:prstGeom prst="roundRect">
            <a:avLst>
              <a:gd name="adj" fmla="val 16667"/>
            </a:avLst>
          </a:prstGeom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44" name="CustomShape 5"/>
          <p:cNvSpPr/>
          <p:nvPr/>
        </p:nvSpPr>
        <p:spPr>
          <a:xfrm>
            <a:off x="3225960" y="3860280"/>
            <a:ext cx="469080" cy="43092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45" name="CustomShape 6"/>
          <p:cNvSpPr/>
          <p:nvPr/>
        </p:nvSpPr>
        <p:spPr>
          <a:xfrm flipH="1">
            <a:off x="1358280" y="3562200"/>
            <a:ext cx="697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6" name="CustomShape 7"/>
          <p:cNvSpPr/>
          <p:nvPr/>
        </p:nvSpPr>
        <p:spPr>
          <a:xfrm flipH="1" flipV="1">
            <a:off x="2526480" y="3561480"/>
            <a:ext cx="697680" cy="51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7" name="CustomShape 8"/>
          <p:cNvSpPr/>
          <p:nvPr/>
        </p:nvSpPr>
        <p:spPr>
          <a:xfrm>
            <a:off x="1994760" y="3756600"/>
            <a:ext cx="828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master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8" name="CustomShape 9"/>
          <p:cNvSpPr/>
          <p:nvPr/>
        </p:nvSpPr>
        <p:spPr>
          <a:xfrm>
            <a:off x="1980000" y="2977200"/>
            <a:ext cx="2215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remote/origin/master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9" name="CustomShape 10"/>
          <p:cNvSpPr/>
          <p:nvPr/>
        </p:nvSpPr>
        <p:spPr>
          <a:xfrm>
            <a:off x="888840" y="1879200"/>
            <a:ext cx="469080" cy="430920"/>
          </a:xfrm>
          <a:prstGeom prst="roundRect">
            <a:avLst>
              <a:gd name="adj" fmla="val 16667"/>
            </a:avLst>
          </a:prstGeom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50" name="CustomShape 11"/>
          <p:cNvSpPr/>
          <p:nvPr/>
        </p:nvSpPr>
        <p:spPr>
          <a:xfrm>
            <a:off x="2057400" y="1879200"/>
            <a:ext cx="469080" cy="430920"/>
          </a:xfrm>
          <a:prstGeom prst="roundRect">
            <a:avLst>
              <a:gd name="adj" fmla="val 16667"/>
            </a:avLst>
          </a:prstGeom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51" name="CustomShape 12"/>
          <p:cNvSpPr/>
          <p:nvPr/>
        </p:nvSpPr>
        <p:spPr>
          <a:xfrm flipH="1">
            <a:off x="1358280" y="2094840"/>
            <a:ext cx="697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2" name="CustomShape 13"/>
          <p:cNvSpPr/>
          <p:nvPr/>
        </p:nvSpPr>
        <p:spPr>
          <a:xfrm>
            <a:off x="2608920" y="1905840"/>
            <a:ext cx="828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master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53" name="CustomShape 14"/>
          <p:cNvSpPr/>
          <p:nvPr/>
        </p:nvSpPr>
        <p:spPr>
          <a:xfrm>
            <a:off x="5816880" y="3023640"/>
            <a:ext cx="107676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clone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path="M 1.94444E-6 2.96296E-6 L 0.13073 0.0706">
                                      <p:cBhvr>
                                        <p:cTn id="86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-802800" y="72720"/>
            <a:ext cx="6189840" cy="2822760"/>
          </a:xfrm>
          <a:prstGeom prst="cloud">
            <a:avLst/>
          </a:prstGeom>
          <a:gradFill rotWithShape="0">
            <a:gsLst>
              <a:gs pos="43000">
                <a:schemeClr val="accent1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3600000"/>
          </a:gradFill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5" name="CustomShape 2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fetch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888840" y="3346560"/>
            <a:ext cx="469080" cy="430920"/>
          </a:xfrm>
          <a:prstGeom prst="roundRect">
            <a:avLst>
              <a:gd name="adj" fmla="val 16667"/>
            </a:avLst>
          </a:prstGeom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57" name="CustomShape 4"/>
          <p:cNvSpPr/>
          <p:nvPr/>
        </p:nvSpPr>
        <p:spPr>
          <a:xfrm>
            <a:off x="2057400" y="3346560"/>
            <a:ext cx="469080" cy="430920"/>
          </a:xfrm>
          <a:prstGeom prst="roundRect">
            <a:avLst>
              <a:gd name="adj" fmla="val 16667"/>
            </a:avLst>
          </a:prstGeom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58" name="CustomShape 5"/>
          <p:cNvSpPr/>
          <p:nvPr/>
        </p:nvSpPr>
        <p:spPr>
          <a:xfrm>
            <a:off x="3261240" y="3778200"/>
            <a:ext cx="469080" cy="43092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59" name="CustomShape 6"/>
          <p:cNvSpPr/>
          <p:nvPr/>
        </p:nvSpPr>
        <p:spPr>
          <a:xfrm flipH="1">
            <a:off x="1358280" y="3562200"/>
            <a:ext cx="697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0" name="CustomShape 7"/>
          <p:cNvSpPr/>
          <p:nvPr/>
        </p:nvSpPr>
        <p:spPr>
          <a:xfrm flipH="1" flipV="1">
            <a:off x="2526480" y="3561480"/>
            <a:ext cx="73332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1" name="CustomShape 8"/>
          <p:cNvSpPr/>
          <p:nvPr/>
        </p:nvSpPr>
        <p:spPr>
          <a:xfrm>
            <a:off x="1877760" y="3840840"/>
            <a:ext cx="828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master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62" name="CustomShape 9"/>
          <p:cNvSpPr/>
          <p:nvPr/>
        </p:nvSpPr>
        <p:spPr>
          <a:xfrm>
            <a:off x="1899360" y="2876400"/>
            <a:ext cx="2215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remote/origin/master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63" name="CustomShape 10"/>
          <p:cNvSpPr/>
          <p:nvPr/>
        </p:nvSpPr>
        <p:spPr>
          <a:xfrm>
            <a:off x="888840" y="1879200"/>
            <a:ext cx="469080" cy="430920"/>
          </a:xfrm>
          <a:prstGeom prst="roundRect">
            <a:avLst>
              <a:gd name="adj" fmla="val 16667"/>
            </a:avLst>
          </a:prstGeom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64" name="CustomShape 11"/>
          <p:cNvSpPr/>
          <p:nvPr/>
        </p:nvSpPr>
        <p:spPr>
          <a:xfrm>
            <a:off x="2057400" y="1879200"/>
            <a:ext cx="469080" cy="430920"/>
          </a:xfrm>
          <a:prstGeom prst="roundRect">
            <a:avLst>
              <a:gd name="adj" fmla="val 16667"/>
            </a:avLst>
          </a:prstGeom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65" name="CustomShape 12"/>
          <p:cNvSpPr/>
          <p:nvPr/>
        </p:nvSpPr>
        <p:spPr>
          <a:xfrm flipH="1">
            <a:off x="1358280" y="2094840"/>
            <a:ext cx="697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6" name="CustomShape 13"/>
          <p:cNvSpPr/>
          <p:nvPr/>
        </p:nvSpPr>
        <p:spPr>
          <a:xfrm>
            <a:off x="2048760" y="1496520"/>
            <a:ext cx="828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master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67" name="CustomShape 14"/>
          <p:cNvSpPr/>
          <p:nvPr/>
        </p:nvSpPr>
        <p:spPr>
          <a:xfrm>
            <a:off x="3236040" y="1870920"/>
            <a:ext cx="469080" cy="43092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68" name="CustomShape 15"/>
          <p:cNvSpPr/>
          <p:nvPr/>
        </p:nvSpPr>
        <p:spPr>
          <a:xfrm flipH="1">
            <a:off x="2526480" y="2086920"/>
            <a:ext cx="70812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9" name="CustomShape 16"/>
          <p:cNvSpPr/>
          <p:nvPr/>
        </p:nvSpPr>
        <p:spPr>
          <a:xfrm>
            <a:off x="3261240" y="2914560"/>
            <a:ext cx="469080" cy="43092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70" name="CustomShape 17"/>
          <p:cNvSpPr/>
          <p:nvPr/>
        </p:nvSpPr>
        <p:spPr>
          <a:xfrm flipH="1">
            <a:off x="2526480" y="3130560"/>
            <a:ext cx="73332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1" name="CustomShape 18"/>
          <p:cNvSpPr/>
          <p:nvPr/>
        </p:nvSpPr>
        <p:spPr>
          <a:xfrm>
            <a:off x="4391640" y="3778200"/>
            <a:ext cx="469080" cy="43092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72" name="CustomShape 19"/>
          <p:cNvSpPr/>
          <p:nvPr/>
        </p:nvSpPr>
        <p:spPr>
          <a:xfrm flipH="1">
            <a:off x="3730680" y="3994200"/>
            <a:ext cx="659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7" dur="indefinite" restart="never" nodeType="tmRoot">
          <p:childTnLst>
            <p:seq>
              <p:cTn id="88" dur="indefinite" nodeType="mainSeq">
                <p:childTnLst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path="M -4.44444E-6 4.44444E-6 L 0.254 0.05324">
                                      <p:cBhvr>
                                        <p:cTn id="104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path="M -8.33333E-7 1.11111E-6 L 0.11649 -0.00139">
                                      <p:cBhvr>
                                        <p:cTn id="114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path="M 5.55556E-7 3.7037E-6 L 0.12257 -0.05301">
                                      <p:cBhvr>
                                        <p:cTn id="128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-802800" y="72720"/>
            <a:ext cx="6189840" cy="2822760"/>
          </a:xfrm>
          <a:prstGeom prst="cloud">
            <a:avLst/>
          </a:prstGeom>
          <a:gradFill rotWithShape="0">
            <a:gsLst>
              <a:gs pos="43000">
                <a:schemeClr val="accent1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3600000"/>
          </a:gradFill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4" name="CustomShape 2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merge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888840" y="3346560"/>
            <a:ext cx="469080" cy="430920"/>
          </a:xfrm>
          <a:prstGeom prst="roundRect">
            <a:avLst>
              <a:gd name="adj" fmla="val 16667"/>
            </a:avLst>
          </a:prstGeom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76" name="CustomShape 4"/>
          <p:cNvSpPr/>
          <p:nvPr/>
        </p:nvSpPr>
        <p:spPr>
          <a:xfrm>
            <a:off x="2057400" y="3346560"/>
            <a:ext cx="469080" cy="430920"/>
          </a:xfrm>
          <a:prstGeom prst="roundRect">
            <a:avLst>
              <a:gd name="adj" fmla="val 16667"/>
            </a:avLst>
          </a:prstGeom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77" name="CustomShape 5"/>
          <p:cNvSpPr/>
          <p:nvPr/>
        </p:nvSpPr>
        <p:spPr>
          <a:xfrm>
            <a:off x="3261240" y="3778200"/>
            <a:ext cx="469080" cy="43092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78" name="CustomShape 6"/>
          <p:cNvSpPr/>
          <p:nvPr/>
        </p:nvSpPr>
        <p:spPr>
          <a:xfrm flipH="1">
            <a:off x="1358280" y="3562200"/>
            <a:ext cx="697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9" name="CustomShape 7"/>
          <p:cNvSpPr/>
          <p:nvPr/>
        </p:nvSpPr>
        <p:spPr>
          <a:xfrm flipH="1" flipV="1">
            <a:off x="2526480" y="3561480"/>
            <a:ext cx="73332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0" name="CustomShape 8"/>
          <p:cNvSpPr/>
          <p:nvPr/>
        </p:nvSpPr>
        <p:spPr>
          <a:xfrm>
            <a:off x="3186000" y="2525040"/>
            <a:ext cx="2215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remote/origin/master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81" name="CustomShape 9"/>
          <p:cNvSpPr/>
          <p:nvPr/>
        </p:nvSpPr>
        <p:spPr>
          <a:xfrm>
            <a:off x="888840" y="1879200"/>
            <a:ext cx="469080" cy="430920"/>
          </a:xfrm>
          <a:prstGeom prst="roundRect">
            <a:avLst>
              <a:gd name="adj" fmla="val 16667"/>
            </a:avLst>
          </a:prstGeom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82" name="CustomShape 10"/>
          <p:cNvSpPr/>
          <p:nvPr/>
        </p:nvSpPr>
        <p:spPr>
          <a:xfrm>
            <a:off x="2057400" y="1879200"/>
            <a:ext cx="469080" cy="430920"/>
          </a:xfrm>
          <a:prstGeom prst="roundRect">
            <a:avLst>
              <a:gd name="adj" fmla="val 16667"/>
            </a:avLst>
          </a:prstGeom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83" name="CustomShape 11"/>
          <p:cNvSpPr/>
          <p:nvPr/>
        </p:nvSpPr>
        <p:spPr>
          <a:xfrm flipH="1">
            <a:off x="1358280" y="2094840"/>
            <a:ext cx="697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4" name="CustomShape 12"/>
          <p:cNvSpPr/>
          <p:nvPr/>
        </p:nvSpPr>
        <p:spPr>
          <a:xfrm>
            <a:off x="3081960" y="1465560"/>
            <a:ext cx="828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master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85" name="CustomShape 13"/>
          <p:cNvSpPr/>
          <p:nvPr/>
        </p:nvSpPr>
        <p:spPr>
          <a:xfrm>
            <a:off x="3236040" y="1870920"/>
            <a:ext cx="469080" cy="43092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86" name="CustomShape 14"/>
          <p:cNvSpPr/>
          <p:nvPr/>
        </p:nvSpPr>
        <p:spPr>
          <a:xfrm flipH="1">
            <a:off x="2526480" y="2086920"/>
            <a:ext cx="70812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7" name="CustomShape 15"/>
          <p:cNvSpPr/>
          <p:nvPr/>
        </p:nvSpPr>
        <p:spPr>
          <a:xfrm>
            <a:off x="3261240" y="2914560"/>
            <a:ext cx="469080" cy="43092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88" name="CustomShape 16"/>
          <p:cNvSpPr/>
          <p:nvPr/>
        </p:nvSpPr>
        <p:spPr>
          <a:xfrm flipH="1">
            <a:off x="2526480" y="3130560"/>
            <a:ext cx="73332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9" name="CustomShape 17"/>
          <p:cNvSpPr/>
          <p:nvPr/>
        </p:nvSpPr>
        <p:spPr>
          <a:xfrm>
            <a:off x="4391640" y="3778200"/>
            <a:ext cx="469080" cy="43092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90" name="CustomShape 18"/>
          <p:cNvSpPr/>
          <p:nvPr/>
        </p:nvSpPr>
        <p:spPr>
          <a:xfrm flipH="1">
            <a:off x="3730680" y="3994200"/>
            <a:ext cx="659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1" name="CustomShape 19"/>
          <p:cNvSpPr/>
          <p:nvPr/>
        </p:nvSpPr>
        <p:spPr>
          <a:xfrm>
            <a:off x="4212000" y="4160160"/>
            <a:ext cx="828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master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2" name="CustomShape 20"/>
          <p:cNvSpPr/>
          <p:nvPr/>
        </p:nvSpPr>
        <p:spPr>
          <a:xfrm>
            <a:off x="5617800" y="3346560"/>
            <a:ext cx="469080" cy="43092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93" name="CustomShape 21"/>
          <p:cNvSpPr/>
          <p:nvPr/>
        </p:nvSpPr>
        <p:spPr>
          <a:xfrm flipH="1" flipV="1">
            <a:off x="3730680" y="3129840"/>
            <a:ext cx="188568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4" name="CustomShape 22"/>
          <p:cNvSpPr/>
          <p:nvPr/>
        </p:nvSpPr>
        <p:spPr>
          <a:xfrm flipH="1">
            <a:off x="4860720" y="3562200"/>
            <a:ext cx="75528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9" dur="indefinite" restart="never" nodeType="tmRoot">
          <p:childTnLst>
            <p:seq>
              <p:cTn id="130" dur="indefinite" nodeType="mainSeq">
                <p:childTnLst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path="M -2.77778E-6 -4.81481E-6 L 0.14445 -0.06226">
                                      <p:cBhvr>
                                        <p:cTn id="143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rebase — альтернатива merge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888840" y="3346560"/>
            <a:ext cx="469080" cy="430920"/>
          </a:xfrm>
          <a:prstGeom prst="roundRect">
            <a:avLst>
              <a:gd name="adj" fmla="val 16667"/>
            </a:avLst>
          </a:prstGeom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97" name="CustomShape 3"/>
          <p:cNvSpPr/>
          <p:nvPr/>
        </p:nvSpPr>
        <p:spPr>
          <a:xfrm>
            <a:off x="2057400" y="3346560"/>
            <a:ext cx="469080" cy="430920"/>
          </a:xfrm>
          <a:prstGeom prst="roundRect">
            <a:avLst>
              <a:gd name="adj" fmla="val 16667"/>
            </a:avLst>
          </a:prstGeom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98" name="CustomShape 4"/>
          <p:cNvSpPr/>
          <p:nvPr/>
        </p:nvSpPr>
        <p:spPr>
          <a:xfrm>
            <a:off x="3261240" y="3778200"/>
            <a:ext cx="469080" cy="43092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9" name="CustomShape 5"/>
          <p:cNvSpPr/>
          <p:nvPr/>
        </p:nvSpPr>
        <p:spPr>
          <a:xfrm flipH="1">
            <a:off x="1358280" y="3562200"/>
            <a:ext cx="697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0" name="CustomShape 6"/>
          <p:cNvSpPr/>
          <p:nvPr/>
        </p:nvSpPr>
        <p:spPr>
          <a:xfrm flipH="1" flipV="1">
            <a:off x="2526480" y="3561480"/>
            <a:ext cx="73332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1" name="CustomShape 7"/>
          <p:cNvSpPr/>
          <p:nvPr/>
        </p:nvSpPr>
        <p:spPr>
          <a:xfrm>
            <a:off x="4972320" y="3809520"/>
            <a:ext cx="828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master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02" name="CustomShape 8"/>
          <p:cNvSpPr/>
          <p:nvPr/>
        </p:nvSpPr>
        <p:spPr>
          <a:xfrm>
            <a:off x="3463560" y="2518560"/>
            <a:ext cx="2215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remote/origin/master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03" name="CustomShape 9"/>
          <p:cNvSpPr/>
          <p:nvPr/>
        </p:nvSpPr>
        <p:spPr>
          <a:xfrm>
            <a:off x="888840" y="1879200"/>
            <a:ext cx="469080" cy="430920"/>
          </a:xfrm>
          <a:prstGeom prst="roundRect">
            <a:avLst>
              <a:gd name="adj" fmla="val 16667"/>
            </a:avLst>
          </a:prstGeom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04" name="CustomShape 10"/>
          <p:cNvSpPr/>
          <p:nvPr/>
        </p:nvSpPr>
        <p:spPr>
          <a:xfrm>
            <a:off x="2057400" y="1879200"/>
            <a:ext cx="469080" cy="430920"/>
          </a:xfrm>
          <a:prstGeom prst="roundRect">
            <a:avLst>
              <a:gd name="adj" fmla="val 16667"/>
            </a:avLst>
          </a:prstGeom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05" name="CustomShape 11"/>
          <p:cNvSpPr/>
          <p:nvPr/>
        </p:nvSpPr>
        <p:spPr>
          <a:xfrm flipH="1">
            <a:off x="1358280" y="2094840"/>
            <a:ext cx="697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6" name="CustomShape 12"/>
          <p:cNvSpPr/>
          <p:nvPr/>
        </p:nvSpPr>
        <p:spPr>
          <a:xfrm>
            <a:off x="3793680" y="1910160"/>
            <a:ext cx="828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master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07" name="CustomShape 13"/>
          <p:cNvSpPr/>
          <p:nvPr/>
        </p:nvSpPr>
        <p:spPr>
          <a:xfrm>
            <a:off x="3236040" y="1870920"/>
            <a:ext cx="469080" cy="43092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08" name="CustomShape 14"/>
          <p:cNvSpPr/>
          <p:nvPr/>
        </p:nvSpPr>
        <p:spPr>
          <a:xfrm flipH="1">
            <a:off x="2526480" y="2086920"/>
            <a:ext cx="70812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9" name="CustomShape 15"/>
          <p:cNvSpPr/>
          <p:nvPr/>
        </p:nvSpPr>
        <p:spPr>
          <a:xfrm>
            <a:off x="3261240" y="2914560"/>
            <a:ext cx="469080" cy="43092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10" name="CustomShape 16"/>
          <p:cNvSpPr/>
          <p:nvPr/>
        </p:nvSpPr>
        <p:spPr>
          <a:xfrm flipH="1">
            <a:off x="2526480" y="3130560"/>
            <a:ext cx="73332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1" name="CustomShape 17"/>
          <p:cNvSpPr/>
          <p:nvPr/>
        </p:nvSpPr>
        <p:spPr>
          <a:xfrm>
            <a:off x="4391640" y="2919960"/>
            <a:ext cx="469080" cy="43092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1’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12" name="CustomShape 18"/>
          <p:cNvSpPr/>
          <p:nvPr/>
        </p:nvSpPr>
        <p:spPr>
          <a:xfrm flipH="1" flipV="1">
            <a:off x="3730680" y="3129840"/>
            <a:ext cx="659520" cy="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3" name="CustomShape 19"/>
          <p:cNvSpPr/>
          <p:nvPr/>
        </p:nvSpPr>
        <p:spPr>
          <a:xfrm>
            <a:off x="4391640" y="3778200"/>
            <a:ext cx="469080" cy="43092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14" name="CustomShape 20"/>
          <p:cNvSpPr/>
          <p:nvPr/>
        </p:nvSpPr>
        <p:spPr>
          <a:xfrm flipH="1">
            <a:off x="3730680" y="3994200"/>
            <a:ext cx="659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5" name="CustomShape 21"/>
          <p:cNvSpPr/>
          <p:nvPr/>
        </p:nvSpPr>
        <p:spPr>
          <a:xfrm>
            <a:off x="5521680" y="2910960"/>
            <a:ext cx="469080" cy="43092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2’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16" name="CustomShape 22"/>
          <p:cNvSpPr/>
          <p:nvPr/>
        </p:nvSpPr>
        <p:spPr>
          <a:xfrm flipH="1">
            <a:off x="4860720" y="3126960"/>
            <a:ext cx="65952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7" name="CustomShape 23"/>
          <p:cNvSpPr/>
          <p:nvPr/>
        </p:nvSpPr>
        <p:spPr>
          <a:xfrm>
            <a:off x="2538000" y="3809520"/>
            <a:ext cx="5540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diff</a:t>
            </a:r>
            <a:r>
              <a:rPr b="0" lang="ru-RU" sz="1800" spc="-1" strike="noStrike" baseline="-25000">
                <a:solidFill>
                  <a:srgbClr val="0070c0"/>
                </a:solidFill>
                <a:latin typeface="Calibri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18" name="CustomShape 24"/>
          <p:cNvSpPr/>
          <p:nvPr/>
        </p:nvSpPr>
        <p:spPr>
          <a:xfrm>
            <a:off x="3825720" y="4085280"/>
            <a:ext cx="5540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diff</a:t>
            </a:r>
            <a:r>
              <a:rPr b="0" lang="ru-RU" sz="1800" spc="-1" strike="noStrike" baseline="-25000">
                <a:solidFill>
                  <a:srgbClr val="0070c0"/>
                </a:solidFill>
                <a:latin typeface="Calibri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19" name="CustomShape 25"/>
          <p:cNvSpPr/>
          <p:nvPr/>
        </p:nvSpPr>
        <p:spPr>
          <a:xfrm>
            <a:off x="3825720" y="3168720"/>
            <a:ext cx="5540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diff</a:t>
            </a:r>
            <a:r>
              <a:rPr b="0" lang="ru-RU" sz="1800" spc="-1" strike="noStrike" baseline="-25000">
                <a:solidFill>
                  <a:srgbClr val="0070c0"/>
                </a:solidFill>
                <a:latin typeface="Calibri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0" name="CustomShape 26"/>
          <p:cNvSpPr/>
          <p:nvPr/>
        </p:nvSpPr>
        <p:spPr>
          <a:xfrm>
            <a:off x="4945680" y="3157920"/>
            <a:ext cx="5540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diff</a:t>
            </a:r>
            <a:r>
              <a:rPr b="0" lang="ru-RU" sz="1800" spc="-1" strike="noStrike" baseline="-25000">
                <a:solidFill>
                  <a:srgbClr val="0070c0"/>
                </a:solidFill>
                <a:latin typeface="Calibri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4" dur="indefinite" restart="never" nodeType="tmRoot">
          <p:childTnLst>
            <p:seq>
              <p:cTn id="145" dur="indefinite" nodeType="mainSeq">
                <p:childTnLst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nodeType="click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path="M -2.5E-6 2.59259E-6 L 0.11684 -0.12523">
                                      <p:cBhvr>
                                        <p:cTn id="149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8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push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888840" y="3346560"/>
            <a:ext cx="469080" cy="430920"/>
          </a:xfrm>
          <a:prstGeom prst="roundRect">
            <a:avLst>
              <a:gd name="adj" fmla="val 16667"/>
            </a:avLst>
          </a:prstGeom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23" name="CustomShape 3"/>
          <p:cNvSpPr/>
          <p:nvPr/>
        </p:nvSpPr>
        <p:spPr>
          <a:xfrm>
            <a:off x="2057400" y="3346560"/>
            <a:ext cx="469080" cy="430920"/>
          </a:xfrm>
          <a:prstGeom prst="roundRect">
            <a:avLst>
              <a:gd name="adj" fmla="val 16667"/>
            </a:avLst>
          </a:prstGeom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24" name="CustomShape 4"/>
          <p:cNvSpPr/>
          <p:nvPr/>
        </p:nvSpPr>
        <p:spPr>
          <a:xfrm>
            <a:off x="3261240" y="3778200"/>
            <a:ext cx="469080" cy="43092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5" name="CustomShape 5"/>
          <p:cNvSpPr/>
          <p:nvPr/>
        </p:nvSpPr>
        <p:spPr>
          <a:xfrm flipH="1">
            <a:off x="1358280" y="3562200"/>
            <a:ext cx="697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6" name="CustomShape 6"/>
          <p:cNvSpPr/>
          <p:nvPr/>
        </p:nvSpPr>
        <p:spPr>
          <a:xfrm flipH="1" flipV="1">
            <a:off x="2526480" y="3561480"/>
            <a:ext cx="73332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7" name="CustomShape 7"/>
          <p:cNvSpPr/>
          <p:nvPr/>
        </p:nvSpPr>
        <p:spPr>
          <a:xfrm>
            <a:off x="5429520" y="3261600"/>
            <a:ext cx="828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master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8" name="CustomShape 8"/>
          <p:cNvSpPr/>
          <p:nvPr/>
        </p:nvSpPr>
        <p:spPr>
          <a:xfrm>
            <a:off x="3089520" y="2526840"/>
            <a:ext cx="2215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remote/origin/master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9" name="CustomShape 9"/>
          <p:cNvSpPr/>
          <p:nvPr/>
        </p:nvSpPr>
        <p:spPr>
          <a:xfrm>
            <a:off x="888840" y="1879200"/>
            <a:ext cx="469080" cy="430920"/>
          </a:xfrm>
          <a:prstGeom prst="roundRect">
            <a:avLst>
              <a:gd name="adj" fmla="val 16667"/>
            </a:avLst>
          </a:prstGeom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30" name="CustomShape 10"/>
          <p:cNvSpPr/>
          <p:nvPr/>
        </p:nvSpPr>
        <p:spPr>
          <a:xfrm>
            <a:off x="2057400" y="1879200"/>
            <a:ext cx="469080" cy="430920"/>
          </a:xfrm>
          <a:prstGeom prst="roundRect">
            <a:avLst>
              <a:gd name="adj" fmla="val 16667"/>
            </a:avLst>
          </a:prstGeom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31" name="CustomShape 11"/>
          <p:cNvSpPr/>
          <p:nvPr/>
        </p:nvSpPr>
        <p:spPr>
          <a:xfrm flipH="1">
            <a:off x="1358280" y="2094840"/>
            <a:ext cx="697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2" name="CustomShape 12"/>
          <p:cNvSpPr/>
          <p:nvPr/>
        </p:nvSpPr>
        <p:spPr>
          <a:xfrm>
            <a:off x="3081960" y="1509840"/>
            <a:ext cx="828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master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33" name="CustomShape 13"/>
          <p:cNvSpPr/>
          <p:nvPr/>
        </p:nvSpPr>
        <p:spPr>
          <a:xfrm>
            <a:off x="3236040" y="1870920"/>
            <a:ext cx="469080" cy="43092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34" name="CustomShape 14"/>
          <p:cNvSpPr/>
          <p:nvPr/>
        </p:nvSpPr>
        <p:spPr>
          <a:xfrm flipH="1">
            <a:off x="2526480" y="2086920"/>
            <a:ext cx="70812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5" name="CustomShape 15"/>
          <p:cNvSpPr/>
          <p:nvPr/>
        </p:nvSpPr>
        <p:spPr>
          <a:xfrm>
            <a:off x="3261240" y="2914560"/>
            <a:ext cx="469080" cy="43092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36" name="CustomShape 16"/>
          <p:cNvSpPr/>
          <p:nvPr/>
        </p:nvSpPr>
        <p:spPr>
          <a:xfrm flipH="1">
            <a:off x="2526480" y="3130560"/>
            <a:ext cx="73332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7" name="CustomShape 17"/>
          <p:cNvSpPr/>
          <p:nvPr/>
        </p:nvSpPr>
        <p:spPr>
          <a:xfrm>
            <a:off x="4391640" y="2919960"/>
            <a:ext cx="469080" cy="43092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1’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38" name="CustomShape 18"/>
          <p:cNvSpPr/>
          <p:nvPr/>
        </p:nvSpPr>
        <p:spPr>
          <a:xfrm flipH="1" flipV="1">
            <a:off x="3730680" y="3129840"/>
            <a:ext cx="659520" cy="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9" name="CustomShape 19"/>
          <p:cNvSpPr/>
          <p:nvPr/>
        </p:nvSpPr>
        <p:spPr>
          <a:xfrm>
            <a:off x="4391640" y="3778200"/>
            <a:ext cx="469080" cy="43092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40" name="CustomShape 20"/>
          <p:cNvSpPr/>
          <p:nvPr/>
        </p:nvSpPr>
        <p:spPr>
          <a:xfrm flipH="1">
            <a:off x="3730680" y="3994200"/>
            <a:ext cx="659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41" name="CustomShape 21"/>
          <p:cNvSpPr/>
          <p:nvPr/>
        </p:nvSpPr>
        <p:spPr>
          <a:xfrm>
            <a:off x="5521680" y="2910960"/>
            <a:ext cx="469080" cy="43092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2’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42" name="CustomShape 22"/>
          <p:cNvSpPr/>
          <p:nvPr/>
        </p:nvSpPr>
        <p:spPr>
          <a:xfrm flipH="1">
            <a:off x="4860720" y="3126960"/>
            <a:ext cx="65952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43" name="CustomShape 23"/>
          <p:cNvSpPr/>
          <p:nvPr/>
        </p:nvSpPr>
        <p:spPr>
          <a:xfrm>
            <a:off x="4391640" y="1870920"/>
            <a:ext cx="469080" cy="43092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1’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44" name="CustomShape 24"/>
          <p:cNvSpPr/>
          <p:nvPr/>
        </p:nvSpPr>
        <p:spPr>
          <a:xfrm flipH="1">
            <a:off x="3705120" y="2086920"/>
            <a:ext cx="685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45" name="CustomShape 25"/>
          <p:cNvSpPr/>
          <p:nvPr/>
        </p:nvSpPr>
        <p:spPr>
          <a:xfrm>
            <a:off x="5521680" y="1870920"/>
            <a:ext cx="469080" cy="43092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2’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46" name="CustomShape 26"/>
          <p:cNvSpPr/>
          <p:nvPr/>
        </p:nvSpPr>
        <p:spPr>
          <a:xfrm flipH="1">
            <a:off x="4860720" y="2086920"/>
            <a:ext cx="659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8" dur="indefinite" restart="never" nodeType="tmRoot">
          <p:childTnLst>
            <p:seq>
              <p:cTn id="169" dur="indefinite" nodeType="mainSeq">
                <p:childTnLst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path="M -1.66667E-6 -7.40741E-7 L 0.24861 -0.00046">
                                      <p:cBhvr>
                                        <p:cTn id="185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6" nodeType="withEffect" fill="hold" presetClass="path" presetID="35">
                                  <p:stCondLst>
                                    <p:cond delay="0"/>
                                  </p:stCondLst>
                                  <p:childTnLst>
                                    <p:animMotion path="M 2.22222E-6 -3.7037E-7 L 0.25885 -0.00231">
                                      <p:cBhvr>
                                        <p:cTn id="187" dur="2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615240" y="165060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pull 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       = fetch + merge</a:t>
            </a:r>
            <a:br/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pull --rebase 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= fetch + rebase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8" dur="indefinite" restart="never" nodeType="tmRoot">
          <p:childTnLst>
            <p:seq>
              <p:cTn id="18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Как хранить информацию?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Просто один проект, без версий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Сохранять версии программы при помощи папок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Использовать системы контроля версий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-57240" y="4139280"/>
            <a:ext cx="9129240" cy="1764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-820440" y="61920"/>
            <a:ext cx="6189840" cy="2822760"/>
          </a:xfrm>
          <a:prstGeom prst="cloud">
            <a:avLst/>
          </a:prstGeom>
          <a:gradFill rotWithShape="0">
            <a:gsLst>
              <a:gs pos="43000">
                <a:schemeClr val="accent1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3600000"/>
          </a:gradFill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9" name="CustomShape 2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pull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888840" y="3346560"/>
            <a:ext cx="469080" cy="430920"/>
          </a:xfrm>
          <a:prstGeom prst="roundRect">
            <a:avLst>
              <a:gd name="adj" fmla="val 16667"/>
            </a:avLst>
          </a:prstGeom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51" name="CustomShape 4"/>
          <p:cNvSpPr/>
          <p:nvPr/>
        </p:nvSpPr>
        <p:spPr>
          <a:xfrm>
            <a:off x="2057400" y="3346560"/>
            <a:ext cx="469080" cy="430920"/>
          </a:xfrm>
          <a:prstGeom prst="roundRect">
            <a:avLst>
              <a:gd name="adj" fmla="val 16667"/>
            </a:avLst>
          </a:prstGeom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52" name="CustomShape 5"/>
          <p:cNvSpPr/>
          <p:nvPr/>
        </p:nvSpPr>
        <p:spPr>
          <a:xfrm>
            <a:off x="4417920" y="3347280"/>
            <a:ext cx="469080" cy="43092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253" name="CustomShape 6"/>
          <p:cNvSpPr/>
          <p:nvPr/>
        </p:nvSpPr>
        <p:spPr>
          <a:xfrm flipH="1">
            <a:off x="1358280" y="3562200"/>
            <a:ext cx="697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4" name="CustomShape 7"/>
          <p:cNvSpPr/>
          <p:nvPr/>
        </p:nvSpPr>
        <p:spPr>
          <a:xfrm flipH="1" flipV="1">
            <a:off x="3756960" y="3560760"/>
            <a:ext cx="659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5" name="CustomShape 8"/>
          <p:cNvSpPr/>
          <p:nvPr/>
        </p:nvSpPr>
        <p:spPr>
          <a:xfrm>
            <a:off x="2462040" y="2885040"/>
            <a:ext cx="2215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remote/origin/master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56" name="CustomShape 9"/>
          <p:cNvSpPr/>
          <p:nvPr/>
        </p:nvSpPr>
        <p:spPr>
          <a:xfrm>
            <a:off x="888840" y="1879200"/>
            <a:ext cx="469080" cy="430920"/>
          </a:xfrm>
          <a:prstGeom prst="roundRect">
            <a:avLst>
              <a:gd name="adj" fmla="val 16667"/>
            </a:avLst>
          </a:prstGeom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57" name="CustomShape 10"/>
          <p:cNvSpPr/>
          <p:nvPr/>
        </p:nvSpPr>
        <p:spPr>
          <a:xfrm>
            <a:off x="2057400" y="1879200"/>
            <a:ext cx="469080" cy="430920"/>
          </a:xfrm>
          <a:prstGeom prst="roundRect">
            <a:avLst>
              <a:gd name="adj" fmla="val 16667"/>
            </a:avLst>
          </a:prstGeom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58" name="CustomShape 11"/>
          <p:cNvSpPr/>
          <p:nvPr/>
        </p:nvSpPr>
        <p:spPr>
          <a:xfrm flipH="1">
            <a:off x="1358280" y="2094840"/>
            <a:ext cx="697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9" name="CustomShape 12"/>
          <p:cNvSpPr/>
          <p:nvPr/>
        </p:nvSpPr>
        <p:spPr>
          <a:xfrm>
            <a:off x="4282920" y="1465560"/>
            <a:ext cx="828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master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60" name="CustomShape 13"/>
          <p:cNvSpPr/>
          <p:nvPr/>
        </p:nvSpPr>
        <p:spPr>
          <a:xfrm flipH="1">
            <a:off x="2526480" y="2086920"/>
            <a:ext cx="70812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1" name="CustomShape 14"/>
          <p:cNvSpPr/>
          <p:nvPr/>
        </p:nvSpPr>
        <p:spPr>
          <a:xfrm>
            <a:off x="3287880" y="3346560"/>
            <a:ext cx="469080" cy="43092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62" name="CustomShape 15"/>
          <p:cNvSpPr/>
          <p:nvPr/>
        </p:nvSpPr>
        <p:spPr>
          <a:xfrm flipH="1">
            <a:off x="2526480" y="3562200"/>
            <a:ext cx="759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3" name="CustomShape 16"/>
          <p:cNvSpPr/>
          <p:nvPr/>
        </p:nvSpPr>
        <p:spPr>
          <a:xfrm>
            <a:off x="5396400" y="3347280"/>
            <a:ext cx="469080" cy="43092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264" name="CustomShape 17"/>
          <p:cNvSpPr/>
          <p:nvPr/>
        </p:nvSpPr>
        <p:spPr>
          <a:xfrm flipH="1">
            <a:off x="4887360" y="3563280"/>
            <a:ext cx="507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5" name="CustomShape 18"/>
          <p:cNvSpPr/>
          <p:nvPr/>
        </p:nvSpPr>
        <p:spPr>
          <a:xfrm>
            <a:off x="5234400" y="2970720"/>
            <a:ext cx="828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master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66" name="CustomShape 19"/>
          <p:cNvSpPr/>
          <p:nvPr/>
        </p:nvSpPr>
        <p:spPr>
          <a:xfrm>
            <a:off x="4417920" y="4322160"/>
            <a:ext cx="469080" cy="43092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267" name="CustomShape 20"/>
          <p:cNvSpPr/>
          <p:nvPr/>
        </p:nvSpPr>
        <p:spPr>
          <a:xfrm flipH="1">
            <a:off x="5865480" y="3778920"/>
            <a:ext cx="932760" cy="76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8" name="CustomShape 21"/>
          <p:cNvSpPr/>
          <p:nvPr/>
        </p:nvSpPr>
        <p:spPr>
          <a:xfrm flipH="1" flipV="1">
            <a:off x="3522240" y="3777480"/>
            <a:ext cx="894600" cy="75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9" name="CustomShape 22"/>
          <p:cNvSpPr/>
          <p:nvPr/>
        </p:nvSpPr>
        <p:spPr>
          <a:xfrm flipH="1">
            <a:off x="3705120" y="2086920"/>
            <a:ext cx="685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0" name="CustomShape 23"/>
          <p:cNvSpPr/>
          <p:nvPr/>
        </p:nvSpPr>
        <p:spPr>
          <a:xfrm>
            <a:off x="4391640" y="1879200"/>
            <a:ext cx="469080" cy="43092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71" name="CustomShape 24"/>
          <p:cNvSpPr/>
          <p:nvPr/>
        </p:nvSpPr>
        <p:spPr>
          <a:xfrm>
            <a:off x="3236040" y="1870920"/>
            <a:ext cx="469080" cy="430920"/>
          </a:xfrm>
          <a:prstGeom prst="roundRect">
            <a:avLst>
              <a:gd name="adj" fmla="val 16667"/>
            </a:avLst>
          </a:prstGeom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72" name="CustomShape 25"/>
          <p:cNvSpPr/>
          <p:nvPr/>
        </p:nvSpPr>
        <p:spPr>
          <a:xfrm>
            <a:off x="5396400" y="4327920"/>
            <a:ext cx="469080" cy="43092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273" name="CustomShape 26"/>
          <p:cNvSpPr/>
          <p:nvPr/>
        </p:nvSpPr>
        <p:spPr>
          <a:xfrm flipH="1" flipV="1">
            <a:off x="4887360" y="4537080"/>
            <a:ext cx="50760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4" name="CustomShape 27"/>
          <p:cNvSpPr/>
          <p:nvPr/>
        </p:nvSpPr>
        <p:spPr>
          <a:xfrm>
            <a:off x="3287880" y="3340080"/>
            <a:ext cx="469080" cy="430920"/>
          </a:xfrm>
          <a:prstGeom prst="roundRect">
            <a:avLst>
              <a:gd name="adj" fmla="val 16667"/>
            </a:avLst>
          </a:prstGeom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75" name="CustomShape 28"/>
          <p:cNvSpPr/>
          <p:nvPr/>
        </p:nvSpPr>
        <p:spPr>
          <a:xfrm>
            <a:off x="4455000" y="3346560"/>
            <a:ext cx="469080" cy="43092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76" name="CustomShape 29"/>
          <p:cNvSpPr/>
          <p:nvPr/>
        </p:nvSpPr>
        <p:spPr>
          <a:xfrm flipH="1" flipV="1">
            <a:off x="3756960" y="3555360"/>
            <a:ext cx="696600" cy="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7" name="CustomShape 30"/>
          <p:cNvSpPr/>
          <p:nvPr/>
        </p:nvSpPr>
        <p:spPr>
          <a:xfrm>
            <a:off x="7158960" y="3132360"/>
            <a:ext cx="1838520" cy="86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1). fetch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78" name="CustomShape 31"/>
          <p:cNvSpPr/>
          <p:nvPr/>
        </p:nvSpPr>
        <p:spPr>
          <a:xfrm>
            <a:off x="6564960" y="3347280"/>
            <a:ext cx="469080" cy="43092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279" name="CustomShape 32"/>
          <p:cNvSpPr/>
          <p:nvPr/>
        </p:nvSpPr>
        <p:spPr>
          <a:xfrm flipH="1" flipV="1">
            <a:off x="4924080" y="3560760"/>
            <a:ext cx="1639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0" name="CustomShape 33"/>
          <p:cNvSpPr/>
          <p:nvPr/>
        </p:nvSpPr>
        <p:spPr>
          <a:xfrm>
            <a:off x="7196760" y="3119040"/>
            <a:ext cx="1838520" cy="86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9000"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2). merge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81" name="CustomShape 34"/>
          <p:cNvSpPr/>
          <p:nvPr/>
        </p:nvSpPr>
        <p:spPr>
          <a:xfrm>
            <a:off x="5236920" y="4770360"/>
            <a:ext cx="828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master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0" dur="indefinite" restart="never" nodeType="tmRoot">
          <p:childTnLst>
            <p:seq>
              <p:cTn id="191" dur="indefinite" nodeType="mainSeq">
                <p:childTnLst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0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6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2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5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path="M 1.66667E-6 1.78538E-6 L 1.66667E-6 0.25971">
                                      <p:cBhvr>
                                        <p:cTn id="217" dur="2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2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3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6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path="M -1.38889E-6 2.22017E-7 L 0.1217 0.00092">
                                      <p:cBhvr>
                                        <p:cTn id="231" dur="2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6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2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path="M -0.00018 -0.00254 L 0.11996 -0.25624">
                                      <p:cBhvr>
                                        <p:cTn id="250" dur="2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1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Обучающая «игра»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https://learngitbranching.js.org</a:t>
            </a:r>
            <a:r>
              <a:rPr b="0" lang="ru-RU" sz="2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/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</p:txBody>
      </p:sp>
      <p:pic>
        <p:nvPicPr>
          <p:cNvPr id="284" name="" descr=""/>
          <p:cNvPicPr/>
          <p:nvPr/>
        </p:nvPicPr>
        <p:blipFill>
          <a:blip r:embed="rId3"/>
          <a:stretch/>
        </p:blipFill>
        <p:spPr>
          <a:xfrm>
            <a:off x="720000" y="2376000"/>
            <a:ext cx="5280840" cy="3284280"/>
          </a:xfrm>
          <a:prstGeom prst="rect">
            <a:avLst/>
          </a:prstGeom>
          <a:ln>
            <a:noFill/>
          </a:ln>
        </p:spPr>
      </p:pic>
      <p:pic>
        <p:nvPicPr>
          <p:cNvPr id="285" name="" descr=""/>
          <p:cNvPicPr/>
          <p:nvPr/>
        </p:nvPicPr>
        <p:blipFill>
          <a:blip r:embed="rId4"/>
          <a:stretch/>
        </p:blipFill>
        <p:spPr>
          <a:xfrm>
            <a:off x="1876680" y="4429440"/>
            <a:ext cx="6835320" cy="2194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3" dur="indefinite" restart="never" nodeType="tmRoot">
          <p:childTnLst>
            <p:seq>
              <p:cTn id="2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push conflict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888840" y="3346560"/>
            <a:ext cx="469080" cy="430920"/>
          </a:xfrm>
          <a:prstGeom prst="roundRect">
            <a:avLst>
              <a:gd name="adj" fmla="val 16667"/>
            </a:avLst>
          </a:prstGeom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88" name="CustomShape 3"/>
          <p:cNvSpPr/>
          <p:nvPr/>
        </p:nvSpPr>
        <p:spPr>
          <a:xfrm>
            <a:off x="2057400" y="3346560"/>
            <a:ext cx="469080" cy="430920"/>
          </a:xfrm>
          <a:prstGeom prst="roundRect">
            <a:avLst>
              <a:gd name="adj" fmla="val 16667"/>
            </a:avLst>
          </a:prstGeom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89" name="CustomShape 4"/>
          <p:cNvSpPr/>
          <p:nvPr/>
        </p:nvSpPr>
        <p:spPr>
          <a:xfrm>
            <a:off x="3261240" y="3778200"/>
            <a:ext cx="469080" cy="43092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90" name="CustomShape 5"/>
          <p:cNvSpPr/>
          <p:nvPr/>
        </p:nvSpPr>
        <p:spPr>
          <a:xfrm flipH="1">
            <a:off x="1358280" y="3562200"/>
            <a:ext cx="697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91" name="CustomShape 6"/>
          <p:cNvSpPr/>
          <p:nvPr/>
        </p:nvSpPr>
        <p:spPr>
          <a:xfrm flipH="1" flipV="1">
            <a:off x="2526480" y="3561480"/>
            <a:ext cx="73332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92" name="CustomShape 7"/>
          <p:cNvSpPr/>
          <p:nvPr/>
        </p:nvSpPr>
        <p:spPr>
          <a:xfrm>
            <a:off x="5429520" y="3261600"/>
            <a:ext cx="828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master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93" name="CustomShape 8"/>
          <p:cNvSpPr/>
          <p:nvPr/>
        </p:nvSpPr>
        <p:spPr>
          <a:xfrm>
            <a:off x="3089520" y="2526840"/>
            <a:ext cx="2215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remote/origin/master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94" name="CustomShape 9"/>
          <p:cNvSpPr/>
          <p:nvPr/>
        </p:nvSpPr>
        <p:spPr>
          <a:xfrm>
            <a:off x="888840" y="1879200"/>
            <a:ext cx="469080" cy="430920"/>
          </a:xfrm>
          <a:prstGeom prst="roundRect">
            <a:avLst>
              <a:gd name="adj" fmla="val 16667"/>
            </a:avLst>
          </a:prstGeom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95" name="CustomShape 10"/>
          <p:cNvSpPr/>
          <p:nvPr/>
        </p:nvSpPr>
        <p:spPr>
          <a:xfrm>
            <a:off x="2057400" y="1879200"/>
            <a:ext cx="469080" cy="430920"/>
          </a:xfrm>
          <a:prstGeom prst="roundRect">
            <a:avLst>
              <a:gd name="adj" fmla="val 16667"/>
            </a:avLst>
          </a:prstGeom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96" name="CustomShape 11"/>
          <p:cNvSpPr/>
          <p:nvPr/>
        </p:nvSpPr>
        <p:spPr>
          <a:xfrm flipH="1">
            <a:off x="1358280" y="2094840"/>
            <a:ext cx="697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97" name="CustomShape 12"/>
          <p:cNvSpPr/>
          <p:nvPr/>
        </p:nvSpPr>
        <p:spPr>
          <a:xfrm>
            <a:off x="3081960" y="1509840"/>
            <a:ext cx="828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master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98" name="CustomShape 13"/>
          <p:cNvSpPr/>
          <p:nvPr/>
        </p:nvSpPr>
        <p:spPr>
          <a:xfrm>
            <a:off x="3236040" y="1870920"/>
            <a:ext cx="469080" cy="43092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99" name="CustomShape 14"/>
          <p:cNvSpPr/>
          <p:nvPr/>
        </p:nvSpPr>
        <p:spPr>
          <a:xfrm flipH="1">
            <a:off x="2526480" y="2086920"/>
            <a:ext cx="70812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0" name="CustomShape 15"/>
          <p:cNvSpPr/>
          <p:nvPr/>
        </p:nvSpPr>
        <p:spPr>
          <a:xfrm>
            <a:off x="3261240" y="2914560"/>
            <a:ext cx="469080" cy="43092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01" name="CustomShape 16"/>
          <p:cNvSpPr/>
          <p:nvPr/>
        </p:nvSpPr>
        <p:spPr>
          <a:xfrm flipH="1">
            <a:off x="2526480" y="3130560"/>
            <a:ext cx="73332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2" name="CustomShape 17"/>
          <p:cNvSpPr/>
          <p:nvPr/>
        </p:nvSpPr>
        <p:spPr>
          <a:xfrm>
            <a:off x="4391640" y="2919960"/>
            <a:ext cx="469080" cy="43092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1’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03" name="CustomShape 18"/>
          <p:cNvSpPr/>
          <p:nvPr/>
        </p:nvSpPr>
        <p:spPr>
          <a:xfrm flipH="1" flipV="1">
            <a:off x="3730680" y="3129840"/>
            <a:ext cx="659520" cy="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4" name="CustomShape 19"/>
          <p:cNvSpPr/>
          <p:nvPr/>
        </p:nvSpPr>
        <p:spPr>
          <a:xfrm>
            <a:off x="4391640" y="3778200"/>
            <a:ext cx="469080" cy="43092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05" name="CustomShape 20"/>
          <p:cNvSpPr/>
          <p:nvPr/>
        </p:nvSpPr>
        <p:spPr>
          <a:xfrm flipH="1">
            <a:off x="3730680" y="3994200"/>
            <a:ext cx="659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6" name="CustomShape 21"/>
          <p:cNvSpPr/>
          <p:nvPr/>
        </p:nvSpPr>
        <p:spPr>
          <a:xfrm>
            <a:off x="5521680" y="2910960"/>
            <a:ext cx="469080" cy="43092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2’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07" name="CustomShape 22"/>
          <p:cNvSpPr/>
          <p:nvPr/>
        </p:nvSpPr>
        <p:spPr>
          <a:xfrm flipH="1">
            <a:off x="4860720" y="3126960"/>
            <a:ext cx="65952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8" name="CustomShape 23"/>
          <p:cNvSpPr/>
          <p:nvPr/>
        </p:nvSpPr>
        <p:spPr>
          <a:xfrm flipH="1">
            <a:off x="3705120" y="2086920"/>
            <a:ext cx="685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9" name="CustomShape 24"/>
          <p:cNvSpPr/>
          <p:nvPr/>
        </p:nvSpPr>
        <p:spPr>
          <a:xfrm>
            <a:off x="4391640" y="1879200"/>
            <a:ext cx="469080" cy="43092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10" name="CustomShape 25"/>
          <p:cNvSpPr/>
          <p:nvPr/>
        </p:nvSpPr>
        <p:spPr>
          <a:xfrm>
            <a:off x="3236040" y="1870920"/>
            <a:ext cx="469080" cy="430920"/>
          </a:xfrm>
          <a:prstGeom prst="roundRect">
            <a:avLst>
              <a:gd name="adj" fmla="val 16667"/>
            </a:avLst>
          </a:prstGeom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11" name="CustomShape 26"/>
          <p:cNvSpPr/>
          <p:nvPr/>
        </p:nvSpPr>
        <p:spPr>
          <a:xfrm>
            <a:off x="4391640" y="1879200"/>
            <a:ext cx="469080" cy="430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12" name="TextShape 27"/>
          <p:cNvSpPr txBox="1"/>
          <p:nvPr/>
        </p:nvSpPr>
        <p:spPr>
          <a:xfrm>
            <a:off x="792000" y="4752000"/>
            <a:ext cx="6905880" cy="120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git pull 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       </a:t>
            </a:r>
            <a:br/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git push origin master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5" dur="indefinite" restart="never" nodeType="tmRoot">
          <p:childTnLst>
            <p:seq>
              <p:cTn id="256" dur="indefinite" nodeType="mainSeq">
                <p:childTnLst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1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4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path="M -1.66667E-6 -2.25717E-6 L 0.12118 -0.00254">
                                      <p:cBhvr>
                                        <p:cTn id="269" dur="2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4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merge conflicts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onsolas"/>
              </a:rPr>
              <a:t>the number of planets are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onsolas"/>
              </a:rPr>
              <a:t>&lt;&lt;&lt;&lt;&lt;&lt;&lt; HEAD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onsolas"/>
              </a:rPr>
              <a:t>nine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onsolas"/>
              </a:rPr>
              <a:t>=======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onsolas"/>
              </a:rPr>
              <a:t>eight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onsolas"/>
              </a:rPr>
              <a:t>&gt;&gt;&gt;&gt;&gt;&gt;&gt; branch-a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9" dur="indefinite" restart="never" nodeType="tmRoot">
          <p:childTnLst>
            <p:seq>
              <p:cTn id="2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merge conflicts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316" name="Picture 2" descr=""/>
          <p:cNvPicPr/>
          <p:nvPr/>
        </p:nvPicPr>
        <p:blipFill>
          <a:blip r:embed="rId1"/>
          <a:stretch/>
        </p:blipFill>
        <p:spPr>
          <a:xfrm>
            <a:off x="1122840" y="1747800"/>
            <a:ext cx="6897960" cy="482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1" dur="indefinite" restart="never" nodeType="tmRoot">
          <p:childTnLst>
            <p:seq>
              <p:cTn id="2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Задача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36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bit.ly/</a:t>
            </a:r>
            <a:r>
              <a:rPr b="0" lang="ru-RU" sz="36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git-merge</a:t>
            </a:r>
            <a:endParaRPr b="0" lang="ru-RU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ru-RU" sz="28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https</a:t>
            </a:r>
            <a:r>
              <a:rPr b="0" lang="ru-RU" sz="2800" spc="-1" strike="noStrike" u="sng">
                <a:solidFill>
                  <a:srgbClr val="0563c1"/>
                </a:solidFill>
                <a:uFillTx/>
                <a:latin typeface="Calibri"/>
                <a:hlinkClick r:id="rId4"/>
              </a:rPr>
              <a:t>://</a:t>
            </a:r>
            <a:r>
              <a:rPr b="0" lang="ru-RU" sz="2800" spc="-1" strike="noStrike" u="sng">
                <a:solidFill>
                  <a:srgbClr val="0563c1"/>
                </a:solidFill>
                <a:uFillTx/>
                <a:latin typeface="Calibri"/>
                <a:hlinkClick r:id="rId5"/>
              </a:rPr>
              <a:t>github.com/kontur-edu/git-merge-task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3" dur="indefinite" restart="never" nodeType="tmRoot">
          <p:childTnLst>
            <p:seq>
              <p:cTn id="2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615240" y="165060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0" name="" descr=""/>
          <p:cNvPicPr/>
          <p:nvPr/>
        </p:nvPicPr>
        <p:blipFill>
          <a:blip r:embed="rId1"/>
          <a:stretch/>
        </p:blipFill>
        <p:spPr>
          <a:xfrm>
            <a:off x="1392840" y="2176200"/>
            <a:ext cx="6095160" cy="2071800"/>
          </a:xfrm>
          <a:prstGeom prst="rect">
            <a:avLst/>
          </a:prstGeom>
          <a:ln>
            <a:noFill/>
          </a:ln>
        </p:spPr>
      </p:pic>
      <p:sp>
        <p:nvSpPr>
          <p:cNvPr id="321" name="TextShape 2"/>
          <p:cNvSpPr txBox="1"/>
          <p:nvPr/>
        </p:nvSpPr>
        <p:spPr>
          <a:xfrm>
            <a:off x="1512000" y="4694760"/>
            <a:ext cx="5904000" cy="64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ru-RU" sz="4400" spc="-1" strike="noStrike">
                <a:solidFill>
                  <a:srgbClr val="000000"/>
                </a:solidFill>
                <a:latin typeface="Calibri Light"/>
              </a:rPr>
              <a:t>git reset  --hard 1c002dd</a:t>
            </a:r>
            <a:endParaRPr b="1" lang="ru-RU" sz="4400" spc="-1" strike="noStrike">
              <a:latin typeface="Arial"/>
            </a:endParaRPr>
          </a:p>
        </p:txBody>
      </p:sp>
      <p:sp>
        <p:nvSpPr>
          <p:cNvPr id="322" name="TextShape 3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4400" spc="-1" strike="noStrike">
                <a:latin typeface="Calibri Light"/>
              </a:rPr>
              <a:t>Git reflog</a:t>
            </a:r>
            <a:endParaRPr b="0" lang="ru-RU" sz="4400" spc="-1" strike="noStrike">
              <a:latin typeface="Calibri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5" dur="indefinite" restart="never" nodeType="tmRoot">
          <p:childTnLst>
            <p:seq>
              <p:cTn id="2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615240" y="165060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TextShape 2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4400" spc="-1" strike="noStrike">
                <a:latin typeface="Calibri Light"/>
              </a:rPr>
              <a:t>Вывод</a:t>
            </a:r>
            <a:endParaRPr b="0" lang="ru-RU" sz="4400" spc="-1" strike="noStrike">
              <a:latin typeface="Calibri Light"/>
            </a:endParaRPr>
          </a:p>
        </p:txBody>
      </p:sp>
      <p:sp>
        <p:nvSpPr>
          <p:cNvPr id="325" name="TextShape 3"/>
          <p:cNvSpPr txBox="1"/>
          <p:nvPr/>
        </p:nvSpPr>
        <p:spPr>
          <a:xfrm>
            <a:off x="648000" y="1800000"/>
            <a:ext cx="8229240" cy="374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600" spc="-1" strike="noStrike">
                <a:solidFill>
                  <a:srgbClr val="000000"/>
                </a:solidFill>
                <a:latin typeface="Calibri Light"/>
              </a:rPr>
              <a:t>git позволяет удобно работать в команде</a:t>
            </a:r>
            <a:endParaRPr b="0" lang="ru-R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7" dur="indefinite" restart="never" nodeType="tmRoot">
          <p:childTnLst>
            <p:seq>
              <p:cTn id="2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Version Control System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работа с изменяющейся информацией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хранение несколько версий одного и того же документа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Возможности VCS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Позволяют создавать разные варианты одного документа (ветки)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Дают возможность узнать автора изменений конкретных строк.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Ведут журнал изменений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Контролируют права доступа пользователей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Поддерживают сохранение конкретных версий (теги)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Типичный цикл работы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0). Создать проект 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1). Написать код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2). Зафиксировать текущую версию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3). Получить изменения коллег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Репозиторий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18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720000" y="1407600"/>
            <a:ext cx="7803000" cy="528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История директории локально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28560" y="1825560"/>
            <a:ext cx="7904880" cy="14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Снэпшот — commit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Процесс создания снэпшота — тоже commit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97" name="Рисунок 3" descr=""/>
          <p:cNvPicPr/>
          <p:nvPr/>
        </p:nvPicPr>
        <p:blipFill>
          <a:blip r:embed="rId1"/>
          <a:stretch/>
        </p:blipFill>
        <p:spPr>
          <a:xfrm>
            <a:off x="3676680" y="3305160"/>
            <a:ext cx="5466600" cy="3552120"/>
          </a:xfrm>
          <a:prstGeom prst="rect">
            <a:avLst/>
          </a:prstGeom>
          <a:ln>
            <a:noFill/>
          </a:ln>
        </p:spPr>
      </p:pic>
      <p:sp>
        <p:nvSpPr>
          <p:cNvPr id="98" name="CustomShape 3"/>
          <p:cNvSpPr/>
          <p:nvPr/>
        </p:nvSpPr>
        <p:spPr>
          <a:xfrm>
            <a:off x="691920" y="3643920"/>
            <a:ext cx="1795680" cy="103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ru-R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git clone</a:t>
            </a:r>
            <a:br/>
            <a:r>
              <a:rPr b="1" lang="ru-R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git init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commit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00" name="Объект 3" descr=""/>
          <p:cNvPicPr/>
          <p:nvPr/>
        </p:nvPicPr>
        <p:blipFill>
          <a:blip r:embed="rId1"/>
          <a:stretch/>
        </p:blipFill>
        <p:spPr>
          <a:xfrm>
            <a:off x="2743200" y="0"/>
            <a:ext cx="6400080" cy="644400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599400" y="2875320"/>
            <a:ext cx="2607120" cy="17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ru-R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git add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ru-R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git commit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ru-R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.gitignore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Immutable history — DAG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628560" y="3562200"/>
            <a:ext cx="7886160" cy="138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Ничего не теряется!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888840" y="2122560"/>
            <a:ext cx="469080" cy="430920"/>
          </a:xfrm>
          <a:prstGeom prst="roundRect">
            <a:avLst>
              <a:gd name="adj" fmla="val 16667"/>
            </a:avLst>
          </a:prstGeom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05" name="CustomShape 4"/>
          <p:cNvSpPr/>
          <p:nvPr/>
        </p:nvSpPr>
        <p:spPr>
          <a:xfrm>
            <a:off x="2057400" y="2122560"/>
            <a:ext cx="469080" cy="430920"/>
          </a:xfrm>
          <a:prstGeom prst="roundRect">
            <a:avLst>
              <a:gd name="adj" fmla="val 16667"/>
            </a:avLst>
          </a:prstGeom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06" name="CustomShape 5"/>
          <p:cNvSpPr/>
          <p:nvPr/>
        </p:nvSpPr>
        <p:spPr>
          <a:xfrm>
            <a:off x="3261240" y="2554200"/>
            <a:ext cx="469080" cy="430920"/>
          </a:xfrm>
          <a:prstGeom prst="roundRect">
            <a:avLst>
              <a:gd name="adj" fmla="val 16667"/>
            </a:avLst>
          </a:prstGeom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07" name="CustomShape 6"/>
          <p:cNvSpPr/>
          <p:nvPr/>
        </p:nvSpPr>
        <p:spPr>
          <a:xfrm flipH="1">
            <a:off x="1358280" y="2338560"/>
            <a:ext cx="697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8" name="CustomShape 7"/>
          <p:cNvSpPr/>
          <p:nvPr/>
        </p:nvSpPr>
        <p:spPr>
          <a:xfrm flipH="1" flipV="1">
            <a:off x="2526480" y="2337840"/>
            <a:ext cx="73332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9" name="CustomShape 8"/>
          <p:cNvSpPr/>
          <p:nvPr/>
        </p:nvSpPr>
        <p:spPr>
          <a:xfrm>
            <a:off x="3261240" y="1690560"/>
            <a:ext cx="469080" cy="430920"/>
          </a:xfrm>
          <a:prstGeom prst="roundRect">
            <a:avLst>
              <a:gd name="adj" fmla="val 16667"/>
            </a:avLst>
          </a:prstGeom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10" name="CustomShape 9"/>
          <p:cNvSpPr/>
          <p:nvPr/>
        </p:nvSpPr>
        <p:spPr>
          <a:xfrm flipH="1">
            <a:off x="2526480" y="1906560"/>
            <a:ext cx="73332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1" name="CustomShape 10"/>
          <p:cNvSpPr/>
          <p:nvPr/>
        </p:nvSpPr>
        <p:spPr>
          <a:xfrm>
            <a:off x="4391640" y="2554200"/>
            <a:ext cx="469080" cy="430920"/>
          </a:xfrm>
          <a:prstGeom prst="roundRect">
            <a:avLst>
              <a:gd name="adj" fmla="val 16667"/>
            </a:avLst>
          </a:prstGeom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12" name="CustomShape 11"/>
          <p:cNvSpPr/>
          <p:nvPr/>
        </p:nvSpPr>
        <p:spPr>
          <a:xfrm flipH="1">
            <a:off x="3730680" y="2770200"/>
            <a:ext cx="659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3" name="CustomShape 12"/>
          <p:cNvSpPr/>
          <p:nvPr/>
        </p:nvSpPr>
        <p:spPr>
          <a:xfrm>
            <a:off x="5617800" y="2122560"/>
            <a:ext cx="469080" cy="430920"/>
          </a:xfrm>
          <a:prstGeom prst="roundRect">
            <a:avLst>
              <a:gd name="adj" fmla="val 16667"/>
            </a:avLst>
          </a:prstGeom>
          <a:ln w="7632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14" name="CustomShape 13"/>
          <p:cNvSpPr/>
          <p:nvPr/>
        </p:nvSpPr>
        <p:spPr>
          <a:xfrm flipH="1" flipV="1">
            <a:off x="3730680" y="1905840"/>
            <a:ext cx="188568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5" name="CustomShape 14"/>
          <p:cNvSpPr/>
          <p:nvPr/>
        </p:nvSpPr>
        <p:spPr>
          <a:xfrm flipH="1">
            <a:off x="4860720" y="2338560"/>
            <a:ext cx="75528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582</TotalTime>
  <Application>LibreOffice/6.1.5.2$Windows_X86_64 LibreOffice_project/90f8dcf33c87b3705e78202e3df5142b201bd805</Application>
  <Words>928</Words>
  <Paragraphs>278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2014-10-31T19:06:12Z</dcterms:created>
  <dc:creator>Pavel Egorov</dc:creator>
  <dc:description/>
  <dc:language>ru-RU</dc:language>
  <cp:lastModifiedBy/>
  <cp:lastPrinted>2019-04-09T21:50:55Z</cp:lastPrinted>
  <dcterms:modified xsi:type="dcterms:W3CDTF">2019-04-18T21:30:28Z</dcterms:modified>
  <cp:revision>103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1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25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