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0" r:id="rId4"/>
    <p:sldId id="265" r:id="rId5"/>
    <p:sldId id="266" r:id="rId6"/>
    <p:sldId id="262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620"/>
  </p:normalViewPr>
  <p:slideViewPr>
    <p:cSldViewPr snapToGrid="0">
      <p:cViewPr varScale="1">
        <p:scale>
          <a:sx n="214" d="100"/>
          <a:sy n="214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1C34-44DF-E04A-9EB4-A111665B8CB7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7FBAB-E6C0-5849-8E16-81829DDDDD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0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BAB-E6C0-5849-8E16-81829DDDDD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0B2-B70E-9C8F-7AE1-55D4558A2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596CB0-A60D-CF99-709C-1A87A8971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30600F-A20A-EC1E-EB7E-1E12BAD50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A4F23-8B85-28C8-E8AC-14586D0DF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BAB-E6C0-5849-8E16-81829DDDDD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28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89AC7-9270-6618-C19F-61E447B4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95CEA0-0C8D-BC2D-81A4-4CEC3EEC9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F574B1-480E-AF83-CA1C-D5054BE3A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4F1FBA-0252-BFE8-9670-EEE1CA92C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BAB-E6C0-5849-8E16-81829DDDDD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7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BAB-E6C0-5849-8E16-81829DDDDD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7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C04CF-194B-5865-112B-8F5FFF48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CB6FE9-DC9F-6318-2E4B-23D9C51F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13000">
                <a:schemeClr val="bg2">
                  <a:alpha val="64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A1E451-F3A2-8316-DA58-BD4FA2A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78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3CBF7B-E3B7-79E4-8068-D51C3B97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5075" y="4906317"/>
            <a:ext cx="4188005" cy="1232744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Processing LI-Chess Files</a:t>
            </a:r>
          </a:p>
        </p:txBody>
      </p:sp>
    </p:spTree>
    <p:extLst>
      <p:ext uri="{BB962C8B-B14F-4D97-AF65-F5344CB8AC3E}">
        <p14:creationId xmlns:p14="http://schemas.microsoft.com/office/powerpoint/2010/main" val="2058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7BFBD-6D9A-1A1B-116C-D6D75B924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58DF-051C-570F-D204-91DA1887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Download and </a:t>
            </a:r>
            <a:r>
              <a:rPr lang="de-DE" dirty="0" err="1"/>
              <a:t>Unzip</a:t>
            </a:r>
            <a:endParaRPr lang="de-DE" dirty="0"/>
          </a:p>
        </p:txBody>
      </p:sp>
      <p:sp>
        <p:nvSpPr>
          <p:cNvPr id="5" name="Mehrere Dokumente 4">
            <a:extLst>
              <a:ext uri="{FF2B5EF4-FFF2-40B4-BE49-F238E27FC236}">
                <a16:creationId xmlns:a16="http://schemas.microsoft.com/office/drawing/2014/main" id="{AA82D955-361D-F4F4-5EB3-5516B5F1E897}"/>
              </a:ext>
            </a:extLst>
          </p:cNvPr>
          <p:cNvSpPr/>
          <p:nvPr/>
        </p:nvSpPr>
        <p:spPr>
          <a:xfrm>
            <a:off x="4109545" y="210206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nternet Symbol Vektor Symbol Design Illustration 26221538 Vektor Kunst bei  Vecteezy">
            <a:extLst>
              <a:ext uri="{FF2B5EF4-FFF2-40B4-BE49-F238E27FC236}">
                <a16:creationId xmlns:a16="http://schemas.microsoft.com/office/drawing/2014/main" id="{A769C296-6628-AFBB-C73C-03D1706B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" y="170596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60D0311-29D0-7519-B233-B055440923BA}"/>
              </a:ext>
            </a:extLst>
          </p:cNvPr>
          <p:cNvSpPr txBox="1">
            <a:spLocks/>
          </p:cNvSpPr>
          <p:nvPr/>
        </p:nvSpPr>
        <p:spPr>
          <a:xfrm>
            <a:off x="3903456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Download Folder</a:t>
            </a:r>
            <a:br>
              <a:rPr lang="de-DE" sz="1400" dirty="0"/>
            </a:br>
            <a:r>
              <a:rPr lang="de-DE" sz="1400" dirty="0"/>
              <a:t>(ZST-Files)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5858E07C-A1DB-82C2-C844-95B13BA516DC}"/>
              </a:ext>
            </a:extLst>
          </p:cNvPr>
          <p:cNvSpPr/>
          <p:nvPr/>
        </p:nvSpPr>
        <p:spPr>
          <a:xfrm>
            <a:off x="1524002" y="2417379"/>
            <a:ext cx="2522483" cy="1261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A7416484-FC59-7F74-4256-920512F415B4}"/>
              </a:ext>
            </a:extLst>
          </p:cNvPr>
          <p:cNvSpPr/>
          <p:nvPr/>
        </p:nvSpPr>
        <p:spPr>
          <a:xfrm>
            <a:off x="8995245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F8765AF-EA6C-939E-E2B1-9BE2109C337D}"/>
              </a:ext>
            </a:extLst>
          </p:cNvPr>
          <p:cNvSpPr txBox="1">
            <a:spLocks/>
          </p:cNvSpPr>
          <p:nvPr/>
        </p:nvSpPr>
        <p:spPr>
          <a:xfrm>
            <a:off x="8627381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Unzip</a:t>
            </a:r>
            <a:r>
              <a:rPr lang="de-DE" sz="1400" dirty="0"/>
              <a:t> Folder</a:t>
            </a:r>
            <a:br>
              <a:rPr lang="de-DE" sz="1400" dirty="0"/>
            </a:br>
            <a:r>
              <a:rPr lang="de-DE" sz="1400" dirty="0"/>
              <a:t>(PGN-Files)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D72758F5-EC2A-F67A-BEFA-F3A46C165D62}"/>
              </a:ext>
            </a:extLst>
          </p:cNvPr>
          <p:cNvSpPr/>
          <p:nvPr/>
        </p:nvSpPr>
        <p:spPr>
          <a:xfrm>
            <a:off x="5580990" y="2417379"/>
            <a:ext cx="3305893" cy="1268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D77D8A7-7AC3-DD11-B4B6-CC1CCEBD4DDC}"/>
              </a:ext>
            </a:extLst>
          </p:cNvPr>
          <p:cNvSpPr txBox="1">
            <a:spLocks/>
          </p:cNvSpPr>
          <p:nvPr/>
        </p:nvSpPr>
        <p:spPr>
          <a:xfrm>
            <a:off x="6088382" y="1625235"/>
            <a:ext cx="3426371" cy="95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pzstd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–d &lt;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unzstd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lichess_db_standard_rated_2024-08.pgn.zst</a:t>
            </a:r>
          </a:p>
          <a:p>
            <a:pPr marL="0" indent="0">
              <a:buNone/>
            </a:pP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zst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Zylinder 13">
            <a:extLst>
              <a:ext uri="{FF2B5EF4-FFF2-40B4-BE49-F238E27FC236}">
                <a16:creationId xmlns:a16="http://schemas.microsoft.com/office/drawing/2014/main" id="{6AEAA856-226A-55CA-4BF9-E29A9541D8F6}"/>
              </a:ext>
            </a:extLst>
          </p:cNvPr>
          <p:cNvSpPr/>
          <p:nvPr/>
        </p:nvSpPr>
        <p:spPr>
          <a:xfrm>
            <a:off x="3804600" y="5255600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E8AFEF42-1893-557B-02DD-521EB85E2EDF}"/>
              </a:ext>
            </a:extLst>
          </p:cNvPr>
          <p:cNvCxnSpPr>
            <a:stCxn id="1026" idx="2"/>
            <a:endCxn id="14" idx="2"/>
          </p:cNvCxnSpPr>
          <p:nvPr/>
        </p:nvCxnSpPr>
        <p:spPr>
          <a:xfrm rot="16200000" flipH="1">
            <a:off x="1011312" y="3111042"/>
            <a:ext cx="2769620" cy="28169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DD7528-FAA2-B520-947F-4972C8B5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67" y="1439300"/>
            <a:ext cx="2665501" cy="56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https://</a:t>
            </a:r>
            <a:r>
              <a:rPr lang="de-DE" sz="1400" dirty="0" err="1"/>
              <a:t>database.lichess.org</a:t>
            </a:r>
            <a:r>
              <a:rPr lang="de-DE" sz="1400" dirty="0"/>
              <a:t>/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129F520-6613-3C27-B5FF-D5C20AC7B1E5}"/>
              </a:ext>
            </a:extLst>
          </p:cNvPr>
          <p:cNvSpPr txBox="1">
            <a:spLocks/>
          </p:cNvSpPr>
          <p:nvPr/>
        </p:nvSpPr>
        <p:spPr>
          <a:xfrm>
            <a:off x="987643" y="3714118"/>
            <a:ext cx="2665501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Register File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D39B536C-DE33-156F-7D77-EC866F5AE672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5400000">
            <a:off x="3534221" y="4074017"/>
            <a:ext cx="2362243" cy="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9074357-7CE3-CE92-668A-3CA57DB27700}"/>
              </a:ext>
            </a:extLst>
          </p:cNvPr>
          <p:cNvCxnSpPr>
            <a:cxnSpLocks/>
            <a:stCxn id="8" idx="2"/>
            <a:endCxn id="14" idx="4"/>
          </p:cNvCxnSpPr>
          <p:nvPr/>
        </p:nvCxnSpPr>
        <p:spPr>
          <a:xfrm rot="5400000">
            <a:off x="6122955" y="2425782"/>
            <a:ext cx="2980756" cy="397634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8083D52-5317-D954-7DC8-CE58BB32C85D}"/>
              </a:ext>
            </a:extLst>
          </p:cNvPr>
          <p:cNvSpPr txBox="1">
            <a:spLocks/>
          </p:cNvSpPr>
          <p:nvPr/>
        </p:nvSpPr>
        <p:spPr>
          <a:xfrm>
            <a:off x="6125261" y="3641099"/>
            <a:ext cx="2665501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Status Updates</a:t>
            </a:r>
          </a:p>
        </p:txBody>
      </p:sp>
    </p:spTree>
    <p:extLst>
      <p:ext uri="{BB962C8B-B14F-4D97-AF65-F5344CB8AC3E}">
        <p14:creationId xmlns:p14="http://schemas.microsoft.com/office/powerpoint/2010/main" val="36785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2: Split</a:t>
            </a:r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47FE5D56-3886-4A45-7783-B2D3E39AE4E1}"/>
              </a:ext>
            </a:extLst>
          </p:cNvPr>
          <p:cNvSpPr/>
          <p:nvPr/>
        </p:nvSpPr>
        <p:spPr>
          <a:xfrm>
            <a:off x="1074536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76E2DD-E517-6733-5256-F52AA6F06471}"/>
              </a:ext>
            </a:extLst>
          </p:cNvPr>
          <p:cNvSpPr txBox="1">
            <a:spLocks/>
          </p:cNvSpPr>
          <p:nvPr/>
        </p:nvSpPr>
        <p:spPr>
          <a:xfrm>
            <a:off x="706672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Unzip</a:t>
            </a:r>
            <a:r>
              <a:rPr lang="de-DE" sz="1400" dirty="0"/>
              <a:t> Folder</a:t>
            </a:r>
            <a:br>
              <a:rPr lang="de-DE" sz="1400" dirty="0"/>
            </a:br>
            <a:r>
              <a:rPr lang="de-DE" sz="1400" dirty="0"/>
              <a:t>(PGN-Files)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4D92DF-18B2-34D8-5F44-462513F56348}"/>
              </a:ext>
            </a:extLst>
          </p:cNvPr>
          <p:cNvSpPr/>
          <p:nvPr/>
        </p:nvSpPr>
        <p:spPr>
          <a:xfrm>
            <a:off x="2636514" y="2436044"/>
            <a:ext cx="2144113" cy="93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CAAF778-165F-794F-1A5D-CA3FE8EAEB5D}"/>
              </a:ext>
            </a:extLst>
          </p:cNvPr>
          <p:cNvSpPr txBox="1">
            <a:spLocks/>
          </p:cNvSpPr>
          <p:nvPr/>
        </p:nvSpPr>
        <p:spPr>
          <a:xfrm>
            <a:off x="2656324" y="2584516"/>
            <a:ext cx="1889679" cy="56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according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ECO,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Delete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big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PGN</a:t>
            </a:r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D4BE4059-DF6A-C2D4-7538-A87BB3EE9A61}"/>
              </a:ext>
            </a:extLst>
          </p:cNvPr>
          <p:cNvSpPr/>
          <p:nvPr/>
        </p:nvSpPr>
        <p:spPr>
          <a:xfrm>
            <a:off x="487679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34E465E-0486-69FD-DF8E-30DE33D8FE71}"/>
              </a:ext>
            </a:extLst>
          </p:cNvPr>
          <p:cNvSpPr txBox="1">
            <a:spLocks/>
          </p:cNvSpPr>
          <p:nvPr/>
        </p:nvSpPr>
        <p:spPr>
          <a:xfrm>
            <a:off x="4508933" y="1068835"/>
            <a:ext cx="2764226" cy="95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Split Folder (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eco_split</a:t>
            </a:r>
            <a:r>
              <a:rPr lang="de-DE" sz="1400" dirty="0"/>
              <a:t>)</a:t>
            </a:r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CDF16C13-01B8-06FB-574D-116A74D38F39}"/>
              </a:ext>
            </a:extLst>
          </p:cNvPr>
          <p:cNvSpPr/>
          <p:nvPr/>
        </p:nvSpPr>
        <p:spPr>
          <a:xfrm>
            <a:off x="355134" y="5155816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37E29B79-7398-0070-D5BD-8CD75ECFE8E7}"/>
              </a:ext>
            </a:extLst>
          </p:cNvPr>
          <p:cNvSpPr/>
          <p:nvPr/>
        </p:nvSpPr>
        <p:spPr>
          <a:xfrm rot="8973346">
            <a:off x="1599391" y="4044411"/>
            <a:ext cx="3762474" cy="732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10EAD7B0-88C6-9098-24B5-60ECE8F8125C}"/>
              </a:ext>
            </a:extLst>
          </p:cNvPr>
          <p:cNvSpPr txBox="1">
            <a:spLocks/>
          </p:cNvSpPr>
          <p:nvPr/>
        </p:nvSpPr>
        <p:spPr>
          <a:xfrm>
            <a:off x="423627" y="3450152"/>
            <a:ext cx="3061883" cy="906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Blitz, Rapid, Bullet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ECO: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Gain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/Loss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Ratings, AVG, Max, Min, 90%, 10%, 2000, 2500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D400BC-765B-7AE1-80D2-D09D785B9812}"/>
              </a:ext>
            </a:extLst>
          </p:cNvPr>
          <p:cNvSpPr txBox="1"/>
          <p:nvPr/>
        </p:nvSpPr>
        <p:spPr>
          <a:xfrm>
            <a:off x="2514925" y="1818312"/>
            <a:ext cx="1579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https://</a:t>
            </a:r>
            <a:r>
              <a:rPr lang="de-DE" sz="1200" dirty="0" err="1">
                <a:solidFill>
                  <a:srgbClr val="FF0000"/>
                </a:solidFill>
              </a:rPr>
              <a:t>github.com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cyanfish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pgnsplit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118D4D-A0AB-6A54-A20C-E7A4C9A96E40}"/>
              </a:ext>
            </a:extLst>
          </p:cNvPr>
          <p:cNvSpPr txBox="1"/>
          <p:nvPr/>
        </p:nvSpPr>
        <p:spPr>
          <a:xfrm>
            <a:off x="342190" y="902478"/>
            <a:ext cx="6174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playground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pgn</a:t>
            </a:r>
            <a:r>
              <a:rPr lang="de-DE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_eco_split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.py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3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ECAC-AD15-EB8D-0897-EF7E5D00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D944-FA76-A4DB-5E38-AF2D45BC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</a:t>
            </a:r>
            <a:r>
              <a:rPr lang="de-DE" dirty="0" err="1"/>
              <a:t>Reduce</a:t>
            </a:r>
            <a:endParaRPr lang="de-DE" dirty="0"/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F28CCF82-4F70-2C29-3871-1D85059D37D2}"/>
              </a:ext>
            </a:extLst>
          </p:cNvPr>
          <p:cNvSpPr/>
          <p:nvPr/>
        </p:nvSpPr>
        <p:spPr>
          <a:xfrm>
            <a:off x="487679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6C0E38A0-562A-2794-B32B-E853C72F9BCB}"/>
              </a:ext>
            </a:extLst>
          </p:cNvPr>
          <p:cNvSpPr txBox="1">
            <a:spLocks/>
          </p:cNvSpPr>
          <p:nvPr/>
        </p:nvSpPr>
        <p:spPr>
          <a:xfrm>
            <a:off x="4508933" y="1068835"/>
            <a:ext cx="2764226" cy="95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Split Folder (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pgn_split</a:t>
            </a:r>
            <a:r>
              <a:rPr lang="de-DE" sz="1400" dirty="0"/>
              <a:t>)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D91ADCB0-EF61-8960-3DDC-1D796DB19DA3}"/>
              </a:ext>
            </a:extLst>
          </p:cNvPr>
          <p:cNvSpPr/>
          <p:nvPr/>
        </p:nvSpPr>
        <p:spPr>
          <a:xfrm>
            <a:off x="6417547" y="2490688"/>
            <a:ext cx="2144113" cy="93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Mehrere Dokumente 19">
            <a:extLst>
              <a:ext uri="{FF2B5EF4-FFF2-40B4-BE49-F238E27FC236}">
                <a16:creationId xmlns:a16="http://schemas.microsoft.com/office/drawing/2014/main" id="{54B63433-10F3-715D-D847-DD8A549A0377}"/>
              </a:ext>
            </a:extLst>
          </p:cNvPr>
          <p:cNvSpPr/>
          <p:nvPr/>
        </p:nvSpPr>
        <p:spPr>
          <a:xfrm>
            <a:off x="8694025" y="217329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52F19054-B1DD-7535-00C0-D224A2BD5144}"/>
              </a:ext>
            </a:extLst>
          </p:cNvPr>
          <p:cNvSpPr txBox="1">
            <a:spLocks/>
          </p:cNvSpPr>
          <p:nvPr/>
        </p:nvSpPr>
        <p:spPr>
          <a:xfrm>
            <a:off x="8292662" y="1293897"/>
            <a:ext cx="2413110" cy="728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Split </a:t>
            </a:r>
            <a:r>
              <a:rPr lang="de-DE" sz="1400" dirty="0" err="1"/>
              <a:t>Reduced</a:t>
            </a:r>
            <a:r>
              <a:rPr lang="de-DE" sz="1400" dirty="0"/>
              <a:t> Folder (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de-DE" sz="1400" dirty="0"/>
              <a:t>) (</a:t>
            </a:r>
            <a:r>
              <a:rPr lang="de-DE" sz="1400" dirty="0" err="1"/>
              <a:t>One</a:t>
            </a:r>
            <a:r>
              <a:rPr lang="de-DE" sz="1400" dirty="0"/>
              <a:t> File per Code and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5B1FE012-A143-23E8-7856-1E50C2DAB908}"/>
              </a:ext>
            </a:extLst>
          </p:cNvPr>
          <p:cNvSpPr txBox="1">
            <a:spLocks/>
          </p:cNvSpPr>
          <p:nvPr/>
        </p:nvSpPr>
        <p:spPr>
          <a:xfrm>
            <a:off x="6537629" y="2737087"/>
            <a:ext cx="2009761" cy="694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Rules: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Min ELO: 2000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Event: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Bullet</a:t>
            </a:r>
          </a:p>
        </p:txBody>
      </p:sp>
      <p:sp>
        <p:nvSpPr>
          <p:cNvPr id="25" name="Mehrere Dokumente 24">
            <a:extLst>
              <a:ext uri="{FF2B5EF4-FFF2-40B4-BE49-F238E27FC236}">
                <a16:creationId xmlns:a16="http://schemas.microsoft.com/office/drawing/2014/main" id="{C4A22B89-F87E-DC6C-306C-B8FF0CA1AEC6}"/>
              </a:ext>
            </a:extLst>
          </p:cNvPr>
          <p:cNvSpPr/>
          <p:nvPr/>
        </p:nvSpPr>
        <p:spPr>
          <a:xfrm>
            <a:off x="4678368" y="554775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58C8907-7759-1709-3B9F-D204D201DC1D}"/>
              </a:ext>
            </a:extLst>
          </p:cNvPr>
          <p:cNvSpPr txBox="1">
            <a:spLocks/>
          </p:cNvSpPr>
          <p:nvPr/>
        </p:nvSpPr>
        <p:spPr>
          <a:xfrm>
            <a:off x="8815452" y="5591373"/>
            <a:ext cx="2925039" cy="1083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/>
              <a:t>Evaluated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Games Folder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>
                <a:effectLst/>
                <a:latin typeface="Menlo" panose="020B0609030804020204" pitchFamily="49" charset="0"/>
              </a:rPr>
              <a:t>/Users/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littlecapa</a:t>
            </a:r>
            <a:r>
              <a:rPr lang="de-DE" sz="1400" dirty="0">
                <a:effectLst/>
                <a:latin typeface="Menlo" panose="020B0609030804020204" pitchFamily="49" charset="0"/>
              </a:rPr>
              <a:t>/Desktop/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commented</a:t>
            </a:r>
            <a:r>
              <a:rPr lang="de-DE" sz="1400" dirty="0"/>
              <a:t>)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rename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endParaRPr lang="de-DE" sz="1400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288FB0F2-2657-AB2A-BAAD-D874E9D8A5EE}"/>
              </a:ext>
            </a:extLst>
          </p:cNvPr>
          <p:cNvSpPr/>
          <p:nvPr/>
        </p:nvSpPr>
        <p:spPr>
          <a:xfrm rot="5400000">
            <a:off x="4212639" y="4222053"/>
            <a:ext cx="2288976" cy="60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457B51C7-85A8-44FD-2E32-33669089B24C}"/>
              </a:ext>
            </a:extLst>
          </p:cNvPr>
          <p:cNvSpPr txBox="1">
            <a:spLocks/>
          </p:cNvSpPr>
          <p:nvPr/>
        </p:nvSpPr>
        <p:spPr>
          <a:xfrm>
            <a:off x="5442125" y="3903390"/>
            <a:ext cx="2368289" cy="1252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Rules: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evaluations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(ECO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specific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(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currently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40 Half Moves)</a:t>
            </a:r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3AE77202-9C8E-4F40-8FF5-F317FAA360A6}"/>
              </a:ext>
            </a:extLst>
          </p:cNvPr>
          <p:cNvSpPr/>
          <p:nvPr/>
        </p:nvSpPr>
        <p:spPr>
          <a:xfrm>
            <a:off x="355134" y="5155816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86A84176-8915-12A7-2777-0492AEB6C75C}"/>
              </a:ext>
            </a:extLst>
          </p:cNvPr>
          <p:cNvSpPr/>
          <p:nvPr/>
        </p:nvSpPr>
        <p:spPr>
          <a:xfrm rot="8973346">
            <a:off x="1599391" y="4044411"/>
            <a:ext cx="3762474" cy="732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BFAA3D91-8E9D-4994-A4BF-3773185BA130}"/>
              </a:ext>
            </a:extLst>
          </p:cNvPr>
          <p:cNvSpPr txBox="1">
            <a:spLocks/>
          </p:cNvSpPr>
          <p:nvPr/>
        </p:nvSpPr>
        <p:spPr>
          <a:xfrm>
            <a:off x="423627" y="3450152"/>
            <a:ext cx="3061883" cy="906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Blitz, Rapid, Bullet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ECO: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Gain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/Loss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Ratings, AVG, Max, Min, 90%, 10%, 2000, 2500</a:t>
            </a:r>
          </a:p>
        </p:txBody>
      </p:sp>
      <p:sp>
        <p:nvSpPr>
          <p:cNvPr id="3" name="Mehrere Dokumente 2">
            <a:extLst>
              <a:ext uri="{FF2B5EF4-FFF2-40B4-BE49-F238E27FC236}">
                <a16:creationId xmlns:a16="http://schemas.microsoft.com/office/drawing/2014/main" id="{28349624-B8E4-3F46-B0B6-1085FF8F470C}"/>
              </a:ext>
            </a:extLst>
          </p:cNvPr>
          <p:cNvSpPr/>
          <p:nvPr/>
        </p:nvSpPr>
        <p:spPr>
          <a:xfrm>
            <a:off x="8886884" y="4424282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4DAAB0-7772-8C17-9A94-04E1B7A3DAA4}"/>
              </a:ext>
            </a:extLst>
          </p:cNvPr>
          <p:cNvSpPr txBox="1"/>
          <p:nvPr/>
        </p:nvSpPr>
        <p:spPr>
          <a:xfrm>
            <a:off x="9011791" y="2954721"/>
            <a:ext cx="2695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effectLst/>
                <a:latin typeface="Menlo" panose="020B0609030804020204" pitchFamily="49" charset="0"/>
              </a:rPr>
              <a:t>volumes</a:t>
            </a:r>
            <a:r>
              <a:rPr lang="de-DE" dirty="0">
                <a:effectLst/>
                <a:latin typeface="Menlo" panose="020B0609030804020204" pitchFamily="49" charset="0"/>
              </a:rPr>
              <a:t>/BIGWD8/</a:t>
            </a:r>
            <a:r>
              <a:rPr lang="de-DE" dirty="0" err="1">
                <a:effectLst/>
                <a:latin typeface="Menlo" panose="020B0609030804020204" pitchFamily="49" charset="0"/>
              </a:rPr>
              <a:t>Datalake</a:t>
            </a:r>
            <a:r>
              <a:rPr lang="de-DE" dirty="0">
                <a:effectLst/>
                <a:latin typeface="Menlo" panose="020B0609030804020204" pitchFamily="49" charset="0"/>
              </a:rPr>
              <a:t>/chess/</a:t>
            </a:r>
            <a:r>
              <a:rPr lang="de-DE" dirty="0" err="1">
                <a:effectLst/>
                <a:latin typeface="Menlo" panose="020B0609030804020204" pitchFamily="49" charset="0"/>
              </a:rPr>
              <a:t>lichess_downloads</a:t>
            </a:r>
            <a:r>
              <a:rPr lang="de-DE" dirty="0">
                <a:effectLst/>
                <a:latin typeface="Menlo" panose="020B0609030804020204" pitchFamily="49" charset="0"/>
              </a:rPr>
              <a:t>/</a:t>
            </a:r>
            <a:r>
              <a:rPr lang="de-DE" dirty="0" err="1">
                <a:effectLst/>
                <a:latin typeface="Menlo" panose="020B0609030804020204" pitchFamily="49" charset="0"/>
              </a:rPr>
              <a:t>concat</a:t>
            </a:r>
            <a:r>
              <a:rPr lang="de-DE" dirty="0">
                <a:effectLst/>
                <a:latin typeface="Menlo" panose="020B0609030804020204" pitchFamily="49" charset="0"/>
              </a:rPr>
              <a:t>/</a:t>
            </a:r>
            <a:r>
              <a:rPr lang="de-DE" dirty="0" err="1">
                <a:effectLst/>
                <a:latin typeface="Menlo" panose="020B0609030804020204" pitchFamily="49" charset="0"/>
              </a:rPr>
              <a:t>eco</a:t>
            </a:r>
            <a:endParaRPr lang="de-DE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24A31A8-8A09-695B-5DFE-D4F9BF755549}"/>
              </a:ext>
            </a:extLst>
          </p:cNvPr>
          <p:cNvSpPr txBox="1"/>
          <p:nvPr/>
        </p:nvSpPr>
        <p:spPr>
          <a:xfrm>
            <a:off x="6170269" y="5166196"/>
            <a:ext cx="2368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 err="1"/>
              <a:t>Eval</a:t>
            </a:r>
            <a:r>
              <a:rPr lang="de-DE" sz="1400" dirty="0"/>
              <a:t> Folder (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eco</a:t>
            </a:r>
            <a:r>
              <a:rPr lang="de-DE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_commented</a:t>
            </a:r>
            <a:r>
              <a:rPr lang="de-DE" sz="1400" dirty="0"/>
              <a:t>) (</a:t>
            </a:r>
            <a:r>
              <a:rPr lang="de-DE" sz="1400" dirty="0" err="1"/>
              <a:t>One</a:t>
            </a:r>
            <a:r>
              <a:rPr lang="de-DE" sz="1400" dirty="0"/>
              <a:t> File per Code and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4F7877-87FE-4BAA-05E9-37A090110D5D}"/>
              </a:ext>
            </a:extLst>
          </p:cNvPr>
          <p:cNvSpPr txBox="1"/>
          <p:nvPr/>
        </p:nvSpPr>
        <p:spPr>
          <a:xfrm>
            <a:off x="10351789" y="4070431"/>
            <a:ext cx="1840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littlecapa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/GIT/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dj_big_data_chess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big_data_chess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playground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concat_pgn.sh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911008-0BDC-D0F0-36E5-B5BBCF52D340}"/>
              </a:ext>
            </a:extLst>
          </p:cNvPr>
          <p:cNvSpPr txBox="1"/>
          <p:nvPr/>
        </p:nvSpPr>
        <p:spPr>
          <a:xfrm>
            <a:off x="342190" y="902478"/>
            <a:ext cx="6174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playground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pgn_split.py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3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5279D-3B13-4D19-C05E-B521BFD4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B433-9475-0DE7-1119-8F74BFF7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</a:t>
            </a:r>
            <a:r>
              <a:rPr lang="de-DE" dirty="0" err="1"/>
              <a:t>Reduce</a:t>
            </a:r>
            <a:endParaRPr lang="de-DE" dirty="0"/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D729C0F5-633D-4BD4-D823-C8FF7563CB3E}"/>
              </a:ext>
            </a:extLst>
          </p:cNvPr>
          <p:cNvSpPr/>
          <p:nvPr/>
        </p:nvSpPr>
        <p:spPr>
          <a:xfrm>
            <a:off x="487679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45CF0D5-7E3D-EA93-BC25-10B93D1F0434}"/>
              </a:ext>
            </a:extLst>
          </p:cNvPr>
          <p:cNvSpPr txBox="1">
            <a:spLocks/>
          </p:cNvSpPr>
          <p:nvPr/>
        </p:nvSpPr>
        <p:spPr>
          <a:xfrm>
            <a:off x="4508933" y="1068835"/>
            <a:ext cx="2764226" cy="95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Split Folder (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pgn_split</a:t>
            </a:r>
            <a:r>
              <a:rPr lang="de-DE" sz="1400" dirty="0"/>
              <a:t>)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4FB7632B-00E4-2B12-A0B3-A78212532243}"/>
              </a:ext>
            </a:extLst>
          </p:cNvPr>
          <p:cNvSpPr/>
          <p:nvPr/>
        </p:nvSpPr>
        <p:spPr>
          <a:xfrm>
            <a:off x="6417547" y="2490688"/>
            <a:ext cx="2144113" cy="93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Mehrere Dokumente 19">
            <a:extLst>
              <a:ext uri="{FF2B5EF4-FFF2-40B4-BE49-F238E27FC236}">
                <a16:creationId xmlns:a16="http://schemas.microsoft.com/office/drawing/2014/main" id="{0B241699-92B9-9913-A47F-1DC81B773A5D}"/>
              </a:ext>
            </a:extLst>
          </p:cNvPr>
          <p:cNvSpPr/>
          <p:nvPr/>
        </p:nvSpPr>
        <p:spPr>
          <a:xfrm>
            <a:off x="8694025" y="217329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C2DDEA6-419D-A260-E649-032806F736EB}"/>
              </a:ext>
            </a:extLst>
          </p:cNvPr>
          <p:cNvSpPr txBox="1">
            <a:spLocks/>
          </p:cNvSpPr>
          <p:nvPr/>
        </p:nvSpPr>
        <p:spPr>
          <a:xfrm>
            <a:off x="8292662" y="1293897"/>
            <a:ext cx="2413110" cy="728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Split </a:t>
            </a:r>
            <a:r>
              <a:rPr lang="de-DE" sz="1400" dirty="0" err="1"/>
              <a:t>Reduced</a:t>
            </a:r>
            <a:r>
              <a:rPr lang="de-DE" sz="1400" dirty="0"/>
              <a:t> Folder (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de-DE" sz="1400" dirty="0"/>
              <a:t>) (</a:t>
            </a:r>
            <a:r>
              <a:rPr lang="de-DE" sz="1400" dirty="0" err="1"/>
              <a:t>One</a:t>
            </a:r>
            <a:r>
              <a:rPr lang="de-DE" sz="1400" dirty="0"/>
              <a:t> File per Code and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F416486-635E-BEFE-3A89-E04627E0F9CB}"/>
              </a:ext>
            </a:extLst>
          </p:cNvPr>
          <p:cNvSpPr txBox="1">
            <a:spLocks/>
          </p:cNvSpPr>
          <p:nvPr/>
        </p:nvSpPr>
        <p:spPr>
          <a:xfrm>
            <a:off x="6537629" y="2737087"/>
            <a:ext cx="2009761" cy="694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Rules: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Min ELO: 2000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Event: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Bullet</a:t>
            </a:r>
          </a:p>
        </p:txBody>
      </p:sp>
      <p:sp>
        <p:nvSpPr>
          <p:cNvPr id="25" name="Mehrere Dokumente 24">
            <a:extLst>
              <a:ext uri="{FF2B5EF4-FFF2-40B4-BE49-F238E27FC236}">
                <a16:creationId xmlns:a16="http://schemas.microsoft.com/office/drawing/2014/main" id="{3CF21904-7CEB-F3EF-D9ED-1BE19C9C7B4B}"/>
              </a:ext>
            </a:extLst>
          </p:cNvPr>
          <p:cNvSpPr/>
          <p:nvPr/>
        </p:nvSpPr>
        <p:spPr>
          <a:xfrm>
            <a:off x="4678368" y="554775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63AFC70-EA67-A1B7-D4FC-55D18A1B0B16}"/>
              </a:ext>
            </a:extLst>
          </p:cNvPr>
          <p:cNvSpPr txBox="1">
            <a:spLocks/>
          </p:cNvSpPr>
          <p:nvPr/>
        </p:nvSpPr>
        <p:spPr>
          <a:xfrm>
            <a:off x="8815452" y="5591373"/>
            <a:ext cx="2925039" cy="1083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/>
              <a:t>Evaluated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Games Folder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>
                <a:effectLst/>
                <a:latin typeface="Menlo" panose="020B0609030804020204" pitchFamily="49" charset="0"/>
              </a:rPr>
              <a:t>/Users/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littlecapa</a:t>
            </a:r>
            <a:r>
              <a:rPr lang="de-DE" sz="1400" dirty="0">
                <a:effectLst/>
                <a:latin typeface="Menlo" panose="020B0609030804020204" pitchFamily="49" charset="0"/>
              </a:rPr>
              <a:t>/Desktop/</a:t>
            </a:r>
            <a:r>
              <a:rPr lang="de-DE" sz="1400" dirty="0" err="1">
                <a:effectLst/>
                <a:latin typeface="Menlo" panose="020B0609030804020204" pitchFamily="49" charset="0"/>
              </a:rPr>
              <a:t>commented</a:t>
            </a:r>
            <a:r>
              <a:rPr lang="de-DE" sz="1400" dirty="0"/>
              <a:t>)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rename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endParaRPr lang="de-DE" sz="1400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A0BEABC6-9C8B-5E20-030F-D45F62CC5E41}"/>
              </a:ext>
            </a:extLst>
          </p:cNvPr>
          <p:cNvSpPr/>
          <p:nvPr/>
        </p:nvSpPr>
        <p:spPr>
          <a:xfrm rot="5400000">
            <a:off x="4212639" y="4222053"/>
            <a:ext cx="2288976" cy="60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CCA9D250-6747-21AA-047E-6FFC0B1961D8}"/>
              </a:ext>
            </a:extLst>
          </p:cNvPr>
          <p:cNvSpPr txBox="1">
            <a:spLocks/>
          </p:cNvSpPr>
          <p:nvPr/>
        </p:nvSpPr>
        <p:spPr>
          <a:xfrm>
            <a:off x="5442125" y="3903390"/>
            <a:ext cx="2368289" cy="1252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Rules: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evaluations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(ECO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specific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(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currently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40 Half Moves)</a:t>
            </a:r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D58A5700-A8EA-8D95-4919-0ACCF1BAFDBF}"/>
              </a:ext>
            </a:extLst>
          </p:cNvPr>
          <p:cNvSpPr/>
          <p:nvPr/>
        </p:nvSpPr>
        <p:spPr>
          <a:xfrm>
            <a:off x="355134" y="5155816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AB3768F0-91A0-E935-9533-873D138413ED}"/>
              </a:ext>
            </a:extLst>
          </p:cNvPr>
          <p:cNvSpPr/>
          <p:nvPr/>
        </p:nvSpPr>
        <p:spPr>
          <a:xfrm rot="8973346">
            <a:off x="1599391" y="4044411"/>
            <a:ext cx="3762474" cy="732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1E5C0BCF-2F32-2CAB-F83D-DA17802B8EB3}"/>
              </a:ext>
            </a:extLst>
          </p:cNvPr>
          <p:cNvSpPr txBox="1">
            <a:spLocks/>
          </p:cNvSpPr>
          <p:nvPr/>
        </p:nvSpPr>
        <p:spPr>
          <a:xfrm>
            <a:off x="423627" y="3450152"/>
            <a:ext cx="3061883" cy="906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Blitz, Rapid, Bullet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ECO: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Gain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/Loss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Ratings, AVG, Max, Min, 90%, 10%, 2000, 2500</a:t>
            </a:r>
          </a:p>
        </p:txBody>
      </p:sp>
      <p:sp>
        <p:nvSpPr>
          <p:cNvPr id="3" name="Mehrere Dokumente 2">
            <a:extLst>
              <a:ext uri="{FF2B5EF4-FFF2-40B4-BE49-F238E27FC236}">
                <a16:creationId xmlns:a16="http://schemas.microsoft.com/office/drawing/2014/main" id="{EDB065F6-EFF3-EF9E-08F1-E92219DDAC32}"/>
              </a:ext>
            </a:extLst>
          </p:cNvPr>
          <p:cNvSpPr/>
          <p:nvPr/>
        </p:nvSpPr>
        <p:spPr>
          <a:xfrm>
            <a:off x="8886884" y="4424282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3DC1320-9FD5-F3A8-47B4-AA6E14BD2F42}"/>
              </a:ext>
            </a:extLst>
          </p:cNvPr>
          <p:cNvSpPr txBox="1"/>
          <p:nvPr/>
        </p:nvSpPr>
        <p:spPr>
          <a:xfrm>
            <a:off x="9011791" y="2954721"/>
            <a:ext cx="2695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effectLst/>
                <a:latin typeface="Menlo" panose="020B0609030804020204" pitchFamily="49" charset="0"/>
              </a:rPr>
              <a:t>volumes</a:t>
            </a:r>
            <a:r>
              <a:rPr lang="de-DE" dirty="0">
                <a:effectLst/>
                <a:latin typeface="Menlo" panose="020B0609030804020204" pitchFamily="49" charset="0"/>
              </a:rPr>
              <a:t>/BIGWD8/</a:t>
            </a:r>
            <a:r>
              <a:rPr lang="de-DE" dirty="0" err="1">
                <a:effectLst/>
                <a:latin typeface="Menlo" panose="020B0609030804020204" pitchFamily="49" charset="0"/>
              </a:rPr>
              <a:t>Datalake</a:t>
            </a:r>
            <a:r>
              <a:rPr lang="de-DE" dirty="0">
                <a:effectLst/>
                <a:latin typeface="Menlo" panose="020B0609030804020204" pitchFamily="49" charset="0"/>
              </a:rPr>
              <a:t>/chess/</a:t>
            </a:r>
            <a:r>
              <a:rPr lang="de-DE" dirty="0" err="1">
                <a:effectLst/>
                <a:latin typeface="Menlo" panose="020B0609030804020204" pitchFamily="49" charset="0"/>
              </a:rPr>
              <a:t>lichess_downloads</a:t>
            </a:r>
            <a:r>
              <a:rPr lang="de-DE" dirty="0">
                <a:effectLst/>
                <a:latin typeface="Menlo" panose="020B0609030804020204" pitchFamily="49" charset="0"/>
              </a:rPr>
              <a:t>/</a:t>
            </a:r>
            <a:r>
              <a:rPr lang="de-DE" dirty="0" err="1">
                <a:effectLst/>
                <a:latin typeface="Menlo" panose="020B0609030804020204" pitchFamily="49" charset="0"/>
              </a:rPr>
              <a:t>concat</a:t>
            </a:r>
            <a:r>
              <a:rPr lang="de-DE" dirty="0">
                <a:effectLst/>
                <a:latin typeface="Menlo" panose="020B0609030804020204" pitchFamily="49" charset="0"/>
              </a:rPr>
              <a:t>/</a:t>
            </a:r>
            <a:r>
              <a:rPr lang="de-DE" dirty="0" err="1">
                <a:effectLst/>
                <a:latin typeface="Menlo" panose="020B0609030804020204" pitchFamily="49" charset="0"/>
              </a:rPr>
              <a:t>eco</a:t>
            </a:r>
            <a:endParaRPr lang="de-DE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D9E0EF-B970-DC43-0384-5D3812735993}"/>
              </a:ext>
            </a:extLst>
          </p:cNvPr>
          <p:cNvSpPr txBox="1"/>
          <p:nvPr/>
        </p:nvSpPr>
        <p:spPr>
          <a:xfrm>
            <a:off x="6170269" y="5166196"/>
            <a:ext cx="2368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 err="1"/>
              <a:t>Eval</a:t>
            </a:r>
            <a:r>
              <a:rPr lang="de-DE" sz="1400" dirty="0"/>
              <a:t> Folder (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/BIGWD8/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Datalake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/chess/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lichess_downloads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eco</a:t>
            </a:r>
            <a:r>
              <a:rPr lang="de-DE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_commented</a:t>
            </a:r>
            <a:r>
              <a:rPr lang="de-DE" sz="1400" dirty="0"/>
              <a:t>) (</a:t>
            </a:r>
            <a:r>
              <a:rPr lang="de-DE" sz="1400" dirty="0" err="1"/>
              <a:t>One</a:t>
            </a:r>
            <a:r>
              <a:rPr lang="de-DE" sz="1400" dirty="0"/>
              <a:t> File per Code and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846398-41D4-1F78-9B22-5E276649BD9E}"/>
              </a:ext>
            </a:extLst>
          </p:cNvPr>
          <p:cNvSpPr txBox="1"/>
          <p:nvPr/>
        </p:nvSpPr>
        <p:spPr>
          <a:xfrm>
            <a:off x="10351789" y="4070431"/>
            <a:ext cx="1840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littlecapa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/GIT/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dj_big_data_chess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big_data_chess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tests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playground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concat_pgn.sh</a:t>
            </a:r>
            <a:r>
              <a:rPr lang="de-DE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728CB1-40F0-D11C-2D36-CDD4D80E7D07}"/>
              </a:ext>
            </a:extLst>
          </p:cNvPr>
          <p:cNvSpPr txBox="1"/>
          <p:nvPr/>
        </p:nvSpPr>
        <p:spPr>
          <a:xfrm>
            <a:off x="342190" y="902478"/>
            <a:ext cx="6174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playground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pgn_split.py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6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Workflows</a:t>
            </a:r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47FE5D56-3886-4A45-7783-B2D3E39AE4E1}"/>
              </a:ext>
            </a:extLst>
          </p:cNvPr>
          <p:cNvSpPr/>
          <p:nvPr/>
        </p:nvSpPr>
        <p:spPr>
          <a:xfrm>
            <a:off x="1074536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76E2DD-E517-6733-5256-F52AA6F06471}"/>
              </a:ext>
            </a:extLst>
          </p:cNvPr>
          <p:cNvSpPr txBox="1">
            <a:spLocks/>
          </p:cNvSpPr>
          <p:nvPr/>
        </p:nvSpPr>
        <p:spPr>
          <a:xfrm>
            <a:off x="706672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Split </a:t>
            </a:r>
            <a:r>
              <a:rPr lang="de-DE" sz="1400" dirty="0" err="1"/>
              <a:t>Reduced</a:t>
            </a:r>
            <a:r>
              <a:rPr lang="de-DE" sz="1400" dirty="0"/>
              <a:t> Folder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4D92DF-18B2-34D8-5F44-462513F56348}"/>
              </a:ext>
            </a:extLst>
          </p:cNvPr>
          <p:cNvSpPr/>
          <p:nvPr/>
        </p:nvSpPr>
        <p:spPr>
          <a:xfrm>
            <a:off x="2636514" y="2436044"/>
            <a:ext cx="5009485" cy="1484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D4BE4059-DF6A-C2D4-7538-A87BB3EE9A61}"/>
              </a:ext>
            </a:extLst>
          </p:cNvPr>
          <p:cNvSpPr/>
          <p:nvPr/>
        </p:nvSpPr>
        <p:spPr>
          <a:xfrm>
            <a:off x="791656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34E465E-0486-69FD-DF8E-30DE33D8FE71}"/>
              </a:ext>
            </a:extLst>
          </p:cNvPr>
          <p:cNvSpPr txBox="1">
            <a:spLocks/>
          </p:cNvSpPr>
          <p:nvPr/>
        </p:nvSpPr>
        <p:spPr>
          <a:xfrm>
            <a:off x="7548702" y="1461039"/>
            <a:ext cx="2723453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Workflow Output Folder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62F79-1C9D-8B71-6D04-453B805874CF}"/>
              </a:ext>
            </a:extLst>
          </p:cNvPr>
          <p:cNvSpPr txBox="1"/>
          <p:nvPr/>
        </p:nvSpPr>
        <p:spPr>
          <a:xfrm>
            <a:off x="2801353" y="2967335"/>
            <a:ext cx="443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(will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List </a:t>
            </a:r>
            <a:r>
              <a:rPr lang="de-DE" dirty="0" err="1"/>
              <a:t>of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Min 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Move Pattern</a:t>
            </a:r>
          </a:p>
        </p:txBody>
      </p:sp>
    </p:spTree>
    <p:extLst>
      <p:ext uri="{BB962C8B-B14F-4D97-AF65-F5344CB8AC3E}">
        <p14:creationId xmlns:p14="http://schemas.microsoft.com/office/powerpoint/2010/main" val="37168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A4431-8A3B-933D-15A6-8C61AFD2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F8D99-9B09-F799-5606-91FE09D7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Local</a:t>
            </a:r>
            <a:endParaRPr lang="de-DE" dirty="0"/>
          </a:p>
          <a:p>
            <a:pPr lvl="1"/>
            <a:r>
              <a:rPr lang="de-DE" dirty="0"/>
              <a:t>Download</a:t>
            </a:r>
          </a:p>
          <a:p>
            <a:pPr lvl="1"/>
            <a:r>
              <a:rPr lang="de-DE" dirty="0" err="1"/>
              <a:t>Unzip</a:t>
            </a:r>
            <a:r>
              <a:rPr lang="de-DE" dirty="0"/>
              <a:t> (???)</a:t>
            </a:r>
          </a:p>
          <a:p>
            <a:r>
              <a:rPr lang="de-DE" dirty="0"/>
              <a:t>Big</a:t>
            </a:r>
          </a:p>
          <a:p>
            <a:pPr lvl="1"/>
            <a:r>
              <a:rPr lang="de-DE" dirty="0"/>
              <a:t>Download (???)</a:t>
            </a:r>
          </a:p>
          <a:p>
            <a:pPr lvl="1"/>
            <a:r>
              <a:rPr lang="de-DE" dirty="0" err="1"/>
              <a:t>Unzip</a:t>
            </a:r>
            <a:r>
              <a:rPr lang="de-DE" dirty="0"/>
              <a:t> (???)</a:t>
            </a:r>
          </a:p>
          <a:p>
            <a:pPr lvl="1"/>
            <a:r>
              <a:rPr lang="de-DE" dirty="0"/>
              <a:t>Split</a:t>
            </a:r>
          </a:p>
          <a:p>
            <a:pPr lvl="1"/>
            <a:r>
              <a:rPr lang="de-DE" dirty="0"/>
              <a:t>Split </a:t>
            </a:r>
            <a:r>
              <a:rPr lang="de-DE" dirty="0" err="1"/>
              <a:t>Reduced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Commented</a:t>
            </a:r>
            <a:endParaRPr lang="de-DE" dirty="0"/>
          </a:p>
          <a:p>
            <a:pPr lvl="1"/>
            <a:r>
              <a:rPr lang="de-DE" dirty="0"/>
              <a:t>Archive (Split </a:t>
            </a:r>
            <a:r>
              <a:rPr lang="de-DE" dirty="0" err="1"/>
              <a:t>or</a:t>
            </a:r>
            <a:r>
              <a:rPr lang="de-DE" dirty="0"/>
              <a:t> Split </a:t>
            </a:r>
            <a:r>
              <a:rPr lang="de-DE" dirty="0" err="1"/>
              <a:t>reduced</a:t>
            </a:r>
            <a:r>
              <a:rPr lang="de-DE" dirty="0"/>
              <a:t>), ZIP Folder</a:t>
            </a:r>
          </a:p>
          <a:p>
            <a:r>
              <a:rPr lang="de-DE" dirty="0"/>
              <a:t>Target</a:t>
            </a:r>
          </a:p>
          <a:p>
            <a:pPr lvl="1"/>
            <a:r>
              <a:rPr lang="de-DE" dirty="0"/>
              <a:t>Workflow Output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6EB205-98E3-9D9A-C0D1-27F64530DDF2}"/>
              </a:ext>
            </a:extLst>
          </p:cNvPr>
          <p:cNvSpPr/>
          <p:nvPr/>
        </p:nvSpPr>
        <p:spPr>
          <a:xfrm>
            <a:off x="6537366" y="1890510"/>
            <a:ext cx="4465122" cy="1701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Cleanup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Folder but: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Workflow Output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Archive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E2CEFE-C515-75C6-372C-A8D2FF110724}"/>
              </a:ext>
            </a:extLst>
          </p:cNvPr>
          <p:cNvSpPr/>
          <p:nvPr/>
        </p:nvSpPr>
        <p:spPr>
          <a:xfrm>
            <a:off x="6537366" y="4219383"/>
            <a:ext cx="4465122" cy="1701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Status: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Downloaded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Unzipped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Splited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Splited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Workflow </a:t>
            </a:r>
            <a:r>
              <a:rPr lang="de-DE" dirty="0" err="1"/>
              <a:t>executed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Download and </a:t>
            </a:r>
            <a:r>
              <a:rPr lang="de-DE" dirty="0" err="1"/>
              <a:t>Unzip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18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: </a:t>
            </a:r>
            <a:r>
              <a:rPr lang="de-DE" dirty="0" err="1"/>
              <a:t>Cleanup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D6E5E5-84BC-D55B-9B3E-6DF961647B3D}"/>
              </a:ext>
            </a:extLst>
          </p:cNvPr>
          <p:cNvSpPr txBox="1"/>
          <p:nvPr/>
        </p:nvSpPr>
        <p:spPr>
          <a:xfrm>
            <a:off x="1173892" y="1804086"/>
            <a:ext cx="497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ZST Files: Delete after </a:t>
            </a:r>
            <a:r>
              <a:rPr lang="de-DE" dirty="0" err="1"/>
              <a:t>unzip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Big PGN Files (&gt;100 GB): Delete after </a:t>
            </a:r>
            <a:r>
              <a:rPr lang="de-DE" dirty="0" err="1"/>
              <a:t>split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1747337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Macintosh PowerPoint</Application>
  <PresentationFormat>Breitbild</PresentationFormat>
  <Paragraphs>89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Arial</vt:lpstr>
      <vt:lpstr>Menlo</vt:lpstr>
      <vt:lpstr>Neue Haas Grotesk Text Pro</vt:lpstr>
      <vt:lpstr>SwellVTI</vt:lpstr>
      <vt:lpstr>Processing LI-Chess Files</vt:lpstr>
      <vt:lpstr>Step 1: Download and Unzip</vt:lpstr>
      <vt:lpstr>Step 2: Split</vt:lpstr>
      <vt:lpstr>Step 3: Reduce</vt:lpstr>
      <vt:lpstr>Step 3: Reduce</vt:lpstr>
      <vt:lpstr>Step 3: Workflows</vt:lpstr>
      <vt:lpstr>Folder</vt:lpstr>
      <vt:lpstr>Step 1: Download and Unzip</vt:lpstr>
      <vt:lpstr>Step n: 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 Lorenz</dc:creator>
  <cp:lastModifiedBy>Sur Lorenz</cp:lastModifiedBy>
  <cp:revision>13</cp:revision>
  <dcterms:created xsi:type="dcterms:W3CDTF">2024-08-30T06:22:12Z</dcterms:created>
  <dcterms:modified xsi:type="dcterms:W3CDTF">2024-11-23T14:54:33Z</dcterms:modified>
</cp:coreProperties>
</file>