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90" y="-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AE51-AF92-4C49-B35A-C58AA19EAF1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DA13-67BC-4484-A216-6AF57779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2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AE51-AF92-4C49-B35A-C58AA19EAF1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DA13-67BC-4484-A216-6AF57779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6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AE51-AF92-4C49-B35A-C58AA19EAF1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DA13-67BC-4484-A216-6AF57779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AE51-AF92-4C49-B35A-C58AA19EAF1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DA13-67BC-4484-A216-6AF57779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3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AE51-AF92-4C49-B35A-C58AA19EAF1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DA13-67BC-4484-A216-6AF57779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5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AE51-AF92-4C49-B35A-C58AA19EAF1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DA13-67BC-4484-A216-6AF57779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6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AE51-AF92-4C49-B35A-C58AA19EAF1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DA13-67BC-4484-A216-6AF57779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AE51-AF92-4C49-B35A-C58AA19EAF1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DA13-67BC-4484-A216-6AF57779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9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AE51-AF92-4C49-B35A-C58AA19EAF1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DA13-67BC-4484-A216-6AF57779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5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AE51-AF92-4C49-B35A-C58AA19EAF1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DA13-67BC-4484-A216-6AF57779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AE51-AF92-4C49-B35A-C58AA19EAF1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DA13-67BC-4484-A216-6AF57779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AE51-AF92-4C49-B35A-C58AA19EAF1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DA13-67BC-4484-A216-6AF57779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3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-20320"/>
            <a:ext cx="515557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M Sans 10" pitchFamily="50" charset="0"/>
              </a:rPr>
              <a:t>Software Engineering (Practice) CW2</a:t>
            </a:r>
          </a:p>
          <a:p>
            <a:r>
              <a:rPr lang="en-US" sz="1100" dirty="0" smtClean="0">
                <a:latin typeface="LM Sans 10" pitchFamily="50" charset="0"/>
              </a:rPr>
              <a:t>Development Process / QA</a:t>
            </a:r>
          </a:p>
          <a:p>
            <a:r>
              <a:rPr lang="en-US" sz="1100" dirty="0" smtClean="0">
                <a:latin typeface="LM Sans 10" pitchFamily="50" charset="0"/>
              </a:rPr>
              <a:t>Group 2 (Thomas </a:t>
            </a:r>
            <a:r>
              <a:rPr lang="en-US" sz="1100" dirty="0" err="1" smtClean="0">
                <a:latin typeface="LM Sans 10" pitchFamily="50" charset="0"/>
              </a:rPr>
              <a:t>Burnell</a:t>
            </a:r>
            <a:r>
              <a:rPr lang="en-US" sz="1100" dirty="0" smtClean="0">
                <a:latin typeface="LM Sans 10" pitchFamily="50" charset="0"/>
              </a:rPr>
              <a:t>, Andrei </a:t>
            </a:r>
            <a:r>
              <a:rPr lang="en-US" sz="1100" dirty="0" err="1" smtClean="0">
                <a:latin typeface="LM Sans 10" pitchFamily="50" charset="0"/>
              </a:rPr>
              <a:t>Cioara</a:t>
            </a:r>
            <a:r>
              <a:rPr lang="en-US" sz="1100" dirty="0" smtClean="0">
                <a:latin typeface="LM Sans 10" pitchFamily="50" charset="0"/>
              </a:rPr>
              <a:t>, Jeremy </a:t>
            </a:r>
            <a:r>
              <a:rPr lang="en-US" sz="1100" dirty="0" smtClean="0">
                <a:latin typeface="LM Sans 10" pitchFamily="50" charset="0"/>
              </a:rPr>
              <a:t>Kong, Andrea </a:t>
            </a:r>
            <a:r>
              <a:rPr lang="en-US" sz="1100" dirty="0" err="1" smtClean="0">
                <a:latin typeface="LM Sans 10" pitchFamily="50" charset="0"/>
              </a:rPr>
              <a:t>Michi</a:t>
            </a:r>
            <a:r>
              <a:rPr lang="en-US" sz="1100" dirty="0" smtClean="0">
                <a:latin typeface="LM Sans 10" pitchFamily="50" charset="0"/>
              </a:rPr>
              <a:t>, Alice </a:t>
            </a:r>
            <a:r>
              <a:rPr lang="en-US" sz="1100" dirty="0" err="1" smtClean="0">
                <a:latin typeface="LM Sans 10" pitchFamily="50" charset="0"/>
              </a:rPr>
              <a:t>Sibold</a:t>
            </a:r>
            <a:r>
              <a:rPr lang="en-US" sz="1100" dirty="0" smtClean="0">
                <a:latin typeface="LM Sans 10" pitchFamily="50" charset="0"/>
              </a:rPr>
              <a:t>)</a:t>
            </a:r>
            <a:endParaRPr lang="en-US" sz="1100" dirty="0">
              <a:latin typeface="LM Sans 10" pitchFamily="50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62400" y="3581400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 smtClean="0">
                <a:latin typeface="LM Sans 10" pitchFamily="50" charset="0"/>
              </a:rPr>
              <a:t>GitHub</a:t>
            </a:r>
            <a:endParaRPr lang="en-US" sz="1200" b="1" dirty="0" smtClean="0">
              <a:latin typeface="LM Sans 10" pitchFamily="50" charset="0"/>
            </a:endParaRPr>
          </a:p>
          <a:p>
            <a:pPr algn="ctr"/>
            <a:r>
              <a:rPr lang="en-US" sz="1200" b="1" dirty="0" smtClean="0">
                <a:latin typeface="LM Sans 10" pitchFamily="50" charset="0"/>
              </a:rPr>
              <a:t>repository</a:t>
            </a:r>
            <a:endParaRPr lang="en-US" sz="1200" b="1" dirty="0">
              <a:latin typeface="LM Sans 10" pitchFamily="50" charset="0"/>
            </a:endParaRPr>
          </a:p>
        </p:txBody>
      </p:sp>
      <p:pic>
        <p:nvPicPr>
          <p:cNvPr id="37" name="Picture 16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67000"/>
            <a:ext cx="110003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529495" y="1933136"/>
            <a:ext cx="1464415" cy="3529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LM Sans 10" pitchFamily="50" charset="0"/>
              </a:rPr>
              <a:t>Dev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 local copy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cxnSp>
        <p:nvCxnSpPr>
          <p:cNvPr id="11" name="Elbow Connector 10"/>
          <p:cNvCxnSpPr>
            <a:stCxn id="37" idx="1"/>
            <a:endCxn id="7" idx="2"/>
          </p:cNvCxnSpPr>
          <p:nvPr/>
        </p:nvCxnSpPr>
        <p:spPr>
          <a:xfrm rot="10800000">
            <a:off x="3261704" y="2286064"/>
            <a:ext cx="624497" cy="83813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1583585" y="785209"/>
            <a:ext cx="1464415" cy="41488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LM Sans 10" pitchFamily="50" charset="0"/>
              </a:rPr>
              <a:t>Dev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 VM provisioned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cxnSp>
        <p:nvCxnSpPr>
          <p:cNvPr id="21" name="Elbow Connector 20"/>
          <p:cNvCxnSpPr>
            <a:stCxn id="7" idx="0"/>
            <a:endCxn id="45" idx="3"/>
          </p:cNvCxnSpPr>
          <p:nvPr/>
        </p:nvCxnSpPr>
        <p:spPr>
          <a:xfrm rot="16200000" flipV="1">
            <a:off x="2684609" y="1356041"/>
            <a:ext cx="940486" cy="21370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45475" y="1513341"/>
            <a:ext cx="1445871" cy="3529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On new branch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09121" y="2362200"/>
            <a:ext cx="1515693" cy="3529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Local changes made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cxnSp>
        <p:nvCxnSpPr>
          <p:cNvPr id="36" name="Straight Arrow Connector 35"/>
          <p:cNvCxnSpPr>
            <a:stCxn id="46" idx="2"/>
            <a:endCxn id="49" idx="0"/>
          </p:cNvCxnSpPr>
          <p:nvPr/>
        </p:nvCxnSpPr>
        <p:spPr>
          <a:xfrm flipH="1">
            <a:off x="1366968" y="1866268"/>
            <a:ext cx="1443" cy="495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10391" y="3276600"/>
            <a:ext cx="1515693" cy="3529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Task implemented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10563" y="4038600"/>
            <a:ext cx="1515693" cy="53139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LM Sans 10" pitchFamily="50" charset="0"/>
              </a:rPr>
              <a:t>New code rebased</a:t>
            </a:r>
            <a:br>
              <a:rPr lang="en-US" sz="105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050" dirty="0" smtClean="0">
                <a:solidFill>
                  <a:schemeClr val="tx1"/>
                </a:solidFill>
                <a:latin typeface="LM Sans 10" pitchFamily="50" charset="0"/>
              </a:rPr>
              <a:t>on pulled </a:t>
            </a:r>
            <a:r>
              <a:rPr lang="en-US" sz="1050" dirty="0" smtClean="0">
                <a:solidFill>
                  <a:schemeClr val="tx1"/>
                </a:solidFill>
                <a:latin typeface="LM Sans 10" pitchFamily="50" charset="0"/>
              </a:rPr>
              <a:t>master branch</a:t>
            </a:r>
            <a:endParaRPr lang="en-US" sz="105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31587" y="5770880"/>
            <a:ext cx="1280548" cy="381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Code in review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cxnSp>
        <p:nvCxnSpPr>
          <p:cNvPr id="60" name="Straight Arrow Connector 59"/>
          <p:cNvCxnSpPr>
            <a:stCxn id="49" idx="2"/>
            <a:endCxn id="56" idx="0"/>
          </p:cNvCxnSpPr>
          <p:nvPr/>
        </p:nvCxnSpPr>
        <p:spPr>
          <a:xfrm>
            <a:off x="1366968" y="2715127"/>
            <a:ext cx="1270" cy="5614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6" idx="2"/>
            <a:endCxn id="61" idx="0"/>
          </p:cNvCxnSpPr>
          <p:nvPr/>
        </p:nvCxnSpPr>
        <p:spPr>
          <a:xfrm>
            <a:off x="1368238" y="3629527"/>
            <a:ext cx="172" cy="4090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2"/>
            <a:endCxn id="101" idx="0"/>
          </p:cNvCxnSpPr>
          <p:nvPr/>
        </p:nvCxnSpPr>
        <p:spPr>
          <a:xfrm flipH="1">
            <a:off x="1365319" y="4569996"/>
            <a:ext cx="3091" cy="3957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iamond 66"/>
          <p:cNvSpPr/>
          <p:nvPr/>
        </p:nvSpPr>
        <p:spPr>
          <a:xfrm>
            <a:off x="2785170" y="5448299"/>
            <a:ext cx="1253430" cy="1028701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Review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approved?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cxnSp>
        <p:nvCxnSpPr>
          <p:cNvPr id="69" name="Elbow Connector 68"/>
          <p:cNvCxnSpPr>
            <a:stCxn id="67" idx="2"/>
            <a:endCxn id="56" idx="1"/>
          </p:cNvCxnSpPr>
          <p:nvPr/>
        </p:nvCxnSpPr>
        <p:spPr>
          <a:xfrm rot="5400000" flipH="1">
            <a:off x="499170" y="3564285"/>
            <a:ext cx="3023936" cy="2801494"/>
          </a:xfrm>
          <a:prstGeom prst="bentConnector4">
            <a:avLst>
              <a:gd name="adj1" fmla="val -7560"/>
              <a:gd name="adj2" fmla="val 12076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3"/>
            <a:endCxn id="67" idx="1"/>
          </p:cNvCxnSpPr>
          <p:nvPr/>
        </p:nvCxnSpPr>
        <p:spPr>
          <a:xfrm>
            <a:off x="2012135" y="5961380"/>
            <a:ext cx="773035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2514599" y="4062665"/>
            <a:ext cx="1515693" cy="381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Code ready for push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cxnSp>
        <p:nvCxnSpPr>
          <p:cNvPr id="76" name="Elbow Connector 75"/>
          <p:cNvCxnSpPr>
            <a:stCxn id="78" idx="0"/>
          </p:cNvCxnSpPr>
          <p:nvPr/>
        </p:nvCxnSpPr>
        <p:spPr>
          <a:xfrm rot="5400000" flipH="1" flipV="1">
            <a:off x="3312624" y="3412887"/>
            <a:ext cx="609600" cy="68995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14600" y="2839300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>
                <a:latin typeface="LM Mono 10" pitchFamily="49" charset="0"/>
              </a:rPr>
              <a:t>git</a:t>
            </a:r>
            <a:r>
              <a:rPr lang="en-US" sz="1100" b="1" dirty="0" smtClean="0">
                <a:latin typeface="LM Mono 10" pitchFamily="49" charset="0"/>
              </a:rPr>
              <a:t> pull</a:t>
            </a:r>
            <a:endParaRPr lang="en-US" sz="1100" b="1" dirty="0">
              <a:latin typeface="LM Mono 10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40713" y="1428690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LM Mono 10" pitchFamily="49" charset="0"/>
              </a:rPr>
              <a:t>vagrant up</a:t>
            </a:r>
            <a:br>
              <a:rPr lang="en-US" sz="1000" b="1" dirty="0" smtClean="0">
                <a:latin typeface="LM Mono 10" pitchFamily="49" charset="0"/>
              </a:rPr>
            </a:br>
            <a:r>
              <a:rPr lang="en-US" sz="1000" b="1" dirty="0" smtClean="0">
                <a:latin typeface="LM Mono 10" pitchFamily="49" charset="0"/>
              </a:rPr>
              <a:t>vagrant provision</a:t>
            </a:r>
            <a:endParaRPr lang="en-US" sz="1000" b="1" dirty="0">
              <a:latin typeface="LM Mono 10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49553" y="1066800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err="1" smtClean="0">
                <a:latin typeface="LM Mono 10" pitchFamily="49" charset="0"/>
              </a:rPr>
              <a:t>git</a:t>
            </a:r>
            <a:r>
              <a:rPr lang="en-US" sz="1100" b="1" dirty="0" smtClean="0">
                <a:latin typeface="LM Mono 10" pitchFamily="49" charset="0"/>
              </a:rPr>
              <a:t> </a:t>
            </a:r>
            <a:r>
              <a:rPr lang="en-US" sz="1100" b="1" dirty="0" smtClean="0">
                <a:latin typeface="LM Mono 10" pitchFamily="49" charset="0"/>
              </a:rPr>
              <a:t>branch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68414" y="1981200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latin typeface="LM Sans 10" pitchFamily="50" charset="0"/>
              </a:rPr>
              <a:t>Make </a:t>
            </a:r>
            <a:r>
              <a:rPr lang="en-US" sz="1100" b="1" dirty="0" smtClean="0">
                <a:latin typeface="LM Sans 10" pitchFamily="50" charset="0"/>
              </a:rPr>
              <a:t>changes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8157" y="2769513"/>
            <a:ext cx="12875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latin typeface="LM Sans 10" pitchFamily="50" charset="0"/>
              </a:rPr>
              <a:t>Compile and test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(in VM)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3442" y="3700790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err="1" smtClean="0">
                <a:latin typeface="LM Mono 10" pitchFamily="49" charset="0"/>
              </a:rPr>
              <a:t>git</a:t>
            </a:r>
            <a:r>
              <a:rPr lang="en-US" sz="1100" b="1" dirty="0" smtClean="0">
                <a:latin typeface="LM Mono 10" pitchFamily="49" charset="0"/>
              </a:rPr>
              <a:t> </a:t>
            </a:r>
            <a:r>
              <a:rPr lang="en-US" sz="1100" b="1" dirty="0" smtClean="0">
                <a:latin typeface="LM Mono 10" pitchFamily="49" charset="0"/>
              </a:rPr>
              <a:t>pull/rebase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809" y="5343053"/>
            <a:ext cx="14158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latin typeface="LM Sans 10" pitchFamily="50" charset="0"/>
              </a:rPr>
              <a:t>Make Pull Request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in </a:t>
            </a:r>
            <a:r>
              <a:rPr lang="en-US" sz="1100" b="1" dirty="0" err="1" smtClean="0">
                <a:latin typeface="LM Sans 10" pitchFamily="50" charset="0"/>
              </a:rPr>
              <a:t>GitHub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19914" y="6443990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FF0000"/>
                </a:solidFill>
                <a:latin typeface="LM Sans 10" pitchFamily="50" charset="0"/>
              </a:rPr>
              <a:t>NO</a:t>
            </a:r>
            <a:endParaRPr lang="en-US" sz="1100" b="1" dirty="0">
              <a:solidFill>
                <a:srgbClr val="FF0000"/>
              </a:solidFill>
              <a:latin typeface="LM Sans 10" pitchFamily="50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2400" y="6320433"/>
            <a:ext cx="17460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LM Sans 10" pitchFamily="50" charset="0"/>
              </a:rPr>
              <a:t>Relevant changes made;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tests rerun (in VM)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963808" y="5229264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00B050"/>
                </a:solidFill>
                <a:latin typeface="LM Sans 10" pitchFamily="50" charset="0"/>
              </a:rPr>
              <a:t>YES</a:t>
            </a:r>
            <a:endParaRPr lang="en-US" sz="1100" b="1" dirty="0">
              <a:solidFill>
                <a:srgbClr val="00B050"/>
              </a:solidFill>
              <a:latin typeface="LM Sans 10" pitchFamily="50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241387" y="4487130"/>
            <a:ext cx="10695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err="1" smtClean="0">
                <a:latin typeface="LM Mono 10" pitchFamily="49" charset="0"/>
              </a:rPr>
              <a:t>git</a:t>
            </a:r>
            <a:r>
              <a:rPr lang="en-US" sz="1100" b="1" dirty="0" smtClean="0">
                <a:latin typeface="LM Mono 10" pitchFamily="49" charset="0"/>
              </a:rPr>
              <a:t> pull/</a:t>
            </a:r>
            <a:br>
              <a:rPr lang="en-US" sz="1100" b="1" dirty="0" smtClean="0">
                <a:latin typeface="LM Mono 10" pitchFamily="49" charset="0"/>
              </a:rPr>
            </a:br>
            <a:r>
              <a:rPr lang="en-US" sz="1100" b="1" dirty="0" smtClean="0">
                <a:latin typeface="LM Mono 10" pitchFamily="49" charset="0"/>
              </a:rPr>
              <a:t>rebase/merge</a:t>
            </a:r>
            <a:r>
              <a:rPr lang="en-US" sz="1100" b="1" dirty="0" smtClean="0">
                <a:latin typeface="LM Sans 10" pitchFamily="50" charset="0"/>
              </a:rPr>
              <a:t/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into </a:t>
            </a:r>
            <a:r>
              <a:rPr lang="en-US" sz="1100" b="1" dirty="0" smtClean="0">
                <a:latin typeface="LM Sans 10" pitchFamily="50" charset="0"/>
              </a:rPr>
              <a:t>master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514599" y="3657600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err="1" smtClean="0">
                <a:latin typeface="LM Mono 10" pitchFamily="49" charset="0"/>
              </a:rPr>
              <a:t>git</a:t>
            </a:r>
            <a:r>
              <a:rPr lang="en-US" sz="1100" b="1" dirty="0" smtClean="0">
                <a:latin typeface="LM Mono 10" pitchFamily="49" charset="0"/>
              </a:rPr>
              <a:t> </a:t>
            </a:r>
            <a:r>
              <a:rPr lang="en-US" sz="1100" b="1" dirty="0" smtClean="0">
                <a:latin typeface="LM Mono 10" pitchFamily="49" charset="0"/>
              </a:rPr>
              <a:t>push</a:t>
            </a:r>
            <a:endParaRPr lang="en-US" sz="1100" b="1" dirty="0" smtClean="0">
              <a:latin typeface="LM Mono 10" pitchFamily="49" charset="0"/>
            </a:endParaRPr>
          </a:p>
        </p:txBody>
      </p:sp>
      <p:pic>
        <p:nvPicPr>
          <p:cNvPr id="97" name="Picture 14" descr="http://tom-gould.co.uk/sites/tom-gould.co.uk/files/jenkins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985" y="2667000"/>
            <a:ext cx="66238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6019800" y="358140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LM Sans 10" pitchFamily="50" charset="0"/>
              </a:rPr>
              <a:t>Jenkins</a:t>
            </a:r>
            <a:br>
              <a:rPr lang="en-US" sz="1200" b="1" dirty="0" smtClean="0">
                <a:latin typeface="LM Sans 10" pitchFamily="50" charset="0"/>
              </a:rPr>
            </a:br>
            <a:r>
              <a:rPr lang="en-US" sz="1200" b="1" dirty="0" smtClean="0">
                <a:latin typeface="LM Sans 10" pitchFamily="50" charset="0"/>
              </a:rPr>
              <a:t>CI</a:t>
            </a:r>
            <a:endParaRPr lang="en-US" sz="1200" b="1" dirty="0">
              <a:latin typeface="LM Sans 10" pitchFamily="50" charset="0"/>
            </a:endParaRPr>
          </a:p>
        </p:txBody>
      </p:sp>
      <p:cxnSp>
        <p:nvCxnSpPr>
          <p:cNvPr id="81" name="Straight Arrow Connector 80"/>
          <p:cNvCxnSpPr>
            <a:endCxn id="97" idx="1"/>
          </p:cNvCxnSpPr>
          <p:nvPr/>
        </p:nvCxnSpPr>
        <p:spPr>
          <a:xfrm>
            <a:off x="4876800" y="3124200"/>
            <a:ext cx="1133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919508" y="2667000"/>
            <a:ext cx="11432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>
                <a:latin typeface="LM Mono 10" pitchFamily="49" charset="0"/>
              </a:rPr>
              <a:t>git</a:t>
            </a:r>
            <a:r>
              <a:rPr lang="en-US" sz="1100" b="1" dirty="0" smtClean="0">
                <a:latin typeface="LM Mono 10" pitchFamily="49" charset="0"/>
              </a:rPr>
              <a:t> pull</a:t>
            </a:r>
          </a:p>
          <a:p>
            <a:pPr algn="ctr"/>
            <a:r>
              <a:rPr lang="en-US" sz="1100" b="1" dirty="0" smtClean="0">
                <a:latin typeface="LM Sans 10" pitchFamily="50" charset="0"/>
              </a:rPr>
              <a:t>(via </a:t>
            </a:r>
            <a:r>
              <a:rPr lang="en-US" sz="1100" b="1" dirty="0" err="1" smtClean="0">
                <a:latin typeface="LM Sans 10" pitchFamily="50" charset="0"/>
              </a:rPr>
              <a:t>webhook</a:t>
            </a:r>
            <a:r>
              <a:rPr lang="en-US" sz="1100" b="1" dirty="0" smtClean="0">
                <a:latin typeface="LM Sans 10" pitchFamily="50" charset="0"/>
              </a:rPr>
              <a:t>)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029200" y="1704473"/>
            <a:ext cx="1464415" cy="3529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Jenkins provisioned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45448" y="2159913"/>
            <a:ext cx="14189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LM Sans 10" pitchFamily="50" charset="0"/>
              </a:rPr>
              <a:t>Run </a:t>
            </a:r>
            <a:r>
              <a:rPr lang="en-US" sz="1100" b="1" dirty="0" err="1" smtClean="0">
                <a:latin typeface="LM Sans 10" pitchFamily="50" charset="0"/>
              </a:rPr>
              <a:t>provisioner</a:t>
            </a:r>
            <a:r>
              <a:rPr lang="en-US" sz="1100" b="1" dirty="0" smtClean="0">
                <a:latin typeface="LM Sans 10" pitchFamily="50" charset="0"/>
              </a:rPr>
              <a:t/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(on Jenkins server)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108" name="Diamond 107"/>
          <p:cNvSpPr/>
          <p:nvPr/>
        </p:nvSpPr>
        <p:spPr>
          <a:xfrm>
            <a:off x="6857999" y="320580"/>
            <a:ext cx="1524001" cy="1028701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Build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successful?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cxnSp>
        <p:nvCxnSpPr>
          <p:cNvPr id="100" name="Elbow Connector 99"/>
          <p:cNvCxnSpPr>
            <a:stCxn id="104" idx="0"/>
            <a:endCxn id="108" idx="1"/>
          </p:cNvCxnSpPr>
          <p:nvPr/>
        </p:nvCxnSpPr>
        <p:spPr>
          <a:xfrm rot="5400000" flipH="1" flipV="1">
            <a:off x="5874932" y="721407"/>
            <a:ext cx="869542" cy="109659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6891196" y="3364832"/>
            <a:ext cx="1464415" cy="352927"/>
          </a:xfrm>
          <a:prstGeom prst="round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LM Sans 10" pitchFamily="50" charset="0"/>
              </a:rPr>
              <a:t>Process Aborted</a:t>
            </a:r>
            <a:endParaRPr lang="en-US" sz="1200" b="1" dirty="0">
              <a:solidFill>
                <a:schemeClr val="tx1"/>
              </a:solidFill>
              <a:latin typeface="LM Sans 10" pitchFamily="50" charset="0"/>
            </a:endParaRPr>
          </a:p>
        </p:txBody>
      </p:sp>
      <p:cxnSp>
        <p:nvCxnSpPr>
          <p:cNvPr id="103" name="Elbow Connector 102"/>
          <p:cNvCxnSpPr>
            <a:stCxn id="108" idx="3"/>
            <a:endCxn id="114" idx="0"/>
          </p:cNvCxnSpPr>
          <p:nvPr/>
        </p:nvCxnSpPr>
        <p:spPr>
          <a:xfrm>
            <a:off x="8382000" y="834931"/>
            <a:ext cx="800100" cy="126056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iamond 113"/>
          <p:cNvSpPr/>
          <p:nvPr/>
        </p:nvSpPr>
        <p:spPr>
          <a:xfrm>
            <a:off x="8534400" y="2095499"/>
            <a:ext cx="1295400" cy="1028701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Tests pass?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cxnSp>
        <p:nvCxnSpPr>
          <p:cNvPr id="106" name="Elbow Connector 105"/>
          <p:cNvCxnSpPr>
            <a:stCxn id="97" idx="0"/>
            <a:endCxn id="104" idx="1"/>
          </p:cNvCxnSpPr>
          <p:nvPr/>
        </p:nvCxnSpPr>
        <p:spPr>
          <a:xfrm rot="16200000" flipV="1">
            <a:off x="5292158" y="1617980"/>
            <a:ext cx="786063" cy="1311978"/>
          </a:xfrm>
          <a:prstGeom prst="bentConnector4">
            <a:avLst>
              <a:gd name="adj1" fmla="val 15741"/>
              <a:gd name="adj2" fmla="val 1174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8" idx="2"/>
            <a:endCxn id="111" idx="0"/>
          </p:cNvCxnSpPr>
          <p:nvPr/>
        </p:nvCxnSpPr>
        <p:spPr>
          <a:xfrm>
            <a:off x="7620000" y="1349281"/>
            <a:ext cx="3404" cy="20155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4" idx="1"/>
            <a:endCxn id="111" idx="3"/>
          </p:cNvCxnSpPr>
          <p:nvPr/>
        </p:nvCxnSpPr>
        <p:spPr>
          <a:xfrm rot="10800000" flipV="1">
            <a:off x="8355612" y="2609850"/>
            <a:ext cx="178789" cy="931446"/>
          </a:xfrm>
          <a:prstGeom prst="bentConnector3">
            <a:avLst>
              <a:gd name="adj1" fmla="val -570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8" descr="Home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788" y="47244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/>
          <p:cNvSpPr txBox="1"/>
          <p:nvPr/>
        </p:nvSpPr>
        <p:spPr>
          <a:xfrm>
            <a:off x="8736322" y="5557520"/>
            <a:ext cx="881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LM Sans 10" pitchFamily="50" charset="0"/>
              </a:rPr>
              <a:t>Pre-Prod </a:t>
            </a:r>
            <a:br>
              <a:rPr lang="en-US" sz="1200" b="1" dirty="0" smtClean="0">
                <a:latin typeface="LM Sans 10" pitchFamily="50" charset="0"/>
              </a:rPr>
            </a:br>
            <a:r>
              <a:rPr lang="en-US" sz="1200" b="1" dirty="0" smtClean="0">
                <a:latin typeface="LM Sans 10" pitchFamily="50" charset="0"/>
              </a:rPr>
              <a:t>VM</a:t>
            </a:r>
            <a:endParaRPr lang="en-US" sz="1200" b="1" dirty="0">
              <a:latin typeface="LM Sans 10" pitchFamily="50" charset="0"/>
            </a:endParaRPr>
          </a:p>
        </p:txBody>
      </p:sp>
      <p:sp>
        <p:nvSpPr>
          <p:cNvPr id="133" name="Diamond 132"/>
          <p:cNvSpPr/>
          <p:nvPr/>
        </p:nvSpPr>
        <p:spPr>
          <a:xfrm>
            <a:off x="6857999" y="5079026"/>
            <a:ext cx="1524001" cy="1028701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Approved?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4191000" y="5847397"/>
            <a:ext cx="1574646" cy="782003"/>
          </a:xfrm>
          <a:prstGeom prst="round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LM Sans 10" pitchFamily="50" charset="0"/>
              </a:rPr>
              <a:t>Production server provisioned and deployed</a:t>
            </a:r>
            <a:endParaRPr lang="en-US" sz="1200" b="1" dirty="0">
              <a:solidFill>
                <a:schemeClr val="tx1"/>
              </a:solidFill>
              <a:latin typeface="LM Sans 10" pitchFamily="50" charset="0"/>
            </a:endParaRPr>
          </a:p>
        </p:txBody>
      </p:sp>
      <p:pic>
        <p:nvPicPr>
          <p:cNvPr id="135" name="Picture 20" descr="Backup IBM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7140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4495800" y="5405139"/>
            <a:ext cx="962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LM Sans 10" pitchFamily="50" charset="0"/>
              </a:rPr>
              <a:t>Production</a:t>
            </a:r>
            <a:br>
              <a:rPr lang="en-US" sz="1200" b="1" dirty="0" smtClean="0">
                <a:latin typeface="LM Sans 10" pitchFamily="50" charset="0"/>
              </a:rPr>
            </a:br>
            <a:r>
              <a:rPr lang="en-US" sz="1200" b="1" dirty="0" smtClean="0">
                <a:latin typeface="LM Sans 10" pitchFamily="50" charset="0"/>
              </a:rPr>
              <a:t>VM</a:t>
            </a:r>
            <a:endParaRPr lang="en-US" sz="1200" b="1" dirty="0">
              <a:latin typeface="LM Sans 10" pitchFamily="50" charset="0"/>
            </a:endParaRPr>
          </a:p>
        </p:txBody>
      </p:sp>
      <p:cxnSp>
        <p:nvCxnSpPr>
          <p:cNvPr id="126" name="Elbow Connector 125"/>
          <p:cNvCxnSpPr>
            <a:stCxn id="130" idx="2"/>
            <a:endCxn id="133" idx="2"/>
          </p:cNvCxnSpPr>
          <p:nvPr/>
        </p:nvCxnSpPr>
        <p:spPr>
          <a:xfrm rot="5400000">
            <a:off x="8354367" y="5284818"/>
            <a:ext cx="88542" cy="1557276"/>
          </a:xfrm>
          <a:prstGeom prst="bentConnector3">
            <a:avLst>
              <a:gd name="adj1" fmla="val 55245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/>
          <p:cNvCxnSpPr>
            <a:stCxn id="133" idx="0"/>
            <a:endCxn id="111" idx="2"/>
          </p:cNvCxnSpPr>
          <p:nvPr/>
        </p:nvCxnSpPr>
        <p:spPr>
          <a:xfrm flipV="1">
            <a:off x="7620000" y="3717759"/>
            <a:ext cx="3404" cy="1361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Elbow Connector 1027"/>
          <p:cNvCxnSpPr>
            <a:stCxn id="133" idx="1"/>
            <a:endCxn id="135" idx="3"/>
          </p:cNvCxnSpPr>
          <p:nvPr/>
        </p:nvCxnSpPr>
        <p:spPr>
          <a:xfrm rot="10800000">
            <a:off x="5486401" y="5028605"/>
            <a:ext cx="1371599" cy="564773"/>
          </a:xfrm>
          <a:prstGeom prst="bentConnector3">
            <a:avLst>
              <a:gd name="adj1" fmla="val 8960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387720" y="404044"/>
            <a:ext cx="14189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LM Sans 10" pitchFamily="50" charset="0"/>
              </a:rPr>
              <a:t>Automated build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(on Jenkins server)</a:t>
            </a:r>
            <a:endParaRPr lang="en-US" sz="1100" b="1" dirty="0">
              <a:latin typeface="LM Sans 10" pitchFamily="50" charset="0"/>
            </a:endParaRPr>
          </a:p>
        </p:txBody>
      </p:sp>
      <p:cxnSp>
        <p:nvCxnSpPr>
          <p:cNvPr id="1045" name="Straight Arrow Connector 1044"/>
          <p:cNvCxnSpPr>
            <a:stCxn id="114" idx="2"/>
            <a:endCxn id="129" idx="0"/>
          </p:cNvCxnSpPr>
          <p:nvPr/>
        </p:nvCxnSpPr>
        <p:spPr>
          <a:xfrm>
            <a:off x="9182100" y="3124200"/>
            <a:ext cx="1888" cy="16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355612" y="578037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00B050"/>
                </a:solidFill>
                <a:latin typeface="LM Sans 10" pitchFamily="50" charset="0"/>
              </a:rPr>
              <a:t>YES</a:t>
            </a:r>
            <a:endParaRPr lang="en-US" sz="1100" b="1" dirty="0">
              <a:solidFill>
                <a:srgbClr val="00B050"/>
              </a:solidFill>
              <a:latin typeface="LM Sans 10" pitchFamily="50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9183988" y="3091190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00B050"/>
                </a:solidFill>
                <a:latin typeface="LM Sans 10" pitchFamily="50" charset="0"/>
              </a:rPr>
              <a:t>YES</a:t>
            </a:r>
            <a:endParaRPr lang="en-US" sz="1100" b="1" dirty="0">
              <a:solidFill>
                <a:srgbClr val="00B050"/>
              </a:solidFill>
              <a:latin typeface="LM Sans 10" pitchFamily="50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400800" y="533327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00B050"/>
                </a:solidFill>
                <a:latin typeface="LM Sans 10" pitchFamily="50" charset="0"/>
              </a:rPr>
              <a:t>YES</a:t>
            </a:r>
            <a:endParaRPr lang="en-US" sz="1100" b="1" dirty="0">
              <a:solidFill>
                <a:srgbClr val="00B050"/>
              </a:solidFill>
              <a:latin typeface="LM Sans 10" pitchFamily="50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623404" y="1334410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FF0000"/>
                </a:solidFill>
                <a:latin typeface="LM Sans 10" pitchFamily="50" charset="0"/>
              </a:rPr>
              <a:t>NO</a:t>
            </a:r>
            <a:endParaRPr lang="en-US" sz="1100" b="1" dirty="0">
              <a:solidFill>
                <a:srgbClr val="FF0000"/>
              </a:solidFill>
              <a:latin typeface="LM Sans 10" pitchFamily="50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8112960" y="2479044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FF0000"/>
                </a:solidFill>
                <a:latin typeface="LM Sans 10" pitchFamily="50" charset="0"/>
              </a:rPr>
              <a:t>NO</a:t>
            </a:r>
            <a:endParaRPr lang="en-US" sz="1100" b="1" dirty="0">
              <a:solidFill>
                <a:srgbClr val="FF0000"/>
              </a:solidFill>
              <a:latin typeface="LM Sans 10" pitchFamily="50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620000" y="4876800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FF0000"/>
                </a:solidFill>
                <a:latin typeface="LM Sans 10" pitchFamily="50" charset="0"/>
              </a:rPr>
              <a:t>NO</a:t>
            </a:r>
            <a:endParaRPr lang="en-US" sz="1100" b="1" dirty="0">
              <a:solidFill>
                <a:srgbClr val="FF0000"/>
              </a:solidFill>
              <a:latin typeface="LM Sans 10" pitchFamily="50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763493" y="2015081"/>
            <a:ext cx="894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latin typeface="LM Sans 10" pitchFamily="50" charset="0"/>
              </a:rPr>
              <a:t>Auto email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to group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696200" y="2819400"/>
            <a:ext cx="894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latin typeface="LM Sans 10" pitchFamily="50" charset="0"/>
              </a:rPr>
              <a:t>Auto email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to group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801221" y="1524000"/>
            <a:ext cx="14189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latin typeface="LM Sans 10" pitchFamily="50" charset="0"/>
              </a:rPr>
              <a:t>Run unit tests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(on Jenkins server)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805872" y="3733800"/>
            <a:ext cx="140301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latin typeface="LM Sans 10" pitchFamily="50" charset="0"/>
              </a:rPr>
              <a:t>Auto email to </a:t>
            </a:r>
            <a:br>
              <a:rPr lang="en-US" sz="1100" b="1" dirty="0">
                <a:latin typeface="LM Sans 10" pitchFamily="50" charset="0"/>
              </a:rPr>
            </a:br>
            <a:r>
              <a:rPr lang="en-US" sz="1100" b="1" dirty="0">
                <a:latin typeface="LM Sans 10" pitchFamily="50" charset="0"/>
              </a:rPr>
              <a:t>responsible </a:t>
            </a:r>
            <a:r>
              <a:rPr lang="en-US" sz="1100" b="1" dirty="0" err="1" smtClean="0">
                <a:latin typeface="LM Sans 10" pitchFamily="50" charset="0"/>
              </a:rPr>
              <a:t>dev</a:t>
            </a:r>
            <a:endParaRPr lang="en-US" sz="1100" b="1" dirty="0" smtClean="0">
              <a:latin typeface="LM Sans 10" pitchFamily="50" charset="0"/>
            </a:endParaRPr>
          </a:p>
          <a:p>
            <a:pPr algn="r"/>
            <a:endParaRPr lang="en-US" sz="1100" b="1" dirty="0">
              <a:latin typeface="LM Sans 10" pitchFamily="50" charset="0"/>
            </a:endParaRPr>
          </a:p>
          <a:p>
            <a:pPr algn="r"/>
            <a:r>
              <a:rPr lang="en-US" sz="1100" b="1" dirty="0" smtClean="0">
                <a:latin typeface="LM Sans 10" pitchFamily="50" charset="0"/>
              </a:rPr>
              <a:t>Automatic deploy*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via Jenkins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601590" y="6096000"/>
            <a:ext cx="15424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LM Sans 10" pitchFamily="50" charset="0"/>
              </a:rPr>
              <a:t>End-to-end tests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Sprint demo with PS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241956" y="4261572"/>
            <a:ext cx="1454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latin typeface="LM Sans 10" pitchFamily="50" charset="0"/>
              </a:rPr>
              <a:t>Case-dependent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rollback of pre-prod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584831" y="5029200"/>
            <a:ext cx="12731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LM Sans 10" pitchFamily="50" charset="0"/>
              </a:rPr>
              <a:t>Manually initiate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deploy*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969078" y="6607521"/>
            <a:ext cx="2909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latin typeface="LM Sans 10" pitchFamily="50" charset="0"/>
              </a:rPr>
              <a:t>*</a:t>
            </a:r>
            <a:r>
              <a:rPr lang="en-US" sz="1100" i="1" dirty="0" smtClean="0">
                <a:latin typeface="LM Sans 10" pitchFamily="50" charset="0"/>
              </a:rPr>
              <a:t>Deployment</a:t>
            </a:r>
            <a:r>
              <a:rPr lang="en-US" sz="1100" dirty="0" smtClean="0">
                <a:latin typeface="LM Sans 10" pitchFamily="50" charset="0"/>
              </a:rPr>
              <a:t> includes provisioning of the VM.</a:t>
            </a:r>
            <a:endParaRPr lang="en-US" sz="1100" dirty="0">
              <a:latin typeface="LM Sans 10" pitchFamily="50" charset="0"/>
            </a:endParaRPr>
          </a:p>
        </p:txBody>
      </p:sp>
      <p:cxnSp>
        <p:nvCxnSpPr>
          <p:cNvPr id="1058" name="Elbow Connector 1057"/>
          <p:cNvCxnSpPr>
            <a:stCxn id="67" idx="0"/>
            <a:endCxn id="78" idx="2"/>
          </p:cNvCxnSpPr>
          <p:nvPr/>
        </p:nvCxnSpPr>
        <p:spPr>
          <a:xfrm rot="16200000" flipV="1">
            <a:off x="2839849" y="4876262"/>
            <a:ext cx="1004634" cy="139439"/>
          </a:xfrm>
          <a:prstGeom prst="bentConnector3">
            <a:avLst>
              <a:gd name="adj1" fmla="val 319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971205" y="5531665"/>
            <a:ext cx="1000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LM Sans 10" pitchFamily="50" charset="0"/>
              </a:rPr>
              <a:t>Other </a:t>
            </a:r>
            <a:r>
              <a:rPr lang="en-US" sz="1100" b="1" dirty="0" err="1" smtClean="0">
                <a:latin typeface="LM Sans 10" pitchFamily="50" charset="0"/>
              </a:rPr>
              <a:t>dev</a:t>
            </a:r>
            <a:r>
              <a:rPr lang="en-US" sz="1100" b="1" dirty="0" smtClean="0">
                <a:latin typeface="LM Sans 10" pitchFamily="50" charset="0"/>
              </a:rPr>
              <a:t/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reviews code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200400" y="2895600"/>
            <a:ext cx="683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0070C0"/>
                </a:solidFill>
                <a:latin typeface="LM Sans 10" pitchFamily="50" charset="0"/>
              </a:rPr>
              <a:t>START</a:t>
            </a:r>
            <a:endParaRPr lang="en-US" sz="1100" b="1" dirty="0">
              <a:solidFill>
                <a:srgbClr val="0070C0"/>
              </a:solidFill>
              <a:latin typeface="LM Sans 10" pitchFamily="50" charset="0"/>
            </a:endParaRPr>
          </a:p>
        </p:txBody>
      </p:sp>
      <p:pic>
        <p:nvPicPr>
          <p:cNvPr id="1032" name="Picture 8" descr="http://upload.wikimedia.org/wikipedia/commons/8/87/Vagran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522" y="785209"/>
            <a:ext cx="521388" cy="63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Elbow Connector 23"/>
          <p:cNvCxnSpPr>
            <a:stCxn id="45" idx="1"/>
            <a:endCxn id="46" idx="0"/>
          </p:cNvCxnSpPr>
          <p:nvPr/>
        </p:nvCxnSpPr>
        <p:spPr>
          <a:xfrm rot="10800000" flipV="1">
            <a:off x="1368411" y="992649"/>
            <a:ext cx="215174" cy="52069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69612" y="4965728"/>
            <a:ext cx="1591413" cy="3682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LM Sans 10" pitchFamily="50" charset="0"/>
              </a:rPr>
              <a:t>Changes merged with master pass tests locally</a:t>
            </a:r>
            <a:endParaRPr lang="en-US" sz="105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2507" y="4549272"/>
            <a:ext cx="12875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latin typeface="LM Sans 10" pitchFamily="50" charset="0"/>
              </a:rPr>
              <a:t>Compile and test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(in VM)</a:t>
            </a:r>
            <a:endParaRPr lang="en-US" sz="1100" b="1" dirty="0">
              <a:latin typeface="LM Sans 10" pitchFamily="50" charset="0"/>
            </a:endParaRPr>
          </a:p>
        </p:txBody>
      </p:sp>
      <p:cxnSp>
        <p:nvCxnSpPr>
          <p:cNvPr id="29" name="Straight Arrow Connector 28"/>
          <p:cNvCxnSpPr>
            <a:stCxn id="101" idx="2"/>
            <a:endCxn id="64" idx="0"/>
          </p:cNvCxnSpPr>
          <p:nvPr/>
        </p:nvCxnSpPr>
        <p:spPr>
          <a:xfrm>
            <a:off x="1365319" y="5334000"/>
            <a:ext cx="6542" cy="436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://msysgit.github.io/img/git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17" y="2362200"/>
            <a:ext cx="506310" cy="50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1507452 (200×200)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1"/>
          <a:stretch/>
        </p:blipFill>
        <p:spPr bwMode="auto">
          <a:xfrm>
            <a:off x="4030292" y="807265"/>
            <a:ext cx="596499" cy="60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loudstack.apache.org/images/monke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835" y="4661524"/>
            <a:ext cx="720323" cy="58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2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-20320"/>
            <a:ext cx="515557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M Sans 10" pitchFamily="50" charset="0"/>
              </a:rPr>
              <a:t>Software Engineering (Practice) CW2</a:t>
            </a:r>
          </a:p>
          <a:p>
            <a:r>
              <a:rPr lang="en-US" sz="1100" dirty="0" smtClean="0">
                <a:latin typeface="LM Sans 10" pitchFamily="50" charset="0"/>
              </a:rPr>
              <a:t>Development Process / QA</a:t>
            </a:r>
          </a:p>
          <a:p>
            <a:r>
              <a:rPr lang="en-US" sz="1100" dirty="0" smtClean="0">
                <a:latin typeface="LM Sans 10" pitchFamily="50" charset="0"/>
              </a:rPr>
              <a:t>Group 2 (Thomas </a:t>
            </a:r>
            <a:r>
              <a:rPr lang="en-US" sz="1100" dirty="0" err="1" smtClean="0">
                <a:latin typeface="LM Sans 10" pitchFamily="50" charset="0"/>
              </a:rPr>
              <a:t>Burnell</a:t>
            </a:r>
            <a:r>
              <a:rPr lang="en-US" sz="1100" dirty="0" smtClean="0">
                <a:latin typeface="LM Sans 10" pitchFamily="50" charset="0"/>
              </a:rPr>
              <a:t>, Andrei </a:t>
            </a:r>
            <a:r>
              <a:rPr lang="en-US" sz="1100" dirty="0" err="1" smtClean="0">
                <a:latin typeface="LM Sans 10" pitchFamily="50" charset="0"/>
              </a:rPr>
              <a:t>Cioara</a:t>
            </a:r>
            <a:r>
              <a:rPr lang="en-US" sz="1100" dirty="0" smtClean="0">
                <a:latin typeface="LM Sans 10" pitchFamily="50" charset="0"/>
              </a:rPr>
              <a:t>, Jeremy </a:t>
            </a:r>
            <a:r>
              <a:rPr lang="en-US" sz="1100" dirty="0" smtClean="0">
                <a:latin typeface="LM Sans 10" pitchFamily="50" charset="0"/>
              </a:rPr>
              <a:t>Kong, Andrea </a:t>
            </a:r>
            <a:r>
              <a:rPr lang="en-US" sz="1100" dirty="0" err="1" smtClean="0">
                <a:latin typeface="LM Sans 10" pitchFamily="50" charset="0"/>
              </a:rPr>
              <a:t>Michi</a:t>
            </a:r>
            <a:r>
              <a:rPr lang="en-US" sz="1100" dirty="0" smtClean="0">
                <a:latin typeface="LM Sans 10" pitchFamily="50" charset="0"/>
              </a:rPr>
              <a:t>, Alice </a:t>
            </a:r>
            <a:r>
              <a:rPr lang="en-US" sz="1100" dirty="0" err="1" smtClean="0">
                <a:latin typeface="LM Sans 10" pitchFamily="50" charset="0"/>
              </a:rPr>
              <a:t>Sibold</a:t>
            </a:r>
            <a:r>
              <a:rPr lang="en-US" sz="1100" dirty="0" smtClean="0">
                <a:latin typeface="LM Sans 10" pitchFamily="50" charset="0"/>
              </a:rPr>
              <a:t>)</a:t>
            </a:r>
            <a:endParaRPr lang="en-US" sz="1100" dirty="0">
              <a:latin typeface="LM Sans 10" pitchFamily="50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62400" y="3581400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 smtClean="0">
                <a:latin typeface="LM Sans 10" pitchFamily="50" charset="0"/>
              </a:rPr>
              <a:t>GitHub</a:t>
            </a:r>
            <a:endParaRPr lang="en-US" sz="1200" b="1" dirty="0" smtClean="0">
              <a:latin typeface="LM Sans 10" pitchFamily="50" charset="0"/>
            </a:endParaRPr>
          </a:p>
          <a:p>
            <a:pPr algn="ctr"/>
            <a:r>
              <a:rPr lang="en-US" sz="1200" b="1" dirty="0" smtClean="0">
                <a:latin typeface="LM Sans 10" pitchFamily="50" charset="0"/>
              </a:rPr>
              <a:t>repository</a:t>
            </a:r>
            <a:endParaRPr lang="en-US" sz="1200" b="1" dirty="0">
              <a:latin typeface="LM Sans 10" pitchFamily="50" charset="0"/>
            </a:endParaRPr>
          </a:p>
        </p:txBody>
      </p:sp>
      <p:pic>
        <p:nvPicPr>
          <p:cNvPr id="37" name="Picture 16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67000"/>
            <a:ext cx="110003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529495" y="1933136"/>
            <a:ext cx="1464415" cy="3529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LM Sans 10" pitchFamily="50" charset="0"/>
              </a:rPr>
              <a:t>Dev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 local copy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cxnSp>
        <p:nvCxnSpPr>
          <p:cNvPr id="11" name="Elbow Connector 10"/>
          <p:cNvCxnSpPr>
            <a:stCxn id="37" idx="1"/>
            <a:endCxn id="7" idx="2"/>
          </p:cNvCxnSpPr>
          <p:nvPr/>
        </p:nvCxnSpPr>
        <p:spPr>
          <a:xfrm rot="10800000">
            <a:off x="3261704" y="2286064"/>
            <a:ext cx="624497" cy="83813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1583585" y="785209"/>
            <a:ext cx="1464415" cy="41488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LM Sans 10" pitchFamily="50" charset="0"/>
              </a:rPr>
              <a:t>Dev</a:t>
            </a: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 VM provisioned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cxnSp>
        <p:nvCxnSpPr>
          <p:cNvPr id="21" name="Elbow Connector 20"/>
          <p:cNvCxnSpPr>
            <a:stCxn id="7" idx="0"/>
            <a:endCxn id="45" idx="3"/>
          </p:cNvCxnSpPr>
          <p:nvPr/>
        </p:nvCxnSpPr>
        <p:spPr>
          <a:xfrm rot="16200000" flipV="1">
            <a:off x="2684609" y="1356041"/>
            <a:ext cx="940486" cy="21370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45475" y="1513341"/>
            <a:ext cx="1445871" cy="3529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On new branch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09121" y="2362200"/>
            <a:ext cx="1515693" cy="3529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Local changes made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cxnSp>
        <p:nvCxnSpPr>
          <p:cNvPr id="36" name="Straight Arrow Connector 35"/>
          <p:cNvCxnSpPr>
            <a:stCxn id="46" idx="2"/>
            <a:endCxn id="49" idx="0"/>
          </p:cNvCxnSpPr>
          <p:nvPr/>
        </p:nvCxnSpPr>
        <p:spPr>
          <a:xfrm flipH="1">
            <a:off x="1366968" y="1866268"/>
            <a:ext cx="1443" cy="495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10391" y="3276600"/>
            <a:ext cx="1515693" cy="3529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Task implemented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10563" y="4038600"/>
            <a:ext cx="1515693" cy="53139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LM Sans 10" pitchFamily="50" charset="0"/>
              </a:rPr>
              <a:t>New code rebased</a:t>
            </a:r>
            <a:br>
              <a:rPr lang="en-US" sz="105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050" dirty="0" smtClean="0">
                <a:solidFill>
                  <a:schemeClr val="tx1"/>
                </a:solidFill>
                <a:latin typeface="LM Sans 10" pitchFamily="50" charset="0"/>
              </a:rPr>
              <a:t>on pulled </a:t>
            </a:r>
            <a:r>
              <a:rPr lang="en-US" sz="1050" dirty="0" smtClean="0">
                <a:solidFill>
                  <a:schemeClr val="tx1"/>
                </a:solidFill>
                <a:latin typeface="LM Sans 10" pitchFamily="50" charset="0"/>
              </a:rPr>
              <a:t>master branch</a:t>
            </a:r>
            <a:endParaRPr lang="en-US" sz="105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31587" y="5770880"/>
            <a:ext cx="1280548" cy="381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Code in review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cxnSp>
        <p:nvCxnSpPr>
          <p:cNvPr id="60" name="Straight Arrow Connector 59"/>
          <p:cNvCxnSpPr>
            <a:stCxn id="49" idx="2"/>
            <a:endCxn id="56" idx="0"/>
          </p:cNvCxnSpPr>
          <p:nvPr/>
        </p:nvCxnSpPr>
        <p:spPr>
          <a:xfrm>
            <a:off x="1366968" y="2715127"/>
            <a:ext cx="1270" cy="5614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6" idx="2"/>
            <a:endCxn id="61" idx="0"/>
          </p:cNvCxnSpPr>
          <p:nvPr/>
        </p:nvCxnSpPr>
        <p:spPr>
          <a:xfrm>
            <a:off x="1368238" y="3629527"/>
            <a:ext cx="172" cy="4090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2"/>
            <a:endCxn id="101" idx="0"/>
          </p:cNvCxnSpPr>
          <p:nvPr/>
        </p:nvCxnSpPr>
        <p:spPr>
          <a:xfrm flipH="1">
            <a:off x="1366967" y="4569996"/>
            <a:ext cx="1443" cy="3957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iamond 66"/>
          <p:cNvSpPr/>
          <p:nvPr/>
        </p:nvSpPr>
        <p:spPr>
          <a:xfrm>
            <a:off x="2785170" y="5448299"/>
            <a:ext cx="1253430" cy="1028701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Review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approved?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cxnSp>
        <p:nvCxnSpPr>
          <p:cNvPr id="69" name="Elbow Connector 68"/>
          <p:cNvCxnSpPr>
            <a:stCxn id="67" idx="2"/>
            <a:endCxn id="56" idx="1"/>
          </p:cNvCxnSpPr>
          <p:nvPr/>
        </p:nvCxnSpPr>
        <p:spPr>
          <a:xfrm rot="5400000" flipH="1">
            <a:off x="499170" y="3564285"/>
            <a:ext cx="3023936" cy="2801494"/>
          </a:xfrm>
          <a:prstGeom prst="bentConnector4">
            <a:avLst>
              <a:gd name="adj1" fmla="val -7560"/>
              <a:gd name="adj2" fmla="val 12076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3"/>
            <a:endCxn id="67" idx="1"/>
          </p:cNvCxnSpPr>
          <p:nvPr/>
        </p:nvCxnSpPr>
        <p:spPr>
          <a:xfrm>
            <a:off x="2012135" y="5961380"/>
            <a:ext cx="773035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2514599" y="4062665"/>
            <a:ext cx="1515693" cy="381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Code ready for push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cxnSp>
        <p:nvCxnSpPr>
          <p:cNvPr id="76" name="Elbow Connector 75"/>
          <p:cNvCxnSpPr>
            <a:stCxn id="78" idx="0"/>
          </p:cNvCxnSpPr>
          <p:nvPr/>
        </p:nvCxnSpPr>
        <p:spPr>
          <a:xfrm rot="5400000" flipH="1" flipV="1">
            <a:off x="3312624" y="3412887"/>
            <a:ext cx="609600" cy="68995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264029" y="2520450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>
                <a:latin typeface="LM Mono 10" pitchFamily="49" charset="0"/>
              </a:rPr>
              <a:t>git</a:t>
            </a:r>
            <a:r>
              <a:rPr lang="en-US" sz="1100" b="1" dirty="0" smtClean="0">
                <a:latin typeface="LM Mono 10" pitchFamily="49" charset="0"/>
              </a:rPr>
              <a:t> pull</a:t>
            </a:r>
            <a:endParaRPr lang="en-US" sz="1100" b="1" dirty="0">
              <a:latin typeface="LM Mono 10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40713" y="1428690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LM Mono 10" pitchFamily="49" charset="0"/>
              </a:rPr>
              <a:t>vagrant up</a:t>
            </a:r>
            <a:br>
              <a:rPr lang="en-US" sz="1000" b="1" dirty="0" smtClean="0">
                <a:latin typeface="LM Mono 10" pitchFamily="49" charset="0"/>
              </a:rPr>
            </a:br>
            <a:r>
              <a:rPr lang="en-US" sz="1000" b="1" dirty="0" smtClean="0">
                <a:latin typeface="LM Mono 10" pitchFamily="49" charset="0"/>
              </a:rPr>
              <a:t>vagrant provision</a:t>
            </a:r>
            <a:endParaRPr lang="en-US" sz="1000" b="1" dirty="0">
              <a:latin typeface="LM Mono 10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49553" y="1262390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err="1" smtClean="0">
                <a:latin typeface="LM Mono 10" pitchFamily="49" charset="0"/>
              </a:rPr>
              <a:t>git</a:t>
            </a:r>
            <a:r>
              <a:rPr lang="en-US" sz="1100" b="1" dirty="0" smtClean="0">
                <a:latin typeface="LM Mono 10" pitchFamily="49" charset="0"/>
              </a:rPr>
              <a:t> </a:t>
            </a:r>
            <a:r>
              <a:rPr lang="en-US" sz="1100" b="1" dirty="0" smtClean="0">
                <a:latin typeface="LM Mono 10" pitchFamily="49" charset="0"/>
              </a:rPr>
              <a:t>branch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68414" y="1981200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latin typeface="LM Sans 10" pitchFamily="50" charset="0"/>
              </a:rPr>
              <a:t>Make </a:t>
            </a:r>
            <a:r>
              <a:rPr lang="en-US" sz="1100" b="1" dirty="0" smtClean="0">
                <a:latin typeface="LM Sans 10" pitchFamily="50" charset="0"/>
              </a:rPr>
              <a:t>changes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8157" y="2769513"/>
            <a:ext cx="12875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latin typeface="LM Sans 10" pitchFamily="50" charset="0"/>
              </a:rPr>
              <a:t>Compile and test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(in VM)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3442" y="3700790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err="1" smtClean="0">
                <a:latin typeface="LM Mono 10" pitchFamily="49" charset="0"/>
              </a:rPr>
              <a:t>git</a:t>
            </a:r>
            <a:r>
              <a:rPr lang="en-US" sz="1100" b="1" dirty="0" smtClean="0">
                <a:latin typeface="LM Mono 10" pitchFamily="49" charset="0"/>
              </a:rPr>
              <a:t> </a:t>
            </a:r>
            <a:r>
              <a:rPr lang="en-US" sz="1100" b="1" dirty="0" smtClean="0">
                <a:latin typeface="LM Mono 10" pitchFamily="49" charset="0"/>
              </a:rPr>
              <a:t>pull/rebase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809" y="5343053"/>
            <a:ext cx="14158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latin typeface="LM Sans 10" pitchFamily="50" charset="0"/>
              </a:rPr>
              <a:t>Make Pull Request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in </a:t>
            </a:r>
            <a:r>
              <a:rPr lang="en-US" sz="1100" b="1" dirty="0" err="1" smtClean="0">
                <a:latin typeface="LM Sans 10" pitchFamily="50" charset="0"/>
              </a:rPr>
              <a:t>GitHub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19914" y="6443990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FF0000"/>
                </a:solidFill>
                <a:latin typeface="LM Sans 10" pitchFamily="50" charset="0"/>
              </a:rPr>
              <a:t>NO</a:t>
            </a:r>
            <a:endParaRPr lang="en-US" sz="1100" b="1" dirty="0">
              <a:solidFill>
                <a:srgbClr val="FF0000"/>
              </a:solidFill>
              <a:latin typeface="LM Sans 10" pitchFamily="50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2400" y="6320433"/>
            <a:ext cx="17460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LM Sans 10" pitchFamily="50" charset="0"/>
              </a:rPr>
              <a:t>Relevant changes made;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tests rerun (in VM)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963808" y="5229264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00B050"/>
                </a:solidFill>
                <a:latin typeface="LM Sans 10" pitchFamily="50" charset="0"/>
              </a:rPr>
              <a:t>YES</a:t>
            </a:r>
            <a:endParaRPr lang="en-US" sz="1100" b="1" dirty="0">
              <a:solidFill>
                <a:srgbClr val="00B050"/>
              </a:solidFill>
              <a:latin typeface="LM Sans 10" pitchFamily="50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241387" y="4487130"/>
            <a:ext cx="10695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err="1" smtClean="0">
                <a:latin typeface="LM Mono 10" pitchFamily="49" charset="0"/>
              </a:rPr>
              <a:t>git</a:t>
            </a:r>
            <a:r>
              <a:rPr lang="en-US" sz="1100" b="1" dirty="0" smtClean="0">
                <a:latin typeface="LM Mono 10" pitchFamily="49" charset="0"/>
              </a:rPr>
              <a:t> pull/</a:t>
            </a:r>
            <a:br>
              <a:rPr lang="en-US" sz="1100" b="1" dirty="0" smtClean="0">
                <a:latin typeface="LM Mono 10" pitchFamily="49" charset="0"/>
              </a:rPr>
            </a:br>
            <a:r>
              <a:rPr lang="en-US" sz="1100" b="1" dirty="0" smtClean="0">
                <a:latin typeface="LM Mono 10" pitchFamily="49" charset="0"/>
              </a:rPr>
              <a:t>rebase/merge</a:t>
            </a:r>
            <a:r>
              <a:rPr lang="en-US" sz="1100" b="1" dirty="0" smtClean="0">
                <a:latin typeface="LM Sans 10" pitchFamily="50" charset="0"/>
              </a:rPr>
              <a:t/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into </a:t>
            </a:r>
            <a:r>
              <a:rPr lang="en-US" sz="1100" b="1" dirty="0" smtClean="0">
                <a:latin typeface="LM Sans 10" pitchFamily="50" charset="0"/>
              </a:rPr>
              <a:t>master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514599" y="3657600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err="1" smtClean="0">
                <a:latin typeface="LM Mono 10" pitchFamily="49" charset="0"/>
              </a:rPr>
              <a:t>git</a:t>
            </a:r>
            <a:r>
              <a:rPr lang="en-US" sz="1100" b="1" dirty="0" smtClean="0">
                <a:latin typeface="LM Mono 10" pitchFamily="49" charset="0"/>
              </a:rPr>
              <a:t> </a:t>
            </a:r>
            <a:r>
              <a:rPr lang="en-US" sz="1100" b="1" dirty="0" smtClean="0">
                <a:latin typeface="LM Mono 10" pitchFamily="49" charset="0"/>
              </a:rPr>
              <a:t>push</a:t>
            </a:r>
            <a:endParaRPr lang="en-US" sz="1100" b="1" dirty="0" smtClean="0">
              <a:latin typeface="LM Mono 10" pitchFamily="49" charset="0"/>
            </a:endParaRPr>
          </a:p>
        </p:txBody>
      </p:sp>
      <p:pic>
        <p:nvPicPr>
          <p:cNvPr id="97" name="Picture 14" descr="http://tom-gould.co.uk/sites/tom-gould.co.uk/files/jenkins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985" y="2667000"/>
            <a:ext cx="66238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6019800" y="358140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LM Sans 10" pitchFamily="50" charset="0"/>
              </a:rPr>
              <a:t>Jenkins</a:t>
            </a:r>
            <a:br>
              <a:rPr lang="en-US" sz="1200" b="1" dirty="0" smtClean="0">
                <a:latin typeface="LM Sans 10" pitchFamily="50" charset="0"/>
              </a:rPr>
            </a:br>
            <a:r>
              <a:rPr lang="en-US" sz="1200" b="1" dirty="0" smtClean="0">
                <a:latin typeface="LM Sans 10" pitchFamily="50" charset="0"/>
              </a:rPr>
              <a:t>CI</a:t>
            </a:r>
            <a:endParaRPr lang="en-US" sz="1200" b="1" dirty="0">
              <a:latin typeface="LM Sans 10" pitchFamily="50" charset="0"/>
            </a:endParaRPr>
          </a:p>
        </p:txBody>
      </p:sp>
      <p:cxnSp>
        <p:nvCxnSpPr>
          <p:cNvPr id="81" name="Straight Arrow Connector 80"/>
          <p:cNvCxnSpPr>
            <a:endCxn id="97" idx="1"/>
          </p:cNvCxnSpPr>
          <p:nvPr/>
        </p:nvCxnSpPr>
        <p:spPr>
          <a:xfrm>
            <a:off x="4876800" y="3124200"/>
            <a:ext cx="1133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919508" y="2667000"/>
            <a:ext cx="11432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>
                <a:latin typeface="LM Mono 10" pitchFamily="49" charset="0"/>
              </a:rPr>
              <a:t>git</a:t>
            </a:r>
            <a:r>
              <a:rPr lang="en-US" sz="1100" b="1" dirty="0" smtClean="0">
                <a:latin typeface="LM Mono 10" pitchFamily="49" charset="0"/>
              </a:rPr>
              <a:t> pull</a:t>
            </a:r>
          </a:p>
          <a:p>
            <a:pPr algn="ctr"/>
            <a:r>
              <a:rPr lang="en-US" sz="1100" b="1" dirty="0" smtClean="0">
                <a:latin typeface="LM Sans 10" pitchFamily="50" charset="0"/>
              </a:rPr>
              <a:t>(via </a:t>
            </a:r>
            <a:r>
              <a:rPr lang="en-US" sz="1100" b="1" dirty="0" err="1" smtClean="0">
                <a:latin typeface="LM Sans 10" pitchFamily="50" charset="0"/>
              </a:rPr>
              <a:t>webhook</a:t>
            </a:r>
            <a:r>
              <a:rPr lang="en-US" sz="1100" b="1" dirty="0" smtClean="0">
                <a:latin typeface="LM Sans 10" pitchFamily="50" charset="0"/>
              </a:rPr>
              <a:t>)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029200" y="1704473"/>
            <a:ext cx="1464415" cy="3529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Jenkins provisioned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45448" y="2159913"/>
            <a:ext cx="14189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LM Sans 10" pitchFamily="50" charset="0"/>
              </a:rPr>
              <a:t>Run </a:t>
            </a:r>
            <a:r>
              <a:rPr lang="en-US" sz="1100" b="1" dirty="0" err="1" smtClean="0">
                <a:latin typeface="LM Sans 10" pitchFamily="50" charset="0"/>
              </a:rPr>
              <a:t>provisioner</a:t>
            </a:r>
            <a:r>
              <a:rPr lang="en-US" sz="1100" b="1" dirty="0" smtClean="0">
                <a:latin typeface="LM Sans 10" pitchFamily="50" charset="0"/>
              </a:rPr>
              <a:t/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(on Jenkins server)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108" name="Diamond 107"/>
          <p:cNvSpPr/>
          <p:nvPr/>
        </p:nvSpPr>
        <p:spPr>
          <a:xfrm>
            <a:off x="6857999" y="320580"/>
            <a:ext cx="1524001" cy="1028701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Build</a:t>
            </a:r>
            <a:b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successful?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cxnSp>
        <p:nvCxnSpPr>
          <p:cNvPr id="100" name="Elbow Connector 99"/>
          <p:cNvCxnSpPr>
            <a:stCxn id="104" idx="0"/>
            <a:endCxn id="108" idx="1"/>
          </p:cNvCxnSpPr>
          <p:nvPr/>
        </p:nvCxnSpPr>
        <p:spPr>
          <a:xfrm rot="5400000" flipH="1" flipV="1">
            <a:off x="5874932" y="721407"/>
            <a:ext cx="869542" cy="109659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6891196" y="3364832"/>
            <a:ext cx="1464415" cy="352927"/>
          </a:xfrm>
          <a:prstGeom prst="round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LM Sans 10" pitchFamily="50" charset="0"/>
              </a:rPr>
              <a:t>Process Aborted</a:t>
            </a:r>
            <a:endParaRPr lang="en-US" sz="1200" b="1" dirty="0">
              <a:solidFill>
                <a:schemeClr val="tx1"/>
              </a:solidFill>
              <a:latin typeface="LM Sans 10" pitchFamily="50" charset="0"/>
            </a:endParaRPr>
          </a:p>
        </p:txBody>
      </p:sp>
      <p:cxnSp>
        <p:nvCxnSpPr>
          <p:cNvPr id="103" name="Elbow Connector 102"/>
          <p:cNvCxnSpPr>
            <a:stCxn id="108" idx="3"/>
            <a:endCxn id="114" idx="0"/>
          </p:cNvCxnSpPr>
          <p:nvPr/>
        </p:nvCxnSpPr>
        <p:spPr>
          <a:xfrm>
            <a:off x="8382000" y="834931"/>
            <a:ext cx="800100" cy="126056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iamond 113"/>
          <p:cNvSpPr/>
          <p:nvPr/>
        </p:nvSpPr>
        <p:spPr>
          <a:xfrm>
            <a:off x="8534400" y="2095499"/>
            <a:ext cx="1295400" cy="1028701"/>
          </a:xfrm>
          <a:prstGeom prst="diamond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Tests pass?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cxnSp>
        <p:nvCxnSpPr>
          <p:cNvPr id="106" name="Elbow Connector 105"/>
          <p:cNvCxnSpPr>
            <a:stCxn id="97" idx="0"/>
            <a:endCxn id="104" idx="1"/>
          </p:cNvCxnSpPr>
          <p:nvPr/>
        </p:nvCxnSpPr>
        <p:spPr>
          <a:xfrm rot="16200000" flipV="1">
            <a:off x="5292158" y="1617980"/>
            <a:ext cx="786063" cy="1311978"/>
          </a:xfrm>
          <a:prstGeom prst="bentConnector4">
            <a:avLst>
              <a:gd name="adj1" fmla="val 15741"/>
              <a:gd name="adj2" fmla="val 1174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8" idx="2"/>
            <a:endCxn id="111" idx="0"/>
          </p:cNvCxnSpPr>
          <p:nvPr/>
        </p:nvCxnSpPr>
        <p:spPr>
          <a:xfrm>
            <a:off x="7620000" y="1349281"/>
            <a:ext cx="3404" cy="20155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4" idx="1"/>
            <a:endCxn id="111" idx="3"/>
          </p:cNvCxnSpPr>
          <p:nvPr/>
        </p:nvCxnSpPr>
        <p:spPr>
          <a:xfrm rot="10800000" flipV="1">
            <a:off x="8355612" y="2609850"/>
            <a:ext cx="178789" cy="931446"/>
          </a:xfrm>
          <a:prstGeom prst="bentConnector3">
            <a:avLst>
              <a:gd name="adj1" fmla="val -570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8" descr="Home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788" y="47244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/>
          <p:cNvSpPr txBox="1"/>
          <p:nvPr/>
        </p:nvSpPr>
        <p:spPr>
          <a:xfrm>
            <a:off x="8736322" y="5557520"/>
            <a:ext cx="881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LM Sans 10" pitchFamily="50" charset="0"/>
              </a:rPr>
              <a:t>Pre-Prod </a:t>
            </a:r>
            <a:br>
              <a:rPr lang="en-US" sz="1200" b="1" dirty="0" smtClean="0">
                <a:latin typeface="LM Sans 10" pitchFamily="50" charset="0"/>
              </a:rPr>
            </a:br>
            <a:r>
              <a:rPr lang="en-US" sz="1200" b="1" dirty="0" smtClean="0">
                <a:latin typeface="LM Sans 10" pitchFamily="50" charset="0"/>
              </a:rPr>
              <a:t>VM</a:t>
            </a:r>
            <a:endParaRPr lang="en-US" sz="1200" b="1" dirty="0">
              <a:latin typeface="LM Sans 10" pitchFamily="50" charset="0"/>
            </a:endParaRPr>
          </a:p>
        </p:txBody>
      </p:sp>
      <p:sp>
        <p:nvSpPr>
          <p:cNvPr id="133" name="Diamond 132"/>
          <p:cNvSpPr/>
          <p:nvPr/>
        </p:nvSpPr>
        <p:spPr>
          <a:xfrm>
            <a:off x="6857999" y="5079026"/>
            <a:ext cx="1524001" cy="1028701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LM Sans 10" pitchFamily="50" charset="0"/>
              </a:rPr>
              <a:t>Approved?</a:t>
            </a:r>
            <a:endParaRPr lang="en-US" sz="120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4191000" y="5847397"/>
            <a:ext cx="1574646" cy="782003"/>
          </a:xfrm>
          <a:prstGeom prst="roundRect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LM Sans 10" pitchFamily="50" charset="0"/>
              </a:rPr>
              <a:t>Production server provisioned and deployed</a:t>
            </a:r>
            <a:endParaRPr lang="en-US" sz="1200" b="1" dirty="0">
              <a:solidFill>
                <a:schemeClr val="tx1"/>
              </a:solidFill>
              <a:latin typeface="LM Sans 10" pitchFamily="50" charset="0"/>
            </a:endParaRPr>
          </a:p>
        </p:txBody>
      </p:sp>
      <p:pic>
        <p:nvPicPr>
          <p:cNvPr id="135" name="Picture 20" descr="Backup IBM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7140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4495800" y="5405139"/>
            <a:ext cx="962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LM Sans 10" pitchFamily="50" charset="0"/>
              </a:rPr>
              <a:t>Production</a:t>
            </a:r>
            <a:br>
              <a:rPr lang="en-US" sz="1200" b="1" dirty="0" smtClean="0">
                <a:latin typeface="LM Sans 10" pitchFamily="50" charset="0"/>
              </a:rPr>
            </a:br>
            <a:r>
              <a:rPr lang="en-US" sz="1200" b="1" dirty="0" smtClean="0">
                <a:latin typeface="LM Sans 10" pitchFamily="50" charset="0"/>
              </a:rPr>
              <a:t>VM</a:t>
            </a:r>
            <a:endParaRPr lang="en-US" sz="1200" b="1" dirty="0">
              <a:latin typeface="LM Sans 10" pitchFamily="50" charset="0"/>
            </a:endParaRPr>
          </a:p>
        </p:txBody>
      </p:sp>
      <p:cxnSp>
        <p:nvCxnSpPr>
          <p:cNvPr id="126" name="Elbow Connector 125"/>
          <p:cNvCxnSpPr>
            <a:stCxn id="130" idx="2"/>
            <a:endCxn id="133" idx="2"/>
          </p:cNvCxnSpPr>
          <p:nvPr/>
        </p:nvCxnSpPr>
        <p:spPr>
          <a:xfrm rot="5400000">
            <a:off x="8354367" y="5284818"/>
            <a:ext cx="88542" cy="1557276"/>
          </a:xfrm>
          <a:prstGeom prst="bentConnector3">
            <a:avLst>
              <a:gd name="adj1" fmla="val 55245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/>
          <p:cNvCxnSpPr>
            <a:stCxn id="133" idx="0"/>
            <a:endCxn id="111" idx="2"/>
          </p:cNvCxnSpPr>
          <p:nvPr/>
        </p:nvCxnSpPr>
        <p:spPr>
          <a:xfrm flipV="1">
            <a:off x="7620000" y="3717759"/>
            <a:ext cx="3404" cy="1361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Elbow Connector 1027"/>
          <p:cNvCxnSpPr>
            <a:stCxn id="133" idx="1"/>
            <a:endCxn id="135" idx="3"/>
          </p:cNvCxnSpPr>
          <p:nvPr/>
        </p:nvCxnSpPr>
        <p:spPr>
          <a:xfrm rot="10800000">
            <a:off x="5486401" y="5028605"/>
            <a:ext cx="1371599" cy="564773"/>
          </a:xfrm>
          <a:prstGeom prst="bentConnector3">
            <a:avLst>
              <a:gd name="adj1" fmla="val 8960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387720" y="404044"/>
            <a:ext cx="14189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LM Sans 10" pitchFamily="50" charset="0"/>
              </a:rPr>
              <a:t>Automated build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(on Jenkins server)</a:t>
            </a:r>
            <a:endParaRPr lang="en-US" sz="1100" b="1" dirty="0">
              <a:latin typeface="LM Sans 10" pitchFamily="50" charset="0"/>
            </a:endParaRPr>
          </a:p>
        </p:txBody>
      </p:sp>
      <p:cxnSp>
        <p:nvCxnSpPr>
          <p:cNvPr id="1045" name="Straight Arrow Connector 1044"/>
          <p:cNvCxnSpPr>
            <a:stCxn id="114" idx="2"/>
            <a:endCxn id="129" idx="0"/>
          </p:cNvCxnSpPr>
          <p:nvPr/>
        </p:nvCxnSpPr>
        <p:spPr>
          <a:xfrm>
            <a:off x="9182100" y="3124200"/>
            <a:ext cx="1888" cy="16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355612" y="578037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00B050"/>
                </a:solidFill>
                <a:latin typeface="LM Sans 10" pitchFamily="50" charset="0"/>
              </a:rPr>
              <a:t>YES</a:t>
            </a:r>
            <a:endParaRPr lang="en-US" sz="1100" b="1" dirty="0">
              <a:solidFill>
                <a:srgbClr val="00B050"/>
              </a:solidFill>
              <a:latin typeface="LM Sans 10" pitchFamily="50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9183988" y="3091190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00B050"/>
                </a:solidFill>
                <a:latin typeface="LM Sans 10" pitchFamily="50" charset="0"/>
              </a:rPr>
              <a:t>YES</a:t>
            </a:r>
            <a:endParaRPr lang="en-US" sz="1100" b="1" dirty="0">
              <a:solidFill>
                <a:srgbClr val="00B050"/>
              </a:solidFill>
              <a:latin typeface="LM Sans 10" pitchFamily="50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400800" y="533327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00B050"/>
                </a:solidFill>
                <a:latin typeface="LM Sans 10" pitchFamily="50" charset="0"/>
              </a:rPr>
              <a:t>YES</a:t>
            </a:r>
            <a:endParaRPr lang="en-US" sz="1100" b="1" dirty="0">
              <a:solidFill>
                <a:srgbClr val="00B050"/>
              </a:solidFill>
              <a:latin typeface="LM Sans 10" pitchFamily="50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623404" y="1334410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FF0000"/>
                </a:solidFill>
                <a:latin typeface="LM Sans 10" pitchFamily="50" charset="0"/>
              </a:rPr>
              <a:t>NO</a:t>
            </a:r>
            <a:endParaRPr lang="en-US" sz="1100" b="1" dirty="0">
              <a:solidFill>
                <a:srgbClr val="FF0000"/>
              </a:solidFill>
              <a:latin typeface="LM Sans 10" pitchFamily="50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8112960" y="2479044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FF0000"/>
                </a:solidFill>
                <a:latin typeface="LM Sans 10" pitchFamily="50" charset="0"/>
              </a:rPr>
              <a:t>NO</a:t>
            </a:r>
            <a:endParaRPr lang="en-US" sz="1100" b="1" dirty="0">
              <a:solidFill>
                <a:srgbClr val="FF0000"/>
              </a:solidFill>
              <a:latin typeface="LM Sans 10" pitchFamily="50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620000" y="4876800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FF0000"/>
                </a:solidFill>
                <a:latin typeface="LM Sans 10" pitchFamily="50" charset="0"/>
              </a:rPr>
              <a:t>NO</a:t>
            </a:r>
            <a:endParaRPr lang="en-US" sz="1100" b="1" dirty="0">
              <a:solidFill>
                <a:srgbClr val="FF0000"/>
              </a:solidFill>
              <a:latin typeface="LM Sans 10" pitchFamily="50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763493" y="2015081"/>
            <a:ext cx="894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latin typeface="LM Sans 10" pitchFamily="50" charset="0"/>
              </a:rPr>
              <a:t>Auto email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to group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696200" y="2819400"/>
            <a:ext cx="894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latin typeface="LM Sans 10" pitchFamily="50" charset="0"/>
              </a:rPr>
              <a:t>Auto email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to group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801221" y="1524000"/>
            <a:ext cx="14189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latin typeface="LM Sans 10" pitchFamily="50" charset="0"/>
              </a:rPr>
              <a:t>Run unit tests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(on Jenkins server)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049529" y="3971836"/>
            <a:ext cx="1159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latin typeface="LM Sans 10" pitchFamily="50" charset="0"/>
              </a:rPr>
              <a:t>Auto email to 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responsible </a:t>
            </a:r>
            <a:r>
              <a:rPr lang="en-US" sz="1100" b="1" dirty="0" err="1" smtClean="0">
                <a:latin typeface="LM Sans 10" pitchFamily="50" charset="0"/>
              </a:rPr>
              <a:t>dev</a:t>
            </a:r>
            <a:endParaRPr lang="en-US" sz="1100" b="1" dirty="0" smtClean="0">
              <a:latin typeface="LM Sans 10" pitchFamily="50" charset="0"/>
            </a:endParaRPr>
          </a:p>
          <a:p>
            <a:pPr algn="r"/>
            <a:endParaRPr lang="en-US" sz="1100" b="1" dirty="0" smtClean="0">
              <a:latin typeface="LM Sans 10" pitchFamily="50" charset="0"/>
            </a:endParaRPr>
          </a:p>
          <a:p>
            <a:pPr algn="r"/>
            <a:r>
              <a:rPr lang="en-US" sz="1100" b="1" dirty="0" smtClean="0">
                <a:latin typeface="LM Sans 10" pitchFamily="50" charset="0"/>
              </a:rPr>
              <a:t>Deploy</a:t>
            </a:r>
            <a:r>
              <a:rPr lang="en-US" sz="1100" b="1" dirty="0" smtClean="0">
                <a:latin typeface="LM Sans 10" pitchFamily="50" charset="0"/>
              </a:rPr>
              <a:t>*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601590" y="6096000"/>
            <a:ext cx="15424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LM Sans 10" pitchFamily="50" charset="0"/>
              </a:rPr>
              <a:t>End-to-end tests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Sprint demo with PS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241956" y="4261572"/>
            <a:ext cx="1454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latin typeface="LM Sans 10" pitchFamily="50" charset="0"/>
              </a:rPr>
              <a:t>Case-dependent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rollback of pre-prod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584831" y="5029200"/>
            <a:ext cx="12731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LM Sans 10" pitchFamily="50" charset="0"/>
              </a:rPr>
              <a:t>Manually initiate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deploy*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969078" y="6607521"/>
            <a:ext cx="2909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latin typeface="LM Sans 10" pitchFamily="50" charset="0"/>
              </a:rPr>
              <a:t>*</a:t>
            </a:r>
            <a:r>
              <a:rPr lang="en-US" sz="1100" i="1" dirty="0" smtClean="0">
                <a:latin typeface="LM Sans 10" pitchFamily="50" charset="0"/>
              </a:rPr>
              <a:t>Deployment</a:t>
            </a:r>
            <a:r>
              <a:rPr lang="en-US" sz="1100" dirty="0" smtClean="0">
                <a:latin typeface="LM Sans 10" pitchFamily="50" charset="0"/>
              </a:rPr>
              <a:t> includes provisioning of the VM.</a:t>
            </a:r>
            <a:endParaRPr lang="en-US" sz="1100" dirty="0">
              <a:latin typeface="LM Sans 10" pitchFamily="50" charset="0"/>
            </a:endParaRPr>
          </a:p>
        </p:txBody>
      </p:sp>
      <p:cxnSp>
        <p:nvCxnSpPr>
          <p:cNvPr id="1058" name="Elbow Connector 1057"/>
          <p:cNvCxnSpPr>
            <a:stCxn id="67" idx="0"/>
            <a:endCxn id="78" idx="2"/>
          </p:cNvCxnSpPr>
          <p:nvPr/>
        </p:nvCxnSpPr>
        <p:spPr>
          <a:xfrm rot="16200000" flipV="1">
            <a:off x="2839849" y="4876262"/>
            <a:ext cx="1004634" cy="139439"/>
          </a:xfrm>
          <a:prstGeom prst="bentConnector3">
            <a:avLst>
              <a:gd name="adj1" fmla="val 319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971205" y="5531665"/>
            <a:ext cx="1000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latin typeface="LM Sans 10" pitchFamily="50" charset="0"/>
              </a:rPr>
              <a:t>Other </a:t>
            </a:r>
            <a:r>
              <a:rPr lang="en-US" sz="1100" b="1" dirty="0" err="1" smtClean="0">
                <a:latin typeface="LM Sans 10" pitchFamily="50" charset="0"/>
              </a:rPr>
              <a:t>dev</a:t>
            </a:r>
            <a:r>
              <a:rPr lang="en-US" sz="1100" b="1" dirty="0" smtClean="0">
                <a:latin typeface="LM Sans 10" pitchFamily="50" charset="0"/>
              </a:rPr>
              <a:t/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reviews code</a:t>
            </a:r>
            <a:endParaRPr lang="en-US" sz="1100" b="1" dirty="0">
              <a:latin typeface="LM Sans 10" pitchFamily="50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200400" y="2895600"/>
            <a:ext cx="683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0070C0"/>
                </a:solidFill>
                <a:latin typeface="LM Sans 10" pitchFamily="50" charset="0"/>
              </a:rPr>
              <a:t>START</a:t>
            </a:r>
            <a:endParaRPr lang="en-US" sz="1100" b="1" dirty="0">
              <a:solidFill>
                <a:srgbClr val="0070C0"/>
              </a:solidFill>
              <a:latin typeface="LM Sans 10" pitchFamily="50" charset="0"/>
            </a:endParaRPr>
          </a:p>
        </p:txBody>
      </p:sp>
      <p:pic>
        <p:nvPicPr>
          <p:cNvPr id="1032" name="Picture 8" descr="http://upload.wikimedia.org/wikipedia/commons/8/87/Vagran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522" y="785209"/>
            <a:ext cx="521388" cy="63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Elbow Connector 23"/>
          <p:cNvCxnSpPr>
            <a:stCxn id="45" idx="1"/>
            <a:endCxn id="46" idx="0"/>
          </p:cNvCxnSpPr>
          <p:nvPr/>
        </p:nvCxnSpPr>
        <p:spPr>
          <a:xfrm rot="10800000" flipV="1">
            <a:off x="1368411" y="992649"/>
            <a:ext cx="215174" cy="52069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609120" y="4965728"/>
            <a:ext cx="1515693" cy="3682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LM Sans 10" pitchFamily="50" charset="0"/>
              </a:rPr>
              <a:t>Changes merged with master pass tests</a:t>
            </a:r>
            <a:endParaRPr lang="en-US" sz="1050" dirty="0">
              <a:solidFill>
                <a:schemeClr val="tx1"/>
              </a:solidFill>
              <a:latin typeface="LM Sans 10" pitchFamily="50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2507" y="4549272"/>
            <a:ext cx="12875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smtClean="0">
                <a:latin typeface="LM Sans 10" pitchFamily="50" charset="0"/>
              </a:rPr>
              <a:t>Compile and test</a:t>
            </a:r>
            <a:br>
              <a:rPr lang="en-US" sz="1100" b="1" dirty="0" smtClean="0">
                <a:latin typeface="LM Sans 10" pitchFamily="50" charset="0"/>
              </a:rPr>
            </a:br>
            <a:r>
              <a:rPr lang="en-US" sz="1100" b="1" dirty="0" smtClean="0">
                <a:latin typeface="LM Sans 10" pitchFamily="50" charset="0"/>
              </a:rPr>
              <a:t>(in VM)</a:t>
            </a:r>
            <a:endParaRPr lang="en-US" sz="1100" b="1" dirty="0">
              <a:latin typeface="LM Sans 10" pitchFamily="50" charset="0"/>
            </a:endParaRPr>
          </a:p>
        </p:txBody>
      </p:sp>
      <p:cxnSp>
        <p:nvCxnSpPr>
          <p:cNvPr id="29" name="Straight Arrow Connector 28"/>
          <p:cNvCxnSpPr>
            <a:stCxn id="101" idx="2"/>
            <a:endCxn id="64" idx="0"/>
          </p:cNvCxnSpPr>
          <p:nvPr/>
        </p:nvCxnSpPr>
        <p:spPr>
          <a:xfrm>
            <a:off x="1366967" y="5334000"/>
            <a:ext cx="4894" cy="436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://msysgit.github.io/img/git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21" y="781770"/>
            <a:ext cx="506310" cy="50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8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ortable Compu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562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y Comput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562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tom-gould.co.uk/sites/tom-gould.co.uk/files/jenkins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22" y="2133600"/>
            <a:ext cx="66238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99" y="3505200"/>
            <a:ext cx="110003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me Serv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ackup IBM Serv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8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lbow Connector 4"/>
          <p:cNvCxnSpPr>
            <a:stCxn id="1040" idx="1"/>
            <a:endCxn id="1036" idx="1"/>
          </p:cNvCxnSpPr>
          <p:nvPr/>
        </p:nvCxnSpPr>
        <p:spPr>
          <a:xfrm rot="10800000" flipV="1">
            <a:off x="381001" y="3962400"/>
            <a:ext cx="509799" cy="2057400"/>
          </a:xfrm>
          <a:prstGeom prst="bentConnector3">
            <a:avLst>
              <a:gd name="adj1" fmla="val 14484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28600" y="48387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LM Mono 10" pitchFamily="49" charset="0"/>
              </a:rPr>
              <a:t>1</a:t>
            </a:r>
            <a:endParaRPr lang="en-US" sz="1600" b="1" dirty="0">
              <a:solidFill>
                <a:schemeClr val="tx1"/>
              </a:solidFill>
              <a:latin typeface="LM Mono 10" pitchFamily="49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62000" y="533654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LM Mono 10" pitchFamily="49" charset="0"/>
              </a:rPr>
              <a:t>2</a:t>
            </a:r>
            <a:endParaRPr lang="en-US" sz="1600" b="1" dirty="0">
              <a:solidFill>
                <a:schemeClr val="tx1"/>
              </a:solidFill>
              <a:latin typeface="LM Mono 10" pitchFamily="49" charset="0"/>
            </a:endParaRPr>
          </a:p>
        </p:txBody>
      </p:sp>
      <p:cxnSp>
        <p:nvCxnSpPr>
          <p:cNvPr id="10" name="Elbow Connector 9"/>
          <p:cNvCxnSpPr>
            <a:stCxn id="1036" idx="3"/>
            <a:endCxn id="2" idx="2"/>
          </p:cNvCxnSpPr>
          <p:nvPr/>
        </p:nvCxnSpPr>
        <p:spPr>
          <a:xfrm flipV="1">
            <a:off x="1295400" y="5067300"/>
            <a:ext cx="143331" cy="952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496061" y="54102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LM Mono 10" pitchFamily="49" charset="0"/>
              </a:rPr>
              <a:t>3</a:t>
            </a:r>
            <a:endParaRPr lang="en-US" sz="1600" b="1" dirty="0">
              <a:solidFill>
                <a:schemeClr val="tx1"/>
              </a:solidFill>
              <a:latin typeface="LM Mono 10" pitchFamily="49" charset="0"/>
            </a:endParaRPr>
          </a:p>
        </p:txBody>
      </p:sp>
      <p:cxnSp>
        <p:nvCxnSpPr>
          <p:cNvPr id="14" name="Elbow Connector 13"/>
          <p:cNvCxnSpPr>
            <a:stCxn id="1040" idx="0"/>
            <a:endCxn id="1038" idx="2"/>
          </p:cNvCxnSpPr>
          <p:nvPr/>
        </p:nvCxnSpPr>
        <p:spPr>
          <a:xfrm rot="5400000" flipH="1" flipV="1">
            <a:off x="1212214" y="3276600"/>
            <a:ext cx="457200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24000" y="31242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LM Mono 10" pitchFamily="49" charset="0"/>
              </a:rPr>
              <a:t>5</a:t>
            </a:r>
            <a:endParaRPr lang="en-US" sz="1600" b="1" dirty="0">
              <a:solidFill>
                <a:schemeClr val="tx1"/>
              </a:solidFill>
              <a:latin typeface="LM Mono 10" pitchFamily="49" charset="0"/>
            </a:endParaRPr>
          </a:p>
        </p:txBody>
      </p:sp>
      <p:cxnSp>
        <p:nvCxnSpPr>
          <p:cNvPr id="16" name="Elbow Connector 15"/>
          <p:cNvCxnSpPr>
            <a:stCxn id="1038" idx="1"/>
            <a:endCxn id="1042" idx="1"/>
          </p:cNvCxnSpPr>
          <p:nvPr/>
        </p:nvCxnSpPr>
        <p:spPr>
          <a:xfrm rot="10800000">
            <a:off x="457200" y="1143000"/>
            <a:ext cx="652422" cy="1447800"/>
          </a:xfrm>
          <a:prstGeom prst="bentConnector3">
            <a:avLst>
              <a:gd name="adj1" fmla="val 1350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04800" y="177292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LM Mono 10" pitchFamily="49" charset="0"/>
              </a:rPr>
              <a:t>7</a:t>
            </a:r>
            <a:endParaRPr lang="en-US" sz="1600" b="1" dirty="0">
              <a:solidFill>
                <a:schemeClr val="tx1"/>
              </a:solidFill>
              <a:latin typeface="LM Mono 10" pitchFamily="49" charset="0"/>
            </a:endParaRPr>
          </a:p>
        </p:txBody>
      </p:sp>
      <p:cxnSp>
        <p:nvCxnSpPr>
          <p:cNvPr id="18" name="Elbow Connector 17"/>
          <p:cNvCxnSpPr>
            <a:stCxn id="1038" idx="3"/>
            <a:endCxn id="1044" idx="3"/>
          </p:cNvCxnSpPr>
          <p:nvPr/>
        </p:nvCxnSpPr>
        <p:spPr>
          <a:xfrm flipV="1">
            <a:off x="1772007" y="1143000"/>
            <a:ext cx="513993" cy="1447800"/>
          </a:xfrm>
          <a:prstGeom prst="bentConnector3">
            <a:avLst>
              <a:gd name="adj1" fmla="val 1444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209800" y="17526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LM Mono 10" pitchFamily="49" charset="0"/>
              </a:rPr>
              <a:t>8</a:t>
            </a:r>
            <a:endParaRPr lang="en-US" sz="1600" b="1" dirty="0">
              <a:solidFill>
                <a:schemeClr val="tx1"/>
              </a:solidFill>
              <a:latin typeface="LM Mono 10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79141" y="4724400"/>
            <a:ext cx="719179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Pull Request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" idx="0"/>
            <a:endCxn id="1040" idx="2"/>
          </p:cNvCxnSpPr>
          <p:nvPr/>
        </p:nvCxnSpPr>
        <p:spPr>
          <a:xfrm flipV="1">
            <a:off x="1438731" y="4419600"/>
            <a:ext cx="2083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05000" y="43180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LM Mono 10" pitchFamily="49" charset="0"/>
              </a:rPr>
              <a:t>4</a:t>
            </a:r>
            <a:endParaRPr lang="en-US" sz="1600" b="1" dirty="0">
              <a:solidFill>
                <a:schemeClr val="tx1"/>
              </a:solidFill>
              <a:latin typeface="LM Mono 10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-20320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M Sans 10" pitchFamily="50" charset="0"/>
              </a:rPr>
              <a:t>Software Engineering (Practice) CW2</a:t>
            </a:r>
          </a:p>
          <a:p>
            <a:r>
              <a:rPr lang="en-US" sz="1100" dirty="0" smtClean="0">
                <a:latin typeface="LM Sans 10" pitchFamily="50" charset="0"/>
              </a:rPr>
              <a:t>Development Process / QA</a:t>
            </a:r>
          </a:p>
          <a:p>
            <a:r>
              <a:rPr lang="en-US" sz="1100" dirty="0" smtClean="0">
                <a:latin typeface="LM Sans 10" pitchFamily="50" charset="0"/>
              </a:rPr>
              <a:t>Group 2 (Thomas </a:t>
            </a:r>
            <a:r>
              <a:rPr lang="en-US" sz="1100" dirty="0" err="1" smtClean="0">
                <a:latin typeface="LM Sans 10" pitchFamily="50" charset="0"/>
              </a:rPr>
              <a:t>Burnell</a:t>
            </a:r>
            <a:r>
              <a:rPr lang="en-US" sz="1100" dirty="0" smtClean="0">
                <a:latin typeface="LM Sans 10" pitchFamily="50" charset="0"/>
              </a:rPr>
              <a:t>, Andrei </a:t>
            </a:r>
            <a:r>
              <a:rPr lang="en-US" sz="1100" dirty="0" err="1" smtClean="0">
                <a:latin typeface="LM Sans 10" pitchFamily="50" charset="0"/>
              </a:rPr>
              <a:t>Cioara</a:t>
            </a:r>
            <a:r>
              <a:rPr lang="en-US" sz="1100" dirty="0" smtClean="0">
                <a:latin typeface="LM Sans 10" pitchFamily="50" charset="0"/>
              </a:rPr>
              <a:t>, </a:t>
            </a:r>
            <a:br>
              <a:rPr lang="en-US" sz="1100" dirty="0" smtClean="0">
                <a:latin typeface="LM Sans 10" pitchFamily="50" charset="0"/>
              </a:rPr>
            </a:br>
            <a:r>
              <a:rPr lang="en-US" sz="1100" dirty="0" smtClean="0">
                <a:latin typeface="LM Sans 10" pitchFamily="50" charset="0"/>
              </a:rPr>
              <a:t>Jeremy Kong, Andrea </a:t>
            </a:r>
            <a:r>
              <a:rPr lang="en-US" sz="1100" dirty="0" err="1" smtClean="0">
                <a:latin typeface="LM Sans 10" pitchFamily="50" charset="0"/>
              </a:rPr>
              <a:t>Michi</a:t>
            </a:r>
            <a:r>
              <a:rPr lang="en-US" sz="1100" dirty="0" smtClean="0">
                <a:latin typeface="LM Sans 10" pitchFamily="50" charset="0"/>
              </a:rPr>
              <a:t>, Alice </a:t>
            </a:r>
            <a:r>
              <a:rPr lang="en-US" sz="1100" dirty="0" err="1" smtClean="0">
                <a:latin typeface="LM Sans 10" pitchFamily="50" charset="0"/>
              </a:rPr>
              <a:t>Sibold</a:t>
            </a:r>
            <a:r>
              <a:rPr lang="en-US" sz="1100" dirty="0" smtClean="0">
                <a:latin typeface="LM Sans 10" pitchFamily="50" charset="0"/>
              </a:rPr>
              <a:t>)</a:t>
            </a:r>
            <a:endParaRPr lang="en-US" sz="1100" dirty="0">
              <a:latin typeface="LM Sans 10" pitchFamily="50" charset="0"/>
            </a:endParaRPr>
          </a:p>
        </p:txBody>
      </p:sp>
      <p:cxnSp>
        <p:nvCxnSpPr>
          <p:cNvPr id="25" name="Elbow Connector 24"/>
          <p:cNvCxnSpPr>
            <a:stCxn id="1034" idx="0"/>
          </p:cNvCxnSpPr>
          <p:nvPr/>
        </p:nvCxnSpPr>
        <p:spPr>
          <a:xfrm rot="16200000" flipV="1">
            <a:off x="1368108" y="4644707"/>
            <a:ext cx="990600" cy="845185"/>
          </a:xfrm>
          <a:prstGeom prst="bentConnector3">
            <a:avLst>
              <a:gd name="adj1" fmla="val 9820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1886" y="647700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LM Sans 10" pitchFamily="50" charset="0"/>
              </a:rPr>
              <a:t>Dev</a:t>
            </a:r>
            <a:r>
              <a:rPr lang="en-US" sz="1200" b="1" dirty="0" smtClean="0">
                <a:latin typeface="LM Sans 10" pitchFamily="50" charset="0"/>
              </a:rPr>
              <a:t> 1</a:t>
            </a:r>
            <a:endParaRPr lang="en-US" sz="1200" b="1" dirty="0">
              <a:latin typeface="LM Sans 10" pitchFamily="50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4475" y="646684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LM Sans 10" pitchFamily="50" charset="0"/>
              </a:rPr>
              <a:t>Dev</a:t>
            </a:r>
            <a:r>
              <a:rPr lang="en-US" sz="1200" b="1" dirty="0" smtClean="0">
                <a:latin typeface="LM Sans 10" pitchFamily="50" charset="0"/>
              </a:rPr>
              <a:t> 2</a:t>
            </a:r>
            <a:endParaRPr lang="en-US" sz="1200" b="1" dirty="0">
              <a:latin typeface="LM Sans 10" pitchFamily="50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49147" y="358140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LM Sans 10" pitchFamily="50" charset="0"/>
              </a:rPr>
              <a:t>GitHub</a:t>
            </a:r>
            <a:endParaRPr lang="en-US" sz="1200" b="1" dirty="0">
              <a:latin typeface="LM Sans 1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4361" y="2771001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LM Sans 10" pitchFamily="50" charset="0"/>
              </a:rPr>
              <a:t>Jenkins</a:t>
            </a:r>
            <a:endParaRPr lang="en-US" sz="1200" b="1" dirty="0">
              <a:latin typeface="LM Sans 10" pitchFamily="50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6734" y="1518920"/>
            <a:ext cx="881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LM Sans 10" pitchFamily="50" charset="0"/>
              </a:rPr>
              <a:t>Pre-Prod </a:t>
            </a:r>
            <a:br>
              <a:rPr lang="en-US" sz="1200" b="1" dirty="0" smtClean="0">
                <a:latin typeface="LM Sans 10" pitchFamily="50" charset="0"/>
              </a:rPr>
            </a:br>
            <a:r>
              <a:rPr lang="en-US" sz="1200" b="1" dirty="0" smtClean="0">
                <a:latin typeface="LM Sans 10" pitchFamily="50" charset="0"/>
              </a:rPr>
              <a:t>VM</a:t>
            </a:r>
            <a:endParaRPr lang="en-US" sz="1200" b="1" dirty="0">
              <a:latin typeface="LM Sans 10" pitchFamily="50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95400" y="1519535"/>
            <a:ext cx="962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LM Sans 10" pitchFamily="50" charset="0"/>
              </a:rPr>
              <a:t>Production</a:t>
            </a:r>
            <a:br>
              <a:rPr lang="en-US" sz="1200" b="1" dirty="0" smtClean="0">
                <a:latin typeface="LM Sans 10" pitchFamily="50" charset="0"/>
              </a:rPr>
            </a:br>
            <a:r>
              <a:rPr lang="en-US" sz="1200" b="1" dirty="0" smtClean="0">
                <a:latin typeface="LM Sans 10" pitchFamily="50" charset="0"/>
              </a:rPr>
              <a:t>VM</a:t>
            </a:r>
            <a:endParaRPr lang="en-US" sz="1200" b="1" dirty="0">
              <a:latin typeface="LM Sans 10" pitchFamily="50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914400" y="2209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LM Mono 10" pitchFamily="49" charset="0"/>
              </a:rPr>
              <a:t>6</a:t>
            </a:r>
            <a:endParaRPr lang="en-US" sz="1600" b="1" dirty="0">
              <a:solidFill>
                <a:schemeClr val="tx1"/>
              </a:solidFill>
              <a:latin typeface="LM Mono 10" pitchFamily="49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971800" y="135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LM Mono 10" pitchFamily="49" charset="0"/>
              </a:rPr>
              <a:t>1</a:t>
            </a:r>
            <a:endParaRPr lang="en-US" sz="1600" b="1" dirty="0">
              <a:solidFill>
                <a:schemeClr val="tx1"/>
              </a:solidFill>
              <a:latin typeface="LM Mono 10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00400" y="96211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LM Mono 10" pitchFamily="49" charset="0"/>
              </a:rPr>
              <a:t>git</a:t>
            </a:r>
            <a:r>
              <a:rPr lang="en-US" sz="1400" b="1" dirty="0" smtClean="0">
                <a:latin typeface="LM Mono 10" pitchFamily="49" charset="0"/>
              </a:rPr>
              <a:t> pull</a:t>
            </a:r>
            <a:endParaRPr lang="en-US" sz="1400" b="1" dirty="0">
              <a:latin typeface="LM Mono 10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86100" y="40398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M Sans 10" pitchFamily="50" charset="0"/>
              </a:rPr>
              <a:t>We are using </a:t>
            </a:r>
            <a:r>
              <a:rPr lang="en-US" sz="1200" dirty="0" err="1" smtClean="0">
                <a:latin typeface="LM Sans 10" pitchFamily="50" charset="0"/>
              </a:rPr>
              <a:t>git</a:t>
            </a:r>
            <a:r>
              <a:rPr lang="en-US" sz="1200" dirty="0" smtClean="0">
                <a:latin typeface="LM Sans 10" pitchFamily="50" charset="0"/>
              </a:rPr>
              <a:t> for version control; we have</a:t>
            </a:r>
            <a:br>
              <a:rPr lang="en-US" sz="1200" dirty="0" smtClean="0">
                <a:latin typeface="LM Sans 10" pitchFamily="50" charset="0"/>
              </a:rPr>
            </a:br>
            <a:r>
              <a:rPr lang="en-US" sz="1200" dirty="0" smtClean="0">
                <a:latin typeface="LM Sans 10" pitchFamily="50" charset="0"/>
              </a:rPr>
              <a:t>set up a private repository on </a:t>
            </a:r>
            <a:r>
              <a:rPr lang="en-US" sz="1200" dirty="0" err="1" smtClean="0">
                <a:latin typeface="LM Sans 10" pitchFamily="50" charset="0"/>
              </a:rPr>
              <a:t>GitHub</a:t>
            </a:r>
            <a:r>
              <a:rPr lang="en-US" sz="1200" dirty="0" smtClean="0">
                <a:latin typeface="LM Sans 10" pitchFamily="50" charset="0"/>
              </a:rPr>
              <a:t>. Developers</a:t>
            </a:r>
            <a:br>
              <a:rPr lang="en-US" sz="1200" dirty="0" smtClean="0">
                <a:latin typeface="LM Sans 10" pitchFamily="50" charset="0"/>
              </a:rPr>
            </a:br>
            <a:r>
              <a:rPr lang="en-US" sz="1200" dirty="0" smtClean="0">
                <a:latin typeface="LM Sans 10" pitchFamily="50" charset="0"/>
              </a:rPr>
              <a:t>will pull the repository before commencing work.</a:t>
            </a:r>
            <a:endParaRPr lang="en-US" sz="1200" dirty="0">
              <a:latin typeface="LM Sans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6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357</Words>
  <Application>Microsoft Office PowerPoint</Application>
  <PresentationFormat>A4 Paper (210x297 mm)</PresentationFormat>
  <Paragraphs>141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</dc:creator>
  <cp:lastModifiedBy>Jeremy</cp:lastModifiedBy>
  <cp:revision>58</cp:revision>
  <dcterms:created xsi:type="dcterms:W3CDTF">2014-11-01T15:27:59Z</dcterms:created>
  <dcterms:modified xsi:type="dcterms:W3CDTF">2014-11-03T00:42:52Z</dcterms:modified>
</cp:coreProperties>
</file>