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/>
    <p:restoredTop sz="94650"/>
  </p:normalViewPr>
  <p:slideViewPr>
    <p:cSldViewPr snapToGrid="0" snapToObjects="1">
      <p:cViewPr>
        <p:scale>
          <a:sx n="100" d="100"/>
          <a:sy n="100" d="100"/>
        </p:scale>
        <p:origin x="1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0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4B54-0ACA-8349-BD70-6A43C4DE48A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1B2F0BB-C8E7-B3E1-0A5E-F3479C4EA1EB}"/>
              </a:ext>
            </a:extLst>
          </p:cNvPr>
          <p:cNvSpPr/>
          <p:nvPr/>
        </p:nvSpPr>
        <p:spPr>
          <a:xfrm>
            <a:off x="4878391" y="1178254"/>
            <a:ext cx="1570417" cy="7479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E27-24DD-9079-E795-38CE33A12B8B}"/>
              </a:ext>
            </a:extLst>
          </p:cNvPr>
          <p:cNvSpPr/>
          <p:nvPr/>
        </p:nvSpPr>
        <p:spPr>
          <a:xfrm>
            <a:off x="338392" y="336413"/>
            <a:ext cx="7095618" cy="314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A925-F07E-9E8D-FFEB-EAF9D52C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767" y="6163"/>
            <a:ext cx="3416560" cy="51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Annotator: Add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FA86-C933-5F6A-B00B-C8299C220681}"/>
              </a:ext>
            </a:extLst>
          </p:cNvPr>
          <p:cNvSpPr txBox="1"/>
          <p:nvPr/>
        </p:nvSpPr>
        <p:spPr>
          <a:xfrm>
            <a:off x="338390" y="336413"/>
            <a:ext cx="7095620" cy="230832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Add Files and Folders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There is no drag and drop option.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If you are annotating images from the Allen network, copy them into your folder before trying to add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  <a:p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Select </a:t>
            </a:r>
            <a:r>
              <a:rPr lang="en-US" sz="1300" b="1" dirty="0"/>
              <a:t>Add a folder</a:t>
            </a:r>
            <a:r>
              <a:rPr lang="en-US" sz="1300" dirty="0"/>
              <a:t> to add every file in a folder.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If there are files in the folder that are not a supported file type those files won’t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Select </a:t>
            </a:r>
            <a:r>
              <a:rPr lang="en-US" sz="1300" b="1" dirty="0"/>
              <a:t>Add files </a:t>
            </a:r>
            <a:r>
              <a:rPr lang="en-US" sz="1300" dirty="0"/>
              <a:t>to multi-select files.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BA930-B6EA-F213-D9D3-DF788E32418F}"/>
              </a:ext>
            </a:extLst>
          </p:cNvPr>
          <p:cNvSpPr txBox="1"/>
          <p:nvPr/>
        </p:nvSpPr>
        <p:spPr>
          <a:xfrm>
            <a:off x="338392" y="6993957"/>
            <a:ext cx="7095614" cy="984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Can’t find a folder?</a:t>
            </a:r>
          </a:p>
          <a:p>
            <a:endParaRPr lang="en-US" sz="500" b="1" dirty="0"/>
          </a:p>
          <a:p>
            <a:pPr algn="ctr"/>
            <a:r>
              <a:rPr lang="en-US" sz="1200" dirty="0"/>
              <a:t>Try finding the path to the folder outside of the Annotator.  </a:t>
            </a:r>
          </a:p>
          <a:p>
            <a:pPr algn="ctr"/>
            <a:r>
              <a:rPr lang="en-US" sz="1200" b="1" dirty="0"/>
              <a:t>Windows: </a:t>
            </a:r>
            <a:r>
              <a:rPr lang="en-US" sz="1200" dirty="0"/>
              <a:t>New file explorer window </a:t>
            </a:r>
            <a:r>
              <a:rPr lang="en-US" sz="1200" dirty="0">
                <a:sym typeface="Wingdings" pitchFamily="2" charset="2"/>
              </a:rPr>
              <a:t> click into folder  look at the top title bar for file path</a:t>
            </a:r>
          </a:p>
          <a:p>
            <a:pPr algn="ctr"/>
            <a:endParaRPr lang="en-US" sz="500" dirty="0">
              <a:sym typeface="Wingdings" pitchFamily="2" charset="2"/>
            </a:endParaRPr>
          </a:p>
          <a:p>
            <a:pPr algn="ctr"/>
            <a:r>
              <a:rPr lang="en-US" sz="1200" b="1" dirty="0"/>
              <a:t>MacOS: </a:t>
            </a:r>
            <a:r>
              <a:rPr lang="en-US" sz="1200" dirty="0"/>
              <a:t>New finder window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US" sz="1200" dirty="0"/>
              <a:t> right-click on the folder </a:t>
            </a:r>
            <a:r>
              <a:rPr lang="en-US" sz="1200" dirty="0">
                <a:sym typeface="Wingdings" pitchFamily="2" charset="2"/>
              </a:rPr>
              <a:t> Get Info  Where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F31C42-C74E-DA7D-FD39-A0D496AFE88E}"/>
              </a:ext>
            </a:extLst>
          </p:cNvPr>
          <p:cNvCxnSpPr>
            <a:cxnSpLocks/>
          </p:cNvCxnSpPr>
          <p:nvPr/>
        </p:nvCxnSpPr>
        <p:spPr>
          <a:xfrm>
            <a:off x="3170290" y="7262551"/>
            <a:ext cx="1381791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8D8837-CCE3-3925-D672-666E796B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55" y="3902250"/>
            <a:ext cx="3798715" cy="30210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9591D33-24E2-2A9E-E3C1-035B68B25110}"/>
              </a:ext>
            </a:extLst>
          </p:cNvPr>
          <p:cNvSpPr/>
          <p:nvPr/>
        </p:nvSpPr>
        <p:spPr>
          <a:xfrm>
            <a:off x="3063931" y="4177771"/>
            <a:ext cx="2153074" cy="193903"/>
          </a:xfrm>
          <a:prstGeom prst="rect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BF7B0-667F-688F-5855-00A85C90A87F}"/>
              </a:ext>
            </a:extLst>
          </p:cNvPr>
          <p:cNvSpPr/>
          <p:nvPr/>
        </p:nvSpPr>
        <p:spPr>
          <a:xfrm>
            <a:off x="338392" y="2840445"/>
            <a:ext cx="7095615" cy="314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38BEB-5EB1-2FAF-07E4-0AD2E7A18EC5}"/>
              </a:ext>
            </a:extLst>
          </p:cNvPr>
          <p:cNvSpPr txBox="1"/>
          <p:nvPr/>
        </p:nvSpPr>
        <p:spPr>
          <a:xfrm>
            <a:off x="338392" y="2840445"/>
            <a:ext cx="7095614" cy="526297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Using the File Finder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green arrows to navigate back/forward to previous folders.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grey arrow to choose from a list of recent paths.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the folder or files and click </a:t>
            </a:r>
            <a:r>
              <a:rPr lang="en-US" sz="1400" b="1" dirty="0"/>
              <a:t>Choose </a:t>
            </a:r>
            <a:r>
              <a:rPr lang="en-US" sz="1400" dirty="0"/>
              <a:t>to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pic>
        <p:nvPicPr>
          <p:cNvPr id="28" name="Picture 2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F33A49-467A-2BDD-909C-7E81D4F67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79" b="86122"/>
          <a:stretch/>
        </p:blipFill>
        <p:spPr>
          <a:xfrm>
            <a:off x="1650364" y="1149524"/>
            <a:ext cx="3039852" cy="7767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5C51F01-F920-A6F7-9F01-8482120966A8}"/>
              </a:ext>
            </a:extLst>
          </p:cNvPr>
          <p:cNvSpPr/>
          <p:nvPr/>
        </p:nvSpPr>
        <p:spPr>
          <a:xfrm>
            <a:off x="1788498" y="1659882"/>
            <a:ext cx="1329846" cy="19390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69A0E5-6344-01BE-541C-8B1CED6B27F4}"/>
              </a:ext>
            </a:extLst>
          </p:cNvPr>
          <p:cNvSpPr/>
          <p:nvPr/>
        </p:nvSpPr>
        <p:spPr>
          <a:xfrm>
            <a:off x="3170289" y="1659883"/>
            <a:ext cx="1329847" cy="19390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pic>
        <p:nvPicPr>
          <p:cNvPr id="32" name="Picture 3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39CF78-6104-DE38-6EC3-6223E2FA7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121"/>
          <a:stretch/>
        </p:blipFill>
        <p:spPr>
          <a:xfrm>
            <a:off x="5647896" y="3335280"/>
            <a:ext cx="414947" cy="310496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BCACE851-FF39-DB5E-B6D3-1D2483C9EE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474" b="21134"/>
          <a:stretch/>
        </p:blipFill>
        <p:spPr>
          <a:xfrm>
            <a:off x="6215024" y="3382109"/>
            <a:ext cx="355600" cy="24170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00BFD72-E1EE-F532-C358-A4B7E622D962}"/>
              </a:ext>
            </a:extLst>
          </p:cNvPr>
          <p:cNvSpPr/>
          <p:nvPr/>
        </p:nvSpPr>
        <p:spPr>
          <a:xfrm>
            <a:off x="338392" y="8299132"/>
            <a:ext cx="7095618" cy="3140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F8FC32-FD25-812C-F900-9AABC4080F4E}"/>
              </a:ext>
            </a:extLst>
          </p:cNvPr>
          <p:cNvSpPr txBox="1"/>
          <p:nvPr/>
        </p:nvSpPr>
        <p:spPr>
          <a:xfrm>
            <a:off x="338386" y="8299132"/>
            <a:ext cx="7095620" cy="163121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Shuffle and Hide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If images are shuffled and hidden: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No image names are shown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Images are in a random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Images can’t be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Images can be un-hidden and un-shuffled.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Images are returned to original order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4F78F8-5167-FA6D-422F-388E7D9A28DF}"/>
              </a:ext>
            </a:extLst>
          </p:cNvPr>
          <p:cNvSpPr txBox="1"/>
          <p:nvPr/>
        </p:nvSpPr>
        <p:spPr>
          <a:xfrm>
            <a:off x="4917924" y="1200077"/>
            <a:ext cx="95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ome.tiff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png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39BE61-7230-945D-EB83-91E8D3966D1F}"/>
              </a:ext>
            </a:extLst>
          </p:cNvPr>
          <p:cNvSpPr txBox="1"/>
          <p:nvPr/>
        </p:nvSpPr>
        <p:spPr>
          <a:xfrm>
            <a:off x="5753260" y="1292409"/>
            <a:ext cx="6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jpeg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czi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15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E27-24DD-9079-E795-38CE33A12B8B}"/>
              </a:ext>
            </a:extLst>
          </p:cNvPr>
          <p:cNvSpPr/>
          <p:nvPr/>
        </p:nvSpPr>
        <p:spPr>
          <a:xfrm>
            <a:off x="338388" y="84558"/>
            <a:ext cx="7095618" cy="3140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A925-F07E-9E8D-FFEB-EAF9D52C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105" y="1552782"/>
            <a:ext cx="3416560" cy="51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Annotator: Add Annotations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FA86-C933-5F6A-B00B-C8299C220681}"/>
              </a:ext>
            </a:extLst>
          </p:cNvPr>
          <p:cNvSpPr txBox="1"/>
          <p:nvPr/>
        </p:nvSpPr>
        <p:spPr>
          <a:xfrm>
            <a:off x="338386" y="84558"/>
            <a:ext cx="7095620" cy="143116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Deleting Images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Delete All </a:t>
            </a:r>
            <a:r>
              <a:rPr lang="en-US" sz="1300" dirty="0"/>
              <a:t>to clear selected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To </a:t>
            </a:r>
            <a:r>
              <a:rPr lang="en-US" sz="1300" b="1" dirty="0"/>
              <a:t>Delete Selected </a:t>
            </a:r>
            <a:r>
              <a:rPr lang="en-US" sz="1300" dirty="0"/>
              <a:t>images, check the box on the right of each image.</a:t>
            </a:r>
          </a:p>
          <a:p>
            <a:pPr algn="ctr"/>
            <a:r>
              <a:rPr lang="en-US" sz="1200" i="1" dirty="0"/>
              <a:t>Windows Users: to see image check boxes scroll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BF7B0-667F-688F-5855-00A85C90A87F}"/>
              </a:ext>
            </a:extLst>
          </p:cNvPr>
          <p:cNvSpPr/>
          <p:nvPr/>
        </p:nvSpPr>
        <p:spPr>
          <a:xfrm>
            <a:off x="338391" y="1906134"/>
            <a:ext cx="7095615" cy="314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38BEB-5EB1-2FAF-07E4-0AD2E7A18EC5}"/>
              </a:ext>
            </a:extLst>
          </p:cNvPr>
          <p:cNvSpPr txBox="1"/>
          <p:nvPr/>
        </p:nvSpPr>
        <p:spPr>
          <a:xfrm>
            <a:off x="338382" y="1906134"/>
            <a:ext cx="7095614" cy="7540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Create New Annotation Template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</a:t>
            </a:r>
            <a:r>
              <a:rPr lang="en-US" sz="1400" b="1" dirty="0"/>
              <a:t>Create Template </a:t>
            </a:r>
            <a:r>
              <a:rPr lang="en-US" sz="1400" dirty="0"/>
              <a:t>if you are going to be starting a new set of annotations.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you are using the same annotation criteria/template as others, using </a:t>
            </a:r>
            <a:r>
              <a:rPr lang="en-US" sz="1400" b="1" dirty="0"/>
              <a:t>Import Template</a:t>
            </a:r>
            <a:r>
              <a:rPr lang="en-US" sz="1400" dirty="0"/>
              <a:t> is the better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create annotations popup, </a:t>
            </a:r>
            <a:r>
              <a:rPr lang="en-US" sz="1400" b="1" dirty="0"/>
              <a:t>Add</a:t>
            </a:r>
            <a:r>
              <a:rPr lang="en-US" sz="1400" dirty="0"/>
              <a:t> up to 10 annotations.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</a:t>
            </a:r>
            <a:r>
              <a:rPr lang="en-US" sz="1400" b="1" dirty="0"/>
              <a:t>Delete Selected </a:t>
            </a:r>
            <a:r>
              <a:rPr lang="en-US" sz="1400" dirty="0"/>
              <a:t>template items by checking the box on the left and then clicking the delete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Template items can be reordered with drag-and-drop.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Cancel</a:t>
            </a:r>
            <a:r>
              <a:rPr lang="en-US" sz="1400" dirty="0"/>
              <a:t> will discard all items and close the popup.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Apply</a:t>
            </a:r>
            <a:r>
              <a:rPr lang="en-US" sz="1400" dirty="0"/>
              <a:t> will close the popup and show a preview of the template in the main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4 annotation types: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Text: allows letters and numbers.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Number: allows 2-digit numbers. For 3-digit numbers use text.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Checkbox: use for pass-fail or yes-no annotations.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Dropdown: allows the annotator to select from a set list of options.</a:t>
            </a:r>
          </a:p>
          <a:p>
            <a:pPr marL="800100" lvl="1" indent="-342900">
              <a:buAutoNum type="arabicPeriod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 values will be automatically filled in for the annotation. Useful if you anticipate writing or selecting the same value for many of the images. </a:t>
            </a: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DEA5C5-531E-0AE9-2320-B13284BA2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96" t="42451" r="-345" b="50670"/>
          <a:stretch/>
        </p:blipFill>
        <p:spPr>
          <a:xfrm>
            <a:off x="2462464" y="1101591"/>
            <a:ext cx="2847464" cy="365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3BD2FC-001F-44FB-821A-83EB4A74CF76}"/>
              </a:ext>
            </a:extLst>
          </p:cNvPr>
          <p:cNvSpPr/>
          <p:nvPr/>
        </p:nvSpPr>
        <p:spPr>
          <a:xfrm>
            <a:off x="4537768" y="1199160"/>
            <a:ext cx="594896" cy="193903"/>
          </a:xfrm>
          <a:prstGeom prst="rect">
            <a:avLst/>
          </a:prstGeom>
          <a:noFill/>
          <a:ln w="28575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74759A-D2CD-504B-113B-925D10490994}"/>
              </a:ext>
            </a:extLst>
          </p:cNvPr>
          <p:cNvCxnSpPr>
            <a:cxnSpLocks/>
          </p:cNvCxnSpPr>
          <p:nvPr/>
        </p:nvCxnSpPr>
        <p:spPr>
          <a:xfrm>
            <a:off x="2044874" y="1052669"/>
            <a:ext cx="3603022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9A85ED-F3CE-462D-308D-DE276F06404A}"/>
              </a:ext>
            </a:extLst>
          </p:cNvPr>
          <p:cNvSpPr/>
          <p:nvPr/>
        </p:nvSpPr>
        <p:spPr>
          <a:xfrm>
            <a:off x="2555108" y="1199248"/>
            <a:ext cx="1908161" cy="193903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C973F-4CB0-9180-72FC-C5D567DC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650" y="669446"/>
            <a:ext cx="188015" cy="188015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6889DA1-1704-0F80-6076-616AF8E6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862" y="2988514"/>
            <a:ext cx="5596675" cy="32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E27-24DD-9079-E795-38CE33A12B8B}"/>
              </a:ext>
            </a:extLst>
          </p:cNvPr>
          <p:cNvSpPr/>
          <p:nvPr/>
        </p:nvSpPr>
        <p:spPr>
          <a:xfrm>
            <a:off x="338388" y="84558"/>
            <a:ext cx="7095618" cy="314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FA86-C933-5F6A-B00B-C8299C220681}"/>
              </a:ext>
            </a:extLst>
          </p:cNvPr>
          <p:cNvSpPr txBox="1"/>
          <p:nvPr/>
        </p:nvSpPr>
        <p:spPr>
          <a:xfrm>
            <a:off x="338386" y="87195"/>
            <a:ext cx="7095620" cy="350865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Import an Existing Annotation Template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Import a Template </a:t>
            </a:r>
            <a:r>
              <a:rPr lang="en-US" sz="1300" dirty="0"/>
              <a:t>to re-use an existing set of annotations.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In the file dialog popup, make sure to select the file type you are using.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 JSON file contains only the annotation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 CSV file contains</a:t>
            </a:r>
          </a:p>
          <a:p>
            <a:pPr marL="1257300" lvl="2" indent="-342900">
              <a:buAutoNum type="arabicPeriod"/>
            </a:pPr>
            <a:r>
              <a:rPr lang="en-US" sz="1300" dirty="0"/>
              <a:t>a list of files</a:t>
            </a:r>
          </a:p>
          <a:p>
            <a:pPr marL="1257300" lvl="2" indent="-342900">
              <a:buFontTx/>
              <a:buAutoNum type="arabicPeriod"/>
            </a:pPr>
            <a:r>
              <a:rPr lang="en-US" sz="1300" dirty="0"/>
              <a:t>an annotation template</a:t>
            </a:r>
          </a:p>
          <a:p>
            <a:pPr marL="1257300" lvl="2" indent="-342900">
              <a:buFontTx/>
              <a:buAutoNum type="arabicPeriod"/>
            </a:pPr>
            <a:r>
              <a:rPr lang="en-US" sz="1300" dirty="0"/>
              <a:t>annotation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Select </a:t>
            </a:r>
            <a:r>
              <a:rPr lang="en-US" sz="1300" b="1" dirty="0"/>
              <a:t>No</a:t>
            </a:r>
            <a:r>
              <a:rPr lang="en-US" sz="1300" dirty="0"/>
              <a:t> in the popup if you only want to</a:t>
            </a:r>
          </a:p>
          <a:p>
            <a:pPr lvl="1"/>
            <a:r>
              <a:rPr lang="en-US" sz="1300" dirty="0"/>
              <a:t>        use the annotation template.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Select </a:t>
            </a:r>
            <a:r>
              <a:rPr lang="en-US" sz="1300" b="1" dirty="0"/>
              <a:t>Yes</a:t>
            </a:r>
            <a:r>
              <a:rPr lang="en-US" sz="1300" dirty="0"/>
              <a:t> to continue annotating the </a:t>
            </a:r>
          </a:p>
          <a:p>
            <a:pPr lvl="1"/>
            <a:r>
              <a:rPr lang="en-US" sz="1300" dirty="0"/>
              <a:t>        image list in this csv.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0BFD72-E1EE-F532-C358-A4B7E622D962}"/>
              </a:ext>
            </a:extLst>
          </p:cNvPr>
          <p:cNvSpPr/>
          <p:nvPr/>
        </p:nvSpPr>
        <p:spPr>
          <a:xfrm>
            <a:off x="338386" y="3785781"/>
            <a:ext cx="7095618" cy="3140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F8FC32-FD25-812C-F900-9AABC4080F4E}"/>
              </a:ext>
            </a:extLst>
          </p:cNvPr>
          <p:cNvSpPr txBox="1"/>
          <p:nvPr/>
        </p:nvSpPr>
        <p:spPr>
          <a:xfrm>
            <a:off x="338386" y="3785781"/>
            <a:ext cx="7095620" cy="53091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Annotation Template Preview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Clear</a:t>
            </a:r>
            <a:r>
              <a:rPr lang="en-US" sz="1300" dirty="0"/>
              <a:t> will remove all annotation items currently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Edit </a:t>
            </a:r>
            <a:r>
              <a:rPr lang="en-US" sz="1300" dirty="0"/>
              <a:t>allows adding, deleting, and altering the annotation template.</a:t>
            </a:r>
          </a:p>
          <a:p>
            <a:pPr algn="ctr"/>
            <a:r>
              <a:rPr lang="en-US" sz="1200" i="1" dirty="0"/>
              <a:t>Editing the template is not available if you are continuing annotating from a csv file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Save</a:t>
            </a:r>
            <a:r>
              <a:rPr lang="en-US" sz="1300" dirty="0"/>
              <a:t> will allow you to save the annotation template in a JSON file. You can create a new file or overwrite an existing JSON file.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Use this JSON file to share an annotation template so others can use your template.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Click </a:t>
            </a:r>
            <a:r>
              <a:rPr lang="en-US" sz="1300" b="1" dirty="0"/>
              <a:t>Start </a:t>
            </a:r>
            <a:r>
              <a:rPr lang="en-US" sz="1300" dirty="0"/>
              <a:t>to begin annotating!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Once annotation begins, no further editing or changes are allowed.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You will be asked to </a:t>
            </a:r>
            <a:r>
              <a:rPr lang="en-US" sz="1300" b="1" dirty="0"/>
              <a:t>select or create a CSV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dirty="0"/>
              <a:t>Choose a destination folder where you want the CSV to be placed and name the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b="1" dirty="0"/>
              <a:t>Or</a:t>
            </a:r>
            <a:r>
              <a:rPr lang="en-US" sz="1300" dirty="0"/>
              <a:t> find and select an existing csv</a:t>
            </a:r>
            <a:endParaRPr lang="en-US" sz="1200" i="1" dirty="0"/>
          </a:p>
          <a:p>
            <a:pPr algn="ctr"/>
            <a:r>
              <a:rPr lang="en-US" sz="1200" i="1" dirty="0"/>
              <a:t>If you are continuing annotating a previously created CSV and replace that file, you will not lose any annotations.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9E1501D2-CD2D-6EFA-08C0-4CBD9C25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51" y="684276"/>
            <a:ext cx="2645969" cy="3641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F78CF7-3129-C426-B269-60A163C1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97" y="1282211"/>
            <a:ext cx="4889597" cy="424789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1C93B-CDED-1571-B514-B7F89617A0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46" b="9944"/>
          <a:stretch/>
        </p:blipFill>
        <p:spPr>
          <a:xfrm>
            <a:off x="2292151" y="4170428"/>
            <a:ext cx="3188087" cy="2286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9591D33-24E2-2A9E-E3C1-035B68B25110}"/>
              </a:ext>
            </a:extLst>
          </p:cNvPr>
          <p:cNvSpPr/>
          <p:nvPr/>
        </p:nvSpPr>
        <p:spPr>
          <a:xfrm>
            <a:off x="3510059" y="761674"/>
            <a:ext cx="1550020" cy="193903"/>
          </a:xfrm>
          <a:prstGeom prst="rect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E9316-4558-9AD3-0B86-2A3784C92748}"/>
              </a:ext>
            </a:extLst>
          </p:cNvPr>
          <p:cNvSpPr/>
          <p:nvPr/>
        </p:nvSpPr>
        <p:spPr>
          <a:xfrm>
            <a:off x="2573357" y="761673"/>
            <a:ext cx="862361" cy="19390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2E51C6-49DB-98D1-7D73-055AF431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707" y="1972348"/>
            <a:ext cx="3266391" cy="13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E27-24DD-9079-E795-38CE33A12B8B}"/>
              </a:ext>
            </a:extLst>
          </p:cNvPr>
          <p:cNvSpPr/>
          <p:nvPr/>
        </p:nvSpPr>
        <p:spPr>
          <a:xfrm>
            <a:off x="338388" y="84558"/>
            <a:ext cx="7095618" cy="3140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A925-F07E-9E8D-FFEB-EAF9D52C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577" y="1266772"/>
            <a:ext cx="2673224" cy="5103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Annotator: Helpful Hints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FA86-C933-5F6A-B00B-C8299C220681}"/>
              </a:ext>
            </a:extLst>
          </p:cNvPr>
          <p:cNvSpPr txBox="1"/>
          <p:nvPr/>
        </p:nvSpPr>
        <p:spPr>
          <a:xfrm>
            <a:off x="338386" y="84558"/>
            <a:ext cx="7095620" cy="115416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Annotating</a:t>
            </a:r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Exit</a:t>
            </a:r>
            <a:r>
              <a:rPr lang="en-US" sz="1300" dirty="0"/>
              <a:t>: save values to CSV, exit annotation, return to start.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Save</a:t>
            </a:r>
            <a:r>
              <a:rPr lang="en-US" sz="1300" dirty="0"/>
              <a:t>: save values to CSV. Annotations are not automatically saved, so make sure to save periodically and exit the Annotator using the </a:t>
            </a:r>
            <a:r>
              <a:rPr lang="en-US" sz="1300" b="1" dirty="0"/>
              <a:t>Exit</a:t>
            </a:r>
            <a:r>
              <a:rPr lang="en-US" sz="1300" dirty="0"/>
              <a:t>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Next/Previous</a:t>
            </a:r>
            <a:r>
              <a:rPr lang="en-US" sz="1300" dirty="0"/>
              <a:t>: move to a new image.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BF7B0-667F-688F-5855-00A85C90A87F}"/>
              </a:ext>
            </a:extLst>
          </p:cNvPr>
          <p:cNvSpPr/>
          <p:nvPr/>
        </p:nvSpPr>
        <p:spPr>
          <a:xfrm>
            <a:off x="338391" y="1695302"/>
            <a:ext cx="7095615" cy="314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38BEB-5EB1-2FAF-07E4-0AD2E7A18EC5}"/>
              </a:ext>
            </a:extLst>
          </p:cNvPr>
          <p:cNvSpPr txBox="1"/>
          <p:nvPr/>
        </p:nvSpPr>
        <p:spPr>
          <a:xfrm>
            <a:off x="338382" y="1695302"/>
            <a:ext cx="7095614" cy="815607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Keyboard Shortcuts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following keyboard shortcuts can be used while annotating.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annotation highlighted in green is the current annotation. To move the cursor/focus up or down an annotation, use the following.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Depending on the current annotation type, there are additional shortcuts.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026643-D589-73D7-9C93-4C670479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91" y="3830268"/>
            <a:ext cx="3958318" cy="1580818"/>
          </a:xfrm>
          <a:prstGeom prst="rect">
            <a:avLst/>
          </a:prstGeom>
        </p:spPr>
      </p:pic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29E2486B-5D43-1C2B-B9CB-77AD9A58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22020"/>
              </p:ext>
            </p:extLst>
          </p:nvPr>
        </p:nvGraphicFramePr>
        <p:xfrm>
          <a:off x="1295389" y="2340333"/>
          <a:ext cx="5181600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718">
                  <a:extLst>
                    <a:ext uri="{9D8B030D-6E8A-4147-A177-3AD203B41FA5}">
                      <a16:colId xmlns:a16="http://schemas.microsoft.com/office/drawing/2014/main" val="1465690273"/>
                    </a:ext>
                  </a:extLst>
                </a:gridCol>
                <a:gridCol w="1726682">
                  <a:extLst>
                    <a:ext uri="{9D8B030D-6E8A-4147-A177-3AD203B41FA5}">
                      <a16:colId xmlns:a16="http://schemas.microsoft.com/office/drawing/2014/main" val="282887704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5938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Next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Previous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&gt;</a:t>
                      </a:r>
                      <a:r>
                        <a:rPr lang="en-US" sz="1400" dirty="0"/>
                        <a:t> or </a:t>
                      </a:r>
                    </a:p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&lt;</a:t>
                      </a:r>
                      <a:r>
                        <a:rPr lang="en-US" sz="1400" dirty="0"/>
                        <a:t> or </a:t>
                      </a:r>
                    </a:p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&gt;</a:t>
                      </a:r>
                      <a:r>
                        <a:rPr lang="en-US" sz="1400" dirty="0"/>
                        <a:t> or </a:t>
                      </a:r>
                    </a:p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&lt;</a:t>
                      </a:r>
                      <a:r>
                        <a:rPr lang="en-US" sz="1400" dirty="0"/>
                        <a:t> or </a:t>
                      </a:r>
                    </a:p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07089"/>
                  </a:ext>
                </a:extLst>
              </a:tr>
            </a:tbl>
          </a:graphicData>
        </a:graphic>
      </p:graphicFrame>
      <p:graphicFrame>
        <p:nvGraphicFramePr>
          <p:cNvPr id="25" name="Table 22">
            <a:extLst>
              <a:ext uri="{FF2B5EF4-FFF2-40B4-BE49-F238E27FC236}">
                <a16:creationId xmlns:a16="http://schemas.microsoft.com/office/drawing/2014/main" id="{0232E1AA-1CFC-63A1-4852-2C26C754F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65939"/>
              </p:ext>
            </p:extLst>
          </p:nvPr>
        </p:nvGraphicFramePr>
        <p:xfrm>
          <a:off x="1295389" y="5866698"/>
          <a:ext cx="5181600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718">
                  <a:extLst>
                    <a:ext uri="{9D8B030D-6E8A-4147-A177-3AD203B41FA5}">
                      <a16:colId xmlns:a16="http://schemas.microsoft.com/office/drawing/2014/main" val="1465690273"/>
                    </a:ext>
                  </a:extLst>
                </a:gridCol>
                <a:gridCol w="1726682">
                  <a:extLst>
                    <a:ext uri="{9D8B030D-6E8A-4147-A177-3AD203B41FA5}">
                      <a16:colId xmlns:a16="http://schemas.microsoft.com/office/drawing/2014/main" val="282887704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5938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07089"/>
                  </a:ext>
                </a:extLst>
              </a:tr>
            </a:tbl>
          </a:graphicData>
        </a:graphic>
      </p:graphicFrame>
      <p:graphicFrame>
        <p:nvGraphicFramePr>
          <p:cNvPr id="28" name="Table 22">
            <a:extLst>
              <a:ext uri="{FF2B5EF4-FFF2-40B4-BE49-F238E27FC236}">
                <a16:creationId xmlns:a16="http://schemas.microsoft.com/office/drawing/2014/main" id="{BC0AF4EC-1F23-AB50-73C6-CEB16276C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94756"/>
              </p:ext>
            </p:extLst>
          </p:nvPr>
        </p:nvGraphicFramePr>
        <p:xfrm>
          <a:off x="1295389" y="7573090"/>
          <a:ext cx="5181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1577">
                  <a:extLst>
                    <a:ext uri="{9D8B030D-6E8A-4147-A177-3AD203B41FA5}">
                      <a16:colId xmlns:a16="http://schemas.microsoft.com/office/drawing/2014/main" val="1465690273"/>
                    </a:ext>
                  </a:extLst>
                </a:gridCol>
                <a:gridCol w="2590023">
                  <a:extLst>
                    <a:ext uri="{9D8B030D-6E8A-4147-A177-3AD203B41FA5}">
                      <a16:colId xmlns:a16="http://schemas.microsoft.com/office/drawing/2014/main" val="282887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Toggle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 </a:t>
                      </a:r>
                      <a:r>
                        <a:rPr lang="en-US" sz="1400" b="0" dirty="0"/>
                        <a:t>+</a:t>
                      </a:r>
                      <a:r>
                        <a:rPr lang="en-US" sz="1400" b="1" dirty="0"/>
                        <a:t>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0708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580D860-9816-D52C-15D0-312513141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01" y="7659344"/>
            <a:ext cx="203585" cy="180964"/>
          </a:xfrm>
          <a:prstGeom prst="rect">
            <a:avLst/>
          </a:prstGeom>
        </p:spPr>
      </p:pic>
      <p:graphicFrame>
        <p:nvGraphicFramePr>
          <p:cNvPr id="29" name="Table 22">
            <a:extLst>
              <a:ext uri="{FF2B5EF4-FFF2-40B4-BE49-F238E27FC236}">
                <a16:creationId xmlns:a16="http://schemas.microsoft.com/office/drawing/2014/main" id="{DBE7EE47-A7A8-67C7-BF01-D98DD5B5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11499"/>
              </p:ext>
            </p:extLst>
          </p:nvPr>
        </p:nvGraphicFramePr>
        <p:xfrm>
          <a:off x="1295389" y="8867552"/>
          <a:ext cx="5181599" cy="88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891">
                  <a:extLst>
                    <a:ext uri="{9D8B030D-6E8A-4147-A177-3AD203B41FA5}">
                      <a16:colId xmlns:a16="http://schemas.microsoft.com/office/drawing/2014/main" val="1465690273"/>
                    </a:ext>
                  </a:extLst>
                </a:gridCol>
                <a:gridCol w="1726854">
                  <a:extLst>
                    <a:ext uri="{9D8B030D-6E8A-4147-A177-3AD203B41FA5}">
                      <a16:colId xmlns:a16="http://schemas.microsoft.com/office/drawing/2014/main" val="2828877043"/>
                    </a:ext>
                  </a:extLst>
                </a:gridCol>
                <a:gridCol w="1726854">
                  <a:extLst>
                    <a:ext uri="{9D8B030D-6E8A-4147-A177-3AD203B41FA5}">
                      <a16:colId xmlns:a16="http://schemas.microsoft.com/office/drawing/2014/main" val="146049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Drop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Between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an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Arrow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Enter/Return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2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17363-534A-53CB-2FF9-68FB62B4494F}"/>
              </a:ext>
            </a:extLst>
          </p:cNvPr>
          <p:cNvSpPr/>
          <p:nvPr/>
        </p:nvSpPr>
        <p:spPr>
          <a:xfrm>
            <a:off x="338392" y="333940"/>
            <a:ext cx="7095618" cy="314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F1FD0-AFD4-C5DB-4330-4DAADA3F1DB3}"/>
              </a:ext>
            </a:extLst>
          </p:cNvPr>
          <p:cNvSpPr txBox="1"/>
          <p:nvPr/>
        </p:nvSpPr>
        <p:spPr>
          <a:xfrm>
            <a:off x="338390" y="336577"/>
            <a:ext cx="7095620" cy="263149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err="1"/>
              <a:t>Napari</a:t>
            </a:r>
            <a:r>
              <a:rPr lang="en-US" sz="1700" b="1" dirty="0"/>
              <a:t> Window Hints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To move the plugin to a separate window, click the multi-window icon on the top of the plugin.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If you do not need to use layers, you can close the layer controls and make more room for image viewing by clicking </a:t>
            </a:r>
            <a:r>
              <a:rPr lang="en-US" sz="1300" b="1" dirty="0"/>
              <a:t>Window</a:t>
            </a:r>
            <a:r>
              <a:rPr lang="en-US" sz="1300" dirty="0"/>
              <a:t> and unchecking </a:t>
            </a:r>
            <a:r>
              <a:rPr lang="en-US" sz="1300" b="1" dirty="0"/>
              <a:t>layer controls </a:t>
            </a:r>
            <a:r>
              <a:rPr lang="en-US" sz="1300" dirty="0"/>
              <a:t>and </a:t>
            </a:r>
            <a:r>
              <a:rPr lang="en-US" sz="1300" b="1" dirty="0"/>
              <a:t>layer list</a:t>
            </a:r>
            <a:r>
              <a:rPr lang="en-US" sz="13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FF261E-09B3-4012-9309-F6BE772F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65" y="1767738"/>
            <a:ext cx="1744666" cy="1050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9EA077-78B9-BC60-F7F0-F9F1C76E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45" t="1" r="45993" b="9167"/>
          <a:stretch/>
        </p:blipFill>
        <p:spPr>
          <a:xfrm>
            <a:off x="3424838" y="1008279"/>
            <a:ext cx="768720" cy="3185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CB7B8F-AFDB-CC36-6B73-6FF17054DBAB}"/>
              </a:ext>
            </a:extLst>
          </p:cNvPr>
          <p:cNvSpPr/>
          <p:nvPr/>
        </p:nvSpPr>
        <p:spPr>
          <a:xfrm>
            <a:off x="3888758" y="1070621"/>
            <a:ext cx="214354" cy="193903"/>
          </a:xfrm>
          <a:prstGeom prst="rect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</p:spTree>
    <p:extLst>
      <p:ext uri="{BB962C8B-B14F-4D97-AF65-F5344CB8AC3E}">
        <p14:creationId xmlns:p14="http://schemas.microsoft.com/office/powerpoint/2010/main" val="196895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4540</TotalTime>
  <Words>928</Words>
  <Application>Microsoft Macintosh PowerPoint</Application>
  <PresentationFormat>Custom</PresentationFormat>
  <Paragraphs>220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Bridge</dc:creator>
  <cp:lastModifiedBy>Beatrice Bridge</cp:lastModifiedBy>
  <cp:revision>4</cp:revision>
  <dcterms:created xsi:type="dcterms:W3CDTF">2022-09-13T19:32:18Z</dcterms:created>
  <dcterms:modified xsi:type="dcterms:W3CDTF">2022-09-16T23:12:35Z</dcterms:modified>
</cp:coreProperties>
</file>