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16140622" r:id="rId4"/>
    <p:sldId id="262" r:id="rId5"/>
    <p:sldId id="263" r:id="rId6"/>
    <p:sldId id="265" r:id="rId7"/>
    <p:sldId id="16140625" r:id="rId8"/>
    <p:sldId id="16140628" r:id="rId9"/>
    <p:sldId id="16140630" r:id="rId10"/>
    <p:sldId id="16140629"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icteintern45/AICTE-INTERNSHIP-PROJECT.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pitchFamily="34" charset="0"/>
                <a:cs typeface="Arial" panose="020B0604020202020204" pitchFamily="34" charset="0"/>
                <a:sym typeface="+mn-ea"/>
              </a:rPr>
              <a:t>Kavya B Raj</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Kristu Jayanti College Autonomous (Computer Science Department)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r>
              <a:rPr lang="en-IN" sz="1800" dirty="0">
                <a:latin typeface="Segoe UI Black" panose="020B0A02040204020203" charset="0"/>
                <a:cs typeface="Segoe UI Black" panose="020B0A02040204020203" charset="0"/>
              </a:rPr>
              <a:t>Steganography addresses the need to conceal the existence of a secret message within a cover image, differentiating itself from cryptography, which focuses on protecting the content of the message</a:t>
            </a:r>
            <a:r>
              <a:rPr lang="en-US" altLang="en-IN" sz="1800" dirty="0">
                <a:latin typeface="Segoe UI Black" panose="020B0A02040204020203" charset="0"/>
                <a:cs typeface="Segoe UI Black" panose="020B0A02040204020203" charset="0"/>
              </a:rPr>
              <a:t>.</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Digital image steganography is growing in use, especially where strong encryption is outlawed.</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Steganography can be limited under laws, since governments already claimed that criminals use these techniques to communicate</a:t>
            </a:r>
            <a:r>
              <a:rPr lang="en-US" altLang="en-IN" sz="1800" dirty="0">
                <a:latin typeface="Segoe UI Black" panose="020B0A02040204020203" charset="0"/>
                <a:cs typeface="Segoe UI Black" panose="020B0A02040204020203" charset="0"/>
              </a:rPr>
              <a:t>.</a:t>
            </a:r>
            <a:endParaRPr lang="en-US" alt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Steganography is a technique for hiding data within an ordinary, nonsecret file or message to avoid detection.</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The primary advantage of using steganography to hide data over cryptography is that it helps obscure the fact that sensitive data is hidden in the file or other content carrying the hidden text.</a:t>
            </a:r>
            <a:endParaRPr lang="en-IN" sz="1800" dirty="0">
              <a:latin typeface="Segoe UI Black" panose="020B0A02040204020203" charset="0"/>
              <a:cs typeface="Segoe UI Black" panose="020B0A02040204020203" charset="0"/>
            </a:endParaRPr>
          </a:p>
          <a:p>
            <a:endParaRPr lang="en-IN" sz="1800" dirty="0">
              <a:latin typeface="Segoe UI Black" panose="020B0A02040204020203" charset="0"/>
              <a:cs typeface="Segoe UI Black" panose="020B0A02040204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580390" y="1232535"/>
            <a:ext cx="11475085" cy="5418455"/>
          </a:xfrm>
        </p:spPr>
        <p:txBody>
          <a:bodyPr vert="horz" lIns="91440" tIns="45720" rIns="91440" bIns="45720" rtlCol="0" anchor="ctr">
            <a:noAutofit/>
          </a:bodyPr>
          <a:lstStyle/>
          <a:p>
            <a:r>
              <a:rPr lang="en-IN" sz="1800" dirty="0">
                <a:latin typeface="Segoe UI Black" panose="020B0A02040204020203" charset="0"/>
                <a:cs typeface="Segoe UI Black" panose="020B0A02040204020203" charset="0"/>
              </a:rPr>
              <a:t>Image Steganography: Hides secret data within an image, so hackers cannot discover the records5. The overall process of image steganography is to hide sensitive data inside a cover image without degrading the original image.</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Least Significant Bit (LSB): A common spatial domain method where the least significant bits of an image are replaced with the bits of the secret message3. If the least significant bits are changed, there will be a minor change in the image that will not be visible to the human eye3.</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Steganography Software: Used for hiding data, keeping track of which bits of the cover text file contain hidden data, encrypting the data to be hidden, and extracting hidden data by its intended recipient1.</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OpenStego: An open-source steganography program1.</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Image Steganography: A JavaScript tool that hides images inside other image files.</a:t>
            </a:r>
            <a:endParaRPr lang="en-IN" sz="1800" dirty="0">
              <a:latin typeface="Segoe UI Black" panose="020B0A02040204020203" charset="0"/>
              <a:cs typeface="Segoe UI Black" panose="020B0A02040204020203" charset="0"/>
            </a:endParaRPr>
          </a:p>
          <a:p>
            <a:r>
              <a:rPr lang="en-US" altLang="en-IN" sz="1800" dirty="0">
                <a:latin typeface="Segoe UI Black" panose="020B0A02040204020203" charset="0"/>
                <a:cs typeface="Segoe UI Black" panose="020B0A02040204020203" charset="0"/>
              </a:rPr>
              <a:t>Other tools like Command Prompt,Python and IDE.</a:t>
            </a:r>
            <a:endParaRPr lang="en-IN" sz="1800" dirty="0">
              <a:latin typeface="Segoe UI Black" panose="020B0A02040204020203" charset="0"/>
              <a:cs typeface="Segoe UI Black" panose="020B0A02040204020203" charset="0"/>
            </a:endParaRPr>
          </a:p>
          <a:p>
            <a:pPr marL="0" indent="0">
              <a:buNone/>
            </a:pPr>
            <a:endParaRPr lang="en-US" altLang="en-IN" sz="1800" dirty="0">
              <a:latin typeface="Segoe UI Black" panose="020B0A02040204020203" charset="0"/>
              <a:cs typeface="Segoe UI Black" panose="020B0A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827" y="1302026"/>
            <a:ext cx="11029615" cy="4673324"/>
          </a:xfrm>
        </p:spPr>
        <p:txBody>
          <a:bodyPr>
            <a:noAutofit/>
          </a:bodyPr>
          <a:lstStyle/>
          <a:p>
            <a:r>
              <a:rPr lang="en-IN" sz="1800" b="1" dirty="0">
                <a:solidFill>
                  <a:srgbClr val="0F0F0F"/>
                </a:solidFill>
                <a:latin typeface="Segoe UI Black" panose="020B0A02040204020203" charset="0"/>
                <a:cs typeface="Segoe UI Black" panose="020B0A02040204020203" charset="0"/>
              </a:rPr>
              <a:t>Steganography provides better security by hiding the secret message.</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The technique can send secret messages so secret that other people cannot even imagine the information’s existence.</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Using both steganography and cryptography can improve the security of protected information and prevent detection of the secret communication.</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Steganography offers a layer of security beyond cryptography by concealing the very existence of a secret message.</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Even if someone intercepts the image, they won't know there's a hidden message unless they know the steganography technique used.</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The real "wow" factor comes from combining steganography with cryptography.</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First, encrypt the message using a strong encryption algorithm.</a:t>
            </a:r>
            <a:endParaRPr lang="en-IN" sz="1800" b="1" dirty="0">
              <a:solidFill>
                <a:srgbClr val="0F0F0F"/>
              </a:solidFill>
              <a:latin typeface="Segoe UI Black" panose="020B0A02040204020203" charset="0"/>
              <a:cs typeface="Segoe UI Black" panose="020B0A02040204020203" charset="0"/>
            </a:endParaRPr>
          </a:p>
          <a:p>
            <a:r>
              <a:rPr lang="en-IN" sz="1800" b="1" dirty="0">
                <a:solidFill>
                  <a:srgbClr val="0F0F0F"/>
                </a:solidFill>
                <a:latin typeface="Segoe UI Black" panose="020B0A02040204020203" charset="0"/>
                <a:cs typeface="Segoe UI Black" panose="020B0A02040204020203" charset="0"/>
              </a:rPr>
              <a:t>hen, hide the encrypted message within an image using steganography.</a:t>
            </a:r>
            <a:endParaRPr lang="en-IN" sz="1800" b="1" dirty="0">
              <a:solidFill>
                <a:srgbClr val="0F0F0F"/>
              </a:solidFill>
              <a:latin typeface="Segoe UI Black" panose="020B0A02040204020203" charset="0"/>
              <a:cs typeface="Segoe UI Black" panose="020B0A02040204020203" charset="0"/>
            </a:endParaRPr>
          </a:p>
        </p:txBody>
      </p:sp>
      <p:sp>
        <p:nvSpPr>
          <p:cNvPr id="3" name="Text Box 2"/>
          <p:cNvSpPr txBox="1"/>
          <p:nvPr/>
        </p:nvSpPr>
        <p:spPr>
          <a:xfrm>
            <a:off x="8799830" y="3714115"/>
            <a:ext cx="4064000" cy="368300"/>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IN" sz="1800" dirty="0">
                <a:latin typeface="Segoe UI Black" panose="020B0A02040204020203" charset="0"/>
                <a:cs typeface="Segoe UI Black" panose="020B0A02040204020203" charset="0"/>
              </a:rPr>
              <a:t>Steganography may become limited under laws, since governments already claimed that criminals use these techniques to communicate</a:t>
            </a:r>
            <a:r>
              <a:rPr lang="en-US" altLang="en-IN" sz="1800" dirty="0">
                <a:latin typeface="Segoe UI Black" panose="020B0A02040204020203" charset="0"/>
                <a:cs typeface="Segoe UI Black" panose="020B0A02040204020203" charset="0"/>
              </a:rPr>
              <a:t>.</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Steganography's possible uses include hiding data on the network in case of a breach, peer-to-peer private communications, posting secret communications on the Web to avoid transmission, and embedding corrective audio or image data in case corrosion.</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People seeking private communication channels.</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Journalists and Activists</a:t>
            </a:r>
            <a:r>
              <a:rPr lang="en-US" altLang="en-IN" sz="1800" dirty="0">
                <a:latin typeface="Segoe UI Black" panose="020B0A02040204020203" charset="0"/>
                <a:cs typeface="Segoe UI Black" panose="020B0A02040204020203" charset="0"/>
              </a:rPr>
              <a:t> who are p</a:t>
            </a:r>
            <a:r>
              <a:rPr lang="en-IN" sz="1800" dirty="0">
                <a:latin typeface="Segoe UI Black" panose="020B0A02040204020203" charset="0"/>
                <a:cs typeface="Segoe UI Black" panose="020B0A02040204020203" charset="0"/>
              </a:rPr>
              <a:t>rotecting sources and communicating securely in hostile environments.</a:t>
            </a:r>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Busines</a:t>
            </a:r>
            <a:r>
              <a:rPr lang="en-US" altLang="en-IN" sz="1800" dirty="0">
                <a:latin typeface="Segoe UI Black" panose="020B0A02040204020203" charset="0"/>
                <a:cs typeface="Segoe UI Black" panose="020B0A02040204020203" charset="0"/>
              </a:rPr>
              <a:t>ses ,p</a:t>
            </a:r>
            <a:r>
              <a:rPr lang="en-IN" sz="1800" dirty="0">
                <a:latin typeface="Segoe UI Black" panose="020B0A02040204020203" charset="0"/>
                <a:cs typeface="Segoe UI Black" panose="020B0A02040204020203" charset="0"/>
              </a:rPr>
              <a:t>rotecting intellectual property by embedding watermarks or serial numbers in images.</a:t>
            </a:r>
            <a:endParaRPr lang="en-IN" sz="1800" dirty="0">
              <a:latin typeface="Segoe UI Black" panose="020B0A02040204020203" charset="0"/>
              <a:cs typeface="Segoe UI Black" panose="020B0A02040204020203" charset="0"/>
            </a:endParaRPr>
          </a:p>
        </p:txBody>
      </p:sp>
      <p:sp>
        <p:nvSpPr>
          <p:cNvPr id="4" name="Text Box 3"/>
          <p:cNvSpPr txBox="1"/>
          <p:nvPr/>
        </p:nvSpPr>
        <p:spPr>
          <a:xfrm>
            <a:off x="3373120" y="3642995"/>
            <a:ext cx="4064000" cy="368300"/>
          </a:xfrm>
          <a:prstGeom prst="rect">
            <a:avLst/>
          </a:prstGeom>
          <a:noFill/>
        </p:spPr>
        <p:txBody>
          <a:bodyPr wrap="squar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5" name="Content Placeholder 4" descr="sunflower_output"/>
          <p:cNvPicPr>
            <a:picLocks noChangeAspect="1"/>
          </p:cNvPicPr>
          <p:nvPr>
            <p:ph sz="half" idx="1"/>
          </p:nvPr>
        </p:nvPicPr>
        <p:blipFill>
          <a:blip r:embed="rId1"/>
          <a:stretch>
            <a:fillRect/>
          </a:stretch>
        </p:blipFill>
        <p:spPr>
          <a:xfrm>
            <a:off x="4778375" y="1470660"/>
            <a:ext cx="1997075" cy="1045210"/>
          </a:xfrm>
          <a:prstGeom prst="rect">
            <a:avLst/>
          </a:prstGeom>
        </p:spPr>
      </p:pic>
      <p:pic>
        <p:nvPicPr>
          <p:cNvPr id="6" name="Content Placeholder 5" descr="op1"/>
          <p:cNvPicPr>
            <a:picLocks noChangeAspect="1"/>
          </p:cNvPicPr>
          <p:nvPr>
            <p:ph sz="half" idx="2"/>
          </p:nvPr>
        </p:nvPicPr>
        <p:blipFill>
          <a:blip r:embed="rId2"/>
          <a:stretch>
            <a:fillRect/>
          </a:stretch>
        </p:blipFill>
        <p:spPr>
          <a:xfrm>
            <a:off x="7111365" y="889635"/>
            <a:ext cx="4499610" cy="2207260"/>
          </a:xfrm>
          <a:prstGeom prst="rect">
            <a:avLst/>
          </a:prstGeom>
        </p:spPr>
      </p:pic>
      <p:pic>
        <p:nvPicPr>
          <p:cNvPr id="7" name="Picture 6" descr="op2"/>
          <p:cNvPicPr>
            <a:picLocks noChangeAspect="1"/>
          </p:cNvPicPr>
          <p:nvPr/>
        </p:nvPicPr>
        <p:blipFill>
          <a:blip r:embed="rId3"/>
          <a:stretch>
            <a:fillRect/>
          </a:stretch>
        </p:blipFill>
        <p:spPr>
          <a:xfrm>
            <a:off x="6487795" y="3550285"/>
            <a:ext cx="5123180" cy="2416810"/>
          </a:xfrm>
          <a:prstGeom prst="rect">
            <a:avLst/>
          </a:prstGeom>
        </p:spPr>
      </p:pic>
      <p:pic>
        <p:nvPicPr>
          <p:cNvPr id="8" name="Picture 7" descr="op3"/>
          <p:cNvPicPr>
            <a:picLocks noChangeAspect="1"/>
          </p:cNvPicPr>
          <p:nvPr/>
        </p:nvPicPr>
        <p:blipFill>
          <a:blip r:embed="rId4"/>
          <a:stretch>
            <a:fillRect/>
          </a:stretch>
        </p:blipFill>
        <p:spPr>
          <a:xfrm>
            <a:off x="581025" y="1222375"/>
            <a:ext cx="4051300" cy="53676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IN" sz="1800" dirty="0">
                <a:latin typeface="Segoe UI Black" panose="020B0A02040204020203" charset="0"/>
                <a:cs typeface="Segoe UI Black" panose="020B0A02040204020203" charset="0"/>
              </a:rPr>
              <a:t>Steganography is a technique for hiding data within an ordinary, nonsecret file or message to avoid detection</a:t>
            </a:r>
            <a:r>
              <a:rPr lang="en-US" altLang="en-IN" sz="1800" dirty="0">
                <a:latin typeface="Segoe UI Black" panose="020B0A02040204020203" charset="0"/>
                <a:cs typeface="Segoe UI Black" panose="020B0A02040204020203" charset="0"/>
              </a:rPr>
              <a:t>.</a:t>
            </a:r>
            <a:endParaRPr lang="en-IN" sz="1800" dirty="0">
              <a:latin typeface="Segoe UI Black" panose="020B0A02040204020203" charset="0"/>
              <a:cs typeface="Segoe UI Black" panose="020B0A02040204020203" charset="0"/>
            </a:endParaRPr>
          </a:p>
          <a:p>
            <a:endParaRPr lang="en-IN" sz="1800" dirty="0">
              <a:latin typeface="Segoe UI Black" panose="020B0A02040204020203" charset="0"/>
              <a:cs typeface="Segoe UI Black" panose="020B0A02040204020203" charset="0"/>
            </a:endParaRPr>
          </a:p>
          <a:p>
            <a:r>
              <a:rPr lang="en-IN" sz="1800" dirty="0">
                <a:latin typeface="Segoe UI Black" panose="020B0A02040204020203" charset="0"/>
                <a:cs typeface="Segoe UI Black" panose="020B0A02040204020203" charset="0"/>
              </a:rPr>
              <a:t>The primary advantage of using steganography to hide data over cryptography is that it helps obscure the fact that sensitive data is hidden in the file or other content carrying the hidden text</a:t>
            </a:r>
            <a:r>
              <a:rPr lang="en-US" altLang="en-IN" sz="1800" dirty="0">
                <a:latin typeface="Segoe UI Black" panose="020B0A02040204020203" charset="0"/>
                <a:cs typeface="Segoe UI Black" panose="020B0A02040204020203" charset="0"/>
              </a:rPr>
              <a:t>.</a:t>
            </a:r>
            <a:endParaRPr lang="en-US" altLang="en-IN" sz="1800" dirty="0">
              <a:latin typeface="Segoe UI Black" panose="020B0A02040204020203" charset="0"/>
              <a:cs typeface="Segoe UI Black" panose="020B0A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IN" dirty="0">
                <a:solidFill>
                  <a:schemeClr val="accent1"/>
                </a:solidFill>
                <a:latin typeface="Segoe UI Black" panose="020B0A02040204020203" charset="0"/>
                <a:cs typeface="Segoe UI Black" panose="020B0A02040204020203" charset="0"/>
                <a:hlinkClick r:id="rId1" tooltip="" action="ppaction://hlinkfile">
                  <a:extLst>
                    <a:ext uri="{DAF060AB-1E55-43B9-8AAB-6FB025537F2F}">
                      <wpsdc:hlinkClr xmlns:wpsdc="http://www.wps.cn/officeDocument/2017/drawingmlCustomData" val="1CADE4"/>
                      <wpsdc:folHlinkClr xmlns:wpsdc="http://www.wps.cn/officeDocument/2017/drawingmlCustomData" val="B26B02"/>
                      <wpsdc:hlinkUnderline xmlns:wpsdc="http://www.wps.cn/officeDocument/2017/drawingmlCustomData" val="1"/>
                    </a:ext>
                  </a:extLst>
                </a:hlinkClick>
              </a:rPr>
              <a:t>https://github.com/aicteintern45/AICTE-INTERNSHIP-PROJECT.git</a:t>
            </a:r>
            <a:endParaRPr lang="en-IN" dirty="0">
              <a:solidFill>
                <a:schemeClr val="accent1"/>
              </a:solidFill>
              <a:latin typeface="Segoe UI Black" panose="020B0A02040204020203" charset="0"/>
              <a:cs typeface="Segoe UI Black" panose="020B0A02040204020203" charset="0"/>
              <a:hlinkClick r:id="rId1" tooltip="" action="ppaction://hlinkfile">
                <a:extLst>
                  <a:ext uri="{DAF060AB-1E55-43B9-8AAB-6FB025537F2F}">
                    <wpsdc:hlinkClr xmlns:wpsdc="http://www.wps.cn/officeDocument/2017/drawingmlCustomData" val="1CADE4"/>
                    <wpsdc:folHlinkClr xmlns:wpsdc="http://www.wps.cn/officeDocument/2017/drawingmlCustomData" val="B26B02"/>
                    <wpsdc:hlinkUnderline xmlns:wpsdc="http://www.wps.cn/officeDocument/2017/drawingmlCustomData" val="1"/>
                  </a:ext>
                </a:extLst>
              </a:hlinkClick>
            </a:endParaRPr>
          </a:p>
        </p:txBody>
      </p:sp>
      <p:sp>
        <p:nvSpPr>
          <p:cNvPr id="4" name="Text Box 3"/>
          <p:cNvSpPr txBox="1"/>
          <p:nvPr/>
        </p:nvSpPr>
        <p:spPr>
          <a:xfrm>
            <a:off x="5622290" y="366077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7 F 0 2 6 8 A C 5 E 7 0 9 8 4 D 8 F E 6 0 B 7 1 5 4 1 7 6 4 0 7 "   m a : c o n t e n t T y p e V e r s i o n = " 1 5 "   m a : c o n t e n t T y p e D e s c r i p t i o n = " C r e a t e   a   n e w   d o c u m e n t . "   m a : c o n t e n t T y p e S c o p e = " "   m a : v e r s i o n I D = " 1 0 4 e 3 5 9 1 0 3 f 0 f 5 7 b 1 c f 9 6 7 6 7 5 6 e 5 b 9 4 4 "   x m l n s : c t = " h t t p : / / s c h e m a s . m i c r o s o f t . c o m / o f f i c e / 2 0 0 6 / m e t a d a t a / c o n t e n t T y p e "   x m l n s : m a = " h t t p : / / s c h e m a s . m i c r o s o f t . c o m / o f f i c e / 2 0 0 6 / m e t a d a t a / p r o p e r t i e s / m e t a A t t r i b u t e s " >  
 < x s d : s c h e m a   t a r g e t N a m e s p a c e = " h t t p : / / s c h e m a s . m i c r o s o f t . c o m / o f f i c e / 2 0 0 6 / m e t a d a t a / p r o p e r t i e s "   m a : r o o t = " t r u e "   m a : f i e l d s I D = " 5 6 1 5 b 8 f 8 a a 7 7 2 9 9 8 b a d 5 5 1 f 2 4 a 3 3 d e 0 e "   n s 3 : _ = " "   n s 4 : _ = " "   x m l n s : x s d = " h t t p : / / w w w . w 3 . o r g / 2 0 0 1 / X M L S c h e m a "   x m l n s : x s = " h t t p : / / w w w . w 3 . o r g / 2 0 0 1 / X M L S c h e m a "   x m l n s : p = " h t t p : / / s c h e m a s . m i c r o s o f t . c o m / o f f i c e / 2 0 0 6 / m e t a d a t a / p r o p e r t i e s "   x m l n s : n s 3 = " b 3 0 2 6 5 f 8 - c 5 e 2 - 4 9 1 8 - b 4 a 1 - b 9 7 7 2 9 9 c a 3 e 2 "   x m l n s : n s 4 = " f a d b 4 1 d 3 - f 9 c b - 4 0 f b - 9 0 3 c - 8 c a c a b a 9 5 b b 5 " >  
 < x s d : i m p o r t   n a m e s p a c e = " b 3 0 2 6 5 f 8 - c 5 e 2 - 4 9 1 8 - b 4 a 1 - b 9 7 7 2 9 9 c a 3 e 2 " / >  
 < x s d : i m p o r t   n a m e s p a c e = " f a d b 4 1 d 3 - f 9 c b - 4 0 f b - 9 0 3 c - 8 c a c a b a 9 5 b b 5 " / >  
 < x s d : e l e m e n t   n a m e = " p r o p e r t i e s " >  
 < x s d : c o m p l e x T y p e >  
 < x s d : s e q u e n c e >  
 < x s d : e l e m e n t   n a m e = " d o c u m e n t M a n a g e m e n t " >  
 < x s d : c o m p l e x T y p e >  
 < x s d : a l l >  
 < x s d : e l e m e n t   r e f = " n s 3 : _ a c t i v i t y "   m i n O c c u r s = " 0 " / >  
 < x s d : e l e m e n t   r e f = " n s 4 : S h a r e d W i t h U s e r s "   m i n O c c u r s = " 0 " / >  
 < x s d : e l e m e n t   r e f = " n s 4 : S h a r e d W i t h D e t a i l s "   m i n O c c u r s = " 0 " / >  
 < x s d : e l e m e n t   r e f = " n s 4 : S h a r i n g H i n t H a s h "   m i n O c c u r s = " 0 " / >  
 < x s d : e l e m e n t   r e f = " n s 3 : M e d i a S e r v i c e M e t a d a t a "   m i n O c c u r s = " 0 " / >  
 < x s d : e l e m e n t   r e f = " n s 3 : M e d i a S e r v i c e F a s t M e t a d a t a "   m i n O c c u r s = " 0 " / >  
 < x s d : e l e m e n t   r e f = " n s 3 : M e d i a S e r v i c e S e a r c h P r o p e r t i e s "   m i n O c c u r s = " 0 " / >  
 < x s d : e l e m e n t   r e f = " n s 3 : M e d i a S e r v i c e D a t e T a k e n "   m i n O c c u r s = " 0 " / >  
 < x s d : e l e m e n t   r e f = " n s 3 : M e d i a S e r v i c e O b j e c t D e t e c t o r V e r s i o n s "   m i n O c c u r s = " 0 " / >  
 < x s d : e l e m e n t   r e f = " n s 3 : M e d i a S e r v i c e S y s t e m T a g s "   m i n O c c u r s = " 0 " / >  
 < x s d : e l e m e n t   r e f = " n s 3 : M e d i a S e r v i c e O C R "   m i n O c c u r s = " 0 " / >  
 < x s d : e l e m e n t   r e f = " n s 3 : M e d i a S e r v i c e G e n e r a t i o n T i m e "   m i n O c c u r s = " 0 " / >  
 < x s d : e l e m e n t   r e f = " n s 3 : M e d i a S e r v i c e E v e n t H a s h C o d e "   m i n O c c u r s = " 0 " / >  
 < x s d : e l e m e n t   r e f = " n s 3 : M e d i a L e n g t h I n S e c o n d s "   m i n O c c u r s = " 0 " / >  
 < x s d : e l e m e n t   r e f = " n s 3 : M e d i a S e r v i c e L o c a t i o n "   m i n O c c u r s = " 0 " / >  
 < / x s d : a l l >  
 < / x s d : c o m p l e x T y p e >  
 < / x s d : e l e m e n t >  
 < / x s d : s e q u e n c e >  
 < / x s d : c o m p l e x T y p e >  
 < / x s d : e l e m e n t >  
 < / x s d : s c h e m a >  
 < x s d : s c h e m a   t a r g e t N a m e s p a c e = " b 3 0 2 6 5 f 8 - c 5 e 2 - 4 9 1 8 - b 4 a 1 - b 9 7 7 2 9 9 c a 3 e 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a c t i v i t y "   m a : i n d e x = " 8 "   n i l l a b l e = " t r u e "   m a : d i s p l a y N a m e = " _ a c t i v i t y "   m a : h i d d e n = " t r u e "   m a : i n t e r n a l N a m e = " _ a c t i v i t y " >  
 < x s d : s i m p l e T y p e >  
 < x s d : r e s t r i c t i o n   b a s e = " d m s : N o t e " / >  
 < / x s d : s i m p l e T y p e >  
 < / x s d : e l e m e n t >  
 < x s d : e l e m e n t   n a m e = " M e d i a S e r v i c e M e t a d a t a "   m a : i n d e x = " 1 2 "   n i l l a b l e = " t r u e "   m a : d i s p l a y N a m e = " M e d i a S e r v i c e M e t a d a t a "   m a : h i d d e n = " t r u e "   m a : i n t e r n a l N a m e = " M e d i a S e r v i c e M e t a d a t a "   m a : r e a d O n l y = " t r u e " >  
 < x s d : s i m p l e T y p e >  
 < x s d : r e s t r i c t i o n   b a s e = " d m s : N o t e " / >  
 < / x s d : s i m p l e T y p e >  
 < / x s d : e l e m e n t >  
 < x s d : e l e m e n t   n a m e = " M e d i a S e r v i c e F a s t M e t a d a t a "   m a : i n d e x = " 1 3 "   n i l l a b l e = " t r u e "   m a : d i s p l a y N a m e = " M e d i a S e r v i c e F a s t M e t a d a t a "   m a : h i d d e n = " t r u e "   m a : i n t e r n a l N a m e = " M e d i a S e r v i c e F a s t M e t a d a t a "   m a : r e a d O n l y = " t r u e " >  
 < x s d : s i m p l e T y p e >  
 < x s d : r e s t r i c t i o n   b a s e = " d m s : N o t e " / >  
 < / x s d : s i m p l e T y p e >  
 < / x s d : e l e m e n t >  
 < x s d : e l e m e n t   n a m e = " M e d i a S e r v i c e S e a r c h P r o p e r t i e s "   m a : i n d e x = " 1 4 "   n i l l a b l e = " t r u e "   m a : d i s p l a y N a m e = " M e d i a S e r v i c e S e a r c h P r o p e r t i e s "   m a : h i d d e n = " t r u e "   m a : i n t e r n a l N a m e = " M e d i a S e r v i c e S e a r c h P r o p e r t i e s "   m a : r e a d O n l y = " t r u e " >  
 < x s d : s i m p l e T y p e >  
 < x s d : r e s t r i c t i o n   b a s e = " d m s : N o t e " / >  
 < / x s d : s i m p l e T y p e >  
 < / x s d : e l e m e n t >  
 < x s d : e l e m e n t   n a m e = " M e d i a S e r v i c e D a t e T a k e n "   m a : i n d e x = " 1 5 "   n i l l a b l e = " t r u e "   m a : d i s p l a y N a m e = " M e d i a S e r v i c e D a t e T a k e n "   m a : h i d d e n = " t r u e "   m a : i n d e x e d = " t r u e "   m a : i n t e r n a l N a m e = " M e d i a S e r v i c e D a t e T a k e n "   m a : r e a d O n l y = " t r u e " >  
 < x s d : s i m p l e T y p e >  
 < x s d : r e s t r i c t i o n   b a s e = " d m s : T e x t " / >  
 < / x s d : s i m p l e T y p e >  
 < / x s d : e l e m e n t >  
 < x s d : e l e m e n t   n a m e = " M e d i a S e r v i c e O b j e c t D e t e c t o r V e r s i o n s "   m a : i n d e x = " 1 6 "   n i l l a b l e = " t r u e "   m a : d i s p l a y N a m e = " M e d i a S e r v i c e O b j e c t D e t e c t o r V e r s i o n s "   m a : h i d d e n = " t r u e "   m a : i n d e x e d = " t r u e "   m a : i n t e r n a l N a m e = " M e d i a S e r v i c e O b j e c t D e t e c t o r V e r s i o n s "   m a : r e a d O n l y = " t r u e " >  
 < x s d : s i m p l e T y p e >  
 < x s d : r e s t r i c t i o n   b a s e = " d m s : T e x t " / >  
 < / x s d : s i m p l e T y p e >  
 < / x s d : e l e m e n t >  
 < x s d : e l e m e n t   n a m e = " M e d i a S e r v i c e S y s t e m T a g s "   m a : i n d e x = " 1 7 "   n i l l a b l e = " t r u e "   m a : d i s p l a y N a m e = " M e d i a S e r v i c e S y s t e m T a g s "   m a : h i d d e n = " t r u e "   m a : i n t e r n a l N a m e = " M e d i a S e r v i c e S y s t e m T a g s "   m a : r e a d O n l y = " t r u e " >  
 < x s d : s i m p l e T y p e >  
 < x s d : r e s t r i c t i o n   b a s e = " d m s : N o t e " / >  
 < / x s d : s i m p l e T y p e >  
 < / x s d : e l e m e n t >  
 < x s d : e l e m e n t   n a m e = " M e d i a S e r v i c e O C R "   m a : i n d e x = " 1 8 "   n i l l a b l e = " t r u e "   m a : d i s p l a y N a m e = " E x t r a c t e d   T e x t "   m a : i n t e r n a l N a m e = " M e d i a S e r v i c e O C R "   m a : r e a d O n l y = " t r u e " >  
 < x s d : s i m p l e T y p e >  
 < x s d : r e s t r i c t i o n   b a s e = " d m s : N o t e " >  
 < x s d : m a x L e n g t h   v a l u e = " 2 5 5 " / >  
 < / x s d : r e s t r i c t i o n >  
 < / x s d : s i m p l e T y p e >  
 < / x s d : e l e m e n t >  
 < x s d : e l e m e n t   n a m e = " M e d i a S e r v i c e G e n e r a t i o n T i m e "   m a : i n d e x = " 1 9 "   n i l l a b l e = " t r u e "   m a : d i s p l a y N a m e = " M e d i a S e r v i c e G e n e r a t i o n T i m e "   m a : h i d d e n = " t r u e "   m a : i n t e r n a l N a m e = " M e d i a S e r v i c e G e n e r a t i o n T i m e "   m a : r e a d O n l y = " t r u e " >  
 < x s d : s i m p l e T y p e >  
 < x s d : r e s t r i c t i o n   b a s e = " d m s : T e x t " / >  
 < / x s d : s i m p l e T y p e >  
 < / x s d : e l e m e n t >  
 < x s d : e l e m e n t   n a m e = " M e d i a S e r v i c e E v e n t H a s h C o d e "   m a : i n d e x = " 2 0 "   n i l l a b l e = " t r u e "   m a : d i s p l a y N a m e = " M e d i a S e r v i c e E v e n t H a s h C o d e "   m a : h i d d e n = " t r u e "   m a : i n t e r n a l N a m e = " M e d i a S e r v i c e E v e n t H a s h C o d e "   m a : r e a d O n l y = " t r u e " >  
 < x s d : s i m p l e T y p e >  
 < x s d : r e s t r i c t i o n   b a s e = " d m s : T e x t " / >  
 < / x s d : s i m p l e T y p e >  
 < / x s d : e l e m e n t >  
 < x s d : e l e m e n t   n a m e = " M e d i a L e n g t h I n S e c o n d s "   m a : i n d e x = " 2 1 "   n i l l a b l e = " t r u e "   m a : d i s p l a y N a m e = " M e d i a L e n g t h I n S e c o n d s "   m a : h i d d e n = " t r u e "   m a : i n t e r n a l N a m e = " M e d i a L e n g t h I n S e c o n d s "   m a : r e a d O n l y = " t r u e " >  
 < x s d : s i m p l e T y p e >  
 < x s d : r e s t r i c t i o n   b a s e = " d m s : U n k n o w n " / >  
 < / x s d : s i m p l e T y p e >  
 < / x s d : e l e m e n t >  
 < x s d : e l e m e n t   n a m e = " M e d i a S e r v i c e L o c a t i o n "   m a : i n d e x = " 2 2 "   n i l l a b l e = " t r u e "   m a : d i s p l a y N a m e = " L o c a t i o n "   m a : i n d e x e d = " t r u e "   m a : i n t e r n a l N a m e = " M e d i a S e r v i c e L o c a t i o n "   m a : r e a d O n l y = " t r u e " >  
 < x s d : s i m p l e T y p e >  
 < x s d : r e s t r i c t i o n   b a s e = " d m s : T e x t " / >  
 < / x s d : s i m p l e T y p e >  
 < / x s d : e l e m e n t >  
 < / x s d : s c h e m a >  
 < x s d : s c h e m a   t a r g e t N a m e s p a c e = " f a d b 4 1 d 3 - f 9 c b - 4 0 f b - 9 0 3 c - 8 c a c a b a 9 5 b b 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9 " 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0 "   n i l l a b l e = " t r u e "   m a : d i s p l a y N a m e = " S h a r e d   W i t h   D e t a i l s "   m a : i n t e r n a l N a m e = " S h a r e d W i t h D e t a i l s "   m a : r e a d O n l y = " t r u e " >  
 < x s d : s i m p l e T y p e >  
 < x s d : r e s t r i c t i o n   b a s e = " d m s : N o t e " >  
 < x s d : m a x L e n g t h   v a l u e = " 2 5 5 " / >  
 < / x s d : r e s t r i c t i o n >  
 < / x s d : s i m p l e T y p e >  
 < / x s d : e l e m e n t >  
 < x s d : e l e m e n t   n a m e = " S h a r i n g H i n t H a s h "   m a : i n d e x = " 1 1 " 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_ a c t i v i t y   x m l n s = " b 3 0 2 6 5 f 8 - c 5 e 2 - 4 9 1 8 - b 4 a 1 - b 9 7 7 2 9 9 c a 3 e 2 "   x s i : n i l = " t r u e " / > < / d o c u m e n t M a n a g e m e n t > < / 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3765</Words>
  <Application>WPS Presentation</Application>
  <PresentationFormat>Custom</PresentationFormat>
  <Paragraphs>76</Paragraphs>
  <Slides>10</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10</vt:i4>
      </vt:variant>
    </vt:vector>
  </HeadingPairs>
  <TitlesOfParts>
    <vt:vector size="34" baseType="lpstr">
      <vt:lpstr>Arial</vt:lpstr>
      <vt:lpstr>SimSun</vt:lpstr>
      <vt:lpstr>Wingdings</vt:lpstr>
      <vt:lpstr>Wingdings 2</vt:lpstr>
      <vt:lpstr>Arial</vt:lpstr>
      <vt:lpstr>Calibri Light</vt:lpstr>
      <vt:lpstr>Microsoft YaHei</vt:lpstr>
      <vt:lpstr>Arial Unicode MS</vt:lpstr>
      <vt:lpstr>Franklin Gothic Demi</vt:lpstr>
      <vt:lpstr>Segoe Print</vt:lpstr>
      <vt:lpstr>Franklin Gothic Book</vt:lpstr>
      <vt:lpstr>Calibri</vt:lpstr>
      <vt:lpstr>Bookman Old Style</vt:lpstr>
      <vt:lpstr>Arial Black</vt:lpstr>
      <vt:lpstr>Arial Narrow</vt:lpstr>
      <vt:lpstr>Bahnschrift</vt:lpstr>
      <vt:lpstr>Bahnschrift Light Condensed</vt:lpstr>
      <vt:lpstr>Bahnschrift Light</vt:lpstr>
      <vt:lpstr>Bahnschrift SemiBold</vt:lpstr>
      <vt:lpstr>Bahnschrift SemiLight Condensed</vt:lpstr>
      <vt:lpstr>Bahnschrift SemiLight</vt:lpstr>
      <vt:lpstr>Haettenschweiler</vt:lpstr>
      <vt:lpstr>Segoe UI Black</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29</cp:revision>
  <dcterms:created xsi:type="dcterms:W3CDTF">2021-05-26T16:50:00Z</dcterms:created>
  <dcterms:modified xsi:type="dcterms:W3CDTF">2025-02-25T17:13:30Z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1627C6CF887C40C98A10EAB191F9C004_13</vt:lpwstr>
  </property>
  <property fmtid="{D5CDD505-2E9C-101B-9397-08002B2CF9AE}" pid="4" name="KSOProductBuildVer">
    <vt:lpwstr>1033-12.2.0.13472</vt:lpwstr>
  </property>
</Properties>
</file>