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9" r:id="rId4"/>
    <p:sldId id="270" r:id="rId5"/>
    <p:sldId id="271" r:id="rId6"/>
    <p:sldId id="272" r:id="rId7"/>
    <p:sldId id="273" r:id="rId8"/>
    <p:sldId id="274" r:id="rId9"/>
    <p:sldId id="275" r:id="rId10"/>
    <p:sldId id="257" r:id="rId11"/>
    <p:sldId id="258" r:id="rId12"/>
    <p:sldId id="276" r:id="rId13"/>
    <p:sldId id="277" r:id="rId14"/>
    <p:sldId id="278" r:id="rId15"/>
    <p:sldId id="259" r:id="rId16"/>
    <p:sldId id="261" r:id="rId17"/>
    <p:sldId id="279" r:id="rId18"/>
    <p:sldId id="280" r:id="rId19"/>
    <p:sldId id="262" r:id="rId20"/>
    <p:sldId id="260" r:id="rId21"/>
    <p:sldId id="263" r:id="rId22"/>
    <p:sldId id="281" r:id="rId23"/>
    <p:sldId id="282" r:id="rId24"/>
    <p:sldId id="283" r:id="rId25"/>
    <p:sldId id="284" r:id="rId26"/>
    <p:sldId id="285" r:id="rId27"/>
    <p:sldId id="286" r:id="rId28"/>
    <p:sldId id="287" r:id="rId29"/>
    <p:sldId id="264" r:id="rId30"/>
    <p:sldId id="26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871FB7-8A71-4A4C-B758-B6F97C12E1F3}" type="datetimeFigureOut">
              <a:rPr lang="en-IN" smtClean="0"/>
              <a:t>01-07-2020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CD6FAA-30AA-4417-A8D9-E90BF726164F}" type="slidenum">
              <a:rPr lang="en-IN" smtClean="0"/>
              <a:t>‹#›</a:t>
            </a:fld>
            <a:endParaRPr lang="en-IN"/>
          </a:p>
        </p:txBody>
      </p:sp>
    </p:spTree>
    <p:extLst>
      <p:ext uri="{BB962C8B-B14F-4D97-AF65-F5344CB8AC3E}">
        <p14:creationId xmlns:p14="http://schemas.microsoft.com/office/powerpoint/2010/main" val="1113279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871FB7-8A71-4A4C-B758-B6F97C12E1F3}" type="datetimeFigureOut">
              <a:rPr lang="en-IN" smtClean="0"/>
              <a:t>01-07-2020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CD6FAA-30AA-4417-A8D9-E90BF726164F}" type="slidenum">
              <a:rPr lang="en-IN" smtClean="0"/>
              <a:t>‹#›</a:t>
            </a:fld>
            <a:endParaRPr lang="en-IN"/>
          </a:p>
        </p:txBody>
      </p:sp>
    </p:spTree>
    <p:extLst>
      <p:ext uri="{BB962C8B-B14F-4D97-AF65-F5344CB8AC3E}">
        <p14:creationId xmlns:p14="http://schemas.microsoft.com/office/powerpoint/2010/main" val="676578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871FB7-8A71-4A4C-B758-B6F97C12E1F3}" type="datetimeFigureOut">
              <a:rPr lang="en-IN" smtClean="0"/>
              <a:t>01-07-2020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CD6FAA-30AA-4417-A8D9-E90BF726164F}" type="slidenum">
              <a:rPr lang="en-IN" smtClean="0"/>
              <a:t>‹#›</a:t>
            </a:fld>
            <a:endParaRPr lang="en-IN"/>
          </a:p>
        </p:txBody>
      </p:sp>
    </p:spTree>
    <p:extLst>
      <p:ext uri="{BB962C8B-B14F-4D97-AF65-F5344CB8AC3E}">
        <p14:creationId xmlns:p14="http://schemas.microsoft.com/office/powerpoint/2010/main" val="1424612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871FB7-8A71-4A4C-B758-B6F97C12E1F3}" type="datetimeFigureOut">
              <a:rPr lang="en-IN" smtClean="0"/>
              <a:t>01-07-2020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CD6FAA-30AA-4417-A8D9-E90BF726164F}"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77928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871FB7-8A71-4A4C-B758-B6F97C12E1F3}" type="datetimeFigureOut">
              <a:rPr lang="en-IN" smtClean="0"/>
              <a:t>01-07-2020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CD6FAA-30AA-4417-A8D9-E90BF726164F}" type="slidenum">
              <a:rPr lang="en-IN" smtClean="0"/>
              <a:t>‹#›</a:t>
            </a:fld>
            <a:endParaRPr lang="en-IN"/>
          </a:p>
        </p:txBody>
      </p:sp>
    </p:spTree>
    <p:extLst>
      <p:ext uri="{BB962C8B-B14F-4D97-AF65-F5344CB8AC3E}">
        <p14:creationId xmlns:p14="http://schemas.microsoft.com/office/powerpoint/2010/main" val="3932728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871FB7-8A71-4A4C-B758-B6F97C12E1F3}" type="datetimeFigureOut">
              <a:rPr lang="en-IN" smtClean="0"/>
              <a:t>01-07-2020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CD6FAA-30AA-4417-A8D9-E90BF726164F}" type="slidenum">
              <a:rPr lang="en-IN" smtClean="0"/>
              <a:t>‹#›</a:t>
            </a:fld>
            <a:endParaRPr lang="en-IN"/>
          </a:p>
        </p:txBody>
      </p:sp>
    </p:spTree>
    <p:extLst>
      <p:ext uri="{BB962C8B-B14F-4D97-AF65-F5344CB8AC3E}">
        <p14:creationId xmlns:p14="http://schemas.microsoft.com/office/powerpoint/2010/main" val="587558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871FB7-8A71-4A4C-B758-B6F97C12E1F3}" type="datetimeFigureOut">
              <a:rPr lang="en-IN" smtClean="0"/>
              <a:t>01-07-2020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CD6FAA-30AA-4417-A8D9-E90BF726164F}" type="slidenum">
              <a:rPr lang="en-IN" smtClean="0"/>
              <a:t>‹#›</a:t>
            </a:fld>
            <a:endParaRPr lang="en-IN"/>
          </a:p>
        </p:txBody>
      </p:sp>
    </p:spTree>
    <p:extLst>
      <p:ext uri="{BB962C8B-B14F-4D97-AF65-F5344CB8AC3E}">
        <p14:creationId xmlns:p14="http://schemas.microsoft.com/office/powerpoint/2010/main" val="4157694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71FB7-8A71-4A4C-B758-B6F97C12E1F3}" type="datetimeFigureOut">
              <a:rPr lang="en-IN" smtClean="0"/>
              <a:t>01-07-2020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CD6FAA-30AA-4417-A8D9-E90BF726164F}" type="slidenum">
              <a:rPr lang="en-IN" smtClean="0"/>
              <a:t>‹#›</a:t>
            </a:fld>
            <a:endParaRPr lang="en-IN"/>
          </a:p>
        </p:txBody>
      </p:sp>
    </p:spTree>
    <p:extLst>
      <p:ext uri="{BB962C8B-B14F-4D97-AF65-F5344CB8AC3E}">
        <p14:creationId xmlns:p14="http://schemas.microsoft.com/office/powerpoint/2010/main" val="4132829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71FB7-8A71-4A4C-B758-B6F97C12E1F3}" type="datetimeFigureOut">
              <a:rPr lang="en-IN" smtClean="0"/>
              <a:t>01-07-2020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CD6FAA-30AA-4417-A8D9-E90BF726164F}" type="slidenum">
              <a:rPr lang="en-IN" smtClean="0"/>
              <a:t>‹#›</a:t>
            </a:fld>
            <a:endParaRPr lang="en-IN"/>
          </a:p>
        </p:txBody>
      </p:sp>
    </p:spTree>
    <p:extLst>
      <p:ext uri="{BB962C8B-B14F-4D97-AF65-F5344CB8AC3E}">
        <p14:creationId xmlns:p14="http://schemas.microsoft.com/office/powerpoint/2010/main" val="3751890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71FB7-8A71-4A4C-B758-B6F97C12E1F3}" type="datetimeFigureOut">
              <a:rPr lang="en-IN" smtClean="0"/>
              <a:t>01-07-2020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CD6FAA-30AA-4417-A8D9-E90BF726164F}" type="slidenum">
              <a:rPr lang="en-IN" smtClean="0"/>
              <a:t>‹#›</a:t>
            </a:fld>
            <a:endParaRPr lang="en-IN"/>
          </a:p>
        </p:txBody>
      </p:sp>
    </p:spTree>
    <p:extLst>
      <p:ext uri="{BB962C8B-B14F-4D97-AF65-F5344CB8AC3E}">
        <p14:creationId xmlns:p14="http://schemas.microsoft.com/office/powerpoint/2010/main" val="1679990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871FB7-8A71-4A4C-B758-B6F97C12E1F3}" type="datetimeFigureOut">
              <a:rPr lang="en-IN" smtClean="0"/>
              <a:t>01-07-2020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CD6FAA-30AA-4417-A8D9-E90BF726164F}" type="slidenum">
              <a:rPr lang="en-IN" smtClean="0"/>
              <a:t>‹#›</a:t>
            </a:fld>
            <a:endParaRPr lang="en-IN"/>
          </a:p>
        </p:txBody>
      </p:sp>
    </p:spTree>
    <p:extLst>
      <p:ext uri="{BB962C8B-B14F-4D97-AF65-F5344CB8AC3E}">
        <p14:creationId xmlns:p14="http://schemas.microsoft.com/office/powerpoint/2010/main" val="2938849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871FB7-8A71-4A4C-B758-B6F97C12E1F3}" type="datetimeFigureOut">
              <a:rPr lang="en-IN" smtClean="0"/>
              <a:t>01-07-2020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CD6FAA-30AA-4417-A8D9-E90BF726164F}" type="slidenum">
              <a:rPr lang="en-IN" smtClean="0"/>
              <a:t>‹#›</a:t>
            </a:fld>
            <a:endParaRPr lang="en-IN"/>
          </a:p>
        </p:txBody>
      </p:sp>
    </p:spTree>
    <p:extLst>
      <p:ext uri="{BB962C8B-B14F-4D97-AF65-F5344CB8AC3E}">
        <p14:creationId xmlns:p14="http://schemas.microsoft.com/office/powerpoint/2010/main" val="4284229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871FB7-8A71-4A4C-B758-B6F97C12E1F3}" type="datetimeFigureOut">
              <a:rPr lang="en-IN" smtClean="0"/>
              <a:t>01-07-2020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CD6FAA-30AA-4417-A8D9-E90BF726164F}" type="slidenum">
              <a:rPr lang="en-IN" smtClean="0"/>
              <a:t>‹#›</a:t>
            </a:fld>
            <a:endParaRPr lang="en-IN"/>
          </a:p>
        </p:txBody>
      </p:sp>
    </p:spTree>
    <p:extLst>
      <p:ext uri="{BB962C8B-B14F-4D97-AF65-F5344CB8AC3E}">
        <p14:creationId xmlns:p14="http://schemas.microsoft.com/office/powerpoint/2010/main" val="3148391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871FB7-8A71-4A4C-B758-B6F97C12E1F3}" type="datetimeFigureOut">
              <a:rPr lang="en-IN" smtClean="0"/>
              <a:t>01-07-2020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CD6FAA-30AA-4417-A8D9-E90BF726164F}" type="slidenum">
              <a:rPr lang="en-IN" smtClean="0"/>
              <a:t>‹#›</a:t>
            </a:fld>
            <a:endParaRPr lang="en-IN"/>
          </a:p>
        </p:txBody>
      </p:sp>
    </p:spTree>
    <p:extLst>
      <p:ext uri="{BB962C8B-B14F-4D97-AF65-F5344CB8AC3E}">
        <p14:creationId xmlns:p14="http://schemas.microsoft.com/office/powerpoint/2010/main" val="1595875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871FB7-8A71-4A4C-B758-B6F97C12E1F3}" type="datetimeFigureOut">
              <a:rPr lang="en-IN" smtClean="0"/>
              <a:t>01-07-2020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CD6FAA-30AA-4417-A8D9-E90BF726164F}" type="slidenum">
              <a:rPr lang="en-IN" smtClean="0"/>
              <a:t>‹#›</a:t>
            </a:fld>
            <a:endParaRPr lang="en-IN"/>
          </a:p>
        </p:txBody>
      </p:sp>
    </p:spTree>
    <p:extLst>
      <p:ext uri="{BB962C8B-B14F-4D97-AF65-F5344CB8AC3E}">
        <p14:creationId xmlns:p14="http://schemas.microsoft.com/office/powerpoint/2010/main" val="2830135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871FB7-8A71-4A4C-B758-B6F97C12E1F3}" type="datetimeFigureOut">
              <a:rPr lang="en-IN" smtClean="0"/>
              <a:t>01-07-2020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CD6FAA-30AA-4417-A8D9-E90BF726164F}" type="slidenum">
              <a:rPr lang="en-IN" smtClean="0"/>
              <a:t>‹#›</a:t>
            </a:fld>
            <a:endParaRPr lang="en-IN"/>
          </a:p>
        </p:txBody>
      </p:sp>
    </p:spTree>
    <p:extLst>
      <p:ext uri="{BB962C8B-B14F-4D97-AF65-F5344CB8AC3E}">
        <p14:creationId xmlns:p14="http://schemas.microsoft.com/office/powerpoint/2010/main" val="1767827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871FB7-8A71-4A4C-B758-B6F97C12E1F3}" type="datetimeFigureOut">
              <a:rPr lang="en-IN" smtClean="0"/>
              <a:t>01-07-2020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CD6FAA-30AA-4417-A8D9-E90BF726164F}" type="slidenum">
              <a:rPr lang="en-IN" smtClean="0"/>
              <a:t>‹#›</a:t>
            </a:fld>
            <a:endParaRPr lang="en-IN"/>
          </a:p>
        </p:txBody>
      </p:sp>
    </p:spTree>
    <p:extLst>
      <p:ext uri="{BB962C8B-B14F-4D97-AF65-F5344CB8AC3E}">
        <p14:creationId xmlns:p14="http://schemas.microsoft.com/office/powerpoint/2010/main" val="4571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3871FB7-8A71-4A4C-B758-B6F97C12E1F3}" type="datetimeFigureOut">
              <a:rPr lang="en-IN" smtClean="0"/>
              <a:t>01-07-2020</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1CD6FAA-30AA-4417-A8D9-E90BF726164F}" type="slidenum">
              <a:rPr lang="en-IN" smtClean="0"/>
              <a:t>‹#›</a:t>
            </a:fld>
            <a:endParaRPr lang="en-IN"/>
          </a:p>
        </p:txBody>
      </p:sp>
    </p:spTree>
    <p:extLst>
      <p:ext uri="{BB962C8B-B14F-4D97-AF65-F5344CB8AC3E}">
        <p14:creationId xmlns:p14="http://schemas.microsoft.com/office/powerpoint/2010/main" val="39296780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DF061-DD4A-46E0-B0BE-8A56A3E55E52}"/>
              </a:ext>
            </a:extLst>
          </p:cNvPr>
          <p:cNvSpPr>
            <a:spLocks noGrp="1"/>
          </p:cNvSpPr>
          <p:nvPr>
            <p:ph type="ctrTitle"/>
          </p:nvPr>
        </p:nvSpPr>
        <p:spPr>
          <a:xfrm>
            <a:off x="1524000" y="230818"/>
            <a:ext cx="9144000" cy="1469965"/>
          </a:xfrm>
        </p:spPr>
        <p:txBody>
          <a:bodyPr>
            <a:normAutofit/>
          </a:bodyPr>
          <a:lstStyle/>
          <a:p>
            <a:r>
              <a:rPr lang="en-IN" sz="5400" dirty="0"/>
              <a:t>Jinal Chhajed</a:t>
            </a:r>
          </a:p>
        </p:txBody>
      </p:sp>
      <p:sp>
        <p:nvSpPr>
          <p:cNvPr id="3" name="Subtitle 2">
            <a:extLst>
              <a:ext uri="{FF2B5EF4-FFF2-40B4-BE49-F238E27FC236}">
                <a16:creationId xmlns:a16="http://schemas.microsoft.com/office/drawing/2014/main" id="{6446A7BD-507F-468C-B4EB-D0EB143D53F6}"/>
              </a:ext>
            </a:extLst>
          </p:cNvPr>
          <p:cNvSpPr>
            <a:spLocks noGrp="1"/>
          </p:cNvSpPr>
          <p:nvPr>
            <p:ph type="subTitle" idx="1"/>
          </p:nvPr>
        </p:nvSpPr>
        <p:spPr>
          <a:xfrm>
            <a:off x="1524000" y="1828800"/>
            <a:ext cx="9144000" cy="3429000"/>
          </a:xfrm>
        </p:spPr>
        <p:txBody>
          <a:bodyPr>
            <a:normAutofit/>
          </a:bodyPr>
          <a:lstStyle/>
          <a:p>
            <a:r>
              <a:rPr lang="en-IN" sz="2800" b="1" i="1" dirty="0"/>
              <a:t>Skill Assessment and it’s Importance</a:t>
            </a:r>
          </a:p>
          <a:p>
            <a:endParaRPr lang="en-IN" sz="2800" b="1" i="1" dirty="0"/>
          </a:p>
          <a:p>
            <a:pPr marL="457200" indent="-457200">
              <a:buFont typeface="Wingdings" panose="05000000000000000000" pitchFamily="2" charset="2"/>
              <a:buChar char="ü"/>
            </a:pPr>
            <a:r>
              <a:rPr lang="en-IN" dirty="0"/>
              <a:t>Under-graduating </a:t>
            </a:r>
            <a:r>
              <a:rPr lang="en-IN" dirty="0" err="1"/>
              <a:t>B.tech</a:t>
            </a:r>
            <a:r>
              <a:rPr lang="en-IN" dirty="0"/>
              <a:t> student in IT.</a:t>
            </a:r>
          </a:p>
          <a:p>
            <a:pPr marL="457200" indent="-457200">
              <a:buFont typeface="Wingdings" panose="05000000000000000000" pitchFamily="2" charset="2"/>
              <a:buChar char="ü"/>
            </a:pPr>
            <a:r>
              <a:rPr lang="en-IN" dirty="0"/>
              <a:t>Rescinded intern at Boeing and now working with a start-up named FORTE HACK.</a:t>
            </a:r>
          </a:p>
          <a:p>
            <a:endParaRPr lang="en-IN" sz="2800" b="1" i="1" dirty="0"/>
          </a:p>
          <a:p>
            <a:endParaRPr lang="en-IN" sz="2800" b="1" i="1" dirty="0"/>
          </a:p>
        </p:txBody>
      </p:sp>
    </p:spTree>
    <p:extLst>
      <p:ext uri="{BB962C8B-B14F-4D97-AF65-F5344CB8AC3E}">
        <p14:creationId xmlns:p14="http://schemas.microsoft.com/office/powerpoint/2010/main" val="909576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F6C61-8A2C-484E-8DBC-9A10E49C79B4}"/>
              </a:ext>
            </a:extLst>
          </p:cNvPr>
          <p:cNvSpPr>
            <a:spLocks noGrp="1"/>
          </p:cNvSpPr>
          <p:nvPr>
            <p:ph type="ctrTitle"/>
          </p:nvPr>
        </p:nvSpPr>
        <p:spPr>
          <a:xfrm>
            <a:off x="1524000" y="106681"/>
            <a:ext cx="9144000" cy="952499"/>
          </a:xfrm>
        </p:spPr>
        <p:txBody>
          <a:bodyPr>
            <a:normAutofit/>
          </a:bodyPr>
          <a:lstStyle/>
          <a:p>
            <a:r>
              <a:rPr lang="en-IN" sz="5400" dirty="0"/>
              <a:t>Introduction</a:t>
            </a:r>
          </a:p>
        </p:txBody>
      </p:sp>
      <p:sp>
        <p:nvSpPr>
          <p:cNvPr id="3" name="Subtitle 2">
            <a:extLst>
              <a:ext uri="{FF2B5EF4-FFF2-40B4-BE49-F238E27FC236}">
                <a16:creationId xmlns:a16="http://schemas.microsoft.com/office/drawing/2014/main" id="{98E3E082-F6DC-435E-BA51-4BC25A814BFF}"/>
              </a:ext>
            </a:extLst>
          </p:cNvPr>
          <p:cNvSpPr>
            <a:spLocks noGrp="1"/>
          </p:cNvSpPr>
          <p:nvPr>
            <p:ph type="subTitle" idx="1"/>
          </p:nvPr>
        </p:nvSpPr>
        <p:spPr>
          <a:xfrm>
            <a:off x="1524000" y="1859280"/>
            <a:ext cx="9144000" cy="3398520"/>
          </a:xfrm>
        </p:spPr>
        <p:txBody>
          <a:bodyPr/>
          <a:lstStyle/>
          <a:p>
            <a:endParaRPr lang="en-IN" dirty="0"/>
          </a:p>
        </p:txBody>
      </p:sp>
      <p:pic>
        <p:nvPicPr>
          <p:cNvPr id="5" name="Picture 4">
            <a:extLst>
              <a:ext uri="{FF2B5EF4-FFF2-40B4-BE49-F238E27FC236}">
                <a16:creationId xmlns:a16="http://schemas.microsoft.com/office/drawing/2014/main" id="{9AD9E4DB-DB52-4C58-A7D6-D6C5001B7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280" y="1325880"/>
            <a:ext cx="5913120" cy="4450080"/>
          </a:xfrm>
          <a:prstGeom prst="rect">
            <a:avLst/>
          </a:prstGeom>
        </p:spPr>
      </p:pic>
    </p:spTree>
    <p:extLst>
      <p:ext uri="{BB962C8B-B14F-4D97-AF65-F5344CB8AC3E}">
        <p14:creationId xmlns:p14="http://schemas.microsoft.com/office/powerpoint/2010/main" val="874344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7B99D-9BB3-48E7-A7D4-1CDDEA734EF7}"/>
              </a:ext>
            </a:extLst>
          </p:cNvPr>
          <p:cNvSpPr>
            <a:spLocks noGrp="1"/>
          </p:cNvSpPr>
          <p:nvPr>
            <p:ph type="ctrTitle"/>
          </p:nvPr>
        </p:nvSpPr>
        <p:spPr>
          <a:xfrm>
            <a:off x="1524000" y="152401"/>
            <a:ext cx="9144000" cy="2723964"/>
          </a:xfrm>
        </p:spPr>
        <p:txBody>
          <a:bodyPr>
            <a:normAutofit/>
          </a:bodyPr>
          <a:lstStyle/>
          <a:p>
            <a:r>
              <a:rPr lang="en-IN" sz="4400" b="1" i="1" dirty="0"/>
              <a:t>What is Skill and Skill Assessment?</a:t>
            </a:r>
          </a:p>
        </p:txBody>
      </p:sp>
      <p:sp>
        <p:nvSpPr>
          <p:cNvPr id="3" name="Subtitle 2">
            <a:extLst>
              <a:ext uri="{FF2B5EF4-FFF2-40B4-BE49-F238E27FC236}">
                <a16:creationId xmlns:a16="http://schemas.microsoft.com/office/drawing/2014/main" id="{8B7F0379-BA7B-4909-9DC8-F6741DE1651F}"/>
              </a:ext>
            </a:extLst>
          </p:cNvPr>
          <p:cNvSpPr>
            <a:spLocks noGrp="1"/>
          </p:cNvSpPr>
          <p:nvPr>
            <p:ph type="subTitle" idx="1"/>
          </p:nvPr>
        </p:nvSpPr>
        <p:spPr>
          <a:xfrm>
            <a:off x="1524000" y="3231472"/>
            <a:ext cx="9144000" cy="3071674"/>
          </a:xfrm>
        </p:spPr>
        <p:txBody>
          <a:bodyPr/>
          <a:lstStyle/>
          <a:p>
            <a:pPr marL="342900" indent="-342900">
              <a:buFont typeface="Wingdings" panose="05000000000000000000" pitchFamily="2" charset="2"/>
              <a:buChar char="Ø"/>
            </a:pPr>
            <a:r>
              <a:rPr lang="en-IN" sz="2800" dirty="0"/>
              <a:t>Skills are what you get when you put in your efforts , </a:t>
            </a:r>
            <a:r>
              <a:rPr lang="en-IN" sz="2800" dirty="0" err="1"/>
              <a:t>hardwork</a:t>
            </a:r>
            <a:r>
              <a:rPr lang="en-IN" sz="2800" dirty="0"/>
              <a:t> and develop them with continuous practice.</a:t>
            </a:r>
          </a:p>
          <a:p>
            <a:endParaRPr lang="en-IN" dirty="0"/>
          </a:p>
          <a:p>
            <a:endParaRPr lang="en-IN" dirty="0"/>
          </a:p>
        </p:txBody>
      </p:sp>
    </p:spTree>
    <p:extLst>
      <p:ext uri="{BB962C8B-B14F-4D97-AF65-F5344CB8AC3E}">
        <p14:creationId xmlns:p14="http://schemas.microsoft.com/office/powerpoint/2010/main" val="3138657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9DD27-46C4-4C90-9E71-31929A70A7F8}"/>
              </a:ext>
            </a:extLst>
          </p:cNvPr>
          <p:cNvSpPr>
            <a:spLocks noGrp="1"/>
          </p:cNvSpPr>
          <p:nvPr>
            <p:ph type="ctrTitle"/>
          </p:nvPr>
        </p:nvSpPr>
        <p:spPr>
          <a:xfrm>
            <a:off x="1370693" y="541539"/>
            <a:ext cx="9440034" cy="1944210"/>
          </a:xfrm>
        </p:spPr>
        <p:txBody>
          <a:bodyPr>
            <a:normAutofit/>
          </a:bodyPr>
          <a:lstStyle/>
          <a:p>
            <a:r>
              <a:rPr lang="en-IN" sz="4400" b="1" i="1" dirty="0"/>
              <a:t>What is Skill and Skill Assessment?</a:t>
            </a:r>
            <a:endParaRPr lang="en-IN" sz="4400" dirty="0"/>
          </a:p>
        </p:txBody>
      </p:sp>
      <p:sp>
        <p:nvSpPr>
          <p:cNvPr id="3" name="Subtitle 2">
            <a:extLst>
              <a:ext uri="{FF2B5EF4-FFF2-40B4-BE49-F238E27FC236}">
                <a16:creationId xmlns:a16="http://schemas.microsoft.com/office/drawing/2014/main" id="{D18BED55-36BF-4157-9CE6-6ED4E88E1A6F}"/>
              </a:ext>
            </a:extLst>
          </p:cNvPr>
          <p:cNvSpPr>
            <a:spLocks noGrp="1"/>
          </p:cNvSpPr>
          <p:nvPr>
            <p:ph type="subTitle" idx="1"/>
          </p:nvPr>
        </p:nvSpPr>
        <p:spPr>
          <a:xfrm>
            <a:off x="1370693" y="2703997"/>
            <a:ext cx="9440034" cy="2915568"/>
          </a:xfrm>
        </p:spPr>
        <p:txBody>
          <a:bodyPr/>
          <a:lstStyle/>
          <a:p>
            <a:pPr marL="342900" indent="-342900">
              <a:buFont typeface="Wingdings" panose="05000000000000000000" pitchFamily="2" charset="2"/>
              <a:buChar char="Ø"/>
            </a:pPr>
            <a:r>
              <a:rPr lang="en-IN" sz="2800" dirty="0"/>
              <a:t>Skills are what you get when you put in your efforts , </a:t>
            </a:r>
            <a:r>
              <a:rPr lang="en-IN" sz="2800" dirty="0" err="1"/>
              <a:t>hardwork</a:t>
            </a:r>
            <a:r>
              <a:rPr lang="en-IN" sz="2800" dirty="0"/>
              <a:t> and develop them with continuous practice.</a:t>
            </a:r>
          </a:p>
          <a:p>
            <a:pPr marL="342900" indent="-342900">
              <a:buFont typeface="Wingdings" panose="05000000000000000000" pitchFamily="2" charset="2"/>
              <a:buChar char="Ø"/>
            </a:pPr>
            <a:r>
              <a:rPr lang="en-IN" sz="2800" dirty="0"/>
              <a:t>Skill assessment is the mostly widely applied means to review/check on your skills </a:t>
            </a:r>
            <a:r>
              <a:rPr lang="en-IN" dirty="0"/>
              <a:t>.</a:t>
            </a:r>
          </a:p>
          <a:p>
            <a:endParaRPr lang="en-IN" dirty="0"/>
          </a:p>
        </p:txBody>
      </p:sp>
    </p:spTree>
    <p:extLst>
      <p:ext uri="{BB962C8B-B14F-4D97-AF65-F5344CB8AC3E}">
        <p14:creationId xmlns:p14="http://schemas.microsoft.com/office/powerpoint/2010/main" val="2051080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7E761-7B55-42D7-BFAE-0E663D26B0E0}"/>
              </a:ext>
            </a:extLst>
          </p:cNvPr>
          <p:cNvSpPr>
            <a:spLocks noGrp="1"/>
          </p:cNvSpPr>
          <p:nvPr>
            <p:ph type="ctrTitle"/>
          </p:nvPr>
        </p:nvSpPr>
        <p:spPr>
          <a:xfrm>
            <a:off x="1370693" y="648071"/>
            <a:ext cx="9440034" cy="1402672"/>
          </a:xfrm>
        </p:spPr>
        <p:txBody>
          <a:bodyPr>
            <a:normAutofit/>
          </a:bodyPr>
          <a:lstStyle/>
          <a:p>
            <a:r>
              <a:rPr lang="en-IN" sz="4400" b="1" i="1" dirty="0"/>
              <a:t>What is Skill and Skill Assessment?</a:t>
            </a:r>
            <a:endParaRPr lang="en-IN" sz="4400" dirty="0"/>
          </a:p>
        </p:txBody>
      </p:sp>
      <p:sp>
        <p:nvSpPr>
          <p:cNvPr id="3" name="Subtitle 2">
            <a:extLst>
              <a:ext uri="{FF2B5EF4-FFF2-40B4-BE49-F238E27FC236}">
                <a16:creationId xmlns:a16="http://schemas.microsoft.com/office/drawing/2014/main" id="{3BA4BDA1-741C-4195-AB80-3BD6CB67182C}"/>
              </a:ext>
            </a:extLst>
          </p:cNvPr>
          <p:cNvSpPr>
            <a:spLocks noGrp="1"/>
          </p:cNvSpPr>
          <p:nvPr>
            <p:ph type="subTitle" idx="1"/>
          </p:nvPr>
        </p:nvSpPr>
        <p:spPr>
          <a:xfrm>
            <a:off x="1370693" y="2512382"/>
            <a:ext cx="9440034" cy="3888418"/>
          </a:xfrm>
        </p:spPr>
        <p:txBody>
          <a:bodyPr>
            <a:normAutofit/>
          </a:bodyPr>
          <a:lstStyle/>
          <a:p>
            <a:pPr marL="342900" indent="-342900">
              <a:buFont typeface="Wingdings" panose="05000000000000000000" pitchFamily="2" charset="2"/>
              <a:buChar char="Ø"/>
            </a:pPr>
            <a:r>
              <a:rPr lang="en-IN" sz="2800" dirty="0"/>
              <a:t>Skills are what you get when you put in your efforts , </a:t>
            </a:r>
            <a:r>
              <a:rPr lang="en-IN" sz="2800" dirty="0" err="1"/>
              <a:t>hardwork</a:t>
            </a:r>
            <a:r>
              <a:rPr lang="en-IN" sz="2800" dirty="0"/>
              <a:t> and develop them with continuous practice.</a:t>
            </a:r>
          </a:p>
          <a:p>
            <a:pPr marL="342900" indent="-342900">
              <a:buFont typeface="Wingdings" panose="05000000000000000000" pitchFamily="2" charset="2"/>
              <a:buChar char="Ø"/>
            </a:pPr>
            <a:r>
              <a:rPr lang="en-IN" sz="2800" dirty="0"/>
              <a:t>Skill assessment is the mostly widely applied means to review/check on your skills </a:t>
            </a:r>
          </a:p>
          <a:p>
            <a:pPr marL="342900" indent="-342900">
              <a:buFont typeface="Wingdings" panose="05000000000000000000" pitchFamily="2" charset="2"/>
              <a:buChar char="Ø"/>
            </a:pPr>
            <a:r>
              <a:rPr lang="en-IN" sz="2800" dirty="0"/>
              <a:t>The best trained people in room are not always the best .They may not run company or society well.</a:t>
            </a:r>
          </a:p>
          <a:p>
            <a:pPr marL="342900" indent="-342900">
              <a:buFont typeface="Wingdings" panose="05000000000000000000" pitchFamily="2" charset="2"/>
              <a:buChar char="Ø"/>
            </a:pPr>
            <a:endParaRPr lang="en-IN" sz="2800" dirty="0"/>
          </a:p>
          <a:p>
            <a:endParaRPr lang="en-IN" sz="2800" dirty="0"/>
          </a:p>
        </p:txBody>
      </p:sp>
    </p:spTree>
    <p:extLst>
      <p:ext uri="{BB962C8B-B14F-4D97-AF65-F5344CB8AC3E}">
        <p14:creationId xmlns:p14="http://schemas.microsoft.com/office/powerpoint/2010/main" val="799085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9C07F-F388-4F8A-9C38-98D133F8A7A7}"/>
              </a:ext>
            </a:extLst>
          </p:cNvPr>
          <p:cNvSpPr>
            <a:spLocks noGrp="1"/>
          </p:cNvSpPr>
          <p:nvPr>
            <p:ph type="ctrTitle"/>
          </p:nvPr>
        </p:nvSpPr>
        <p:spPr>
          <a:xfrm>
            <a:off x="1370693" y="461639"/>
            <a:ext cx="9440034" cy="1651246"/>
          </a:xfrm>
        </p:spPr>
        <p:txBody>
          <a:bodyPr>
            <a:normAutofit/>
          </a:bodyPr>
          <a:lstStyle/>
          <a:p>
            <a:r>
              <a:rPr lang="en-IN" sz="4400" b="1" i="1" dirty="0"/>
              <a:t>Why is it important ?</a:t>
            </a:r>
            <a:endParaRPr lang="en-IN" sz="4400" dirty="0"/>
          </a:p>
        </p:txBody>
      </p:sp>
      <p:sp>
        <p:nvSpPr>
          <p:cNvPr id="3" name="Subtitle 2">
            <a:extLst>
              <a:ext uri="{FF2B5EF4-FFF2-40B4-BE49-F238E27FC236}">
                <a16:creationId xmlns:a16="http://schemas.microsoft.com/office/drawing/2014/main" id="{311CA12E-C796-4DA2-B211-AF0277E5508C}"/>
              </a:ext>
            </a:extLst>
          </p:cNvPr>
          <p:cNvSpPr>
            <a:spLocks noGrp="1"/>
          </p:cNvSpPr>
          <p:nvPr>
            <p:ph type="subTitle" idx="1"/>
          </p:nvPr>
        </p:nvSpPr>
        <p:spPr>
          <a:xfrm>
            <a:off x="1370693" y="2379217"/>
            <a:ext cx="9440034" cy="2268990"/>
          </a:xfrm>
        </p:spPr>
        <p:txBody>
          <a:bodyPr/>
          <a:lstStyle/>
          <a:p>
            <a:pPr marL="342900" indent="-342900" algn="l">
              <a:buFont typeface="Wingdings" panose="05000000000000000000" pitchFamily="2" charset="2"/>
              <a:buChar char="Ø"/>
            </a:pPr>
            <a:r>
              <a:rPr lang="en-IN" sz="3200" dirty="0"/>
              <a:t>While recruiters recruit for some position they see a pool of people with same talent .It’s a rat race.</a:t>
            </a:r>
          </a:p>
          <a:p>
            <a:pPr marL="342900" indent="-342900" algn="l">
              <a:buFont typeface="Wingdings" panose="05000000000000000000" pitchFamily="2" charset="2"/>
              <a:buChar char="Ø"/>
            </a:pPr>
            <a:r>
              <a:rPr lang="en-IN" sz="3200" dirty="0"/>
              <a:t>Employees are their asset.</a:t>
            </a:r>
          </a:p>
          <a:p>
            <a:endParaRPr lang="en-IN" dirty="0"/>
          </a:p>
        </p:txBody>
      </p:sp>
    </p:spTree>
    <p:extLst>
      <p:ext uri="{BB962C8B-B14F-4D97-AF65-F5344CB8AC3E}">
        <p14:creationId xmlns:p14="http://schemas.microsoft.com/office/powerpoint/2010/main" val="3285567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4FD94-2E5A-4119-8EFF-5EDD282E4567}"/>
              </a:ext>
            </a:extLst>
          </p:cNvPr>
          <p:cNvSpPr>
            <a:spLocks noGrp="1"/>
          </p:cNvSpPr>
          <p:nvPr>
            <p:ph type="ctrTitle"/>
          </p:nvPr>
        </p:nvSpPr>
        <p:spPr>
          <a:xfrm>
            <a:off x="1151138" y="439224"/>
            <a:ext cx="9144000" cy="1516380"/>
          </a:xfrm>
        </p:spPr>
        <p:txBody>
          <a:bodyPr>
            <a:normAutofit/>
          </a:bodyPr>
          <a:lstStyle/>
          <a:p>
            <a:r>
              <a:rPr lang="en-IN" sz="4400" b="1" i="1" dirty="0"/>
              <a:t>Why is it important ?</a:t>
            </a:r>
          </a:p>
        </p:txBody>
      </p:sp>
      <p:sp>
        <p:nvSpPr>
          <p:cNvPr id="3" name="Subtitle 2">
            <a:extLst>
              <a:ext uri="{FF2B5EF4-FFF2-40B4-BE49-F238E27FC236}">
                <a16:creationId xmlns:a16="http://schemas.microsoft.com/office/drawing/2014/main" id="{6EB5F0BE-D7BB-46B1-A324-3388085B024E}"/>
              </a:ext>
            </a:extLst>
          </p:cNvPr>
          <p:cNvSpPr>
            <a:spLocks noGrp="1"/>
          </p:cNvSpPr>
          <p:nvPr>
            <p:ph type="subTitle" idx="1"/>
          </p:nvPr>
        </p:nvSpPr>
        <p:spPr>
          <a:xfrm>
            <a:off x="1524000" y="2362200"/>
            <a:ext cx="9144000" cy="2895600"/>
          </a:xfrm>
        </p:spPr>
        <p:txBody>
          <a:bodyPr>
            <a:normAutofit fontScale="92500" lnSpcReduction="20000"/>
          </a:bodyPr>
          <a:lstStyle/>
          <a:p>
            <a:pPr marL="342900" indent="-342900" algn="l">
              <a:buFont typeface="Wingdings" panose="05000000000000000000" pitchFamily="2" charset="2"/>
              <a:buChar char="Ø"/>
            </a:pPr>
            <a:r>
              <a:rPr lang="en-IN" sz="3200" dirty="0"/>
              <a:t>While recruiters recruit for some position they see a pool of people with same talent .It’s a rat race.</a:t>
            </a:r>
          </a:p>
          <a:p>
            <a:pPr marL="342900" indent="-342900" algn="l">
              <a:buFont typeface="Wingdings" panose="05000000000000000000" pitchFamily="2" charset="2"/>
              <a:buChar char="Ø"/>
            </a:pPr>
            <a:r>
              <a:rPr lang="en-IN" sz="3200" dirty="0"/>
              <a:t>Employees are their asset.</a:t>
            </a:r>
          </a:p>
          <a:p>
            <a:pPr marL="342900" indent="-342900" algn="l">
              <a:buFont typeface="Wingdings" panose="05000000000000000000" pitchFamily="2" charset="2"/>
              <a:buChar char="Ø"/>
            </a:pPr>
            <a:r>
              <a:rPr lang="en-IN" sz="3200" dirty="0"/>
              <a:t>They review you based on your skills. It may be in many forms like panel interview, </a:t>
            </a:r>
            <a:r>
              <a:rPr lang="en-IN" sz="3200" dirty="0">
                <a:solidFill>
                  <a:srgbClr val="92D050"/>
                </a:solidFill>
              </a:rPr>
              <a:t>soft-skill assessment</a:t>
            </a:r>
            <a:r>
              <a:rPr lang="en-IN" sz="3200" dirty="0"/>
              <a:t>, case study, written tests etc.</a:t>
            </a:r>
          </a:p>
          <a:p>
            <a:pPr algn="l"/>
            <a:endParaRPr lang="en-IN" sz="3200" dirty="0"/>
          </a:p>
          <a:p>
            <a:pPr marL="342900" indent="-342900">
              <a:buFont typeface="Wingdings" panose="05000000000000000000" pitchFamily="2" charset="2"/>
              <a:buChar char="Ø"/>
            </a:pPr>
            <a:endParaRPr lang="en-IN" dirty="0"/>
          </a:p>
        </p:txBody>
      </p:sp>
    </p:spTree>
    <p:extLst>
      <p:ext uri="{BB962C8B-B14F-4D97-AF65-F5344CB8AC3E}">
        <p14:creationId xmlns:p14="http://schemas.microsoft.com/office/powerpoint/2010/main" val="2215987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F91A0-60AD-401C-BEE9-565993975DCF}"/>
              </a:ext>
            </a:extLst>
          </p:cNvPr>
          <p:cNvSpPr>
            <a:spLocks noGrp="1"/>
          </p:cNvSpPr>
          <p:nvPr>
            <p:ph type="ctrTitle"/>
          </p:nvPr>
        </p:nvSpPr>
        <p:spPr>
          <a:xfrm>
            <a:off x="1524000" y="312420"/>
            <a:ext cx="9144000" cy="1655763"/>
          </a:xfrm>
        </p:spPr>
        <p:txBody>
          <a:bodyPr>
            <a:normAutofit/>
          </a:bodyPr>
          <a:lstStyle/>
          <a:p>
            <a:r>
              <a:rPr lang="en-IN" sz="5400" b="1" i="1" dirty="0"/>
              <a:t>What does this skill-set include?</a:t>
            </a:r>
          </a:p>
        </p:txBody>
      </p:sp>
      <p:sp>
        <p:nvSpPr>
          <p:cNvPr id="3" name="Subtitle 2">
            <a:extLst>
              <a:ext uri="{FF2B5EF4-FFF2-40B4-BE49-F238E27FC236}">
                <a16:creationId xmlns:a16="http://schemas.microsoft.com/office/drawing/2014/main" id="{8A268395-4EB9-45F5-B5CA-9A373C13518A}"/>
              </a:ext>
            </a:extLst>
          </p:cNvPr>
          <p:cNvSpPr>
            <a:spLocks noGrp="1"/>
          </p:cNvSpPr>
          <p:nvPr>
            <p:ph type="subTitle" idx="1"/>
          </p:nvPr>
        </p:nvSpPr>
        <p:spPr>
          <a:xfrm>
            <a:off x="1524000" y="2308860"/>
            <a:ext cx="9144000" cy="3230880"/>
          </a:xfrm>
        </p:spPr>
        <p:txBody>
          <a:bodyPr>
            <a:normAutofit lnSpcReduction="10000"/>
          </a:bodyPr>
          <a:lstStyle/>
          <a:p>
            <a:pPr marL="342900" indent="-342900" algn="l">
              <a:buFont typeface="Wingdings" panose="05000000000000000000" pitchFamily="2" charset="2"/>
              <a:buChar char="Ø"/>
            </a:pPr>
            <a:r>
              <a:rPr lang="en-IN" sz="3000" dirty="0"/>
              <a:t>Depends on Company and the position you applied for .</a:t>
            </a:r>
          </a:p>
          <a:p>
            <a:pPr marL="342900" indent="-342900" algn="l">
              <a:buFont typeface="Wingdings" panose="05000000000000000000" pitchFamily="2" charset="2"/>
              <a:buChar char="Ø"/>
            </a:pPr>
            <a:r>
              <a:rPr lang="en-IN" sz="3000" dirty="0"/>
              <a:t>Skill is an infinite set.</a:t>
            </a:r>
          </a:p>
          <a:p>
            <a:pPr marL="342900" indent="-342900" algn="l">
              <a:buFont typeface="Wingdings" panose="05000000000000000000" pitchFamily="2" charset="2"/>
              <a:buChar char="Ø"/>
            </a:pPr>
            <a:r>
              <a:rPr lang="en-IN" sz="3000" dirty="0"/>
              <a:t>According to studies a person on average changes his career 4/5 times in a life .Train yourself not only for first job .Think about 4</a:t>
            </a:r>
            <a:r>
              <a:rPr lang="en-IN" sz="3000" baseline="30000" dirty="0"/>
              <a:t>th</a:t>
            </a:r>
            <a:r>
              <a:rPr lang="en-IN" sz="3000" dirty="0"/>
              <a:t> or 6</a:t>
            </a:r>
            <a:r>
              <a:rPr lang="en-IN" sz="3000" baseline="30000" dirty="0"/>
              <a:t>th</a:t>
            </a:r>
            <a:r>
              <a:rPr lang="en-IN" sz="3000" dirty="0"/>
              <a:t> ones.</a:t>
            </a:r>
          </a:p>
          <a:p>
            <a:pPr algn="l"/>
            <a:endParaRPr lang="en-IN" dirty="0"/>
          </a:p>
        </p:txBody>
      </p:sp>
    </p:spTree>
    <p:extLst>
      <p:ext uri="{BB962C8B-B14F-4D97-AF65-F5344CB8AC3E}">
        <p14:creationId xmlns:p14="http://schemas.microsoft.com/office/powerpoint/2010/main" val="1634313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C8B1D-7E00-4A56-8BD4-5D3024722F1A}"/>
              </a:ext>
            </a:extLst>
          </p:cNvPr>
          <p:cNvSpPr>
            <a:spLocks noGrp="1"/>
          </p:cNvSpPr>
          <p:nvPr>
            <p:ph type="ctrTitle"/>
          </p:nvPr>
        </p:nvSpPr>
        <p:spPr>
          <a:xfrm>
            <a:off x="1370693" y="260336"/>
            <a:ext cx="9440034" cy="1828801"/>
          </a:xfrm>
        </p:spPr>
        <p:txBody>
          <a:bodyPr/>
          <a:lstStyle/>
          <a:p>
            <a:r>
              <a:rPr lang="en-IN" b="1" i="1" dirty="0"/>
              <a:t>What does this skill-set include?</a:t>
            </a:r>
            <a:endParaRPr lang="en-IN" dirty="0"/>
          </a:p>
        </p:txBody>
      </p:sp>
      <p:sp>
        <p:nvSpPr>
          <p:cNvPr id="3" name="Subtitle 2">
            <a:extLst>
              <a:ext uri="{FF2B5EF4-FFF2-40B4-BE49-F238E27FC236}">
                <a16:creationId xmlns:a16="http://schemas.microsoft.com/office/drawing/2014/main" id="{831CD7B2-ACF7-4E41-989B-64E50C6E7EDC}"/>
              </a:ext>
            </a:extLst>
          </p:cNvPr>
          <p:cNvSpPr>
            <a:spLocks noGrp="1"/>
          </p:cNvSpPr>
          <p:nvPr>
            <p:ph type="subTitle" idx="1"/>
          </p:nvPr>
        </p:nvSpPr>
        <p:spPr>
          <a:xfrm>
            <a:off x="1370693" y="2272683"/>
            <a:ext cx="9440034" cy="4429957"/>
          </a:xfrm>
        </p:spPr>
        <p:txBody>
          <a:bodyPr>
            <a:normAutofit/>
          </a:bodyPr>
          <a:lstStyle/>
          <a:p>
            <a:pPr marL="342900" indent="-342900" algn="l">
              <a:buFont typeface="Wingdings" panose="05000000000000000000" pitchFamily="2" charset="2"/>
              <a:buChar char="Ø"/>
            </a:pPr>
            <a:r>
              <a:rPr lang="en-IN" sz="2800" dirty="0"/>
              <a:t>Depends on Company and the position you applied for .</a:t>
            </a:r>
          </a:p>
          <a:p>
            <a:pPr marL="342900" indent="-342900" algn="l">
              <a:buFont typeface="Wingdings" panose="05000000000000000000" pitchFamily="2" charset="2"/>
              <a:buChar char="Ø"/>
            </a:pPr>
            <a:r>
              <a:rPr lang="en-IN" sz="2800" dirty="0"/>
              <a:t>Skill is an infinite set.</a:t>
            </a:r>
          </a:p>
          <a:p>
            <a:pPr marL="342900" indent="-342900" algn="l">
              <a:buFont typeface="Wingdings" panose="05000000000000000000" pitchFamily="2" charset="2"/>
              <a:buChar char="Ø"/>
            </a:pPr>
            <a:r>
              <a:rPr lang="en-IN" sz="2800" dirty="0"/>
              <a:t>According to studies a person on average changes his career 4/5 times in a life .Train yourself not only for first job .Think about 4</a:t>
            </a:r>
            <a:r>
              <a:rPr lang="en-IN" sz="2800" baseline="30000" dirty="0"/>
              <a:t>th</a:t>
            </a:r>
            <a:r>
              <a:rPr lang="en-IN" sz="2800" dirty="0"/>
              <a:t> or 6</a:t>
            </a:r>
            <a:r>
              <a:rPr lang="en-IN" sz="2800" baseline="30000" dirty="0"/>
              <a:t>th</a:t>
            </a:r>
            <a:r>
              <a:rPr lang="en-IN" sz="2800" dirty="0"/>
              <a:t> ones.</a:t>
            </a:r>
          </a:p>
          <a:p>
            <a:pPr marL="342900" indent="-342900" algn="l">
              <a:buFont typeface="Wingdings" panose="05000000000000000000" pitchFamily="2" charset="2"/>
              <a:buChar char="Ø"/>
            </a:pPr>
            <a:r>
              <a:rPr lang="en-IN" sz="2800" dirty="0"/>
              <a:t> Basic skill set –</a:t>
            </a:r>
            <a:r>
              <a:rPr lang="en-IN" sz="2800" dirty="0">
                <a:solidFill>
                  <a:srgbClr val="92D050"/>
                </a:solidFill>
              </a:rPr>
              <a:t>Soft </a:t>
            </a:r>
            <a:r>
              <a:rPr lang="en-IN" sz="2800" dirty="0" err="1">
                <a:solidFill>
                  <a:srgbClr val="92D050"/>
                </a:solidFill>
              </a:rPr>
              <a:t>skills,Technical</a:t>
            </a:r>
            <a:r>
              <a:rPr lang="en-IN" sz="2800" dirty="0">
                <a:solidFill>
                  <a:srgbClr val="92D050"/>
                </a:solidFill>
              </a:rPr>
              <a:t> knowledge,  </a:t>
            </a:r>
            <a:r>
              <a:rPr lang="en-IN" sz="2800" dirty="0" err="1">
                <a:solidFill>
                  <a:srgbClr val="92D050"/>
                </a:solidFill>
              </a:rPr>
              <a:t>Loyalty,Diversity</a:t>
            </a:r>
            <a:r>
              <a:rPr lang="en-IN" sz="2800" dirty="0">
                <a:solidFill>
                  <a:srgbClr val="92D050"/>
                </a:solidFill>
              </a:rPr>
              <a:t>.</a:t>
            </a:r>
          </a:p>
          <a:p>
            <a:endParaRPr lang="en-IN" sz="2800" dirty="0"/>
          </a:p>
        </p:txBody>
      </p:sp>
    </p:spTree>
    <p:extLst>
      <p:ext uri="{BB962C8B-B14F-4D97-AF65-F5344CB8AC3E}">
        <p14:creationId xmlns:p14="http://schemas.microsoft.com/office/powerpoint/2010/main" val="2293400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FAFD3-EC45-456E-8E39-9D4B8489C2E3}"/>
              </a:ext>
            </a:extLst>
          </p:cNvPr>
          <p:cNvSpPr>
            <a:spLocks noGrp="1"/>
          </p:cNvSpPr>
          <p:nvPr>
            <p:ph type="title"/>
          </p:nvPr>
        </p:nvSpPr>
        <p:spPr>
          <a:xfrm>
            <a:off x="913795" y="609599"/>
            <a:ext cx="10353762" cy="5711301"/>
          </a:xfrm>
        </p:spPr>
        <p:txBody>
          <a:bodyPr>
            <a:normAutofit/>
          </a:bodyPr>
          <a:lstStyle/>
          <a:p>
            <a:pPr marL="457200" indent="-457200" algn="l">
              <a:buFont typeface="Wingdings" panose="05000000000000000000" pitchFamily="2" charset="2"/>
              <a:buChar char="Ø"/>
            </a:pPr>
            <a:r>
              <a:rPr lang="en-IN" sz="3200" dirty="0"/>
              <a:t>I read it somewhere few days ago :</a:t>
            </a:r>
            <a:br>
              <a:rPr lang="en-IN" sz="3200" dirty="0"/>
            </a:br>
            <a:r>
              <a:rPr lang="en-IN" sz="3200" dirty="0"/>
              <a:t>      “Master one skill in 20’s and enjoy and earn rest of your life.”</a:t>
            </a:r>
            <a:br>
              <a:rPr lang="en-IN" sz="3200" dirty="0"/>
            </a:br>
            <a:r>
              <a:rPr lang="en-IN" sz="3200" dirty="0"/>
              <a:t>        What if the one we mastered in 20s got outdated in 30s ?</a:t>
            </a:r>
            <a:br>
              <a:rPr lang="en-IN" sz="3200" dirty="0"/>
            </a:br>
            <a:r>
              <a:rPr lang="en-IN" sz="3200" dirty="0"/>
              <a:t>    -   20% to the 4 skills that you really want to master and </a:t>
            </a:r>
            <a:br>
              <a:rPr lang="en-IN" sz="3200" dirty="0"/>
            </a:br>
            <a:r>
              <a:rPr lang="en-IN" sz="3200" dirty="0"/>
              <a:t>        20% to get updated with the another ones.</a:t>
            </a:r>
            <a:br>
              <a:rPr lang="en-IN" sz="3200" dirty="0"/>
            </a:br>
            <a:r>
              <a:rPr lang="en-IN" sz="3200" dirty="0">
                <a:solidFill>
                  <a:srgbClr val="FFFF00"/>
                </a:solidFill>
              </a:rPr>
              <a:t>Don’t be one-trick-pony.</a:t>
            </a:r>
            <a:br>
              <a:rPr lang="en-IN" sz="3200" dirty="0">
                <a:solidFill>
                  <a:srgbClr val="FFFF00"/>
                </a:solidFill>
              </a:rPr>
            </a:br>
            <a:endParaRPr lang="en-IN" sz="3200" dirty="0">
              <a:solidFill>
                <a:srgbClr val="FFFF00"/>
              </a:solidFill>
            </a:endParaRPr>
          </a:p>
        </p:txBody>
      </p:sp>
    </p:spTree>
    <p:extLst>
      <p:ext uri="{BB962C8B-B14F-4D97-AF65-F5344CB8AC3E}">
        <p14:creationId xmlns:p14="http://schemas.microsoft.com/office/powerpoint/2010/main" val="3193856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8E86A-B60E-4A24-AAD5-9F0CD1A23054}"/>
              </a:ext>
            </a:extLst>
          </p:cNvPr>
          <p:cNvSpPr>
            <a:spLocks noGrp="1"/>
          </p:cNvSpPr>
          <p:nvPr>
            <p:ph type="ctrTitle"/>
          </p:nvPr>
        </p:nvSpPr>
        <p:spPr>
          <a:xfrm flipV="1">
            <a:off x="1524000" y="617220"/>
            <a:ext cx="9144000" cy="505143"/>
          </a:xfrm>
        </p:spPr>
        <p:txBody>
          <a:bodyPr>
            <a:normAutofit fontScale="90000"/>
          </a:bodyPr>
          <a:lstStyle/>
          <a:p>
            <a:endParaRPr lang="en-IN" dirty="0"/>
          </a:p>
        </p:txBody>
      </p:sp>
      <p:sp>
        <p:nvSpPr>
          <p:cNvPr id="3" name="Subtitle 2">
            <a:extLst>
              <a:ext uri="{FF2B5EF4-FFF2-40B4-BE49-F238E27FC236}">
                <a16:creationId xmlns:a16="http://schemas.microsoft.com/office/drawing/2014/main" id="{ACB44EFB-3CAE-4849-B874-50E6131E2846}"/>
              </a:ext>
            </a:extLst>
          </p:cNvPr>
          <p:cNvSpPr>
            <a:spLocks noGrp="1"/>
          </p:cNvSpPr>
          <p:nvPr>
            <p:ph type="subTitle" idx="1"/>
          </p:nvPr>
        </p:nvSpPr>
        <p:spPr>
          <a:xfrm>
            <a:off x="1524000" y="736847"/>
            <a:ext cx="9144000" cy="4520953"/>
          </a:xfrm>
        </p:spPr>
        <p:txBody>
          <a:bodyPr>
            <a:noAutofit/>
          </a:bodyPr>
          <a:lstStyle/>
          <a:p>
            <a:pPr marL="342900" indent="-342900" algn="l">
              <a:buFont typeface="Wingdings" panose="05000000000000000000" pitchFamily="2" charset="2"/>
              <a:buChar char="Ø"/>
            </a:pPr>
            <a:r>
              <a:rPr lang="en-IN" sz="3200" dirty="0"/>
              <a:t>I read it somewhere few days ago :</a:t>
            </a:r>
            <a:br>
              <a:rPr lang="en-IN" sz="3200" dirty="0"/>
            </a:br>
            <a:r>
              <a:rPr lang="en-IN" sz="3200" dirty="0"/>
              <a:t>      “Master one skill in 20’s and enjoy and earn rest of your life.”</a:t>
            </a:r>
            <a:br>
              <a:rPr lang="en-IN" sz="3200" dirty="0"/>
            </a:br>
            <a:r>
              <a:rPr lang="en-IN" sz="3200" dirty="0"/>
              <a:t>        What if the one we mastered in 20s got outdated in 30s ?</a:t>
            </a:r>
            <a:br>
              <a:rPr lang="en-IN" sz="3200" dirty="0"/>
            </a:br>
            <a:r>
              <a:rPr lang="en-IN" sz="3200" dirty="0"/>
              <a:t>    -   20% to the 4 skills that you really want to master and </a:t>
            </a:r>
            <a:br>
              <a:rPr lang="en-IN" sz="3200" dirty="0"/>
            </a:br>
            <a:r>
              <a:rPr lang="en-IN" sz="3200" dirty="0"/>
              <a:t>        20% to get updated with the another ones.</a:t>
            </a:r>
          </a:p>
          <a:p>
            <a:pPr marL="342900" indent="-342900" algn="l">
              <a:buFont typeface="Wingdings" panose="05000000000000000000" pitchFamily="2" charset="2"/>
              <a:buChar char="Ø"/>
            </a:pPr>
            <a:r>
              <a:rPr lang="en-IN" sz="3200" dirty="0">
                <a:solidFill>
                  <a:srgbClr val="FFFF00"/>
                </a:solidFill>
              </a:rPr>
              <a:t>Don’t be one-trick-pony.</a:t>
            </a:r>
          </a:p>
          <a:p>
            <a:pPr marL="342900" indent="-342900" algn="l">
              <a:buFont typeface="Wingdings" panose="05000000000000000000" pitchFamily="2" charset="2"/>
              <a:buChar char="Ø"/>
            </a:pPr>
            <a:r>
              <a:rPr lang="en-IN" sz="3200" dirty="0"/>
              <a:t>Make choices .</a:t>
            </a:r>
            <a:r>
              <a:rPr lang="en-IN" sz="3200" dirty="0">
                <a:solidFill>
                  <a:srgbClr val="92D050"/>
                </a:solidFill>
              </a:rPr>
              <a:t>Take risks.</a:t>
            </a:r>
            <a:br>
              <a:rPr lang="en-IN" sz="3200" dirty="0"/>
            </a:br>
            <a:endParaRPr lang="en-IN" sz="3200" dirty="0"/>
          </a:p>
        </p:txBody>
      </p:sp>
    </p:spTree>
    <p:extLst>
      <p:ext uri="{BB962C8B-B14F-4D97-AF65-F5344CB8AC3E}">
        <p14:creationId xmlns:p14="http://schemas.microsoft.com/office/powerpoint/2010/main" val="3203277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0FC4-62C2-4AC4-AFD2-F98CA81B3EF4}"/>
              </a:ext>
            </a:extLst>
          </p:cNvPr>
          <p:cNvSpPr>
            <a:spLocks noGrp="1"/>
          </p:cNvSpPr>
          <p:nvPr>
            <p:ph type="ctrTitle"/>
          </p:nvPr>
        </p:nvSpPr>
        <p:spPr>
          <a:xfrm>
            <a:off x="1370693" y="182881"/>
            <a:ext cx="9440034" cy="1456944"/>
          </a:xfrm>
        </p:spPr>
        <p:txBody>
          <a:bodyPr/>
          <a:lstStyle/>
          <a:p>
            <a:r>
              <a:rPr lang="en-IN" dirty="0"/>
              <a:t>Jinal Chhajed</a:t>
            </a:r>
          </a:p>
        </p:txBody>
      </p:sp>
      <p:sp>
        <p:nvSpPr>
          <p:cNvPr id="3" name="Subtitle 2">
            <a:extLst>
              <a:ext uri="{FF2B5EF4-FFF2-40B4-BE49-F238E27FC236}">
                <a16:creationId xmlns:a16="http://schemas.microsoft.com/office/drawing/2014/main" id="{CBD54A47-D5E8-4FE8-926E-7FE1D71FEB55}"/>
              </a:ext>
            </a:extLst>
          </p:cNvPr>
          <p:cNvSpPr>
            <a:spLocks noGrp="1"/>
          </p:cNvSpPr>
          <p:nvPr>
            <p:ph type="subTitle" idx="1"/>
          </p:nvPr>
        </p:nvSpPr>
        <p:spPr>
          <a:xfrm>
            <a:off x="1375983" y="1811045"/>
            <a:ext cx="9440034" cy="3746376"/>
          </a:xfrm>
        </p:spPr>
        <p:txBody>
          <a:bodyPr>
            <a:normAutofit/>
          </a:bodyPr>
          <a:lstStyle/>
          <a:p>
            <a:r>
              <a:rPr lang="en-IN" sz="2800" b="1" i="1" dirty="0"/>
              <a:t>Skill Assessment and it’s Importance</a:t>
            </a:r>
          </a:p>
          <a:p>
            <a:endParaRPr lang="en-IN" sz="2800" b="1" i="1" dirty="0"/>
          </a:p>
          <a:p>
            <a:pPr marL="457200" indent="-457200">
              <a:buFont typeface="Wingdings" panose="05000000000000000000" pitchFamily="2" charset="2"/>
              <a:buChar char="ü"/>
            </a:pPr>
            <a:r>
              <a:rPr lang="en-IN" dirty="0"/>
              <a:t>Under-graduating </a:t>
            </a:r>
            <a:r>
              <a:rPr lang="en-IN" dirty="0" err="1"/>
              <a:t>B.tech</a:t>
            </a:r>
            <a:r>
              <a:rPr lang="en-IN" dirty="0"/>
              <a:t> student in IT.</a:t>
            </a:r>
          </a:p>
          <a:p>
            <a:pPr marL="457200" indent="-457200">
              <a:buFont typeface="Wingdings" panose="05000000000000000000" pitchFamily="2" charset="2"/>
              <a:buChar char="ü"/>
            </a:pPr>
            <a:r>
              <a:rPr lang="en-IN" dirty="0"/>
              <a:t>Rescinded intern at Boeing and now working with a start-up named FORTE HACK.</a:t>
            </a:r>
          </a:p>
          <a:p>
            <a:pPr marL="457200" indent="-457200">
              <a:buFont typeface="Wingdings" panose="05000000000000000000" pitchFamily="2" charset="2"/>
              <a:buChar char="ü"/>
            </a:pPr>
            <a:r>
              <a:rPr lang="en-IN" dirty="0"/>
              <a:t>Learning cyber security at the core .</a:t>
            </a:r>
          </a:p>
          <a:p>
            <a:pPr marL="457200" indent="-457200">
              <a:buFont typeface="Wingdings" panose="05000000000000000000" pitchFamily="2" charset="2"/>
              <a:buChar char="ü"/>
            </a:pPr>
            <a:endParaRPr lang="en-IN" dirty="0"/>
          </a:p>
          <a:p>
            <a:endParaRPr lang="en-IN" dirty="0"/>
          </a:p>
        </p:txBody>
      </p:sp>
    </p:spTree>
    <p:extLst>
      <p:ext uri="{BB962C8B-B14F-4D97-AF65-F5344CB8AC3E}">
        <p14:creationId xmlns:p14="http://schemas.microsoft.com/office/powerpoint/2010/main" val="324888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CA985-CC87-4685-B376-6316F3B2CEA3}"/>
              </a:ext>
            </a:extLst>
          </p:cNvPr>
          <p:cNvSpPr>
            <a:spLocks noGrp="1"/>
          </p:cNvSpPr>
          <p:nvPr>
            <p:ph type="ctrTitle"/>
          </p:nvPr>
        </p:nvSpPr>
        <p:spPr>
          <a:xfrm>
            <a:off x="1524000" y="144781"/>
            <a:ext cx="9144000" cy="1104900"/>
          </a:xfrm>
        </p:spPr>
        <p:txBody>
          <a:bodyPr>
            <a:normAutofit/>
          </a:bodyPr>
          <a:lstStyle/>
          <a:p>
            <a:r>
              <a:rPr lang="en-IN" sz="5400" b="1" i="1" dirty="0"/>
              <a:t>Soft Skills</a:t>
            </a:r>
          </a:p>
        </p:txBody>
      </p:sp>
      <p:sp>
        <p:nvSpPr>
          <p:cNvPr id="3" name="Subtitle 2">
            <a:extLst>
              <a:ext uri="{FF2B5EF4-FFF2-40B4-BE49-F238E27FC236}">
                <a16:creationId xmlns:a16="http://schemas.microsoft.com/office/drawing/2014/main" id="{1B6EC578-95C9-41CF-ACE6-714572065E6A}"/>
              </a:ext>
            </a:extLst>
          </p:cNvPr>
          <p:cNvSpPr>
            <a:spLocks noGrp="1"/>
          </p:cNvSpPr>
          <p:nvPr>
            <p:ph type="subTitle" idx="1"/>
          </p:nvPr>
        </p:nvSpPr>
        <p:spPr>
          <a:xfrm>
            <a:off x="1524000" y="1600200"/>
            <a:ext cx="9144000" cy="4738456"/>
          </a:xfrm>
        </p:spPr>
        <p:txBody>
          <a:bodyPr>
            <a:normAutofit/>
          </a:bodyPr>
          <a:lstStyle/>
          <a:p>
            <a:pPr marL="457200" indent="-457200" algn="l">
              <a:buFont typeface="Wingdings" panose="05000000000000000000" pitchFamily="2" charset="2"/>
              <a:buChar char="Ø"/>
            </a:pPr>
            <a:r>
              <a:rPr lang="en-IN" sz="3200" dirty="0"/>
              <a:t>Soft skills are skills of problem solving , thinking creatively, communicating clearly  and sensitively, building trust , acting ethically .</a:t>
            </a:r>
          </a:p>
          <a:p>
            <a:pPr marL="457200" indent="-457200" algn="l">
              <a:buFont typeface="Wingdings" panose="05000000000000000000" pitchFamily="2" charset="2"/>
              <a:buChar char="Ø"/>
            </a:pPr>
            <a:r>
              <a:rPr lang="en-IN" sz="3200" dirty="0"/>
              <a:t>Tool to navigate in 21</a:t>
            </a:r>
            <a:r>
              <a:rPr lang="en-IN" sz="3200" baseline="30000" dirty="0"/>
              <a:t>st</a:t>
            </a:r>
            <a:r>
              <a:rPr lang="en-IN" sz="3200" dirty="0"/>
              <a:t> century.</a:t>
            </a:r>
          </a:p>
          <a:p>
            <a:pPr marL="457200" indent="-457200" algn="l">
              <a:buFont typeface="Wingdings" panose="05000000000000000000" pitchFamily="2" charset="2"/>
              <a:buChar char="Ø"/>
            </a:pPr>
            <a:r>
              <a:rPr lang="en-IN" sz="3200" dirty="0">
                <a:solidFill>
                  <a:srgbClr val="FFFF00"/>
                </a:solidFill>
              </a:rPr>
              <a:t>Teachable , Measurable , Important.</a:t>
            </a:r>
          </a:p>
          <a:p>
            <a:pPr marL="457200" indent="-457200" algn="l">
              <a:buFont typeface="Wingdings" panose="05000000000000000000" pitchFamily="2" charset="2"/>
              <a:buChar char="Ø"/>
            </a:pPr>
            <a:r>
              <a:rPr lang="en-IN" sz="3200" dirty="0"/>
              <a:t>When it comes to jobs soft skills are most looked into for long run.</a:t>
            </a:r>
          </a:p>
          <a:p>
            <a:pPr algn="l"/>
            <a:endParaRPr lang="en-IN" dirty="0"/>
          </a:p>
          <a:p>
            <a:pPr marL="457200" indent="-457200" algn="l">
              <a:buFont typeface="Wingdings" panose="05000000000000000000" pitchFamily="2" charset="2"/>
              <a:buChar char="Ø"/>
            </a:pPr>
            <a:endParaRPr lang="en-IN" dirty="0"/>
          </a:p>
          <a:p>
            <a:pPr marL="457200" indent="-457200">
              <a:buFont typeface="Wingdings" panose="05000000000000000000" pitchFamily="2" charset="2"/>
              <a:buChar char="Ø"/>
            </a:pPr>
            <a:endParaRPr lang="en-IN" dirty="0"/>
          </a:p>
        </p:txBody>
      </p:sp>
    </p:spTree>
    <p:extLst>
      <p:ext uri="{BB962C8B-B14F-4D97-AF65-F5344CB8AC3E}">
        <p14:creationId xmlns:p14="http://schemas.microsoft.com/office/powerpoint/2010/main" val="2362835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95879-0C00-4438-B9BB-7082275B386C}"/>
              </a:ext>
            </a:extLst>
          </p:cNvPr>
          <p:cNvSpPr>
            <a:spLocks noGrp="1"/>
          </p:cNvSpPr>
          <p:nvPr>
            <p:ph type="ctrTitle"/>
          </p:nvPr>
        </p:nvSpPr>
        <p:spPr>
          <a:xfrm>
            <a:off x="1524000" y="274321"/>
            <a:ext cx="9144000" cy="1135380"/>
          </a:xfrm>
        </p:spPr>
        <p:txBody>
          <a:bodyPr>
            <a:normAutofit/>
          </a:bodyPr>
          <a:lstStyle/>
          <a:p>
            <a:r>
              <a:rPr lang="en-IN" sz="5400" b="1" i="1" dirty="0"/>
              <a:t>Common Soft Skills </a:t>
            </a:r>
          </a:p>
        </p:txBody>
      </p:sp>
      <p:sp>
        <p:nvSpPr>
          <p:cNvPr id="3" name="Subtitle 2">
            <a:extLst>
              <a:ext uri="{FF2B5EF4-FFF2-40B4-BE49-F238E27FC236}">
                <a16:creationId xmlns:a16="http://schemas.microsoft.com/office/drawing/2014/main" id="{1CF0B215-9356-4E44-99D7-18113FE4E540}"/>
              </a:ext>
            </a:extLst>
          </p:cNvPr>
          <p:cNvSpPr>
            <a:spLocks noGrp="1"/>
          </p:cNvSpPr>
          <p:nvPr>
            <p:ph type="subTitle" idx="1"/>
          </p:nvPr>
        </p:nvSpPr>
        <p:spPr>
          <a:xfrm>
            <a:off x="1524000" y="1831315"/>
            <a:ext cx="9144000" cy="4480708"/>
          </a:xfrm>
        </p:spPr>
        <p:txBody>
          <a:bodyPr>
            <a:normAutofit fontScale="92500" lnSpcReduction="10000"/>
          </a:bodyPr>
          <a:lstStyle/>
          <a:p>
            <a:pPr algn="l"/>
            <a:r>
              <a:rPr lang="en-IN" sz="3200" dirty="0"/>
              <a:t>Excellent Communicator  and </a:t>
            </a:r>
            <a:r>
              <a:rPr lang="en-IN" sz="3200" dirty="0" err="1"/>
              <a:t>Presentor</a:t>
            </a:r>
            <a:endParaRPr lang="en-IN" sz="3200" dirty="0"/>
          </a:p>
          <a:p>
            <a:pPr algn="l"/>
            <a:r>
              <a:rPr lang="en-IN" sz="3200" dirty="0"/>
              <a:t>– Service based economy.</a:t>
            </a:r>
          </a:p>
          <a:p>
            <a:pPr marL="342900" indent="-342900" algn="l">
              <a:buFont typeface="Wingdings" panose="05000000000000000000" pitchFamily="2" charset="2"/>
              <a:buChar char="Ø"/>
            </a:pPr>
            <a:r>
              <a:rPr lang="en-IN" sz="3200" dirty="0"/>
              <a:t>Take part in </a:t>
            </a:r>
            <a:r>
              <a:rPr lang="en-IN" sz="3200" dirty="0" err="1"/>
              <a:t>events.Join</a:t>
            </a:r>
            <a:r>
              <a:rPr lang="en-IN" sz="3200" dirty="0"/>
              <a:t> NGO’s ,Clubs -</a:t>
            </a:r>
            <a:r>
              <a:rPr lang="en-IN" sz="3200" dirty="0" err="1">
                <a:solidFill>
                  <a:srgbClr val="92D050"/>
                </a:solidFill>
              </a:rPr>
              <a:t>AICVS,TedxCummins,Codeclub</a:t>
            </a:r>
            <a:endParaRPr lang="en-IN" sz="3200" dirty="0">
              <a:solidFill>
                <a:srgbClr val="92D050"/>
              </a:solidFill>
            </a:endParaRPr>
          </a:p>
          <a:p>
            <a:pPr marL="342900" indent="-342900" algn="l">
              <a:buFont typeface="Wingdings" panose="05000000000000000000" pitchFamily="2" charset="2"/>
              <a:buChar char="Ø"/>
            </a:pPr>
            <a:r>
              <a:rPr lang="en-IN" sz="3200" dirty="0"/>
              <a:t>Reach out to people .Talk to them.</a:t>
            </a:r>
          </a:p>
          <a:p>
            <a:pPr marL="342900" indent="-342900" algn="l">
              <a:buFont typeface="Wingdings" panose="05000000000000000000" pitchFamily="2" charset="2"/>
              <a:buChar char="Ø"/>
            </a:pPr>
            <a:r>
              <a:rPr lang="en-IN" sz="3200" dirty="0"/>
              <a:t>Read more and more .(</a:t>
            </a:r>
            <a:r>
              <a:rPr lang="en-IN" sz="3200" dirty="0">
                <a:solidFill>
                  <a:srgbClr val="92D050"/>
                </a:solidFill>
              </a:rPr>
              <a:t>Ikigai-Hector </a:t>
            </a:r>
            <a:r>
              <a:rPr lang="en-IN" sz="3200" dirty="0" err="1">
                <a:solidFill>
                  <a:srgbClr val="92D050"/>
                </a:solidFill>
              </a:rPr>
              <a:t>Gracia</a:t>
            </a:r>
            <a:r>
              <a:rPr lang="en-IN" sz="3200" dirty="0">
                <a:solidFill>
                  <a:srgbClr val="92D050"/>
                </a:solidFill>
              </a:rPr>
              <a:t>, Influencer-Kerry </a:t>
            </a:r>
            <a:r>
              <a:rPr lang="en-IN" sz="3200" dirty="0" err="1">
                <a:solidFill>
                  <a:srgbClr val="92D050"/>
                </a:solidFill>
              </a:rPr>
              <a:t>petterson,Daily</a:t>
            </a:r>
            <a:r>
              <a:rPr lang="en-IN" sz="3200" dirty="0">
                <a:solidFill>
                  <a:srgbClr val="92D050"/>
                </a:solidFill>
              </a:rPr>
              <a:t> </a:t>
            </a:r>
            <a:r>
              <a:rPr lang="en-IN" sz="3200" dirty="0" err="1">
                <a:solidFill>
                  <a:srgbClr val="92D050"/>
                </a:solidFill>
              </a:rPr>
              <a:t>newpapers</a:t>
            </a:r>
            <a:r>
              <a:rPr lang="en-IN" sz="3200" dirty="0">
                <a:solidFill>
                  <a:srgbClr val="92D050"/>
                </a:solidFill>
              </a:rPr>
              <a:t> etc</a:t>
            </a:r>
            <a:r>
              <a:rPr lang="en-IN" sz="3200" dirty="0"/>
              <a:t>.)</a:t>
            </a:r>
          </a:p>
          <a:p>
            <a:pPr marL="342900" indent="-342900" algn="l">
              <a:buFont typeface="Wingdings" panose="05000000000000000000" pitchFamily="2" charset="2"/>
              <a:buChar char="Ø"/>
            </a:pPr>
            <a:r>
              <a:rPr lang="en-IN" sz="3200" dirty="0"/>
              <a:t>Watch movies ,Hollywood series, Talks .</a:t>
            </a:r>
          </a:p>
        </p:txBody>
      </p:sp>
    </p:spTree>
    <p:extLst>
      <p:ext uri="{BB962C8B-B14F-4D97-AF65-F5344CB8AC3E}">
        <p14:creationId xmlns:p14="http://schemas.microsoft.com/office/powerpoint/2010/main" val="1251391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A5C40-6074-4777-A47F-910A191A8D60}"/>
              </a:ext>
            </a:extLst>
          </p:cNvPr>
          <p:cNvSpPr>
            <a:spLocks noGrp="1"/>
          </p:cNvSpPr>
          <p:nvPr>
            <p:ph type="ctrTitle"/>
          </p:nvPr>
        </p:nvSpPr>
        <p:spPr>
          <a:xfrm>
            <a:off x="1370693" y="239698"/>
            <a:ext cx="9440034" cy="1225118"/>
          </a:xfrm>
        </p:spPr>
        <p:txBody>
          <a:bodyPr/>
          <a:lstStyle/>
          <a:p>
            <a:r>
              <a:rPr lang="en-IN" b="1" i="1" dirty="0"/>
              <a:t>Common Soft Skills </a:t>
            </a:r>
            <a:endParaRPr lang="en-IN" i="1" dirty="0"/>
          </a:p>
        </p:txBody>
      </p:sp>
      <p:sp>
        <p:nvSpPr>
          <p:cNvPr id="3" name="Subtitle 2">
            <a:extLst>
              <a:ext uri="{FF2B5EF4-FFF2-40B4-BE49-F238E27FC236}">
                <a16:creationId xmlns:a16="http://schemas.microsoft.com/office/drawing/2014/main" id="{9FD55BFA-BEB6-4C40-9B8B-734B2ACDD47C}"/>
              </a:ext>
            </a:extLst>
          </p:cNvPr>
          <p:cNvSpPr>
            <a:spLocks noGrp="1"/>
          </p:cNvSpPr>
          <p:nvPr>
            <p:ph type="subTitle" idx="1"/>
          </p:nvPr>
        </p:nvSpPr>
        <p:spPr>
          <a:xfrm>
            <a:off x="1370693" y="1651248"/>
            <a:ext cx="9440034" cy="4651898"/>
          </a:xfrm>
        </p:spPr>
        <p:txBody>
          <a:bodyPr/>
          <a:lstStyle/>
          <a:p>
            <a:pPr algn="l"/>
            <a:r>
              <a:rPr lang="en-IN" sz="3200" dirty="0"/>
              <a:t>Team player – </a:t>
            </a:r>
          </a:p>
          <a:p>
            <a:pPr marL="457200" indent="-457200" algn="l">
              <a:buFont typeface="Wingdings" panose="05000000000000000000" pitchFamily="2" charset="2"/>
              <a:buChar char="Ø"/>
            </a:pPr>
            <a:r>
              <a:rPr lang="en-IN" sz="2800" dirty="0"/>
              <a:t>Be active</a:t>
            </a:r>
          </a:p>
          <a:p>
            <a:pPr marL="457200" indent="-457200" algn="l">
              <a:buFont typeface="Wingdings" panose="05000000000000000000" pitchFamily="2" charset="2"/>
              <a:buChar char="Ø"/>
            </a:pPr>
            <a:r>
              <a:rPr lang="en-IN" sz="2800" dirty="0"/>
              <a:t>Look at everything with </a:t>
            </a:r>
            <a:r>
              <a:rPr lang="en-IN" sz="2800" dirty="0">
                <a:solidFill>
                  <a:srgbClr val="92D050"/>
                </a:solidFill>
              </a:rPr>
              <a:t>perspective of learning </a:t>
            </a:r>
            <a:r>
              <a:rPr lang="en-IN" sz="2800" dirty="0"/>
              <a:t>and not earning .</a:t>
            </a:r>
          </a:p>
          <a:p>
            <a:pPr marL="457200" indent="-457200" algn="l">
              <a:buFont typeface="Wingdings" panose="05000000000000000000" pitchFamily="2" charset="2"/>
              <a:buChar char="Ø"/>
            </a:pPr>
            <a:r>
              <a:rPr lang="en-IN" sz="2800" dirty="0"/>
              <a:t>Be humble and clear with things .</a:t>
            </a:r>
          </a:p>
          <a:p>
            <a:pPr marL="457200" indent="-457200" algn="l">
              <a:buFont typeface="Wingdings" panose="05000000000000000000" pitchFamily="2" charset="2"/>
              <a:buChar char="Ø"/>
            </a:pPr>
            <a:endParaRPr lang="en-IN" sz="2800" dirty="0"/>
          </a:p>
          <a:p>
            <a:pPr marL="457200" indent="-457200" algn="l">
              <a:buFont typeface="Wingdings" panose="05000000000000000000" pitchFamily="2" charset="2"/>
              <a:buChar char="Ø"/>
            </a:pPr>
            <a:endParaRPr lang="en-IN" sz="2800" dirty="0"/>
          </a:p>
          <a:p>
            <a:endParaRPr lang="en-IN" dirty="0"/>
          </a:p>
        </p:txBody>
      </p:sp>
    </p:spTree>
    <p:extLst>
      <p:ext uri="{BB962C8B-B14F-4D97-AF65-F5344CB8AC3E}">
        <p14:creationId xmlns:p14="http://schemas.microsoft.com/office/powerpoint/2010/main" val="1534623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263BB-B999-46F2-8B5D-F1E415283AEC}"/>
              </a:ext>
            </a:extLst>
          </p:cNvPr>
          <p:cNvSpPr>
            <a:spLocks noGrp="1"/>
          </p:cNvSpPr>
          <p:nvPr>
            <p:ph type="ctrTitle"/>
          </p:nvPr>
        </p:nvSpPr>
        <p:spPr>
          <a:xfrm>
            <a:off x="1370693" y="195310"/>
            <a:ext cx="9440034" cy="1580224"/>
          </a:xfrm>
        </p:spPr>
        <p:txBody>
          <a:bodyPr/>
          <a:lstStyle/>
          <a:p>
            <a:r>
              <a:rPr lang="en-IN" b="1" i="1" dirty="0"/>
              <a:t>Common Soft Skills </a:t>
            </a:r>
            <a:endParaRPr lang="en-IN" i="1" dirty="0"/>
          </a:p>
        </p:txBody>
      </p:sp>
      <p:sp>
        <p:nvSpPr>
          <p:cNvPr id="3" name="Subtitle 2">
            <a:extLst>
              <a:ext uri="{FF2B5EF4-FFF2-40B4-BE49-F238E27FC236}">
                <a16:creationId xmlns:a16="http://schemas.microsoft.com/office/drawing/2014/main" id="{74FED646-7C0C-42CD-9729-5841F5ABE5CB}"/>
              </a:ext>
            </a:extLst>
          </p:cNvPr>
          <p:cNvSpPr>
            <a:spLocks noGrp="1"/>
          </p:cNvSpPr>
          <p:nvPr>
            <p:ph type="subTitle" idx="1"/>
          </p:nvPr>
        </p:nvSpPr>
        <p:spPr>
          <a:xfrm>
            <a:off x="1699167" y="2148396"/>
            <a:ext cx="9440034" cy="4092605"/>
          </a:xfrm>
        </p:spPr>
        <p:txBody>
          <a:bodyPr>
            <a:normAutofit/>
          </a:bodyPr>
          <a:lstStyle/>
          <a:p>
            <a:pPr algn="l"/>
            <a:r>
              <a:rPr lang="en-IN" sz="3200" dirty="0"/>
              <a:t>Leadership – </a:t>
            </a:r>
          </a:p>
          <a:p>
            <a:pPr marL="457200" indent="-457200" algn="l">
              <a:buFont typeface="Wingdings" panose="05000000000000000000" pitchFamily="2" charset="2"/>
              <a:buChar char="Ø"/>
            </a:pPr>
            <a:r>
              <a:rPr lang="en-IN" sz="3200" dirty="0"/>
              <a:t>Going forward along with your team.</a:t>
            </a:r>
          </a:p>
          <a:p>
            <a:pPr marL="457200" indent="-457200" algn="l">
              <a:buFont typeface="Wingdings" panose="05000000000000000000" pitchFamily="2" charset="2"/>
              <a:buChar char="Ø"/>
            </a:pPr>
            <a:r>
              <a:rPr lang="en-IN" sz="3200" dirty="0"/>
              <a:t>Take up new projects.</a:t>
            </a:r>
          </a:p>
          <a:p>
            <a:pPr marL="457200" indent="-457200" algn="l">
              <a:buFont typeface="Wingdings" panose="05000000000000000000" pitchFamily="2" charset="2"/>
              <a:buChar char="Ø"/>
            </a:pPr>
            <a:r>
              <a:rPr lang="en-IN" sz="3200" dirty="0"/>
              <a:t>Be dynamic .Don’t stick to one thing .</a:t>
            </a:r>
          </a:p>
          <a:p>
            <a:pPr marL="457200" indent="-457200" algn="l">
              <a:buFont typeface="Wingdings" panose="05000000000000000000" pitchFamily="2" charset="2"/>
              <a:buChar char="Ø"/>
            </a:pPr>
            <a:r>
              <a:rPr lang="en-IN" sz="3200" dirty="0"/>
              <a:t>Listener.</a:t>
            </a:r>
          </a:p>
          <a:p>
            <a:pPr marL="457200" indent="-457200">
              <a:buFont typeface="Wingdings" panose="05000000000000000000" pitchFamily="2" charset="2"/>
              <a:buChar char="Ø"/>
            </a:pPr>
            <a:endParaRPr lang="en-IN" dirty="0"/>
          </a:p>
        </p:txBody>
      </p:sp>
    </p:spTree>
    <p:extLst>
      <p:ext uri="{BB962C8B-B14F-4D97-AF65-F5344CB8AC3E}">
        <p14:creationId xmlns:p14="http://schemas.microsoft.com/office/powerpoint/2010/main" val="2504550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8F48B-F175-4E53-B041-A1B9A919CBA5}"/>
              </a:ext>
            </a:extLst>
          </p:cNvPr>
          <p:cNvSpPr>
            <a:spLocks noGrp="1"/>
          </p:cNvSpPr>
          <p:nvPr>
            <p:ph type="ctrTitle"/>
          </p:nvPr>
        </p:nvSpPr>
        <p:spPr>
          <a:xfrm>
            <a:off x="1370693" y="319597"/>
            <a:ext cx="9440034" cy="1287262"/>
          </a:xfrm>
        </p:spPr>
        <p:txBody>
          <a:bodyPr/>
          <a:lstStyle/>
          <a:p>
            <a:r>
              <a:rPr lang="en-IN" b="1" i="1" dirty="0"/>
              <a:t>Common</a:t>
            </a:r>
            <a:r>
              <a:rPr lang="en-IN" b="1" dirty="0"/>
              <a:t> Soft Skills </a:t>
            </a:r>
            <a:endParaRPr lang="en-IN" dirty="0"/>
          </a:p>
        </p:txBody>
      </p:sp>
      <p:sp>
        <p:nvSpPr>
          <p:cNvPr id="3" name="Subtitle 2">
            <a:extLst>
              <a:ext uri="{FF2B5EF4-FFF2-40B4-BE49-F238E27FC236}">
                <a16:creationId xmlns:a16="http://schemas.microsoft.com/office/drawing/2014/main" id="{ED0DC189-DBF1-4F3F-9AB8-8183ADF73298}"/>
              </a:ext>
            </a:extLst>
          </p:cNvPr>
          <p:cNvSpPr>
            <a:spLocks noGrp="1"/>
          </p:cNvSpPr>
          <p:nvPr>
            <p:ph type="subTitle" idx="1"/>
          </p:nvPr>
        </p:nvSpPr>
        <p:spPr>
          <a:xfrm>
            <a:off x="1370693" y="1793289"/>
            <a:ext cx="9440034" cy="4745114"/>
          </a:xfrm>
        </p:spPr>
        <p:txBody>
          <a:bodyPr>
            <a:normAutofit lnSpcReduction="10000"/>
          </a:bodyPr>
          <a:lstStyle/>
          <a:p>
            <a:pPr marL="342900" indent="-342900" algn="l">
              <a:buFont typeface="Wingdings" panose="05000000000000000000" pitchFamily="2" charset="2"/>
              <a:buChar char="Ø"/>
            </a:pPr>
            <a:r>
              <a:rPr lang="en-IN" sz="3200" dirty="0"/>
              <a:t>Positive attitude </a:t>
            </a:r>
          </a:p>
          <a:p>
            <a:pPr marL="342900" indent="-342900" algn="l">
              <a:buFont typeface="Wingdings" panose="05000000000000000000" pitchFamily="2" charset="2"/>
              <a:buChar char="Ø"/>
            </a:pPr>
            <a:r>
              <a:rPr lang="en-IN" sz="3200" dirty="0"/>
              <a:t>Perseverance</a:t>
            </a:r>
          </a:p>
          <a:p>
            <a:pPr marL="342900" indent="-342900" algn="l">
              <a:buFont typeface="Wingdings" panose="05000000000000000000" pitchFamily="2" charset="2"/>
              <a:buChar char="Ø"/>
            </a:pPr>
            <a:r>
              <a:rPr lang="en-IN" sz="3200" dirty="0"/>
              <a:t>Willingness to put in all you have </a:t>
            </a:r>
          </a:p>
          <a:p>
            <a:pPr marL="342900" indent="-342900" algn="l">
              <a:buFont typeface="Wingdings" panose="05000000000000000000" pitchFamily="2" charset="2"/>
              <a:buChar char="Ø"/>
            </a:pPr>
            <a:r>
              <a:rPr lang="en-IN" sz="3200" dirty="0"/>
              <a:t>There are thousands of such skills that you can build by .All you need is little effort and Very little Smartness to always find a way out (Google and </a:t>
            </a:r>
            <a:r>
              <a:rPr lang="en-IN" sz="3200" dirty="0" err="1"/>
              <a:t>youtube</a:t>
            </a:r>
            <a:r>
              <a:rPr lang="en-IN" sz="3200" dirty="0"/>
              <a:t> are there to help you out !)</a:t>
            </a:r>
          </a:p>
          <a:p>
            <a:pPr algn="l"/>
            <a:r>
              <a:rPr lang="en-IN" sz="3200" dirty="0"/>
              <a:t>       </a:t>
            </a:r>
          </a:p>
          <a:p>
            <a:endParaRPr lang="en-IN" dirty="0"/>
          </a:p>
        </p:txBody>
      </p:sp>
    </p:spTree>
    <p:extLst>
      <p:ext uri="{BB962C8B-B14F-4D97-AF65-F5344CB8AC3E}">
        <p14:creationId xmlns:p14="http://schemas.microsoft.com/office/powerpoint/2010/main" val="3973626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1B12F-8722-4380-93BA-8632CA4B5327}"/>
              </a:ext>
            </a:extLst>
          </p:cNvPr>
          <p:cNvSpPr>
            <a:spLocks noGrp="1"/>
          </p:cNvSpPr>
          <p:nvPr>
            <p:ph type="ctrTitle"/>
          </p:nvPr>
        </p:nvSpPr>
        <p:spPr>
          <a:xfrm>
            <a:off x="1370693" y="204187"/>
            <a:ext cx="9440034" cy="1411550"/>
          </a:xfrm>
        </p:spPr>
        <p:txBody>
          <a:bodyPr/>
          <a:lstStyle/>
          <a:p>
            <a:r>
              <a:rPr lang="en-IN" b="1" i="1" dirty="0"/>
              <a:t>How does this affect placement?</a:t>
            </a:r>
            <a:endParaRPr lang="en-IN" dirty="0"/>
          </a:p>
        </p:txBody>
      </p:sp>
      <p:sp>
        <p:nvSpPr>
          <p:cNvPr id="3" name="Subtitle 2">
            <a:extLst>
              <a:ext uri="{FF2B5EF4-FFF2-40B4-BE49-F238E27FC236}">
                <a16:creationId xmlns:a16="http://schemas.microsoft.com/office/drawing/2014/main" id="{D91F9DA7-4EAD-41F8-AEEE-74B3AAB021C2}"/>
              </a:ext>
            </a:extLst>
          </p:cNvPr>
          <p:cNvSpPr>
            <a:spLocks noGrp="1"/>
          </p:cNvSpPr>
          <p:nvPr>
            <p:ph type="subTitle" idx="1"/>
          </p:nvPr>
        </p:nvSpPr>
        <p:spPr>
          <a:xfrm>
            <a:off x="1370693" y="2041864"/>
            <a:ext cx="9440034" cy="2624097"/>
          </a:xfrm>
        </p:spPr>
        <p:txBody>
          <a:bodyPr>
            <a:normAutofit/>
          </a:bodyPr>
          <a:lstStyle/>
          <a:p>
            <a:pPr marL="342900" indent="-342900" algn="l">
              <a:buFont typeface="Wingdings" panose="05000000000000000000" pitchFamily="2" charset="2"/>
              <a:buChar char="Ø"/>
            </a:pPr>
            <a:r>
              <a:rPr lang="en-IN" sz="3200" dirty="0"/>
              <a:t>General policy of skill assessment :</a:t>
            </a:r>
          </a:p>
          <a:p>
            <a:pPr marL="342900" indent="-342900" algn="l">
              <a:buFont typeface="Wingdings" panose="05000000000000000000" pitchFamily="2" charset="2"/>
              <a:buChar char="Ø"/>
            </a:pPr>
            <a:endParaRPr lang="en-IN" sz="3200" dirty="0"/>
          </a:p>
          <a:p>
            <a:pPr algn="l"/>
            <a:r>
              <a:rPr lang="en-IN" sz="3200" dirty="0"/>
              <a:t>Apply for a company </a:t>
            </a:r>
          </a:p>
        </p:txBody>
      </p:sp>
    </p:spTree>
    <p:extLst>
      <p:ext uri="{BB962C8B-B14F-4D97-AF65-F5344CB8AC3E}">
        <p14:creationId xmlns:p14="http://schemas.microsoft.com/office/powerpoint/2010/main" val="3001200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5C2D9-C6F3-4BED-B397-87E1381AFDC4}"/>
              </a:ext>
            </a:extLst>
          </p:cNvPr>
          <p:cNvSpPr>
            <a:spLocks noGrp="1"/>
          </p:cNvSpPr>
          <p:nvPr>
            <p:ph type="ctrTitle"/>
          </p:nvPr>
        </p:nvSpPr>
        <p:spPr>
          <a:xfrm>
            <a:off x="1370693" y="319596"/>
            <a:ext cx="9440034" cy="1376039"/>
          </a:xfrm>
        </p:spPr>
        <p:txBody>
          <a:bodyPr/>
          <a:lstStyle/>
          <a:p>
            <a:r>
              <a:rPr lang="en-IN" b="1" i="1" dirty="0"/>
              <a:t>How does this affect placement?</a:t>
            </a:r>
            <a:endParaRPr lang="en-IN" dirty="0"/>
          </a:p>
        </p:txBody>
      </p:sp>
      <p:sp>
        <p:nvSpPr>
          <p:cNvPr id="3" name="Subtitle 2">
            <a:extLst>
              <a:ext uri="{FF2B5EF4-FFF2-40B4-BE49-F238E27FC236}">
                <a16:creationId xmlns:a16="http://schemas.microsoft.com/office/drawing/2014/main" id="{7F3DB901-9D21-42D5-9D21-9080F7571FD7}"/>
              </a:ext>
            </a:extLst>
          </p:cNvPr>
          <p:cNvSpPr>
            <a:spLocks noGrp="1"/>
          </p:cNvSpPr>
          <p:nvPr>
            <p:ph type="subTitle" idx="1"/>
          </p:nvPr>
        </p:nvSpPr>
        <p:spPr>
          <a:xfrm>
            <a:off x="1370693" y="2272683"/>
            <a:ext cx="9440034" cy="3932808"/>
          </a:xfrm>
        </p:spPr>
        <p:txBody>
          <a:bodyPr>
            <a:normAutofit fontScale="92500" lnSpcReduction="10000"/>
          </a:bodyPr>
          <a:lstStyle/>
          <a:p>
            <a:pPr marL="342900" indent="-342900" algn="l">
              <a:buFont typeface="Wingdings" panose="05000000000000000000" pitchFamily="2" charset="2"/>
              <a:buChar char="Ø"/>
            </a:pPr>
            <a:r>
              <a:rPr lang="en-IN" sz="3200" dirty="0"/>
              <a:t>General policy of skill assessment :</a:t>
            </a:r>
          </a:p>
          <a:p>
            <a:pPr marL="342900" indent="-342900" algn="l">
              <a:buFont typeface="Wingdings" panose="05000000000000000000" pitchFamily="2" charset="2"/>
              <a:buChar char="Ø"/>
            </a:pPr>
            <a:endParaRPr lang="en-IN" sz="3200" dirty="0"/>
          </a:p>
          <a:p>
            <a:pPr algn="l"/>
            <a:r>
              <a:rPr lang="en-IN" sz="3200" dirty="0"/>
              <a:t>Apply for a company </a:t>
            </a:r>
            <a:r>
              <a:rPr lang="en-IN" sz="3200" dirty="0">
                <a:solidFill>
                  <a:srgbClr val="FFC000"/>
                </a:solidFill>
                <a:sym typeface="Wingdings" panose="05000000000000000000" pitchFamily="2" charset="2"/>
              </a:rPr>
              <a:t></a:t>
            </a:r>
            <a:r>
              <a:rPr lang="en-IN" sz="3200" dirty="0">
                <a:sym typeface="Wingdings" panose="05000000000000000000" pitchFamily="2" charset="2"/>
              </a:rPr>
              <a:t> Take up skill test</a:t>
            </a:r>
          </a:p>
          <a:p>
            <a:pPr algn="l"/>
            <a:endParaRPr lang="en-IN" sz="3200" dirty="0">
              <a:sym typeface="Wingdings" panose="05000000000000000000" pitchFamily="2" charset="2"/>
            </a:endParaRPr>
          </a:p>
          <a:p>
            <a:pPr algn="l"/>
            <a:endParaRPr lang="en-IN" sz="3200" dirty="0">
              <a:sym typeface="Wingdings" panose="05000000000000000000" pitchFamily="2" charset="2"/>
            </a:endParaRPr>
          </a:p>
          <a:p>
            <a:pPr algn="l"/>
            <a:endParaRPr lang="en-IN" sz="2200" dirty="0">
              <a:solidFill>
                <a:srgbClr val="92D050"/>
              </a:solidFill>
              <a:sym typeface="Wingdings" panose="05000000000000000000" pitchFamily="2" charset="2"/>
            </a:endParaRPr>
          </a:p>
          <a:p>
            <a:pPr algn="l"/>
            <a:r>
              <a:rPr lang="en-IN" sz="2200" dirty="0">
                <a:solidFill>
                  <a:srgbClr val="92D050"/>
                </a:solidFill>
                <a:sym typeface="Wingdings" panose="05000000000000000000" pitchFamily="2" charset="2"/>
              </a:rPr>
              <a:t>Note: Start here. Take time .Study it completely and Give the test patiently.</a:t>
            </a:r>
          </a:p>
          <a:p>
            <a:pPr algn="l"/>
            <a:endParaRPr lang="en-IN" sz="3200" dirty="0"/>
          </a:p>
        </p:txBody>
      </p:sp>
    </p:spTree>
    <p:extLst>
      <p:ext uri="{BB962C8B-B14F-4D97-AF65-F5344CB8AC3E}">
        <p14:creationId xmlns:p14="http://schemas.microsoft.com/office/powerpoint/2010/main" val="3640184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603DD-0A03-4A06-B0AF-75CFB5B3ACF9}"/>
              </a:ext>
            </a:extLst>
          </p:cNvPr>
          <p:cNvSpPr>
            <a:spLocks noGrp="1"/>
          </p:cNvSpPr>
          <p:nvPr>
            <p:ph type="ctrTitle"/>
          </p:nvPr>
        </p:nvSpPr>
        <p:spPr>
          <a:xfrm>
            <a:off x="1370693" y="426128"/>
            <a:ext cx="9440034" cy="1580225"/>
          </a:xfrm>
        </p:spPr>
        <p:txBody>
          <a:bodyPr/>
          <a:lstStyle/>
          <a:p>
            <a:r>
              <a:rPr lang="en-IN" b="1" i="1" dirty="0"/>
              <a:t>How does this affect placement?</a:t>
            </a:r>
            <a:endParaRPr lang="en-IN" dirty="0"/>
          </a:p>
        </p:txBody>
      </p:sp>
      <p:sp>
        <p:nvSpPr>
          <p:cNvPr id="3" name="Subtitle 2">
            <a:extLst>
              <a:ext uri="{FF2B5EF4-FFF2-40B4-BE49-F238E27FC236}">
                <a16:creationId xmlns:a16="http://schemas.microsoft.com/office/drawing/2014/main" id="{C4C677EE-BF70-42D4-836F-7AF9C36A665C}"/>
              </a:ext>
            </a:extLst>
          </p:cNvPr>
          <p:cNvSpPr>
            <a:spLocks noGrp="1"/>
          </p:cNvSpPr>
          <p:nvPr>
            <p:ph type="subTitle" idx="1"/>
          </p:nvPr>
        </p:nvSpPr>
        <p:spPr>
          <a:xfrm>
            <a:off x="1370693" y="2476870"/>
            <a:ext cx="9440034" cy="4057095"/>
          </a:xfrm>
        </p:spPr>
        <p:txBody>
          <a:bodyPr>
            <a:normAutofit/>
          </a:bodyPr>
          <a:lstStyle/>
          <a:p>
            <a:pPr marL="342900" indent="-342900" algn="l">
              <a:buFont typeface="Wingdings" panose="05000000000000000000" pitchFamily="2" charset="2"/>
              <a:buChar char="Ø"/>
            </a:pPr>
            <a:r>
              <a:rPr lang="en-IN" sz="3800" dirty="0"/>
              <a:t>General policy of skill assessment :</a:t>
            </a:r>
          </a:p>
          <a:p>
            <a:pPr algn="l"/>
            <a:endParaRPr lang="en-IN" sz="3800" dirty="0"/>
          </a:p>
          <a:p>
            <a:pPr algn="l"/>
            <a:r>
              <a:rPr lang="en-IN" sz="3800" dirty="0"/>
              <a:t>Apply for a company </a:t>
            </a:r>
            <a:r>
              <a:rPr lang="en-IN" sz="3800" dirty="0">
                <a:solidFill>
                  <a:srgbClr val="FFC000"/>
                </a:solidFill>
                <a:sym typeface="Wingdings" panose="05000000000000000000" pitchFamily="2" charset="2"/>
              </a:rPr>
              <a:t></a:t>
            </a:r>
            <a:r>
              <a:rPr lang="en-IN" sz="3800" dirty="0">
                <a:sym typeface="Wingdings" panose="05000000000000000000" pitchFamily="2" charset="2"/>
              </a:rPr>
              <a:t> Take up skill test</a:t>
            </a:r>
            <a:r>
              <a:rPr lang="en-IN" sz="3800" dirty="0">
                <a:solidFill>
                  <a:srgbClr val="FFC000"/>
                </a:solidFill>
                <a:sym typeface="Wingdings" panose="05000000000000000000" pitchFamily="2" charset="2"/>
              </a:rPr>
              <a:t> </a:t>
            </a:r>
            <a:r>
              <a:rPr lang="en-IN" sz="3800" dirty="0">
                <a:sym typeface="Wingdings" panose="05000000000000000000" pitchFamily="2" charset="2"/>
              </a:rPr>
              <a:t>Technical </a:t>
            </a:r>
            <a:r>
              <a:rPr lang="en-IN" sz="3800" dirty="0" err="1">
                <a:sym typeface="Wingdings" panose="05000000000000000000" pitchFamily="2" charset="2"/>
              </a:rPr>
              <a:t>rounds</a:t>
            </a:r>
            <a:r>
              <a:rPr lang="en-IN" sz="3800" dirty="0" err="1">
                <a:solidFill>
                  <a:srgbClr val="FFC000"/>
                </a:solidFill>
                <a:sym typeface="Wingdings" panose="05000000000000000000" pitchFamily="2" charset="2"/>
              </a:rPr>
              <a:t></a:t>
            </a:r>
            <a:r>
              <a:rPr lang="en-IN" sz="3800" dirty="0" err="1">
                <a:sym typeface="Wingdings" panose="05000000000000000000" pitchFamily="2" charset="2"/>
              </a:rPr>
              <a:t>Interview</a:t>
            </a:r>
            <a:r>
              <a:rPr lang="en-IN" sz="3800" dirty="0">
                <a:solidFill>
                  <a:srgbClr val="FFC000"/>
                </a:solidFill>
                <a:sym typeface="Wingdings" panose="05000000000000000000" pitchFamily="2" charset="2"/>
              </a:rPr>
              <a:t>  </a:t>
            </a:r>
            <a:r>
              <a:rPr lang="en-IN" sz="3800" dirty="0">
                <a:sym typeface="Wingdings" panose="05000000000000000000" pitchFamily="2" charset="2"/>
              </a:rPr>
              <a:t>HR.</a:t>
            </a:r>
          </a:p>
          <a:p>
            <a:endParaRPr lang="en-IN" dirty="0"/>
          </a:p>
        </p:txBody>
      </p:sp>
    </p:spTree>
    <p:extLst>
      <p:ext uri="{BB962C8B-B14F-4D97-AF65-F5344CB8AC3E}">
        <p14:creationId xmlns:p14="http://schemas.microsoft.com/office/powerpoint/2010/main" val="558904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C66D3-03DB-4B31-B06E-86B53601505F}"/>
              </a:ext>
            </a:extLst>
          </p:cNvPr>
          <p:cNvSpPr>
            <a:spLocks noGrp="1"/>
          </p:cNvSpPr>
          <p:nvPr>
            <p:ph type="ctrTitle"/>
          </p:nvPr>
        </p:nvSpPr>
        <p:spPr>
          <a:xfrm>
            <a:off x="1370693" y="506028"/>
            <a:ext cx="9440034" cy="1864310"/>
          </a:xfrm>
        </p:spPr>
        <p:txBody>
          <a:bodyPr/>
          <a:lstStyle/>
          <a:p>
            <a:r>
              <a:rPr lang="en-IN" b="1" i="1" dirty="0"/>
              <a:t>Importance of Diversity and Misconceptions </a:t>
            </a:r>
            <a:endParaRPr lang="en-IN" dirty="0"/>
          </a:p>
        </p:txBody>
      </p:sp>
      <p:sp>
        <p:nvSpPr>
          <p:cNvPr id="3" name="Subtitle 2">
            <a:extLst>
              <a:ext uri="{FF2B5EF4-FFF2-40B4-BE49-F238E27FC236}">
                <a16:creationId xmlns:a16="http://schemas.microsoft.com/office/drawing/2014/main" id="{C52B938C-9B07-4D49-829E-5B8993B090DE}"/>
              </a:ext>
            </a:extLst>
          </p:cNvPr>
          <p:cNvSpPr>
            <a:spLocks noGrp="1"/>
          </p:cNvSpPr>
          <p:nvPr>
            <p:ph type="subTitle" idx="1"/>
          </p:nvPr>
        </p:nvSpPr>
        <p:spPr>
          <a:xfrm>
            <a:off x="1370693" y="2485749"/>
            <a:ext cx="9440034" cy="3866224"/>
          </a:xfrm>
        </p:spPr>
        <p:txBody>
          <a:bodyPr>
            <a:normAutofit/>
          </a:bodyPr>
          <a:lstStyle/>
          <a:p>
            <a:pPr marL="342900" indent="-342900" algn="l">
              <a:buFont typeface="Wingdings" panose="05000000000000000000" pitchFamily="2" charset="2"/>
              <a:buChar char="Ø"/>
            </a:pPr>
            <a:r>
              <a:rPr lang="en-IN" sz="3200" dirty="0"/>
              <a:t>Be diverse to take up opportunities .</a:t>
            </a:r>
          </a:p>
          <a:p>
            <a:pPr marL="342900" indent="-342900" algn="l">
              <a:buFont typeface="Wingdings" panose="05000000000000000000" pitchFamily="2" charset="2"/>
              <a:buChar char="Ø"/>
            </a:pPr>
            <a:r>
              <a:rPr lang="en-IN" sz="3200" dirty="0"/>
              <a:t>Diversity in career and workplace is much preferred by companies .</a:t>
            </a:r>
          </a:p>
          <a:p>
            <a:endParaRPr lang="en-IN" sz="3200" dirty="0"/>
          </a:p>
        </p:txBody>
      </p:sp>
    </p:spTree>
    <p:extLst>
      <p:ext uri="{BB962C8B-B14F-4D97-AF65-F5344CB8AC3E}">
        <p14:creationId xmlns:p14="http://schemas.microsoft.com/office/powerpoint/2010/main" val="2772299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52BCE-3CE3-4847-8389-24E23ABAC77A}"/>
              </a:ext>
            </a:extLst>
          </p:cNvPr>
          <p:cNvSpPr>
            <a:spLocks noGrp="1"/>
          </p:cNvSpPr>
          <p:nvPr>
            <p:ph type="ctrTitle"/>
          </p:nvPr>
        </p:nvSpPr>
        <p:spPr>
          <a:xfrm>
            <a:off x="1524000" y="1122363"/>
            <a:ext cx="9144000" cy="957897"/>
          </a:xfrm>
        </p:spPr>
        <p:txBody>
          <a:bodyPr>
            <a:noAutofit/>
          </a:bodyPr>
          <a:lstStyle/>
          <a:p>
            <a:r>
              <a:rPr lang="en-IN" sz="4800" b="1" i="1" dirty="0"/>
              <a:t>Importance of Diversity and Misconceptions </a:t>
            </a:r>
          </a:p>
        </p:txBody>
      </p:sp>
      <p:sp>
        <p:nvSpPr>
          <p:cNvPr id="3" name="Subtitle 2">
            <a:extLst>
              <a:ext uri="{FF2B5EF4-FFF2-40B4-BE49-F238E27FC236}">
                <a16:creationId xmlns:a16="http://schemas.microsoft.com/office/drawing/2014/main" id="{02EC414A-969C-439B-917A-4D16B0237280}"/>
              </a:ext>
            </a:extLst>
          </p:cNvPr>
          <p:cNvSpPr>
            <a:spLocks noGrp="1"/>
          </p:cNvSpPr>
          <p:nvPr>
            <p:ph type="subTitle" idx="1"/>
          </p:nvPr>
        </p:nvSpPr>
        <p:spPr>
          <a:xfrm>
            <a:off x="1524000" y="2468880"/>
            <a:ext cx="9144000" cy="2788920"/>
          </a:xfrm>
        </p:spPr>
        <p:txBody>
          <a:bodyPr/>
          <a:lstStyle/>
          <a:p>
            <a:pPr marL="342900" indent="-342900" algn="l">
              <a:buFont typeface="Wingdings" panose="05000000000000000000" pitchFamily="2" charset="2"/>
              <a:buChar char="Ø"/>
            </a:pPr>
            <a:r>
              <a:rPr lang="en-IN" sz="3200" dirty="0"/>
              <a:t>Be diverse to take up opportunities .</a:t>
            </a:r>
          </a:p>
          <a:p>
            <a:pPr marL="342900" indent="-342900" algn="l">
              <a:buFont typeface="Wingdings" panose="05000000000000000000" pitchFamily="2" charset="2"/>
              <a:buChar char="Ø"/>
            </a:pPr>
            <a:r>
              <a:rPr lang="en-IN" sz="3200" dirty="0"/>
              <a:t>Diversity in career and workplace is much preferred by companies .</a:t>
            </a:r>
          </a:p>
          <a:p>
            <a:pPr marL="342900" indent="-342900" algn="l">
              <a:buFont typeface="Wingdings" panose="05000000000000000000" pitchFamily="2" charset="2"/>
              <a:buChar char="Ø"/>
            </a:pPr>
            <a:r>
              <a:rPr lang="en-IN" sz="3200" dirty="0"/>
              <a:t>Don’t narrow your set of diversity in skill set.</a:t>
            </a:r>
          </a:p>
          <a:p>
            <a:endParaRPr lang="en-IN" dirty="0"/>
          </a:p>
        </p:txBody>
      </p:sp>
    </p:spTree>
    <p:extLst>
      <p:ext uri="{BB962C8B-B14F-4D97-AF65-F5344CB8AC3E}">
        <p14:creationId xmlns:p14="http://schemas.microsoft.com/office/powerpoint/2010/main" val="1594295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62488-C31A-4906-97C2-3BB58841FE90}"/>
              </a:ext>
            </a:extLst>
          </p:cNvPr>
          <p:cNvSpPr>
            <a:spLocks noGrp="1"/>
          </p:cNvSpPr>
          <p:nvPr>
            <p:ph type="ctrTitle"/>
          </p:nvPr>
        </p:nvSpPr>
        <p:spPr>
          <a:xfrm>
            <a:off x="1370693" y="176785"/>
            <a:ext cx="9440034" cy="1298448"/>
          </a:xfrm>
        </p:spPr>
        <p:txBody>
          <a:bodyPr/>
          <a:lstStyle/>
          <a:p>
            <a:r>
              <a:rPr lang="en-IN" dirty="0"/>
              <a:t>Jinal Chhajed</a:t>
            </a:r>
          </a:p>
        </p:txBody>
      </p:sp>
      <p:sp>
        <p:nvSpPr>
          <p:cNvPr id="3" name="Subtitle 2">
            <a:extLst>
              <a:ext uri="{FF2B5EF4-FFF2-40B4-BE49-F238E27FC236}">
                <a16:creationId xmlns:a16="http://schemas.microsoft.com/office/drawing/2014/main" id="{723FFD2D-DD90-4A4E-8B34-D0188F458758}"/>
              </a:ext>
            </a:extLst>
          </p:cNvPr>
          <p:cNvSpPr>
            <a:spLocks noGrp="1"/>
          </p:cNvSpPr>
          <p:nvPr>
            <p:ph type="subTitle" idx="1"/>
          </p:nvPr>
        </p:nvSpPr>
        <p:spPr>
          <a:xfrm>
            <a:off x="1370693" y="1853185"/>
            <a:ext cx="9440034" cy="4103732"/>
          </a:xfrm>
        </p:spPr>
        <p:txBody>
          <a:bodyPr>
            <a:normAutofit lnSpcReduction="10000"/>
          </a:bodyPr>
          <a:lstStyle/>
          <a:p>
            <a:r>
              <a:rPr lang="en-IN" sz="2800" b="1" i="1" dirty="0"/>
              <a:t>Skill Assessment and it’s Importance</a:t>
            </a:r>
          </a:p>
          <a:p>
            <a:endParaRPr lang="en-IN" sz="2800" b="1" i="1" dirty="0"/>
          </a:p>
          <a:p>
            <a:pPr marL="457200" indent="-457200">
              <a:buFont typeface="Wingdings" panose="05000000000000000000" pitchFamily="2" charset="2"/>
              <a:buChar char="ü"/>
            </a:pPr>
            <a:r>
              <a:rPr lang="en-IN" dirty="0"/>
              <a:t>Under-graduating </a:t>
            </a:r>
            <a:r>
              <a:rPr lang="en-IN" dirty="0" err="1"/>
              <a:t>B.tech</a:t>
            </a:r>
            <a:r>
              <a:rPr lang="en-IN" dirty="0"/>
              <a:t> student in IT.</a:t>
            </a:r>
          </a:p>
          <a:p>
            <a:pPr marL="457200" indent="-457200">
              <a:buFont typeface="Wingdings" panose="05000000000000000000" pitchFamily="2" charset="2"/>
              <a:buChar char="ü"/>
            </a:pPr>
            <a:r>
              <a:rPr lang="en-IN" dirty="0"/>
              <a:t>Rescinded intern at Boeing and now working with a start-up named FORTE HACK.</a:t>
            </a:r>
          </a:p>
          <a:p>
            <a:pPr marL="457200" indent="-457200">
              <a:buFont typeface="Wingdings" panose="05000000000000000000" pitchFamily="2" charset="2"/>
              <a:buChar char="ü"/>
            </a:pPr>
            <a:r>
              <a:rPr lang="en-IN" dirty="0"/>
              <a:t>Learning cyber security at the core .</a:t>
            </a:r>
          </a:p>
          <a:p>
            <a:endParaRPr lang="en-IN" dirty="0"/>
          </a:p>
          <a:p>
            <a:pPr marL="457200" indent="-457200">
              <a:buFont typeface="Wingdings" panose="05000000000000000000" pitchFamily="2" charset="2"/>
              <a:buChar char="ü"/>
            </a:pPr>
            <a:r>
              <a:rPr lang="en-IN" dirty="0"/>
              <a:t>I have seen many failures while exploring things around last 19 years major of my which includes getting admission in IIT ,a failed start-up, and then again hard luck with this Boeing thing and now again looking hopefully towards cyber world.</a:t>
            </a:r>
          </a:p>
          <a:p>
            <a:endParaRPr lang="en-IN" dirty="0"/>
          </a:p>
        </p:txBody>
      </p:sp>
    </p:spTree>
    <p:extLst>
      <p:ext uri="{BB962C8B-B14F-4D97-AF65-F5344CB8AC3E}">
        <p14:creationId xmlns:p14="http://schemas.microsoft.com/office/powerpoint/2010/main" val="5908284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CA4D2-AF9A-41A0-844D-BD5D550A8A59}"/>
              </a:ext>
            </a:extLst>
          </p:cNvPr>
          <p:cNvSpPr>
            <a:spLocks noGrp="1"/>
          </p:cNvSpPr>
          <p:nvPr>
            <p:ph type="ctrTitle"/>
          </p:nvPr>
        </p:nvSpPr>
        <p:spPr>
          <a:xfrm>
            <a:off x="1524000" y="373381"/>
            <a:ext cx="9144000" cy="1767840"/>
          </a:xfrm>
        </p:spPr>
        <p:txBody>
          <a:bodyPr>
            <a:normAutofit/>
          </a:bodyPr>
          <a:lstStyle/>
          <a:p>
            <a:r>
              <a:rPr lang="en-IN" sz="6600" b="1" dirty="0"/>
              <a:t>Q&amp;A</a:t>
            </a:r>
          </a:p>
        </p:txBody>
      </p:sp>
      <p:sp>
        <p:nvSpPr>
          <p:cNvPr id="3" name="Subtitle 2">
            <a:extLst>
              <a:ext uri="{FF2B5EF4-FFF2-40B4-BE49-F238E27FC236}">
                <a16:creationId xmlns:a16="http://schemas.microsoft.com/office/drawing/2014/main" id="{6986C46C-6A66-43D0-A7C9-DD4818E75E3D}"/>
              </a:ext>
            </a:extLst>
          </p:cNvPr>
          <p:cNvSpPr>
            <a:spLocks noGrp="1"/>
          </p:cNvSpPr>
          <p:nvPr>
            <p:ph type="subTitle" idx="1"/>
          </p:nvPr>
        </p:nvSpPr>
        <p:spPr>
          <a:xfrm>
            <a:off x="1524000" y="2232660"/>
            <a:ext cx="9144000" cy="3025140"/>
          </a:xfrm>
        </p:spPr>
        <p:txBody>
          <a:bodyPr>
            <a:normAutofit fontScale="92500" lnSpcReduction="20000"/>
          </a:bodyPr>
          <a:lstStyle/>
          <a:p>
            <a:endParaRPr lang="en-IN" dirty="0"/>
          </a:p>
          <a:p>
            <a:endParaRPr lang="en-IN" dirty="0"/>
          </a:p>
          <a:p>
            <a:r>
              <a:rPr lang="en-IN" dirty="0"/>
              <a:t>Strive for progress and not for perfection.</a:t>
            </a:r>
          </a:p>
          <a:p>
            <a:r>
              <a:rPr lang="en-IN" dirty="0"/>
              <a:t>Add up everyday little by little !!</a:t>
            </a:r>
          </a:p>
          <a:p>
            <a:endParaRPr lang="en-IN" dirty="0"/>
          </a:p>
          <a:p>
            <a:endParaRPr lang="en-IN" dirty="0"/>
          </a:p>
          <a:p>
            <a:r>
              <a:rPr lang="en-IN" dirty="0"/>
              <a:t>Linked-in – </a:t>
            </a:r>
            <a:r>
              <a:rPr lang="en-IN" dirty="0">
                <a:solidFill>
                  <a:srgbClr val="FFC000"/>
                </a:solidFill>
              </a:rPr>
              <a:t>https://www.linkedin.com/in/jinal-chhajed-3a4839171</a:t>
            </a:r>
          </a:p>
          <a:p>
            <a:r>
              <a:rPr lang="en-IN" dirty="0"/>
              <a:t>Email -  </a:t>
            </a:r>
            <a:r>
              <a:rPr lang="en-IN" dirty="0">
                <a:solidFill>
                  <a:srgbClr val="FFC000"/>
                </a:solidFill>
              </a:rPr>
              <a:t>jinal.chhajed@cumminscollege.in</a:t>
            </a:r>
          </a:p>
        </p:txBody>
      </p:sp>
    </p:spTree>
    <p:extLst>
      <p:ext uri="{BB962C8B-B14F-4D97-AF65-F5344CB8AC3E}">
        <p14:creationId xmlns:p14="http://schemas.microsoft.com/office/powerpoint/2010/main" val="192484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EB6F-A96E-4C10-ADE1-4700AA5404EF}"/>
              </a:ext>
            </a:extLst>
          </p:cNvPr>
          <p:cNvSpPr>
            <a:spLocks noGrp="1"/>
          </p:cNvSpPr>
          <p:nvPr>
            <p:ph type="title"/>
          </p:nvPr>
        </p:nvSpPr>
        <p:spPr>
          <a:xfrm>
            <a:off x="913795" y="609600"/>
            <a:ext cx="10353762" cy="5800078"/>
          </a:xfrm>
        </p:spPr>
        <p:txBody>
          <a:bodyPr>
            <a:normAutofit fontScale="90000"/>
          </a:bodyPr>
          <a:lstStyle/>
          <a:p>
            <a:pPr marL="571500" indent="-571500">
              <a:buFont typeface="Wingdings" panose="05000000000000000000" pitchFamily="2" charset="2"/>
              <a:buChar char="Ø"/>
            </a:pPr>
            <a:r>
              <a:rPr lang="en-IN" dirty="0"/>
              <a:t>Studied really hard for 2 years in hope of getting admission in IIT somehow .But failed in </a:t>
            </a:r>
            <a:r>
              <a:rPr lang="en-IN" dirty="0" err="1"/>
              <a:t>Jee</a:t>
            </a:r>
            <a:r>
              <a:rPr lang="en-IN" dirty="0"/>
              <a:t>-Advance .</a:t>
            </a:r>
            <a:br>
              <a:rPr lang="en-IN" dirty="0"/>
            </a:br>
            <a:r>
              <a:rPr lang="en-IN" dirty="0">
                <a:solidFill>
                  <a:srgbClr val="92D050"/>
                </a:solidFill>
              </a:rPr>
              <a:t>Reason</a:t>
            </a:r>
            <a:r>
              <a:rPr lang="en-IN" dirty="0"/>
              <a:t>-</a:t>
            </a:r>
            <a:br>
              <a:rPr lang="en-IN" dirty="0"/>
            </a:br>
            <a:r>
              <a:rPr lang="en-IN" dirty="0"/>
              <a:t> I focused only on solving and studying for Advance(next level )before thinking of the mains(start level) and also limited myself to a subject (Chemistry)</a:t>
            </a:r>
            <a:br>
              <a:rPr lang="en-IN" dirty="0"/>
            </a:br>
            <a:br>
              <a:rPr lang="en-IN" dirty="0"/>
            </a:br>
            <a:br>
              <a:rPr lang="en-IN" dirty="0"/>
            </a:br>
            <a:endParaRPr lang="en-IN" dirty="0"/>
          </a:p>
        </p:txBody>
      </p:sp>
    </p:spTree>
    <p:extLst>
      <p:ext uri="{BB962C8B-B14F-4D97-AF65-F5344CB8AC3E}">
        <p14:creationId xmlns:p14="http://schemas.microsoft.com/office/powerpoint/2010/main" val="3191708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0DFFD-3312-4C0F-B21A-E9A873BDC771}"/>
              </a:ext>
            </a:extLst>
          </p:cNvPr>
          <p:cNvSpPr>
            <a:spLocks noGrp="1"/>
          </p:cNvSpPr>
          <p:nvPr>
            <p:ph type="title"/>
          </p:nvPr>
        </p:nvSpPr>
        <p:spPr>
          <a:xfrm>
            <a:off x="913795" y="372863"/>
            <a:ext cx="10353762" cy="6383044"/>
          </a:xfrm>
        </p:spPr>
        <p:txBody>
          <a:bodyPr>
            <a:normAutofit/>
          </a:bodyPr>
          <a:lstStyle/>
          <a:p>
            <a:pPr marL="571500" indent="-571500">
              <a:buFont typeface="Wingdings" panose="05000000000000000000" pitchFamily="2" charset="2"/>
              <a:buChar char="Ø"/>
            </a:pPr>
            <a:r>
              <a:rPr lang="en-IN" sz="3200" dirty="0"/>
              <a:t>Studied really hard for 2 years in hope of getting admission in IIT somehow .But failed in </a:t>
            </a:r>
            <a:r>
              <a:rPr lang="en-IN" sz="3200" dirty="0" err="1"/>
              <a:t>Jee</a:t>
            </a:r>
            <a:r>
              <a:rPr lang="en-IN" sz="3200" dirty="0"/>
              <a:t>-Advance .</a:t>
            </a:r>
            <a:br>
              <a:rPr lang="en-IN" sz="3200" dirty="0"/>
            </a:br>
            <a:r>
              <a:rPr lang="en-IN" sz="3200" dirty="0">
                <a:sym typeface="Wingdings" panose="05000000000000000000" pitchFamily="2" charset="2"/>
              </a:rPr>
              <a:t> </a:t>
            </a:r>
            <a:r>
              <a:rPr lang="en-IN" sz="3200" dirty="0">
                <a:solidFill>
                  <a:srgbClr val="92D050"/>
                </a:solidFill>
              </a:rPr>
              <a:t>Reason</a:t>
            </a:r>
            <a:r>
              <a:rPr lang="en-IN" sz="3200" dirty="0"/>
              <a:t>- I focused only on solving and studying for Advance(next level )before thinking of the mains(start level).</a:t>
            </a:r>
            <a:br>
              <a:rPr lang="en-IN" sz="3200" dirty="0"/>
            </a:br>
            <a:r>
              <a:rPr lang="en-IN" sz="3200" dirty="0"/>
              <a:t>And I learned </a:t>
            </a:r>
            <a:br>
              <a:rPr lang="en-IN" sz="3200" dirty="0"/>
            </a:br>
            <a:r>
              <a:rPr lang="en-IN" sz="3200" dirty="0">
                <a:solidFill>
                  <a:schemeClr val="tx1"/>
                </a:solidFill>
              </a:rPr>
              <a:t>My very first lesson of life –</a:t>
            </a:r>
            <a:br>
              <a:rPr lang="en-IN" sz="3200" dirty="0">
                <a:solidFill>
                  <a:schemeClr val="tx1"/>
                </a:solidFill>
              </a:rPr>
            </a:br>
            <a:r>
              <a:rPr lang="en-IN" sz="3200" dirty="0"/>
              <a:t>Focus on your start first.</a:t>
            </a:r>
            <a:br>
              <a:rPr lang="en-IN" sz="3200" dirty="0"/>
            </a:br>
            <a:r>
              <a:rPr lang="en-IN" sz="3200" dirty="0"/>
              <a:t>Step by Step, Little by little move on .Don’t Jump on to the final destination directly .</a:t>
            </a:r>
            <a:br>
              <a:rPr lang="en-IN" sz="3200" dirty="0"/>
            </a:br>
            <a:r>
              <a:rPr lang="en-IN" sz="3200" dirty="0"/>
              <a:t>Lesson 2 – Don’t limit yourself .Learn everything .</a:t>
            </a:r>
          </a:p>
        </p:txBody>
      </p:sp>
    </p:spTree>
    <p:extLst>
      <p:ext uri="{BB962C8B-B14F-4D97-AF65-F5344CB8AC3E}">
        <p14:creationId xmlns:p14="http://schemas.microsoft.com/office/powerpoint/2010/main" val="2560345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4F46-0163-48C6-8FAE-D2A173C37F4A}"/>
              </a:ext>
            </a:extLst>
          </p:cNvPr>
          <p:cNvSpPr>
            <a:spLocks noGrp="1"/>
          </p:cNvSpPr>
          <p:nvPr>
            <p:ph type="title"/>
          </p:nvPr>
        </p:nvSpPr>
        <p:spPr>
          <a:xfrm>
            <a:off x="913795" y="609600"/>
            <a:ext cx="10353762" cy="6248400"/>
          </a:xfrm>
        </p:spPr>
        <p:txBody>
          <a:bodyPr>
            <a:normAutofit fontScale="90000"/>
          </a:bodyPr>
          <a:lstStyle/>
          <a:p>
            <a:br>
              <a:rPr lang="en-IN" dirty="0"/>
            </a:br>
            <a:r>
              <a:rPr lang="en-IN" dirty="0"/>
              <a:t>In 2018 got an idea and motivation for start-up. Studied a lot about it and finally decided to start an eco-friendly start-up and applied for the same in Eaton’s i2i(ignited innovators of India )under Humanity and health </a:t>
            </a:r>
            <a:r>
              <a:rPr lang="en-IN" dirty="0" err="1"/>
              <a:t>sector.Got</a:t>
            </a:r>
            <a:r>
              <a:rPr lang="en-IN" dirty="0"/>
              <a:t> my team up and we cleared all the initial rounds of pitching the </a:t>
            </a:r>
            <a:r>
              <a:rPr lang="en-IN" dirty="0" err="1"/>
              <a:t>idea,Presenting</a:t>
            </a:r>
            <a:r>
              <a:rPr lang="en-IN" dirty="0"/>
              <a:t> it ,</a:t>
            </a:r>
            <a:r>
              <a:rPr lang="en-IN" dirty="0" err="1"/>
              <a:t>Gettig</a:t>
            </a:r>
            <a:r>
              <a:rPr lang="en-IN" dirty="0"/>
              <a:t> sponsorship and mentor for the same from Eaton itself and to the final round where we were asked to apply in to a specific area ,we failed there !</a:t>
            </a:r>
            <a:br>
              <a:rPr lang="en-IN" dirty="0"/>
            </a:br>
            <a:endParaRPr lang="en-IN" dirty="0"/>
          </a:p>
        </p:txBody>
      </p:sp>
    </p:spTree>
    <p:extLst>
      <p:ext uri="{BB962C8B-B14F-4D97-AF65-F5344CB8AC3E}">
        <p14:creationId xmlns:p14="http://schemas.microsoft.com/office/powerpoint/2010/main" val="198702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DF3CB-E920-43C1-B549-53376A4E1CD0}"/>
              </a:ext>
            </a:extLst>
          </p:cNvPr>
          <p:cNvSpPr>
            <a:spLocks noGrp="1"/>
          </p:cNvSpPr>
          <p:nvPr>
            <p:ph type="title"/>
          </p:nvPr>
        </p:nvSpPr>
        <p:spPr>
          <a:xfrm>
            <a:off x="913795" y="609600"/>
            <a:ext cx="10353762" cy="5729056"/>
          </a:xfrm>
        </p:spPr>
        <p:txBody>
          <a:bodyPr>
            <a:normAutofit/>
          </a:bodyPr>
          <a:lstStyle/>
          <a:p>
            <a:r>
              <a:rPr lang="en-IN" sz="3200" dirty="0">
                <a:solidFill>
                  <a:srgbClr val="92D050"/>
                </a:solidFill>
              </a:rPr>
              <a:t>Reason-</a:t>
            </a:r>
            <a:r>
              <a:rPr lang="en-IN" sz="3200" dirty="0">
                <a:solidFill>
                  <a:schemeClr val="tx1"/>
                </a:solidFill>
              </a:rPr>
              <a:t>Lack of perseverance and Lack of support from people.</a:t>
            </a:r>
            <a:br>
              <a:rPr lang="en-IN" sz="3200" dirty="0">
                <a:solidFill>
                  <a:schemeClr val="tx1"/>
                </a:solidFill>
              </a:rPr>
            </a:br>
            <a:r>
              <a:rPr lang="en-IN" sz="3200" dirty="0">
                <a:solidFill>
                  <a:schemeClr val="tx1"/>
                </a:solidFill>
              </a:rPr>
              <a:t>Lesson’s learned –Always be a team player and develop leadership skills and the most important be ready to face 100s of rejection.</a:t>
            </a:r>
            <a:br>
              <a:rPr lang="en-IN" sz="3200" dirty="0">
                <a:solidFill>
                  <a:schemeClr val="tx1"/>
                </a:solidFill>
              </a:rPr>
            </a:br>
            <a:endParaRPr lang="en-IN" sz="3200" dirty="0">
              <a:solidFill>
                <a:srgbClr val="92D050"/>
              </a:solidFill>
            </a:endParaRPr>
          </a:p>
        </p:txBody>
      </p:sp>
    </p:spTree>
    <p:extLst>
      <p:ext uri="{BB962C8B-B14F-4D97-AF65-F5344CB8AC3E}">
        <p14:creationId xmlns:p14="http://schemas.microsoft.com/office/powerpoint/2010/main" val="2716823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78222-229A-4354-AD5B-A32023F87CDD}"/>
              </a:ext>
            </a:extLst>
          </p:cNvPr>
          <p:cNvSpPr>
            <a:spLocks noGrp="1"/>
          </p:cNvSpPr>
          <p:nvPr>
            <p:ph type="title"/>
          </p:nvPr>
        </p:nvSpPr>
        <p:spPr>
          <a:xfrm>
            <a:off x="913795" y="609600"/>
            <a:ext cx="10353762" cy="4823534"/>
          </a:xfrm>
        </p:spPr>
        <p:txBody>
          <a:bodyPr>
            <a:normAutofit/>
          </a:bodyPr>
          <a:lstStyle/>
          <a:p>
            <a:r>
              <a:rPr lang="en-IN" sz="3200" dirty="0"/>
              <a:t>2019 –After putting in many efforts and waiting  for a whole day to give a 50 minutes interview ,I was finally offered internship letter from Boeing for joining in as Application developer .</a:t>
            </a:r>
            <a:br>
              <a:rPr lang="en-IN" sz="3200" dirty="0"/>
            </a:br>
            <a:r>
              <a:rPr lang="en-IN" sz="3200" dirty="0"/>
              <a:t>2020- Got a call from Boeing saying sorry for not being able to conduct virtual internship !!</a:t>
            </a:r>
          </a:p>
        </p:txBody>
      </p:sp>
    </p:spTree>
    <p:extLst>
      <p:ext uri="{BB962C8B-B14F-4D97-AF65-F5344CB8AC3E}">
        <p14:creationId xmlns:p14="http://schemas.microsoft.com/office/powerpoint/2010/main" val="1858917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24A08-B018-4A24-ADEE-1C2B59989B01}"/>
              </a:ext>
            </a:extLst>
          </p:cNvPr>
          <p:cNvSpPr>
            <a:spLocks noGrp="1"/>
          </p:cNvSpPr>
          <p:nvPr>
            <p:ph type="title"/>
          </p:nvPr>
        </p:nvSpPr>
        <p:spPr>
          <a:xfrm>
            <a:off x="913795" y="609600"/>
            <a:ext cx="10353762" cy="5675790"/>
          </a:xfrm>
        </p:spPr>
        <p:txBody>
          <a:bodyPr>
            <a:normAutofit/>
          </a:bodyPr>
          <a:lstStyle/>
          <a:p>
            <a:r>
              <a:rPr lang="en-IN" sz="3200" dirty="0">
                <a:solidFill>
                  <a:srgbClr val="92D050"/>
                </a:solidFill>
              </a:rPr>
              <a:t>Lesson learned </a:t>
            </a:r>
            <a:r>
              <a:rPr lang="en-IN" sz="3200" dirty="0"/>
              <a:t>–Be prepared to face any consequence that life gives you .</a:t>
            </a:r>
            <a:br>
              <a:rPr lang="en-IN" sz="3200" dirty="0"/>
            </a:br>
            <a:br>
              <a:rPr lang="en-IN" sz="3200" dirty="0"/>
            </a:br>
            <a:r>
              <a:rPr lang="en-IN" sz="3200" dirty="0"/>
              <a:t>Changed many fields but common things in all these situations were my urge to develop skills that I already have and also the ones I don’t possess.</a:t>
            </a:r>
            <a:br>
              <a:rPr lang="en-IN" sz="3200" dirty="0"/>
            </a:br>
            <a:br>
              <a:rPr lang="en-IN" sz="3200" dirty="0"/>
            </a:br>
            <a:r>
              <a:rPr lang="en-IN" sz="3200" dirty="0"/>
              <a:t>2020-Happy to work with Forte Hack as a web developer and also pursue my specialisation in White hat hacking.</a:t>
            </a:r>
          </a:p>
        </p:txBody>
      </p:sp>
    </p:spTree>
    <p:extLst>
      <p:ext uri="{BB962C8B-B14F-4D97-AF65-F5344CB8AC3E}">
        <p14:creationId xmlns:p14="http://schemas.microsoft.com/office/powerpoint/2010/main" val="5805403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564</TotalTime>
  <Words>1444</Words>
  <Application>Microsoft Office PowerPoint</Application>
  <PresentationFormat>Widescreen</PresentationFormat>
  <Paragraphs>118</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Calisto MT</vt:lpstr>
      <vt:lpstr>Wingdings</vt:lpstr>
      <vt:lpstr>Wingdings 2</vt:lpstr>
      <vt:lpstr>Slate</vt:lpstr>
      <vt:lpstr>Jinal Chhajed</vt:lpstr>
      <vt:lpstr>Jinal Chhajed</vt:lpstr>
      <vt:lpstr>Jinal Chhajed</vt:lpstr>
      <vt:lpstr>Studied really hard for 2 years in hope of getting admission in IIT somehow .But failed in Jee-Advance . Reason-  I focused only on solving and studying for Advance(next level )before thinking of the mains(start level) and also limited myself to a subject (Chemistry)   </vt:lpstr>
      <vt:lpstr>Studied really hard for 2 years in hope of getting admission in IIT somehow .But failed in Jee-Advance .  Reason- I focused only on solving and studying for Advance(next level )before thinking of the mains(start level). And I learned  My very first lesson of life – Focus on your start first. Step by Step, Little by little move on .Don’t Jump on to the final destination directly . Lesson 2 – Don’t limit yourself .Learn everything .</vt:lpstr>
      <vt:lpstr> In 2018 got an idea and motivation for start-up. Studied a lot about it and finally decided to start an eco-friendly start-up and applied for the same in Eaton’s i2i(ignited innovators of India )under Humanity and health sector.Got my team up and we cleared all the initial rounds of pitching the idea,Presenting it ,Gettig sponsorship and mentor for the same from Eaton itself and to the final round where we were asked to apply in to a specific area ,we failed there ! </vt:lpstr>
      <vt:lpstr>Reason-Lack of perseverance and Lack of support from people. Lesson’s learned –Always be a team player and develop leadership skills and the most important be ready to face 100s of rejection. </vt:lpstr>
      <vt:lpstr>2019 –After putting in many efforts and waiting  for a whole day to give a 50 minutes interview ,I was finally offered internship letter from Boeing for joining in as Application developer . 2020- Got a call from Boeing saying sorry for not being able to conduct virtual internship !!</vt:lpstr>
      <vt:lpstr>Lesson learned –Be prepared to face any consequence that life gives you .  Changed many fields but common things in all these situations were my urge to develop skills that I already have and also the ones I don’t possess.  2020-Happy to work with Forte Hack as a web developer and also pursue my specialisation in White hat hacking.</vt:lpstr>
      <vt:lpstr>Introduction</vt:lpstr>
      <vt:lpstr>What is Skill and Skill Assessment?</vt:lpstr>
      <vt:lpstr>What is Skill and Skill Assessment?</vt:lpstr>
      <vt:lpstr>What is Skill and Skill Assessment?</vt:lpstr>
      <vt:lpstr>Why is it important ?</vt:lpstr>
      <vt:lpstr>Why is it important ?</vt:lpstr>
      <vt:lpstr>What does this skill-set include?</vt:lpstr>
      <vt:lpstr>What does this skill-set include?</vt:lpstr>
      <vt:lpstr>I read it somewhere few days ago :       “Master one skill in 20’s and enjoy and earn rest of your life.”         What if the one we mastered in 20s got outdated in 30s ?     -   20% to the 4 skills that you really want to master and          20% to get updated with the another ones. Don’t be one-trick-pony. </vt:lpstr>
      <vt:lpstr>PowerPoint Presentation</vt:lpstr>
      <vt:lpstr>Soft Skills</vt:lpstr>
      <vt:lpstr>Common Soft Skills </vt:lpstr>
      <vt:lpstr>Common Soft Skills </vt:lpstr>
      <vt:lpstr>Common Soft Skills </vt:lpstr>
      <vt:lpstr>Common Soft Skills </vt:lpstr>
      <vt:lpstr>How does this affect placement?</vt:lpstr>
      <vt:lpstr>How does this affect placement?</vt:lpstr>
      <vt:lpstr>How does this affect placement?</vt:lpstr>
      <vt:lpstr>Importance of Diversity and Misconceptions </vt:lpstr>
      <vt:lpstr>Importance of Diversity and Misconceptions </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Jinal Chhajed</dc:title>
  <dc:creator>jinalchhajed05@gmail.com</dc:creator>
  <cp:lastModifiedBy>jinalchhajed05@gmail.com</cp:lastModifiedBy>
  <cp:revision>43</cp:revision>
  <dcterms:created xsi:type="dcterms:W3CDTF">2020-07-01T04:30:42Z</dcterms:created>
  <dcterms:modified xsi:type="dcterms:W3CDTF">2020-07-01T13:54:46Z</dcterms:modified>
</cp:coreProperties>
</file>