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erriweather Light"/>
      <p:regular r:id="rId22"/>
      <p:bold r:id="rId23"/>
      <p:italic r:id="rId24"/>
      <p:boldItalic r:id="rId25"/>
    </p:embeddedFont>
    <p:embeddedFont>
      <p:font typeface="Montserrat"/>
      <p:regular r:id="rId26"/>
      <p:bold r:id="rId27"/>
      <p:italic r:id="rId28"/>
      <p:boldItalic r:id="rId29"/>
    </p:embeddedFont>
    <p:embeddedFont>
      <p:font typeface="Open Sans SemiBold"/>
      <p:regular r:id="rId30"/>
      <p:bold r:id="rId31"/>
      <p:italic r:id="rId32"/>
      <p:boldItalic r:id="rId33"/>
    </p:embeddedFont>
    <p:embeddedFont>
      <p:font typeface="Vidaloka"/>
      <p:regular r:id="rId34"/>
    </p:embeddedFont>
    <p:embeddedFont>
      <p:font typeface="Russo One"/>
      <p:regular r:id="rId35"/>
    </p:embeddedFont>
    <p:embeddedFont>
      <p:font typeface="Mako"/>
      <p:regular r:id="rId36"/>
    </p:embeddedFont>
    <p:embeddedFont>
      <p:font typeface="Crimson Tex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boldItalic.fntdata"/><Relationship Id="rId42" Type="http://schemas.openxmlformats.org/officeDocument/2006/relationships/font" Target="fonts/OpenSans-bold.fntdata"/><Relationship Id="rId41" Type="http://schemas.openxmlformats.org/officeDocument/2006/relationships/font" Target="fonts/OpenSans-regular.fntdata"/><Relationship Id="rId44" Type="http://schemas.openxmlformats.org/officeDocument/2006/relationships/font" Target="fonts/OpenSans-boldItalic.fntdata"/><Relationship Id="rId4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bold.fntdata"/><Relationship Id="rId30" Type="http://schemas.openxmlformats.org/officeDocument/2006/relationships/font" Target="fonts/OpenSansSemiBold-regular.fntdata"/><Relationship Id="rId33" Type="http://schemas.openxmlformats.org/officeDocument/2006/relationships/font" Target="fonts/OpenSansSemiBold-boldItalic.fntdata"/><Relationship Id="rId32" Type="http://schemas.openxmlformats.org/officeDocument/2006/relationships/font" Target="fonts/OpenSansSemiBold-italic.fntdata"/><Relationship Id="rId35" Type="http://schemas.openxmlformats.org/officeDocument/2006/relationships/font" Target="fonts/RussoOne-regular.fntdata"/><Relationship Id="rId34" Type="http://schemas.openxmlformats.org/officeDocument/2006/relationships/font" Target="fonts/Vidaloka-regular.fntdata"/><Relationship Id="rId37" Type="http://schemas.openxmlformats.org/officeDocument/2006/relationships/font" Target="fonts/CrimsonText-regular.fntdata"/><Relationship Id="rId36" Type="http://schemas.openxmlformats.org/officeDocument/2006/relationships/font" Target="fonts/Mako-regular.fntdata"/><Relationship Id="rId39" Type="http://schemas.openxmlformats.org/officeDocument/2006/relationships/font" Target="fonts/CrimsonText-italic.fntdata"/><Relationship Id="rId38" Type="http://schemas.openxmlformats.org/officeDocument/2006/relationships/font" Target="fonts/CrimsonText-bold.fntdata"/><Relationship Id="rId20" Type="http://schemas.openxmlformats.org/officeDocument/2006/relationships/slide" Target="slides/slide15.xml"/><Relationship Id="rId22" Type="http://schemas.openxmlformats.org/officeDocument/2006/relationships/font" Target="fonts/MerriweatherLight-regular.fntdata"/><Relationship Id="rId21" Type="http://schemas.openxmlformats.org/officeDocument/2006/relationships/slide" Target="slides/slide16.xml"/><Relationship Id="rId24" Type="http://schemas.openxmlformats.org/officeDocument/2006/relationships/font" Target="fonts/MerriweatherLight-italic.fntdata"/><Relationship Id="rId23" Type="http://schemas.openxmlformats.org/officeDocument/2006/relationships/font" Target="fonts/MerriweatherLight-bold.fntdata"/><Relationship Id="rId26" Type="http://schemas.openxmlformats.org/officeDocument/2006/relationships/font" Target="fonts/Montserrat-regular.fntdata"/><Relationship Id="rId25" Type="http://schemas.openxmlformats.org/officeDocument/2006/relationships/font" Target="fonts/MerriweatherLight-boldItalic.fntdata"/><Relationship Id="rId28" Type="http://schemas.openxmlformats.org/officeDocument/2006/relationships/font" Target="fonts/Montserrat-italic.fntdata"/><Relationship Id="rId27" Type="http://schemas.openxmlformats.org/officeDocument/2006/relationships/font" Target="fonts/Montserrat-bold.fntdata"/><Relationship Id="rId29"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d17fbdc9e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d17fbdc9e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6fec9e3672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6fec9e367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d17888b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d17888b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d17fbdc9e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d17fbdc9e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d17fbdc9e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d17fbdc9e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d17fbdc9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d17fbdc9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d17fbdc9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d17fbdc9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6fec9e367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6fec9e367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d17fbdc9e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d17fbdc9e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d17fbdc9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d17fbdc9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6fec9e367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6fec9e367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d17fbdc9e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d17fbdc9e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d17fbdc9e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d17fbdc9e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d17fbdc9e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d17fbdc9e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6fec9e367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6fec9e367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hyperlink" Target="https://www.kaggle.com/datasets/yasserh/housing-prices-dataset" TargetMode="External"/><Relationship Id="rId5" Type="http://schemas.openxmlformats.org/officeDocument/2006/relationships/image" Target="../media/image12.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Analyzing Housing Prices</a:t>
            </a:r>
            <a:endParaRPr/>
          </a:p>
        </p:txBody>
      </p:sp>
      <p:sp>
        <p:nvSpPr>
          <p:cNvPr id="473" name="Google Shape;473;p54"/>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Nora El-Ruwie &amp; Aida Bah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35" name="Google Shape;535;p63"/>
          <p:cNvPicPr preferRelativeResize="0"/>
          <p:nvPr/>
        </p:nvPicPr>
        <p:blipFill>
          <a:blip r:embed="rId3">
            <a:alphaModFix/>
          </a:blip>
          <a:stretch>
            <a:fillRect/>
          </a:stretch>
        </p:blipFill>
        <p:spPr>
          <a:xfrm>
            <a:off x="511849" y="184024"/>
            <a:ext cx="8367600" cy="454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a:t>
            </a:r>
            <a:endParaRPr/>
          </a:p>
        </p:txBody>
      </p:sp>
      <p:sp>
        <p:nvSpPr>
          <p:cNvPr id="541" name="Google Shape;541;p6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What models did we use?</a:t>
            </a:r>
            <a:endParaRPr b="1" sz="2100">
              <a:solidFill>
                <a:schemeClr val="dk1"/>
              </a:solidFill>
              <a:highlight>
                <a:srgbClr val="FFFFFF"/>
              </a:highlight>
              <a:latin typeface="Arial"/>
              <a:ea typeface="Arial"/>
              <a:cs typeface="Arial"/>
              <a:sym typeface="Arial"/>
            </a:endParaRPr>
          </a:p>
          <a:p>
            <a:pPr indent="-381000" lvl="0" marL="457200" rtl="0" algn="l">
              <a:spcBef>
                <a:spcPts val="1200"/>
              </a:spcBef>
              <a:spcAft>
                <a:spcPts val="0"/>
              </a:spcAft>
              <a:buSzPts val="2400"/>
              <a:buChar char="●"/>
            </a:pPr>
            <a:r>
              <a:rPr lang="en" sz="2400"/>
              <a:t>Linear Regression</a:t>
            </a:r>
            <a:endParaRPr sz="2400"/>
          </a:p>
          <a:p>
            <a:pPr indent="-381000" lvl="0" marL="457200" rtl="0" algn="l">
              <a:spcBef>
                <a:spcPts val="0"/>
              </a:spcBef>
              <a:spcAft>
                <a:spcPts val="0"/>
              </a:spcAft>
              <a:buSzPts val="2400"/>
              <a:buChar char="●"/>
            </a:pPr>
            <a:r>
              <a:rPr lang="en" sz="2400"/>
              <a:t>Random Forest </a:t>
            </a:r>
            <a:endParaRPr sz="2400"/>
          </a:p>
          <a:p>
            <a:pPr indent="-381000" lvl="0" marL="457200" rtl="0" algn="l">
              <a:spcBef>
                <a:spcPts val="0"/>
              </a:spcBef>
              <a:spcAft>
                <a:spcPts val="0"/>
              </a:spcAft>
              <a:buSzPts val="2400"/>
              <a:buChar char="●"/>
            </a:pPr>
            <a:r>
              <a:rPr lang="en" sz="2400"/>
              <a:t>KMeans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47" name="Google Shape;547;p6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pic>
        <p:nvPicPr>
          <p:cNvPr id="548" name="Google Shape;548;p65"/>
          <p:cNvPicPr preferRelativeResize="0"/>
          <p:nvPr/>
        </p:nvPicPr>
        <p:blipFill>
          <a:blip r:embed="rId3">
            <a:alphaModFix/>
          </a:blip>
          <a:stretch>
            <a:fillRect/>
          </a:stretch>
        </p:blipFill>
        <p:spPr>
          <a:xfrm>
            <a:off x="64778" y="548274"/>
            <a:ext cx="4466373" cy="2093474"/>
          </a:xfrm>
          <a:prstGeom prst="rect">
            <a:avLst/>
          </a:prstGeom>
          <a:noFill/>
          <a:ln>
            <a:noFill/>
          </a:ln>
        </p:spPr>
      </p:pic>
      <p:pic>
        <p:nvPicPr>
          <p:cNvPr id="549" name="Google Shape;549;p65"/>
          <p:cNvPicPr preferRelativeResize="0"/>
          <p:nvPr/>
        </p:nvPicPr>
        <p:blipFill rotWithShape="1">
          <a:blip r:embed="rId4">
            <a:alphaModFix/>
          </a:blip>
          <a:srcRect b="0" l="0" r="0" t="0"/>
          <a:stretch/>
        </p:blipFill>
        <p:spPr>
          <a:xfrm>
            <a:off x="4572000" y="2031775"/>
            <a:ext cx="4466376" cy="2617522"/>
          </a:xfrm>
          <a:prstGeom prst="rect">
            <a:avLst/>
          </a:prstGeom>
          <a:noFill/>
          <a:ln>
            <a:noFill/>
          </a:ln>
        </p:spPr>
      </p:pic>
      <p:pic>
        <p:nvPicPr>
          <p:cNvPr id="550" name="Google Shape;550;p65"/>
          <p:cNvPicPr preferRelativeResize="0"/>
          <p:nvPr/>
        </p:nvPicPr>
        <p:blipFill>
          <a:blip r:embed="rId5">
            <a:alphaModFix/>
          </a:blip>
          <a:stretch>
            <a:fillRect/>
          </a:stretch>
        </p:blipFill>
        <p:spPr>
          <a:xfrm>
            <a:off x="401436" y="2715775"/>
            <a:ext cx="3979241" cy="2093474"/>
          </a:xfrm>
          <a:prstGeom prst="rect">
            <a:avLst/>
          </a:prstGeom>
          <a:noFill/>
          <a:ln>
            <a:noFill/>
          </a:ln>
        </p:spPr>
      </p:pic>
      <p:sp>
        <p:nvSpPr>
          <p:cNvPr id="551" name="Google Shape;551;p65"/>
          <p:cNvSpPr txBox="1"/>
          <p:nvPr>
            <p:ph type="title"/>
          </p:nvPr>
        </p:nvSpPr>
        <p:spPr>
          <a:xfrm>
            <a:off x="4708453" y="445025"/>
            <a:ext cx="367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Linear Regression &amp; Random Forest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K Means Clustering </a:t>
            </a:r>
            <a:endParaRPr/>
          </a:p>
        </p:txBody>
      </p:sp>
      <p:sp>
        <p:nvSpPr>
          <p:cNvPr id="557" name="Google Shape;557;p6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pic>
        <p:nvPicPr>
          <p:cNvPr id="558" name="Google Shape;558;p66"/>
          <p:cNvPicPr preferRelativeResize="0"/>
          <p:nvPr/>
        </p:nvPicPr>
        <p:blipFill>
          <a:blip r:embed="rId3">
            <a:alphaModFix/>
          </a:blip>
          <a:stretch>
            <a:fillRect/>
          </a:stretch>
        </p:blipFill>
        <p:spPr>
          <a:xfrm>
            <a:off x="203525" y="1130234"/>
            <a:ext cx="5036598" cy="2209449"/>
          </a:xfrm>
          <a:prstGeom prst="rect">
            <a:avLst/>
          </a:prstGeom>
          <a:noFill/>
          <a:ln>
            <a:noFill/>
          </a:ln>
        </p:spPr>
      </p:pic>
      <p:pic>
        <p:nvPicPr>
          <p:cNvPr id="559" name="Google Shape;559;p66"/>
          <p:cNvPicPr preferRelativeResize="0"/>
          <p:nvPr/>
        </p:nvPicPr>
        <p:blipFill>
          <a:blip r:embed="rId4">
            <a:alphaModFix/>
          </a:blip>
          <a:stretch>
            <a:fillRect/>
          </a:stretch>
        </p:blipFill>
        <p:spPr>
          <a:xfrm>
            <a:off x="3754251" y="2803025"/>
            <a:ext cx="5111100" cy="209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7"/>
          <p:cNvSpPr txBox="1"/>
          <p:nvPr>
            <p:ph type="title"/>
          </p:nvPr>
        </p:nvSpPr>
        <p:spPr>
          <a:xfrm>
            <a:off x="13967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KMeans Clustering </a:t>
            </a:r>
            <a:endParaRPr/>
          </a:p>
        </p:txBody>
      </p:sp>
      <p:sp>
        <p:nvSpPr>
          <p:cNvPr id="565" name="Google Shape;565;p67"/>
          <p:cNvSpPr txBox="1"/>
          <p:nvPr>
            <p:ph idx="1" type="body"/>
          </p:nvPr>
        </p:nvSpPr>
        <p:spPr>
          <a:xfrm>
            <a:off x="963025" y="1575100"/>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pic>
        <p:nvPicPr>
          <p:cNvPr id="566" name="Google Shape;566;p67"/>
          <p:cNvPicPr preferRelativeResize="0"/>
          <p:nvPr/>
        </p:nvPicPr>
        <p:blipFill>
          <a:blip r:embed="rId3">
            <a:alphaModFix/>
          </a:blip>
          <a:stretch>
            <a:fillRect/>
          </a:stretch>
        </p:blipFill>
        <p:spPr>
          <a:xfrm>
            <a:off x="36127" y="1120777"/>
            <a:ext cx="4535875" cy="3537350"/>
          </a:xfrm>
          <a:prstGeom prst="rect">
            <a:avLst/>
          </a:prstGeom>
          <a:noFill/>
          <a:ln>
            <a:noFill/>
          </a:ln>
        </p:spPr>
      </p:pic>
      <p:pic>
        <p:nvPicPr>
          <p:cNvPr id="567" name="Google Shape;567;p67"/>
          <p:cNvPicPr preferRelativeResize="0"/>
          <p:nvPr/>
        </p:nvPicPr>
        <p:blipFill>
          <a:blip r:embed="rId4">
            <a:alphaModFix/>
          </a:blip>
          <a:stretch>
            <a:fillRect/>
          </a:stretch>
        </p:blipFill>
        <p:spPr>
          <a:xfrm>
            <a:off x="4786425" y="1120775"/>
            <a:ext cx="4283433" cy="344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8"/>
          <p:cNvSpPr txBox="1"/>
          <p:nvPr>
            <p:ph type="title"/>
          </p:nvPr>
        </p:nvSpPr>
        <p:spPr>
          <a:xfrm>
            <a:off x="80375" y="10840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TABLES</a:t>
            </a:r>
            <a:endParaRPr/>
          </a:p>
        </p:txBody>
      </p:sp>
      <p:pic>
        <p:nvPicPr>
          <p:cNvPr id="573" name="Google Shape;573;p68"/>
          <p:cNvPicPr preferRelativeResize="0"/>
          <p:nvPr/>
        </p:nvPicPr>
        <p:blipFill rotWithShape="1">
          <a:blip r:embed="rId3">
            <a:alphaModFix/>
          </a:blip>
          <a:srcRect b="0" l="0" r="30743" t="0"/>
          <a:stretch/>
        </p:blipFill>
        <p:spPr>
          <a:xfrm>
            <a:off x="1295125" y="614600"/>
            <a:ext cx="6553748" cy="4221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9"/>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479" name="Google Shape;479;p5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Nu</a:t>
            </a:r>
            <a:r>
              <a:rPr b="1" lang="en" sz="2000"/>
              <a:t>ll Hypothesis:</a:t>
            </a:r>
            <a:r>
              <a:rPr lang="en" sz="2000"/>
              <a:t> For the Kaggle Housing Prices dataset there will be no significant difference in house sale prices based on various features like number of bedrooms, number of bathrooms, area, square footage, etc. </a:t>
            </a:r>
            <a:endParaRPr sz="2000"/>
          </a:p>
          <a:p>
            <a:pPr indent="0" lvl="0" marL="0" rtl="0" algn="l">
              <a:spcBef>
                <a:spcPts val="1200"/>
              </a:spcBef>
              <a:spcAft>
                <a:spcPts val="0"/>
              </a:spcAft>
              <a:buNone/>
            </a:pPr>
            <a:r>
              <a:rPr b="1" lang="en" sz="2000"/>
              <a:t>Alternative Hypothesis:</a:t>
            </a:r>
            <a:r>
              <a:rPr lang="en" sz="2000"/>
              <a:t> For the Kaggle Housing Prices dataset there will be a significant difference in house sale prices based on the various features like number of bedrooms, number of bathrooms, area, square footage, etc. </a:t>
            </a:r>
            <a:endParaRPr sz="20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2216250" y="2285400"/>
            <a:ext cx="471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README. &amp; Outline</a:t>
            </a:r>
            <a:endParaRPr sz="3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91" name="Google Shape;491;p57"/>
          <p:cNvPicPr preferRelativeResize="0"/>
          <p:nvPr/>
        </p:nvPicPr>
        <p:blipFill>
          <a:blip r:embed="rId3">
            <a:alphaModFix/>
          </a:blip>
          <a:stretch>
            <a:fillRect/>
          </a:stretch>
        </p:blipFill>
        <p:spPr>
          <a:xfrm>
            <a:off x="713225" y="0"/>
            <a:ext cx="7798108" cy="509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a:t>
            </a:r>
            <a:endParaRPr/>
          </a:p>
        </p:txBody>
      </p:sp>
      <p:pic>
        <p:nvPicPr>
          <p:cNvPr id="497" name="Google Shape;497;p58"/>
          <p:cNvPicPr preferRelativeResize="0"/>
          <p:nvPr/>
        </p:nvPicPr>
        <p:blipFill>
          <a:blip r:embed="rId3">
            <a:alphaModFix/>
          </a:blip>
          <a:stretch>
            <a:fillRect/>
          </a:stretch>
        </p:blipFill>
        <p:spPr>
          <a:xfrm>
            <a:off x="4140124" y="1017727"/>
            <a:ext cx="4711500" cy="3592748"/>
          </a:xfrm>
          <a:prstGeom prst="rect">
            <a:avLst/>
          </a:prstGeom>
          <a:noFill/>
          <a:ln>
            <a:noFill/>
          </a:ln>
        </p:spPr>
      </p:pic>
      <p:sp>
        <p:nvSpPr>
          <p:cNvPr id="498" name="Google Shape;498;p58"/>
          <p:cNvSpPr txBox="1"/>
          <p:nvPr/>
        </p:nvSpPr>
        <p:spPr>
          <a:xfrm>
            <a:off x="2587200" y="564775"/>
            <a:ext cx="1984800" cy="629100"/>
          </a:xfrm>
          <a:prstGeom prst="rect">
            <a:avLst/>
          </a:prstGeom>
          <a:noFill/>
          <a:ln>
            <a:noFill/>
          </a:ln>
        </p:spPr>
        <p:txBody>
          <a:bodyPr anchorCtr="0" anchor="t" bIns="91425" lIns="91425" spcFirstLastPara="1" rIns="91425" wrap="square" tIns="91425">
            <a:noAutofit/>
          </a:bodyPr>
          <a:lstStyle/>
          <a:p>
            <a:pPr indent="-266700" lvl="0" marL="457200" rtl="0" algn="l">
              <a:spcBef>
                <a:spcPts val="0"/>
              </a:spcBef>
              <a:spcAft>
                <a:spcPts val="0"/>
              </a:spcAft>
              <a:buClr>
                <a:schemeClr val="dk2"/>
              </a:buClr>
              <a:buSzPts val="600"/>
              <a:buFont typeface="Montserrat"/>
              <a:buChar char="●"/>
            </a:pPr>
            <a:r>
              <a:rPr lang="en" sz="600">
                <a:solidFill>
                  <a:schemeClr val="dk2"/>
                </a:solidFill>
                <a:latin typeface="Montserrat"/>
                <a:ea typeface="Montserrat"/>
                <a:cs typeface="Montserrat"/>
                <a:sym typeface="Montserrat"/>
              </a:rPr>
              <a:t>Kaggle House Pricing Dataset</a:t>
            </a:r>
            <a:endParaRPr sz="600">
              <a:solidFill>
                <a:schemeClr val="dk2"/>
              </a:solidFill>
              <a:latin typeface="Montserrat"/>
              <a:ea typeface="Montserrat"/>
              <a:cs typeface="Montserrat"/>
              <a:sym typeface="Montserrat"/>
            </a:endParaRPr>
          </a:p>
          <a:p>
            <a:pPr indent="-266700" lvl="0" marL="457200" rtl="0" algn="l">
              <a:spcBef>
                <a:spcPts val="0"/>
              </a:spcBef>
              <a:spcAft>
                <a:spcPts val="0"/>
              </a:spcAft>
              <a:buClr>
                <a:schemeClr val="dk2"/>
              </a:buClr>
              <a:buSzPts val="600"/>
              <a:buFont typeface="Montserrat"/>
              <a:buChar char="●"/>
            </a:pPr>
            <a:r>
              <a:rPr lang="en" sz="600" u="sng">
                <a:solidFill>
                  <a:schemeClr val="hlink"/>
                </a:solidFill>
                <a:latin typeface="Montserrat"/>
                <a:ea typeface="Montserrat"/>
                <a:cs typeface="Montserrat"/>
                <a:sym typeface="Montserrat"/>
                <a:hlinkClick r:id="rId4"/>
              </a:rPr>
              <a:t>https://www.kaggle.com/datasets/yasserh/housing-prices-dataset</a:t>
            </a:r>
            <a:r>
              <a:rPr lang="en" sz="600">
                <a:solidFill>
                  <a:schemeClr val="dk2"/>
                </a:solidFill>
                <a:latin typeface="Montserrat"/>
                <a:ea typeface="Montserrat"/>
                <a:cs typeface="Montserrat"/>
                <a:sym typeface="Montserrat"/>
              </a:rPr>
              <a:t> </a:t>
            </a:r>
            <a:endParaRPr sz="600">
              <a:solidFill>
                <a:schemeClr val="dk2"/>
              </a:solidFill>
              <a:latin typeface="Montserrat"/>
              <a:ea typeface="Montserrat"/>
              <a:cs typeface="Montserrat"/>
              <a:sym typeface="Montserrat"/>
            </a:endParaRPr>
          </a:p>
        </p:txBody>
      </p:sp>
      <p:pic>
        <p:nvPicPr>
          <p:cNvPr id="499" name="Google Shape;499;p58"/>
          <p:cNvPicPr preferRelativeResize="0"/>
          <p:nvPr/>
        </p:nvPicPr>
        <p:blipFill>
          <a:blip r:embed="rId5">
            <a:alphaModFix/>
          </a:blip>
          <a:stretch>
            <a:fillRect/>
          </a:stretch>
        </p:blipFill>
        <p:spPr>
          <a:xfrm>
            <a:off x="-82900" y="1193875"/>
            <a:ext cx="3964001" cy="1562634"/>
          </a:xfrm>
          <a:prstGeom prst="rect">
            <a:avLst/>
          </a:prstGeom>
          <a:noFill/>
          <a:ln>
            <a:noFill/>
          </a:ln>
        </p:spPr>
      </p:pic>
      <p:pic>
        <p:nvPicPr>
          <p:cNvPr id="500" name="Google Shape;500;p58"/>
          <p:cNvPicPr preferRelativeResize="0"/>
          <p:nvPr/>
        </p:nvPicPr>
        <p:blipFill>
          <a:blip r:embed="rId6">
            <a:alphaModFix/>
          </a:blip>
          <a:stretch>
            <a:fillRect/>
          </a:stretch>
        </p:blipFill>
        <p:spPr>
          <a:xfrm>
            <a:off x="388525" y="2874109"/>
            <a:ext cx="3576299" cy="19981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9"/>
          <p:cNvSpPr txBox="1"/>
          <p:nvPr>
            <p:ph type="title"/>
          </p:nvPr>
        </p:nvSpPr>
        <p:spPr>
          <a:xfrm>
            <a:off x="2902950" y="1850925"/>
            <a:ext cx="3106800" cy="10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900"/>
              <a:t>Visuals</a:t>
            </a:r>
            <a:endParaRPr sz="5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1" name="Google Shape;511;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t>
            </a:r>
            <a:endParaRPr/>
          </a:p>
        </p:txBody>
      </p:sp>
      <p:pic>
        <p:nvPicPr>
          <p:cNvPr id="512" name="Google Shape;512;p60"/>
          <p:cNvPicPr preferRelativeResize="0"/>
          <p:nvPr/>
        </p:nvPicPr>
        <p:blipFill>
          <a:blip r:embed="rId3">
            <a:alphaModFix/>
          </a:blip>
          <a:stretch>
            <a:fillRect/>
          </a:stretch>
        </p:blipFill>
        <p:spPr>
          <a:xfrm>
            <a:off x="1774400" y="0"/>
            <a:ext cx="5245175" cy="503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8" name="Google Shape;518;p6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 </a:t>
            </a:r>
            <a:endParaRPr b="1"/>
          </a:p>
        </p:txBody>
      </p:sp>
      <p:pic>
        <p:nvPicPr>
          <p:cNvPr id="519" name="Google Shape;519;p61"/>
          <p:cNvPicPr preferRelativeResize="0"/>
          <p:nvPr/>
        </p:nvPicPr>
        <p:blipFill>
          <a:blip r:embed="rId3">
            <a:alphaModFix/>
          </a:blip>
          <a:stretch>
            <a:fillRect/>
          </a:stretch>
        </p:blipFill>
        <p:spPr>
          <a:xfrm>
            <a:off x="1602472" y="0"/>
            <a:ext cx="5470953" cy="5143500"/>
          </a:xfrm>
          <a:prstGeom prst="rect">
            <a:avLst/>
          </a:prstGeom>
          <a:noFill/>
          <a:ln>
            <a:noFill/>
          </a:ln>
        </p:spPr>
      </p:pic>
      <p:sp>
        <p:nvSpPr>
          <p:cNvPr id="520" name="Google Shape;520;p61"/>
          <p:cNvSpPr/>
          <p:nvPr/>
        </p:nvSpPr>
        <p:spPr>
          <a:xfrm>
            <a:off x="2791675" y="507175"/>
            <a:ext cx="269400" cy="16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21" name="Google Shape;521;p61"/>
          <p:cNvSpPr/>
          <p:nvPr/>
        </p:nvSpPr>
        <p:spPr>
          <a:xfrm>
            <a:off x="2791675" y="1017725"/>
            <a:ext cx="269400" cy="16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ph type="title"/>
          </p:nvPr>
        </p:nvSpPr>
        <p:spPr>
          <a:xfrm>
            <a:off x="632425" y="22960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 </a:t>
            </a:r>
            <a:endParaRPr/>
          </a:p>
        </p:txBody>
      </p:sp>
      <p:sp>
        <p:nvSpPr>
          <p:cNvPr id="527" name="Google Shape;527;p6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28" name="Google Shape;528;p62"/>
          <p:cNvPicPr preferRelativeResize="0"/>
          <p:nvPr/>
        </p:nvPicPr>
        <p:blipFill>
          <a:blip r:embed="rId3">
            <a:alphaModFix/>
          </a:blip>
          <a:stretch>
            <a:fillRect/>
          </a:stretch>
        </p:blipFill>
        <p:spPr>
          <a:xfrm>
            <a:off x="632414" y="74770"/>
            <a:ext cx="7572025" cy="506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