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35DF2E-595D-4C1A-A47B-AEF5F750B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77E352A-4D9C-4A23-9127-6F5FF4584E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C68823-B231-4344-B766-5FA2F1C80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91667-528C-4A61-BFEC-27CD154D37B1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020D8F-7409-4F03-8DC6-006CC9498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A28C5B-D620-4083-89FF-5DE920BD1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D258B-A3BE-473B-8B5A-1066B5CBF7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124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A13B4-7445-4EE4-8167-EE7AAE50F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55792C6-1A04-446B-BC07-B722DC153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6C9047-F0E1-401F-9EA5-38C0EAAFA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91667-528C-4A61-BFEC-27CD154D37B1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F4AC50-B6AC-4A5C-827C-494DF2647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A2DF0D-F49B-4C91-8CA1-B06113279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D258B-A3BE-473B-8B5A-1066B5CBF7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985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901839D-1B4B-4FC2-B918-75A80E994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E718F30-3F00-48BF-A0F9-5588FBEBC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ABE610-0F4D-4596-94C7-5F0D448E3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91667-528C-4A61-BFEC-27CD154D37B1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C26F6C-20F6-477B-9147-0485A1EF8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EB487F-BC2E-40AF-A86A-EE6BDC89D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D258B-A3BE-473B-8B5A-1066B5CBF7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87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3F7EDD-94FF-4628-9456-A466A165B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C08176-3738-4006-95AC-D1D7125A2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BD95CC-67B5-430C-B25B-38BC6F3E8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91667-528C-4A61-BFEC-27CD154D37B1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C9482D-87B4-45A1-8B5D-1B5CCCC6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FA1B7E-2E47-43B7-BB91-22B533DD0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D258B-A3BE-473B-8B5A-1066B5CBF7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253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7F0AA3-9930-4FC1-B2DA-9FAF415D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42EBCE-C9FB-4517-A3D4-46BAE37AE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1BBED1-B033-4AC8-87FB-2284D4F4D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91667-528C-4A61-BFEC-27CD154D37B1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62FC1C-88DF-460A-8484-985C15B30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92F06F-5B31-4727-80A4-310EDE861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D258B-A3BE-473B-8B5A-1066B5CBF7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8152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50526B-5110-4EC4-BD76-4E5FABA53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42A6BE-C9E4-4079-9E98-3EEDF3A748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7442D4-C631-46D1-A540-D2149A603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F0B8C65-4DCD-42D5-98B1-594961C38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91667-528C-4A61-BFEC-27CD154D37B1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95B273-46CC-4988-A260-0CDEBFBDD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4F64895-159B-4CE7-8D6E-DDF7D9A60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D258B-A3BE-473B-8B5A-1066B5CBF7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023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83EC13-7212-42AB-ACD5-67618FE24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9B5EF2-5A79-431D-ACA4-4429BAFF7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EE45E44-112E-409D-9B1C-4A0E83656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F39758A-CC96-4965-8EF6-79631427C8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1F4CCF3-6F50-4172-8E15-0FAADC6676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A4CCF21-3CBC-4DC1-AF37-4DD8CD593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91667-528C-4A61-BFEC-27CD154D37B1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8534B0E-3725-4C29-9ED7-9BD569002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906C3D4-C6A2-4F3E-9B18-581B71CA9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D258B-A3BE-473B-8B5A-1066B5CBF7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314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2797A0-AC2A-4D15-A3CF-4BF2CBA66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9A8537D-BA50-4238-9BBD-6893E3203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91667-528C-4A61-BFEC-27CD154D37B1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D140C6-5E11-4589-B98F-0905D93C0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561F3B2-D09B-41ED-8617-BE5389708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D258B-A3BE-473B-8B5A-1066B5CBF7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465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BE1325C-FA8A-44DE-A1EC-B055B9AAF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91667-528C-4A61-BFEC-27CD154D37B1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20C1E14-1B80-4E9B-967A-4E4D8BD03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2C13B4C-7256-4236-B157-1B8897273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D258B-A3BE-473B-8B5A-1066B5CBF7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6322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749655-C0BB-4BB4-8B8A-42BF13B09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3EC488-7758-4958-9791-0C7879280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9310A0-C401-41D3-B786-B52C8028B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53598A-DE5E-4AB5-900C-8A1C052F5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91667-528C-4A61-BFEC-27CD154D37B1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A20B3BA-9995-4E81-8BFD-BF935C59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52BDB91-F09D-4862-A5BD-666CBF154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D258B-A3BE-473B-8B5A-1066B5CBF7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479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3D0DD-82F0-4284-AD89-7E0A9191B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330E3F6-7A1A-42C6-B5A9-B54BD67B82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F681B6D-E909-4268-A3FC-DF0CE82AF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6C6345-8271-43D4-A248-D9B01A6A3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91667-528C-4A61-BFEC-27CD154D37B1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4114141-A1A3-4433-8960-B3F2B2811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CC1B7E7-C948-4DE6-9BD1-48F622AFD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D258B-A3BE-473B-8B5A-1066B5CBF7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614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52B2E9-3FE7-4ACF-A3F3-35CE40B41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6D6C39-B273-461E-84E2-EF5EF7B41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E9D402-12E0-4957-88CE-B816A30AD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91667-528C-4A61-BFEC-27CD154D37B1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BEA8C2-CB2E-4E24-AB4A-57D7A49E80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CCD811-1CF1-4856-83B5-6EE4666BC9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D258B-A3BE-473B-8B5A-1066B5CBF7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0215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7863D-784F-4844-8415-95BA05811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006" y="1415327"/>
            <a:ext cx="9889724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Генератор синтетических данных аэрофотосъемки для обучения детекторов технического зрения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F37A70B-70F2-4907-82F2-3D36EAE7CA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0854" y="5021362"/>
            <a:ext cx="7483876" cy="1655762"/>
          </a:xfrm>
        </p:spPr>
        <p:txBody>
          <a:bodyPr/>
          <a:lstStyle/>
          <a:p>
            <a:r>
              <a:rPr lang="ru-RU" dirty="0" err="1"/>
              <a:t>Кейсхолдер</a:t>
            </a:r>
            <a:r>
              <a:rPr lang="ru-RU" dirty="0"/>
              <a:t> – 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F822A6F-9368-41BF-996B-BBBEAE0F32EF}"/>
              </a:ext>
            </a:extLst>
          </p:cNvPr>
          <p:cNvSpPr/>
          <p:nvPr/>
        </p:nvSpPr>
        <p:spPr>
          <a:xfrm>
            <a:off x="9756559" y="199292"/>
            <a:ext cx="24354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b="1" dirty="0"/>
              <a:t>Кейс  №1 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EADA799-6BC2-40DB-9E8F-3484F355A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078" y="4669654"/>
            <a:ext cx="3326044" cy="177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80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9BAC6D-9204-470B-8E69-6EFFCFBCD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D70CE4-EEDB-4128-92B5-86EDBC57F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Создание генератора синтетических данных аэрофотосъемки, который позволит создавать реалистичные изображения с заданными объектами интереса для обучения детекторов технического зрения. Это ускорит и удешевит процесс обучения, а также повысит качество и надежность алгоритмов обнаружения</a:t>
            </a:r>
          </a:p>
        </p:txBody>
      </p:sp>
    </p:spTree>
    <p:extLst>
      <p:ext uri="{BB962C8B-B14F-4D97-AF65-F5344CB8AC3E}">
        <p14:creationId xmlns:p14="http://schemas.microsoft.com/office/powerpoint/2010/main" val="3929972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208393-8074-402F-8AA8-C7BC70F04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проблемы: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012073-8F2B-4F23-BC1F-03D064CD6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939" y="1399496"/>
            <a:ext cx="11040122" cy="496579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Сбор реальных данных для обучения детекторов технического зрения, особенно для задач мониторинга и анализа аэрофотосъемки, является дорогостоящим и трудоемким процессом. </a:t>
            </a:r>
          </a:p>
          <a:p>
            <a:pPr marL="0" indent="0">
              <a:buNone/>
            </a:pPr>
            <a:r>
              <a:rPr lang="ru-RU" dirty="0"/>
              <a:t>События, которые необходимо обнаружить (например, вал леса, огонь/дым, автомобили, люди, животные), происходят редко, и каждая съемка требует отдельного вылета, что увеличивает затраты на сбор данных. </a:t>
            </a:r>
          </a:p>
          <a:p>
            <a:pPr marL="0" indent="0">
              <a:buNone/>
            </a:pPr>
            <a:r>
              <a:rPr lang="ru-RU" dirty="0"/>
              <a:t>Это замедляет внедрение и развитие алгоритмов технического зрения.</a:t>
            </a:r>
          </a:p>
        </p:txBody>
      </p:sp>
    </p:spTree>
    <p:extLst>
      <p:ext uri="{BB962C8B-B14F-4D97-AF65-F5344CB8AC3E}">
        <p14:creationId xmlns:p14="http://schemas.microsoft.com/office/powerpoint/2010/main" val="2393543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4E34CF-9BED-4DF1-A5F4-BA457924A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Целевая аудитория: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C6EA0B-8A74-4393-A98F-669C7EDD4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1. Разработчики и исследователи в области технического зрения: </a:t>
            </a:r>
          </a:p>
          <a:p>
            <a:r>
              <a:rPr lang="ru-RU" dirty="0"/>
              <a:t>   - Нуждаются в больших объемах данных для обучения и тестирования алгоритмов.</a:t>
            </a:r>
          </a:p>
          <a:p>
            <a:r>
              <a:rPr lang="ru-RU" dirty="0"/>
              <a:t>   - Стремятся к повышению точности и надежности детекторов.</a:t>
            </a:r>
          </a:p>
          <a:p>
            <a:r>
              <a:rPr lang="ru-RU" dirty="0"/>
              <a:t>2. Компании, занимающиеся мониторингом и анализом аэрофотосъемки: </a:t>
            </a:r>
          </a:p>
          <a:p>
            <a:r>
              <a:rPr lang="ru-RU" dirty="0"/>
              <a:t>   - Требуют эффективных и точных алгоритмов для обнаружения объектов интереса.</a:t>
            </a:r>
          </a:p>
          <a:p>
            <a:r>
              <a:rPr lang="ru-RU" dirty="0"/>
              <a:t>   - Ищут способы снижения затрат на сбор данных.</a:t>
            </a:r>
          </a:p>
          <a:p>
            <a:r>
              <a:rPr lang="ru-RU" dirty="0"/>
              <a:t>3. Образовательные учреждения и стартапы:  </a:t>
            </a:r>
          </a:p>
          <a:p>
            <a:r>
              <a:rPr lang="ru-RU" dirty="0"/>
              <a:t>   - Занимаются разработкой и обучением алгоритмов технического зрения.</a:t>
            </a:r>
          </a:p>
          <a:p>
            <a:r>
              <a:rPr lang="ru-RU" dirty="0"/>
              <a:t>   - Ограничены в ресурсах для сбора реальных данных.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3285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B0F4D1-FC5F-4990-85F0-4D5791902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рекомендации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DF3B72-7B56-469E-92EE-D258FEC4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136" y="1408374"/>
            <a:ext cx="10728664" cy="435133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1. Использование актуальных библиотек и фреймворков:  </a:t>
            </a:r>
          </a:p>
          <a:p>
            <a:r>
              <a:rPr lang="ru-RU" dirty="0"/>
              <a:t>   - Обеспечение поддержки и актуальности генератора на долгосрочной перспективе.</a:t>
            </a:r>
          </a:p>
          <a:p>
            <a:r>
              <a:rPr lang="ru-RU" dirty="0"/>
              <a:t>2. Интеграция с 3D-редакторами:  </a:t>
            </a:r>
          </a:p>
          <a:p>
            <a:r>
              <a:rPr lang="ru-RU" dirty="0"/>
              <a:t>   - Возможность создания сложных сцен и объектов для повышения реалистичности данных.</a:t>
            </a:r>
          </a:p>
          <a:p>
            <a:r>
              <a:rPr lang="ru-RU" dirty="0"/>
              <a:t>3. Автоматическая разметка объектов:  </a:t>
            </a:r>
          </a:p>
          <a:p>
            <a:r>
              <a:rPr lang="ru-RU" dirty="0"/>
              <a:t>   - Ускорение процесса обучения за счет автоматической разметки объектов интереса в кадре.</a:t>
            </a:r>
          </a:p>
          <a:p>
            <a:r>
              <a:rPr lang="ru-RU" dirty="0"/>
              <a:t>4. Поддержка различных диапазонов и форматов данных:  </a:t>
            </a:r>
          </a:p>
          <a:p>
            <a:r>
              <a:rPr lang="ru-RU" dirty="0"/>
              <a:t>   - Оптический, ИК-диапазон и </a:t>
            </a:r>
            <a:r>
              <a:rPr lang="ru-RU" dirty="0" err="1"/>
              <a:t>лидарные</a:t>
            </a:r>
            <a:r>
              <a:rPr lang="ru-RU" dirty="0"/>
              <a:t> облака точек для повышения универсальности генератора.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9069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A70A0C-B106-4F90-8511-9A42904B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Расписание чек-поинтов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D1F7C1-7E7D-40CF-B819-E92C4E121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27.05.2025</a:t>
            </a:r>
          </a:p>
          <a:p>
            <a:pPr marL="0" indent="0">
              <a:buNone/>
            </a:pPr>
            <a:r>
              <a:rPr lang="ru-RU" dirty="0"/>
              <a:t>	1. чек-поинт – 11:40</a:t>
            </a:r>
          </a:p>
          <a:p>
            <a:pPr marL="0" indent="0">
              <a:buNone/>
            </a:pPr>
            <a:r>
              <a:rPr lang="ru-RU" dirty="0"/>
              <a:t>	2. чек-поинт – 18:40 (онлайн)</a:t>
            </a:r>
          </a:p>
          <a:p>
            <a:pPr marL="0" indent="0">
              <a:buNone/>
            </a:pPr>
            <a:r>
              <a:rPr lang="ru-RU" dirty="0"/>
              <a:t>28.05.2025</a:t>
            </a:r>
          </a:p>
          <a:p>
            <a:pPr marL="0" indent="0">
              <a:buNone/>
            </a:pPr>
            <a:r>
              <a:rPr lang="ru-RU" dirty="0"/>
              <a:t>	3. чек-поинт – 08:40 (онлайн)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6F8B82D-AF16-41D8-89A7-E70FC7650E54}"/>
              </a:ext>
            </a:extLst>
          </p:cNvPr>
          <p:cNvSpPr/>
          <p:nvPr/>
        </p:nvSpPr>
        <p:spPr>
          <a:xfrm>
            <a:off x="838200" y="5724748"/>
            <a:ext cx="10712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Очередность чек-поинтов для команд будет определена в чате</a:t>
            </a:r>
          </a:p>
        </p:txBody>
      </p:sp>
    </p:spTree>
    <p:extLst>
      <p:ext uri="{BB962C8B-B14F-4D97-AF65-F5344CB8AC3E}">
        <p14:creationId xmlns:p14="http://schemas.microsoft.com/office/powerpoint/2010/main" val="14014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292AB2-97CF-42A2-A31D-51A790883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прохождения чек-поинтов: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3C79546A-1992-4FB3-977B-4CBD3A3FD5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8217786"/>
              </p:ext>
            </p:extLst>
          </p:nvPr>
        </p:nvGraphicFramePr>
        <p:xfrm>
          <a:off x="621437" y="1690688"/>
          <a:ext cx="11185864" cy="2875362"/>
        </p:xfrm>
        <a:graphic>
          <a:graphicData uri="http://schemas.openxmlformats.org/drawingml/2006/table">
            <a:tbl>
              <a:tblPr firstRow="1" firstCol="1" bandRow="1"/>
              <a:tblGrid>
                <a:gridCol w="6516210">
                  <a:extLst>
                    <a:ext uri="{9D8B030D-6E8A-4147-A177-3AD203B41FA5}">
                      <a16:colId xmlns:a16="http://schemas.microsoft.com/office/drawing/2014/main" val="1598665414"/>
                    </a:ext>
                  </a:extLst>
                </a:gridCol>
                <a:gridCol w="4669654">
                  <a:extLst>
                    <a:ext uri="{9D8B030D-6E8A-4147-A177-3AD203B41FA5}">
                      <a16:colId xmlns:a16="http://schemas.microsoft.com/office/drawing/2014/main" val="2639862960"/>
                    </a:ext>
                  </a:extLst>
                </a:gridCol>
              </a:tblGrid>
              <a:tr h="94127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Первый чек-поинт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Команды представляют выработанную идею и концепцию решения кейса (по отдельному расписанию)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Необходимо получить не менее 2* (два </a:t>
                      </a:r>
                      <a:r>
                        <a:rPr lang="ru-RU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треккера</a:t>
                      </a: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поставили звезду) и иметь не менее 50% состава команды на площадке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817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Второй чек-поинт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Команды представляют доработанную концепцию решения кейса и вариант прототипа (по отдельному расписанию)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Необходимо получить не менее 3* (три </a:t>
                      </a:r>
                      <a:r>
                        <a:rPr lang="ru-RU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треккера</a:t>
                      </a: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поставили звезду) и иметь не менее 50% состава команды на площадке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1821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Третий чек-поинт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Команды представляют идею и прототип решения, практически готовы к защите проекта (по отдельному расписанию)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Необходимо получить не менее 3* (три </a:t>
                      </a:r>
                      <a:r>
                        <a:rPr lang="ru-RU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треккера</a:t>
                      </a: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поставили звезду) и иметь не менее 75% состава команды на площадке (остальные онлайн)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2283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7206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CFF96F-2A85-4CC3-8EAE-54E872D3C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презентации решения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6304E9-1127-4DC3-AA31-4D0D3840F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Прототип // демонстрация работы решения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Проблематика // какие из заявленных и выявленных проблем решены, как/за счет какого функционала решены проблемы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Информация о реализации решения (сроки/стоимость/порядок внедрения) // экономический эффект для партнера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Новаторские идеи // фичи проекта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Аналитика // какие данные и как использовали // чем руководствовались при выборе решения // провели ли собственный анализ данных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5746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E96CDB-A567-4F84-81D5-A78422078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тизера: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7B2319-CD8A-4140-B72F-6E6A252E1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128" y="1322773"/>
            <a:ext cx="11469950" cy="50139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Сценарий: «Мы представляем платформу для автоматического распределения курьеров для заказов от предприятий». Данная платформа является дополнением для веб сайта компании </a:t>
            </a:r>
            <a:r>
              <a:rPr lang="ru-RU" dirty="0" err="1"/>
              <a:t>MyPoint</a:t>
            </a:r>
            <a:r>
              <a:rPr lang="ru-RU" dirty="0"/>
              <a:t>. Клиенты могут отметить начальную и конечную точку, а система автоматически подберет подходящего курьера, исходя из расстояния от него до точки выдачи и его рейтинга среди ближайших курьеров. У клиента есть возможность ручного выбора курьера.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Стек решения: </a:t>
            </a:r>
            <a:r>
              <a:rPr lang="ru-RU" dirty="0" err="1"/>
              <a:t>js</a:t>
            </a:r>
            <a:r>
              <a:rPr lang="ru-RU" dirty="0"/>
              <a:t>, </a:t>
            </a:r>
            <a:r>
              <a:rPr lang="ru-RU" dirty="0" err="1"/>
              <a:t>jquery</a:t>
            </a:r>
            <a:r>
              <a:rPr lang="ru-RU" dirty="0"/>
              <a:t>, </a:t>
            </a:r>
            <a:r>
              <a:rPr lang="ru-RU" dirty="0" err="1"/>
              <a:t>php</a:t>
            </a:r>
            <a:r>
              <a:rPr lang="ru-RU" dirty="0"/>
              <a:t>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Уникальность: формирование подробной таблицы данных о курьерах, отличная система рейтинга. Решение позволяет разгрузить операторов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Стоимость разработки: 300 </a:t>
            </a:r>
            <a:r>
              <a:rPr lang="ru-RU" dirty="0" err="1"/>
              <a:t>тыс.руб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Сроки разработки: 6 мес. - пилотная версия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24597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643</Words>
  <Application>Microsoft Office PowerPoint</Application>
  <PresentationFormat>Широкоэкранный</PresentationFormat>
  <Paragraphs>68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Генератор синтетических данных аэрофотосъемки для обучения детекторов технического зрения</vt:lpstr>
      <vt:lpstr>Цель</vt:lpstr>
      <vt:lpstr>Описание проблемы: </vt:lpstr>
      <vt:lpstr>Целевая аудитория: </vt:lpstr>
      <vt:lpstr>Дополнительные рекомендации </vt:lpstr>
      <vt:lpstr>Расписание чек-поинтов</vt:lpstr>
      <vt:lpstr>Правила прохождения чек-поинтов:</vt:lpstr>
      <vt:lpstr>Структура презентации решения </vt:lpstr>
      <vt:lpstr>Пример тизера: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Сервис для жителя Красноярска</dc:title>
  <dc:creator>ASUS</dc:creator>
  <cp:lastModifiedBy>ASUS</cp:lastModifiedBy>
  <cp:revision>5</cp:revision>
  <dcterms:created xsi:type="dcterms:W3CDTF">2025-03-21T04:10:39Z</dcterms:created>
  <dcterms:modified xsi:type="dcterms:W3CDTF">2025-05-20T03:05:28Z</dcterms:modified>
</cp:coreProperties>
</file>