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handoutMasters/handoutMaster1.xml" ContentType="application/vnd.openxmlformats-officedocument.presentationml.handoutMaster+xml"/>
  <Override PartName="/ppt/media/image3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57" r:id="rId5"/>
    <p:sldId id="259" r:id="rId6"/>
    <p:sldId id="260" r:id="rId7"/>
    <p:sldId id="262" r:id="rId8"/>
    <p:sldId id="270" r:id="rId9"/>
  </p:sldIdLst>
  <p:sldSz cx="12192000" cy="6858000"/>
  <p:notesSz cx="6858000" cy="9144000"/>
  <p:embeddedFontLst>
    <p:embeddedFont>
      <p:font typeface="Manrope SemiBold" charset="0"/>
      <p:bold r:id="rId14"/>
    </p:embeddedFont>
    <p:embeddedFont>
      <p:font typeface="MuseoModerno Black" pitchFamily="2" charset="0"/>
      <p:bold r:id="rId15"/>
    </p:embeddedFont>
  </p:embeddedFontLst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6"/>
    <a:srgbClr val="FE112F"/>
    <a:srgbClr val="D41238"/>
    <a:srgbClr val="EE3659"/>
    <a:srgbClr val="EF3D5F"/>
    <a:srgbClr val="9DFF18"/>
    <a:srgbClr val="253611"/>
    <a:srgbClr val="8DF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56" y="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anrope SemiBold" charset="0"/>
              <a:ea typeface="Manrope SemiBold" charset="0"/>
              <a:cs typeface="MuseoModerno Black" pitchFamily="2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Manrope SemiBold" charset="0"/>
                <a:ea typeface="Manrope SemiBold" charset="0"/>
                <a:cs typeface="MuseoModerno Black" pitchFamily="2" charset="0"/>
              </a:rPr>
            </a:fld>
            <a:endParaRPr lang="zh-CN" altLang="en-US">
              <a:latin typeface="Manrope SemiBold" charset="0"/>
              <a:ea typeface="Manrope SemiBold" charset="0"/>
              <a:cs typeface="MuseoModerno Black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anrope SemiBold" charset="0"/>
              <a:ea typeface="Manrope SemiBold" charset="0"/>
              <a:cs typeface="MuseoModerno Black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Manrope SemiBold" charset="0"/>
                <a:ea typeface="Manrope SemiBold" charset="0"/>
                <a:cs typeface="MuseoModerno Black" pitchFamily="2" charset="0"/>
              </a:rPr>
            </a:fld>
            <a:endParaRPr lang="zh-CN" altLang="en-US">
              <a:latin typeface="Manrope SemiBold" charset="0"/>
              <a:ea typeface="Manrope SemiBold" charset="0"/>
              <a:cs typeface="MuseoModerno Black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nrope SemiBold" charset="0"/>
                <a:ea typeface="Manrope SemiBold" charset="0"/>
                <a:cs typeface="MuseoModerno Black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nrope SemiBold" charset="0"/>
                <a:ea typeface="Manrope SemiBold" charset="0"/>
                <a:cs typeface="MuseoModerno Black" pitchFamily="2" charset="0"/>
              </a:defRPr>
            </a:lvl1pPr>
          </a:lstStyle>
          <a:p>
            <a:fld id="{94A85C13-9077-4557-8BF0-09DFF7523E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nrope SemiBold" charset="0"/>
                <a:ea typeface="Manrope SemiBold" charset="0"/>
                <a:cs typeface="MuseoModerno Black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nrope SemiBold" charset="0"/>
                <a:ea typeface="Manrope SemiBold" charset="0"/>
                <a:cs typeface="MuseoModerno Black" pitchFamily="2" charset="0"/>
              </a:defRPr>
            </a:lvl1pPr>
          </a:lstStyle>
          <a:p>
            <a:fld id="{0711283C-2594-421F-A60D-98629EE57DB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MuseoModerno Black" pitchFamily="2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MuseoModerno Black" pitchFamily="2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MuseoModerno Black" pitchFamily="2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MuseoModerno Black" pitchFamily="2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MuseoModerno Black" pitchFamily="2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1283C-2594-421F-A60D-98629EE57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1283C-2594-421F-A60D-98629EE57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1283C-2594-421F-A60D-98629EE57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1283C-2594-421F-A60D-98629EE57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1283C-2594-421F-A60D-98629EE57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844B-EFA9-49C0-808D-56A994F304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CEE4-9BE9-40B9-8E80-73C8636441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844B-EFA9-49C0-808D-56A994F304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CEE4-9BE9-40B9-8E80-73C8636441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844B-EFA9-49C0-808D-56A994F304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CEE4-9BE9-40B9-8E80-73C8636441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844B-EFA9-49C0-808D-56A994F304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CEE4-9BE9-40B9-8E80-73C8636441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844B-EFA9-49C0-808D-56A994F304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CEE4-9BE9-40B9-8E80-73C8636441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844B-EFA9-49C0-808D-56A994F304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CEE4-9BE9-40B9-8E80-73C8636441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844B-EFA9-49C0-808D-56A994F304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CEE4-9BE9-40B9-8E80-73C8636441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844B-EFA9-49C0-808D-56A994F304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CEE4-9BE9-40B9-8E80-73C8636441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844B-EFA9-49C0-808D-56A994F304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CEE4-9BE9-40B9-8E80-73C8636441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844B-EFA9-49C0-808D-56A994F304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CEE4-9BE9-40B9-8E80-73C8636441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844B-EFA9-49C0-808D-56A994F304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CEE4-9BE9-40B9-8E80-73C8636441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sv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useoModerno Black" pitchFamily="2" charset="0"/>
              </a:defRPr>
            </a:lvl1pPr>
          </a:lstStyle>
          <a:p>
            <a:fld id="{B3E2844B-EFA9-49C0-808D-56A994F304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useoModerno Black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useoModerno Black" pitchFamily="2" charset="0"/>
              </a:defRPr>
            </a:lvl1pPr>
          </a:lstStyle>
          <a:p>
            <a:fld id="{EDBACEE4-9BE9-40B9-8E80-73C863644100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881" y="0"/>
            <a:ext cx="12190238" cy="6858000"/>
            <a:chOff x="881" y="0"/>
            <a:chExt cx="12190238" cy="685800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10800000">
              <a:off x="881" y="0"/>
              <a:ext cx="12190238" cy="6858000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flipV="1">
              <a:off x="4892590" y="6515099"/>
              <a:ext cx="2406821" cy="342700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useoModerno Black" pitchFamily="2" charset="0"/>
          <a:ea typeface="MuseoModerno Black" pitchFamily="2" charset="0"/>
          <a:cs typeface="MuseoModerno Black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svg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svg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3657" y="6052627"/>
            <a:ext cx="3744686" cy="776475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92590" y="0"/>
            <a:ext cx="2406821" cy="1007299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46172" y="5674442"/>
            <a:ext cx="2699656" cy="9641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44488" y="2082082"/>
            <a:ext cx="10903024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altLang="zh-CN" sz="8000" dirty="0">
                <a:solidFill>
                  <a:srgbClr val="FE112F"/>
                </a:solidFill>
                <a:effectLst>
                  <a:glow rad="76200">
                    <a:srgbClr val="D41238">
                      <a:alpha val="20000"/>
                    </a:srgbClr>
                  </a:glow>
                </a:effectLst>
                <a:latin typeface="MuseoModerno Black" pitchFamily="2" charset="0"/>
                <a:cs typeface="MuseoModerno Black" pitchFamily="2" charset="0"/>
              </a:rPr>
              <a:t>Assignment 1</a:t>
            </a:r>
            <a:endParaRPr lang="en-MY" altLang="zh-CN" sz="8000" dirty="0">
              <a:solidFill>
                <a:srgbClr val="FE112F"/>
              </a:solidFill>
              <a:effectLst>
                <a:glow rad="76200">
                  <a:srgbClr val="D41238">
                    <a:alpha val="20000"/>
                  </a:srgbClr>
                </a:glow>
              </a:effectLst>
              <a:latin typeface="MuseoModerno Black" pitchFamily="2" charset="0"/>
              <a:cs typeface="MuseoModerno Black" pitchFamily="2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022475" y="2600133"/>
            <a:ext cx="8147050" cy="286578"/>
            <a:chOff x="1911350" y="3527240"/>
            <a:chExt cx="8147050" cy="286578"/>
          </a:xfrm>
          <a:solidFill>
            <a:srgbClr val="FE112F"/>
          </a:solidFill>
        </p:grpSpPr>
        <p:sp>
          <p:nvSpPr>
            <p:cNvPr id="17" name="椭圆 16"/>
            <p:cNvSpPr/>
            <p:nvPr/>
          </p:nvSpPr>
          <p:spPr>
            <a:xfrm>
              <a:off x="1911350" y="3527240"/>
              <a:ext cx="286578" cy="286578"/>
            </a:xfrm>
            <a:prstGeom prst="ellipse">
              <a:avLst/>
            </a:prstGeom>
            <a:grpFill/>
            <a:ln>
              <a:noFill/>
            </a:ln>
            <a:effectLst>
              <a:glow rad="63500">
                <a:srgbClr val="D41238">
                  <a:alpha val="26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useoModerno Black" pitchFamily="2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9771822" y="3527240"/>
              <a:ext cx="286578" cy="286578"/>
            </a:xfrm>
            <a:prstGeom prst="ellipse">
              <a:avLst/>
            </a:prstGeom>
            <a:grpFill/>
            <a:ln>
              <a:noFill/>
            </a:ln>
            <a:effectLst>
              <a:glow rad="63500">
                <a:srgbClr val="D41238">
                  <a:alpha val="26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useoModerno Black" pitchFamily="2" charset="0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2021840" y="3308350"/>
            <a:ext cx="8147050" cy="82994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MY" altLang="zh-CN" sz="2400" dirty="0">
                <a:solidFill>
                  <a:schemeClr val="bg1"/>
                </a:solidFill>
                <a:latin typeface="MuseoModerno Black" pitchFamily="2" charset="0"/>
                <a:ea typeface="+mj-ea"/>
                <a:cs typeface="Manrope SemiBold" charset="0"/>
              </a:rPr>
              <a:t>AFIQ IDHAM BIN IBRAHIM</a:t>
            </a:r>
            <a:endParaRPr lang="en-MY" altLang="zh-CN" sz="2400" dirty="0">
              <a:solidFill>
                <a:schemeClr val="bg1"/>
              </a:solidFill>
              <a:latin typeface="MuseoModerno Black" pitchFamily="2" charset="0"/>
              <a:ea typeface="+mj-ea"/>
              <a:cs typeface="Manrope SemiBold" charset="0"/>
            </a:endParaRPr>
          </a:p>
          <a:p>
            <a:pPr algn="ctr"/>
            <a:r>
              <a:rPr lang="en-MY" altLang="zh-CN" sz="2400" dirty="0">
                <a:solidFill>
                  <a:schemeClr val="bg1"/>
                </a:solidFill>
                <a:latin typeface="MuseoModerno Black" pitchFamily="2" charset="0"/>
                <a:ea typeface="+mj-ea"/>
                <a:cs typeface="Manrope SemiBold" charset="0"/>
              </a:rPr>
              <a:t>S62418</a:t>
            </a:r>
            <a:endParaRPr lang="en-MY" altLang="zh-CN" sz="2400" dirty="0">
              <a:solidFill>
                <a:schemeClr val="bg1"/>
              </a:solidFill>
              <a:latin typeface="MuseoModerno Black" pitchFamily="2" charset="0"/>
              <a:ea typeface="+mj-ea"/>
              <a:cs typeface="Manrope SemiBol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198"/>
            <a:ext cx="12192000" cy="6857603"/>
            <a:chOff x="0" y="198"/>
            <a:chExt cx="12192000" cy="6857603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8"/>
              <a:ext cx="12192000" cy="6857603"/>
            </a:xfrm>
            <a:prstGeom prst="rect">
              <a:avLst/>
            </a:prstGeom>
          </p:spPr>
        </p:pic>
        <p:grpSp>
          <p:nvGrpSpPr>
            <p:cNvPr id="4" name="组合 3"/>
            <p:cNvGrpSpPr/>
            <p:nvPr/>
          </p:nvGrpSpPr>
          <p:grpSpPr>
            <a:xfrm>
              <a:off x="4223657" y="6065327"/>
              <a:ext cx="3744686" cy="776475"/>
              <a:chOff x="4223657" y="6065327"/>
              <a:chExt cx="3744686" cy="776475"/>
            </a:xfrm>
          </p:grpSpPr>
          <p:pic>
            <p:nvPicPr>
              <p:cNvPr id="18" name="图形 17"/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23657" y="6065327"/>
                <a:ext cx="3744686" cy="776475"/>
              </a:xfrm>
              <a:prstGeom prst="rect">
                <a:avLst/>
              </a:prstGeom>
            </p:spPr>
          </p:pic>
          <p:pic>
            <p:nvPicPr>
              <p:cNvPr id="19" name="图形 18"/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746172" y="6440864"/>
                <a:ext cx="2699656" cy="96417"/>
              </a:xfrm>
              <a:prstGeom prst="rect">
                <a:avLst/>
              </a:prstGeom>
            </p:spPr>
          </p:pic>
        </p:grpSp>
      </p:grpSp>
      <p:sp>
        <p:nvSpPr>
          <p:cNvPr id="26" name="矩形 25"/>
          <p:cNvSpPr/>
          <p:nvPr/>
        </p:nvSpPr>
        <p:spPr>
          <a:xfrm>
            <a:off x="2925744" y="489038"/>
            <a:ext cx="6340512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altLang="en-US" sz="6000" dirty="0">
                <a:solidFill>
                  <a:srgbClr val="FE112F"/>
                </a:solidFill>
                <a:effectLst>
                  <a:glow rad="76200">
                    <a:srgbClr val="D41238">
                      <a:alpha val="20000"/>
                    </a:srgbClr>
                  </a:glow>
                </a:effectLst>
                <a:latin typeface="MuseoModerno Black" pitchFamily="2" charset="0"/>
                <a:cs typeface="MuseoModerno Black" pitchFamily="2" charset="0"/>
              </a:rPr>
              <a:t>OBJECTIVE</a:t>
            </a:r>
            <a:endParaRPr lang="en-MY" altLang="en-US" sz="6000" dirty="0">
              <a:solidFill>
                <a:srgbClr val="FE112F"/>
              </a:solidFill>
              <a:effectLst>
                <a:glow rad="76200">
                  <a:srgbClr val="D41238">
                    <a:alpha val="20000"/>
                  </a:srgbClr>
                </a:glow>
              </a:effectLst>
              <a:latin typeface="MuseoModerno Black" pitchFamily="2" charset="0"/>
              <a:cs typeface="MuseoModerno Black" pitchFamily="2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20469" y="2688590"/>
            <a:ext cx="10180320" cy="2440396"/>
            <a:chOff x="920469" y="2688590"/>
            <a:chExt cx="10180320" cy="2440396"/>
          </a:xfrm>
        </p:grpSpPr>
        <p:sp>
          <p:nvSpPr>
            <p:cNvPr id="27" name="矩形 26"/>
            <p:cNvSpPr/>
            <p:nvPr/>
          </p:nvSpPr>
          <p:spPr>
            <a:xfrm>
              <a:off x="920469" y="2688590"/>
              <a:ext cx="829692" cy="829310"/>
            </a:xfrm>
            <a:prstGeom prst="rect">
              <a:avLst/>
            </a:prstGeom>
            <a:solidFill>
              <a:srgbClr val="FE11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cs typeface="Manrope SemiBold" charset="0"/>
                </a:rPr>
                <a:t>01</a:t>
              </a:r>
              <a:endParaRPr lang="zh-CN" altLang="en-US" sz="2400" dirty="0">
                <a:cs typeface="Manrope SemiBold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940279" y="2782570"/>
              <a:ext cx="9160510" cy="11988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MuseoModerno Black" pitchFamily="2" charset="0"/>
                  <a:ea typeface="+mj-ea"/>
                  <a:cs typeface="Manrope SemiBold" charset="0"/>
                </a:rPr>
                <a:t>To develop a lost and found app for university students</a:t>
              </a:r>
              <a:endParaRPr lang="zh-CN" altLang="en-US" sz="3600" dirty="0">
                <a:solidFill>
                  <a:schemeClr val="bg1"/>
                </a:solidFill>
                <a:latin typeface="MuseoModerno Black" pitchFamily="2" charset="0"/>
                <a:ea typeface="+mj-ea"/>
                <a:cs typeface="Manrope SemiBold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920469" y="4299676"/>
              <a:ext cx="829692" cy="829310"/>
            </a:xfrm>
            <a:prstGeom prst="rect">
              <a:avLst/>
            </a:prstGeom>
            <a:solidFill>
              <a:srgbClr val="FE11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cs typeface="Manrope SemiBold" charset="0"/>
                </a:rPr>
                <a:t>0</a:t>
              </a:r>
              <a:r>
                <a:rPr lang="en-MY" altLang="en-US" sz="2400" dirty="0">
                  <a:cs typeface="Manrope SemiBold" charset="0"/>
                </a:rPr>
                <a:t>2</a:t>
              </a:r>
              <a:endParaRPr lang="en-MY" altLang="en-US" sz="2400" dirty="0">
                <a:cs typeface="Manrope SemiBold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940279" y="4391025"/>
              <a:ext cx="9072245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MuseoModerno Black" pitchFamily="2" charset="0"/>
                  <a:ea typeface="+mj-ea"/>
                  <a:cs typeface="Manrope SemiBold" charset="0"/>
                </a:rPr>
                <a:t>To make it easy to recover lost item</a:t>
              </a:r>
              <a:endParaRPr lang="zh-CN" altLang="en-US" sz="3600" dirty="0">
                <a:solidFill>
                  <a:schemeClr val="bg1"/>
                </a:solidFill>
                <a:latin typeface="MuseoModerno Black" pitchFamily="2" charset="0"/>
                <a:ea typeface="+mj-ea"/>
                <a:cs typeface="Manrope SemiBold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86173" y="6185941"/>
            <a:ext cx="11619655" cy="573875"/>
            <a:chOff x="141931" y="6185941"/>
            <a:chExt cx="11619655" cy="573875"/>
          </a:xfrm>
        </p:grpSpPr>
        <p:sp>
          <p:nvSpPr>
            <p:cNvPr id="25" name="矩形 24"/>
            <p:cNvSpPr/>
            <p:nvPr/>
          </p:nvSpPr>
          <p:spPr>
            <a:xfrm>
              <a:off x="141931" y="6272823"/>
              <a:ext cx="318546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2000" dirty="0">
                  <a:solidFill>
                    <a:srgbClr val="FE112F"/>
                  </a:solidFill>
                  <a:effectLst>
                    <a:glow rad="76200">
                      <a:srgbClr val="D41238">
                        <a:alpha val="20000"/>
                      </a:srgbClr>
                    </a:glow>
                  </a:effectLst>
                  <a:latin typeface="MuseoModerno Black" pitchFamily="2" charset="0"/>
                  <a:cs typeface="MuseoModerno Black" pitchFamily="2" charset="0"/>
                </a:rPr>
                <a:t>······Pitch Deck</a:t>
              </a:r>
              <a:endParaRPr lang="zh-CN" altLang="en-US" sz="2000" dirty="0">
                <a:solidFill>
                  <a:srgbClr val="FE112F"/>
                </a:solidFill>
                <a:effectLst>
                  <a:glow rad="76200">
                    <a:srgbClr val="D41238">
                      <a:alpha val="20000"/>
                    </a:srgbClr>
                  </a:glow>
                </a:effectLst>
                <a:latin typeface="MuseoModerno Black" pitchFamily="2" charset="0"/>
                <a:cs typeface="MuseoModerno Black" pitchFamily="2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398756" y="6185941"/>
              <a:ext cx="3362830" cy="573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cs typeface="MuseoModerno Black" pitchFamily="2" charset="0"/>
                </a:rPr>
                <a:t>Presentation are communication tools that can be used as demontrations</a:t>
              </a:r>
              <a:r>
                <a:rPr lang="en-US" altLang="zh-CN" sz="1100" dirty="0">
                  <a:solidFill>
                    <a:schemeClr val="bg1"/>
                  </a:solidFill>
                  <a:cs typeface="MuseoModerno Black" pitchFamily="2" charset="0"/>
                </a:rPr>
                <a:t>.</a:t>
              </a:r>
              <a:endParaRPr lang="zh-CN" altLang="en-US" sz="1100" dirty="0">
                <a:solidFill>
                  <a:schemeClr val="bg1"/>
                </a:solidFill>
                <a:cs typeface="MuseoModerno Black" pitchFamily="2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644488" y="279399"/>
            <a:ext cx="10903024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altLang="en-US" sz="4800" dirty="0">
                <a:solidFill>
                  <a:schemeClr val="accent1"/>
                </a:solidFill>
                <a:effectLst>
                  <a:glow rad="76200">
                    <a:srgbClr val="D41238">
                      <a:alpha val="20000"/>
                    </a:srgbClr>
                  </a:glow>
                </a:effectLst>
                <a:latin typeface="MuseoModerno Black" pitchFamily="2" charset="0"/>
                <a:cs typeface="MuseoModerno Black" pitchFamily="2" charset="0"/>
              </a:rPr>
              <a:t>PROBLEM AND SOLUTION</a:t>
            </a:r>
            <a:endParaRPr lang="en-MY" altLang="en-US" sz="4800" dirty="0">
              <a:solidFill>
                <a:schemeClr val="accent1"/>
              </a:solidFill>
              <a:effectLst>
                <a:glow rad="76200">
                  <a:srgbClr val="D41238">
                    <a:alpha val="20000"/>
                  </a:srgbClr>
                </a:glow>
              </a:effectLst>
              <a:latin typeface="MuseoModerno Black" pitchFamily="2" charset="0"/>
              <a:cs typeface="MuseoModerno Black" pitchFamily="2" charset="0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3240434" y="1963036"/>
            <a:ext cx="5711190" cy="4081780"/>
            <a:chOff x="2770944" y="1863671"/>
            <a:chExt cx="5869919" cy="4195224"/>
          </a:xfrm>
        </p:grpSpPr>
        <p:sp>
          <p:nvSpPr>
            <p:cNvPr id="58" name="矩形: 圆角 57"/>
            <p:cNvSpPr/>
            <p:nvPr/>
          </p:nvSpPr>
          <p:spPr>
            <a:xfrm>
              <a:off x="2770944" y="1863671"/>
              <a:ext cx="5869919" cy="2004936"/>
            </a:xfrm>
            <a:prstGeom prst="roundRect">
              <a:avLst>
                <a:gd name="adj" fmla="val 0"/>
              </a:avLst>
            </a:prstGeom>
            <a:solidFill>
              <a:srgbClr val="22222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anrope SemiBold" charset="0"/>
                <a:ea typeface="Manrope SemiBold" charset="0"/>
                <a:cs typeface="Manrope SemiBold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nrope SemiBold" charset="0"/>
                <a:ea typeface="Manrope SemiBold" charset="0"/>
                <a:cs typeface="Manrope SemiBold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318070" y="2328078"/>
              <a:ext cx="4529143" cy="11375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kumimoji="0" lang="en-MY" sz="200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ea"/>
                  <a:ea typeface="+mj-ea"/>
                  <a:cs typeface="Manrope SemiBold" charset="0"/>
                </a:rPr>
                <a:t>Problem</a:t>
              </a:r>
              <a:endParaRPr kumimoji="0" lang="en-MY" sz="200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Manrope SemiBold" charset="0"/>
              </a:endParaRPr>
            </a:p>
            <a:p>
              <a:pPr lvl="0">
                <a:lnSpc>
                  <a:spcPct val="150000"/>
                </a:lnSpc>
                <a:defRPr/>
              </a:pPr>
              <a:r>
                <a:rPr kumimoji="0" lang="en-MY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anrope SemiBold" charset="0"/>
                  <a:ea typeface="Manrope SemiBold" charset="0"/>
                  <a:cs typeface="Manrope SemiBold" charset="0"/>
                </a:rPr>
                <a:t>-</a:t>
              </a:r>
              <a:r>
                <a:rPr lang="en-US" altLang="zh-CN" sz="1200" dirty="0">
                  <a:solidFill>
                    <a:schemeClr val="bg1"/>
                  </a:solidFill>
                  <a:latin typeface="Manrope SemiBold" charset="0"/>
                  <a:ea typeface="Manrope SemiBold" charset="0"/>
                  <a:cs typeface="Manrope SemiBold" charset="0"/>
                  <a:sym typeface="+mn-ea"/>
                </a:rPr>
                <a:t>Students always lost an item and found item</a:t>
              </a:r>
              <a:endParaRPr lang="en-US" altLang="zh-CN" sz="1200" dirty="0">
                <a:solidFill>
                  <a:schemeClr val="bg1"/>
                </a:solidFill>
                <a:latin typeface="Manrope SemiBold" charset="0"/>
                <a:ea typeface="Manrope SemiBold" charset="0"/>
                <a:cs typeface="Manrope SemiBold" charset="0"/>
              </a:endParaRPr>
            </a:p>
            <a:p>
              <a:pPr lvl="0">
                <a:lnSpc>
                  <a:spcPct val="150000"/>
                </a:lnSpc>
                <a:defRPr/>
              </a:pPr>
              <a:r>
                <a:rPr kumimoji="0" lang="en-MY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anrope SemiBold" charset="0"/>
                  <a:ea typeface="Manrope SemiBold" charset="0"/>
                  <a:cs typeface="Manrope SemiBold" charset="0"/>
                </a:rPr>
                <a:t>-Students hard to recover their lost item</a:t>
              </a:r>
              <a:endParaRPr kumimoji="0" lang="en-MY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 SemiBold" charset="0"/>
                <a:ea typeface="Manrope SemiBold" charset="0"/>
                <a:cs typeface="Manrope SemiBold" charset="0"/>
              </a:endParaRPr>
            </a:p>
          </p:txBody>
        </p:sp>
        <p:sp>
          <p:nvSpPr>
            <p:cNvPr id="62" name="矩形: 圆角 61"/>
            <p:cNvSpPr/>
            <p:nvPr/>
          </p:nvSpPr>
          <p:spPr>
            <a:xfrm>
              <a:off x="2770944" y="4053959"/>
              <a:ext cx="5869919" cy="2004936"/>
            </a:xfrm>
            <a:prstGeom prst="roundRect">
              <a:avLst>
                <a:gd name="adj" fmla="val 0"/>
              </a:avLst>
            </a:prstGeom>
            <a:solidFill>
              <a:srgbClr val="22222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anrope SemiBold" charset="0"/>
                <a:ea typeface="Manrope SemiBold" charset="0"/>
                <a:cs typeface="Manrope SemiBold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nrope SemiBold" charset="0"/>
                <a:ea typeface="Manrope SemiBold" charset="0"/>
                <a:cs typeface="Manrope SemiBold" charset="0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3772535" y="4423410"/>
            <a:ext cx="5107940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lnSpc>
                <a:spcPct val="150000"/>
              </a:lnSpc>
              <a:defRPr/>
            </a:pPr>
            <a:r>
              <a:rPr lang="en-MY" sz="2000" kern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Manrope SemiBold" charset="0"/>
                <a:sym typeface="+mn-ea"/>
              </a:rPr>
              <a:t>Solution</a:t>
            </a:r>
            <a:endParaRPr kumimoji="0" lang="en-MY" sz="200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Manrope SemiBold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en-MY" altLang="zh-CN" sz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 SemiBold" charset="0"/>
                <a:ea typeface="Manrope SemiBold" charset="0"/>
                <a:cs typeface="Manrope SemiBold" charset="0"/>
                <a:sym typeface="+mn-ea"/>
              </a:rPr>
              <a:t>-</a:t>
            </a:r>
            <a:r>
              <a:rPr lang="en-US" altLang="zh-CN" sz="1200" dirty="0">
                <a:solidFill>
                  <a:schemeClr val="bg1"/>
                </a:solidFill>
                <a:latin typeface="Manrope SemiBold" charset="0"/>
                <a:ea typeface="Manrope SemiBold" charset="0"/>
                <a:cs typeface="Manrope SemiBold" charset="0"/>
                <a:sym typeface="+mn-ea"/>
              </a:rPr>
              <a:t>Introduce an app that help student to easy recover their lost item</a:t>
            </a:r>
            <a:r>
              <a:rPr lang="en-MY" altLang="en-US" sz="1200" dirty="0">
                <a:solidFill>
                  <a:schemeClr val="bg1"/>
                </a:solidFill>
                <a:latin typeface="Manrope SemiBold" charset="0"/>
                <a:ea typeface="Manrope SemiBold" charset="0"/>
                <a:cs typeface="Manrope SemiBold" charset="0"/>
                <a:sym typeface="+mn-ea"/>
              </a:rPr>
              <a:t> </a:t>
            </a:r>
            <a:endParaRPr lang="en-MY" altLang="en-US" sz="1200" dirty="0">
              <a:solidFill>
                <a:schemeClr val="bg1"/>
              </a:solidFill>
              <a:latin typeface="Manrope SemiBold" charset="0"/>
              <a:ea typeface="Manrope SemiBold" charset="0"/>
              <a:cs typeface="Manrope SemiBold" charset="0"/>
              <a:sym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en-MY" altLang="zh-CN" sz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 SemiBold" charset="0"/>
                <a:ea typeface="Manrope SemiBold" charset="0"/>
                <a:cs typeface="Manrope SemiBold" charset="0"/>
                <a:sym typeface="+mn-ea"/>
              </a:rPr>
              <a:t>-Provide a lost and found app that user friendly</a:t>
            </a:r>
            <a:endParaRPr lang="en-MY" altLang="zh-CN" sz="1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anrope SemiBold" charset="0"/>
              <a:ea typeface="Manrope SemiBold" charset="0"/>
              <a:cs typeface="Manrope SemiBold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: 圆角 57"/>
          <p:cNvSpPr/>
          <p:nvPr/>
        </p:nvSpPr>
        <p:spPr>
          <a:xfrm>
            <a:off x="584835" y="1283335"/>
            <a:ext cx="11240770" cy="4291965"/>
          </a:xfrm>
          <a:prstGeom prst="roundRect">
            <a:avLst>
              <a:gd name="adj" fmla="val 0"/>
            </a:avLst>
          </a:prstGeom>
          <a:solidFill>
            <a:srgbClr val="22222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Manrope SemiBold" charset="0"/>
              <a:ea typeface="Manrope SemiBold" charset="0"/>
              <a:cs typeface="Manrope SemiBold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nrope SemiBold" charset="0"/>
              <a:ea typeface="Manrope SemiBold" charset="0"/>
              <a:cs typeface="Manrope SemiBold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44488" y="279399"/>
            <a:ext cx="10903024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altLang="en-US" sz="4800" dirty="0">
                <a:solidFill>
                  <a:srgbClr val="FE112F"/>
                </a:solidFill>
                <a:effectLst>
                  <a:glow rad="76200">
                    <a:srgbClr val="D41238">
                      <a:alpha val="20000"/>
                    </a:srgbClr>
                  </a:glow>
                </a:effectLst>
                <a:latin typeface="MuseoModerno Black" pitchFamily="2" charset="0"/>
                <a:cs typeface="MuseoModerno Black" pitchFamily="2" charset="0"/>
              </a:rPr>
              <a:t>Commercial Value</a:t>
            </a:r>
            <a:endParaRPr lang="en-MY" altLang="en-US" sz="4800" dirty="0">
              <a:solidFill>
                <a:srgbClr val="FE112F"/>
              </a:solidFill>
              <a:effectLst>
                <a:glow rad="76200">
                  <a:srgbClr val="D41238">
                    <a:alpha val="20000"/>
                  </a:srgbClr>
                </a:glow>
              </a:effectLst>
              <a:latin typeface="MuseoModerno Black" pitchFamily="2" charset="0"/>
              <a:cs typeface="MuseoModerno Black" pitchFamily="2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84835" y="1537335"/>
            <a:ext cx="11120120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A lost and found app has a lot of business potential because of its wide market demand and usefulness. This digital solution simplifies the process of monitoring lost objects and returning them to their owners, meeting a constant demand in a variety of contexts such as airports, schools, and public areas. The scalability of the software provides possibilities for a big user base, appealing to both people and institutions. Potential income streams include a variety of monetization strategies, including sponsored listings in collaboration with businesses, subscription tiers, and data-driven revenue generated by intelligent analytics. Furthermore, partnerships with lodging facilities, shopping centres, and transportation hubs not only increase brand awareness but also open up chances for revenue-sharing. The app's value proposition amplifies with value-added services like item tracking, insurance tie-ups, and a continuous focus on user experience to ensure reliability and security, thereby nurturing user trust and loyalty.</a:t>
            </a:r>
            <a:endParaRPr lang="en-US" altLang="zh-CN" sz="1600" dirty="0">
              <a:solidFill>
                <a:schemeClr val="bg1"/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644488" y="279399"/>
            <a:ext cx="10903024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altLang="en-US" sz="4800" dirty="0">
                <a:solidFill>
                  <a:srgbClr val="FE112F"/>
                </a:solidFill>
                <a:effectLst>
                  <a:glow rad="76200">
                    <a:srgbClr val="D41238">
                      <a:alpha val="20000"/>
                    </a:srgbClr>
                  </a:glow>
                </a:effectLst>
                <a:latin typeface="MuseoModerno Black" pitchFamily="2" charset="0"/>
                <a:cs typeface="MuseoModerno Black" pitchFamily="2" charset="0"/>
              </a:rPr>
              <a:t>Conclusion</a:t>
            </a:r>
            <a:endParaRPr lang="en-MY" altLang="en-US" sz="4800" dirty="0">
              <a:solidFill>
                <a:srgbClr val="FE112F"/>
              </a:solidFill>
              <a:effectLst>
                <a:glow rad="76200">
                  <a:srgbClr val="D41238">
                    <a:alpha val="20000"/>
                  </a:srgbClr>
                </a:glow>
              </a:effectLst>
              <a:latin typeface="MuseoModerno Black" pitchFamily="2" charset="0"/>
              <a:cs typeface="MuseoModerno Black" pitchFamily="2" charset="0"/>
            </a:endParaRPr>
          </a:p>
        </p:txBody>
      </p:sp>
      <p:sp>
        <p:nvSpPr>
          <p:cNvPr id="58" name="矩形: 圆角 57"/>
          <p:cNvSpPr/>
          <p:nvPr/>
        </p:nvSpPr>
        <p:spPr>
          <a:xfrm>
            <a:off x="475615" y="1412875"/>
            <a:ext cx="11240770" cy="4291965"/>
          </a:xfrm>
          <a:prstGeom prst="roundRect">
            <a:avLst>
              <a:gd name="adj" fmla="val 0"/>
            </a:avLst>
          </a:prstGeom>
          <a:solidFill>
            <a:srgbClr val="22222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 SemiBold" charset="0"/>
                <a:ea typeface="Manrope SemiBold" charset="0"/>
                <a:cs typeface="Manrope SemiBold" charset="0"/>
              </a:rPr>
              <a:t>In conclusion, the Lost and Found App aims to assist students in recovering their lost items through a user-friendly platform. The app has significant commercial potential and can be monetized through strategies such as sponsored listings, subscription tiers, and data-driven revenue. The development process of the app emphasizes the importance of feedback iteration and visual clarity to ensure improved usability and user satisfaction.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anrope SemiBold" charset="0"/>
              <a:ea typeface="Manrope SemiBold" charset="0"/>
              <a:cs typeface="Manrope SemiBold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3657" y="6052627"/>
            <a:ext cx="3744686" cy="776475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92590" y="0"/>
            <a:ext cx="2406821" cy="1007299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46172" y="5674442"/>
            <a:ext cx="2699656" cy="9641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44488" y="2678982"/>
            <a:ext cx="109030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0" dirty="0">
                <a:solidFill>
                  <a:srgbClr val="FE112F"/>
                </a:solidFill>
                <a:effectLst>
                  <a:glow rad="76200">
                    <a:srgbClr val="D41238">
                      <a:alpha val="20000"/>
                    </a:srgbClr>
                  </a:glow>
                </a:effectLst>
                <a:latin typeface="MuseoModerno Black" pitchFamily="2" charset="0"/>
                <a:cs typeface="MuseoModerno Black" pitchFamily="2" charset="0"/>
              </a:rPr>
              <a:t>THANK  YOU</a:t>
            </a:r>
            <a:endParaRPr lang="zh-CN" altLang="en-US" sz="8000" dirty="0">
              <a:solidFill>
                <a:srgbClr val="FE112F"/>
              </a:solidFill>
              <a:effectLst>
                <a:glow rad="76200">
                  <a:srgbClr val="D41238">
                    <a:alpha val="20000"/>
                  </a:srgbClr>
                </a:glow>
              </a:effectLst>
              <a:latin typeface="MuseoModerno Black" pitchFamily="2" charset="0"/>
              <a:cs typeface="MuseoModerno Black" pitchFamily="2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e3ce8f01-571a-458f-bb08-31b4e252ef2b"/>
  <p:tag name="COMMONDATA" val="eyJoZGlkIjoiODliZWY4OTY0MGRkODE3MzUwYWNjNzJlOTZjZjEzOWIifQ=="/>
</p:tagLst>
</file>

<file path=ppt/theme/theme1.xml><?xml version="1.0" encoding="utf-8"?>
<a:theme xmlns:a="http://schemas.openxmlformats.org/drawingml/2006/main" name="Office 主题​​">
  <a:themeElements>
    <a:clrScheme name="自定义 21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112F"/>
      </a:accent1>
      <a:accent2>
        <a:srgbClr val="FE112F"/>
      </a:accent2>
      <a:accent3>
        <a:srgbClr val="FE112F"/>
      </a:accent3>
      <a:accent4>
        <a:srgbClr val="FE112F"/>
      </a:accent4>
      <a:accent5>
        <a:srgbClr val="FE112F"/>
      </a:accent5>
      <a:accent6>
        <a:srgbClr val="3F3F3F"/>
      </a:accent6>
      <a:hlink>
        <a:srgbClr val="0563C1"/>
      </a:hlink>
      <a:folHlink>
        <a:srgbClr val="954F72"/>
      </a:folHlink>
    </a:clrScheme>
    <a:fontScheme name="自定义 27">
      <a:majorFont>
        <a:latin typeface="MuseoModerno Black"/>
        <a:ea typeface="MuseoModerno Black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anrope SemiBold"/>
        <a:ea typeface=""/>
        <a:cs typeface=""/>
        <a:font script="Jpan" typeface="游ゴシック"/>
        <a:font script="Hang" typeface="맑은 고딕"/>
        <a:font script="Hans" typeface="Manrope SemiBold"/>
        <a:font script="Hant" typeface="新細明體"/>
        <a:font script="Arab" typeface="MuseoModerno Black"/>
        <a:font script="Hebr" typeface="MuseoModerno Black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MuseoModerno Black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Manrope SemiBold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anrope SemiBold"/>
        <a:ea typeface=""/>
        <a:cs typeface=""/>
        <a:font script="Jpan" typeface="ＭＳ Ｐゴシック"/>
        <a:font script="Hang" typeface="맑은 고딕"/>
        <a:font script="Hans" typeface="Manrope SemiBold"/>
        <a:font script="Hant" typeface="新細明體"/>
        <a:font script="Arab" typeface="MuseoModerno Black"/>
        <a:font script="Hebr" typeface="MuseoModerno Black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MuseoModerno Black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1979</Words>
  <Application>WPS Presentation</Application>
  <PresentationFormat>宽屏</PresentationFormat>
  <Paragraphs>45</Paragraphs>
  <Slides>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Manrope SemiBold</vt:lpstr>
      <vt:lpstr>MuseoModerno Black</vt:lpstr>
      <vt:lpstr>Calibri</vt:lpstr>
      <vt:lpstr>Arial</vt:lpstr>
      <vt:lpstr>Microsoft YaHei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afiq idham</cp:lastModifiedBy>
  <cp:revision>78</cp:revision>
  <dcterms:created xsi:type="dcterms:W3CDTF">2023-04-07T12:12:00Z</dcterms:created>
  <dcterms:modified xsi:type="dcterms:W3CDTF">2024-01-07T10:20:20Z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164D2D8769E24E709E7D9F7C50599B19_11</vt:lpwstr>
  </property>
  <property fmtid="{D5CDD505-2E9C-101B-9397-08002B2CF9AE}" pid="3" name="KSOProductBuildVer">
    <vt:lpwstr>1033-12.2.0.13359</vt:lpwstr>
  </property>
</Properties>
</file>