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683" r:id="rId3"/>
    <p:sldId id="684" r:id="rId4"/>
    <p:sldId id="685" r:id="rId5"/>
    <p:sldId id="686" r:id="rId6"/>
    <p:sldId id="687" r:id="rId7"/>
    <p:sldId id="688" r:id="rId8"/>
    <p:sldId id="689" r:id="rId9"/>
    <p:sldId id="690" r:id="rId10"/>
    <p:sldId id="691" r:id="rId11"/>
    <p:sldId id="692" r:id="rId12"/>
    <p:sldId id="693" r:id="rId13"/>
    <p:sldId id="694" r:id="rId14"/>
    <p:sldId id="695" r:id="rId15"/>
    <p:sldId id="696" r:id="rId16"/>
    <p:sldId id="706" r:id="rId17"/>
    <p:sldId id="707" r:id="rId18"/>
    <p:sldId id="697" r:id="rId19"/>
    <p:sldId id="698" r:id="rId20"/>
    <p:sldId id="699" r:id="rId21"/>
    <p:sldId id="703" r:id="rId22"/>
    <p:sldId id="700" r:id="rId23"/>
    <p:sldId id="709" r:id="rId24"/>
    <p:sldId id="710" r:id="rId25"/>
    <p:sldId id="701" r:id="rId26"/>
    <p:sldId id="702" r:id="rId27"/>
    <p:sldId id="711" r:id="rId28"/>
    <p:sldId id="708" r:id="rId29"/>
    <p:sldId id="712" r:id="rId30"/>
    <p:sldId id="714" r:id="rId31"/>
    <p:sldId id="713" r:id="rId32"/>
    <p:sldId id="716" r:id="rId33"/>
    <p:sldId id="717" r:id="rId34"/>
    <p:sldId id="715" r:id="rId35"/>
    <p:sldId id="718" r:id="rId36"/>
    <p:sldId id="719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EB"/>
    <a:srgbClr val="C7D3F1"/>
    <a:srgbClr val="BEDCF4"/>
    <a:srgbClr val="DF98E4"/>
    <a:srgbClr val="336796"/>
    <a:srgbClr val="A8BBEA"/>
    <a:srgbClr val="DEA49E"/>
    <a:srgbClr val="EFF5FB"/>
    <a:srgbClr val="7D99DF"/>
    <a:srgbClr val="6988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56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AD2E874-BA10-4B2D-8B04-7F766CCF5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5BE726-E9C3-49A3-B4BD-829A9C1E68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57834-2DC1-47E3-80B6-E36E2687DCB6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491493-A2C8-4686-8A4E-431B645315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BAC00E-6ED3-4679-906E-7AC126BB54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6276A-049B-4D23-9CA0-B326A5EE6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796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1DC3C-6D9F-4C0C-8CF4-F0064A453C8A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64621-AB89-41FC-86D1-BB3D1E281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21973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35CFFD-60F9-43F7-A248-6D20BADEAF3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039072D-E877-41F6-9E33-F0924F6F92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870" y="2660502"/>
            <a:ext cx="3904410" cy="3559323"/>
          </a:xfrm>
          <a:prstGeom prst="rect">
            <a:avLst/>
          </a:prstGeom>
        </p:spPr>
      </p:pic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792683B7-F252-4864-8285-318774980353}"/>
              </a:ext>
            </a:extLst>
          </p:cNvPr>
          <p:cNvSpPr/>
          <p:nvPr userDrawn="1"/>
        </p:nvSpPr>
        <p:spPr>
          <a:xfrm rot="10800000" flipH="1" flipV="1">
            <a:off x="0" y="5735636"/>
            <a:ext cx="12192002" cy="1122363"/>
          </a:xfrm>
          <a:prstGeom prst="rtTriangle">
            <a:avLst/>
          </a:prstGeom>
          <a:solidFill>
            <a:srgbClr val="2B4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A788FB24-0792-417C-8F18-4FA0AC1AF13C}"/>
              </a:ext>
            </a:extLst>
          </p:cNvPr>
          <p:cNvSpPr/>
          <p:nvPr userDrawn="1"/>
        </p:nvSpPr>
        <p:spPr>
          <a:xfrm flipH="1" flipV="1">
            <a:off x="-3" y="-5"/>
            <a:ext cx="12192002" cy="1122368"/>
          </a:xfrm>
          <a:prstGeom prst="rtTriangle">
            <a:avLst/>
          </a:prstGeom>
          <a:solidFill>
            <a:srgbClr val="C7D3F1"/>
          </a:solidFill>
          <a:ln>
            <a:solidFill>
              <a:srgbClr val="A8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0AF2FE-80EE-42E3-ABC8-BA6C72597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FBA069-A844-4CA6-8D18-1509EDC9DCBD}"/>
              </a:ext>
            </a:extLst>
          </p:cNvPr>
          <p:cNvSpPr txBox="1"/>
          <p:nvPr userDrawn="1"/>
        </p:nvSpPr>
        <p:spPr>
          <a:xfrm>
            <a:off x="79022" y="6219825"/>
            <a:ext cx="3255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Seokhwan Yang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FDEC2D-BE19-420C-86DE-D25ED166CDC2}"/>
              </a:ext>
            </a:extLst>
          </p:cNvPr>
          <p:cNvSpPr txBox="1"/>
          <p:nvPr userDrawn="1"/>
        </p:nvSpPr>
        <p:spPr>
          <a:xfrm>
            <a:off x="11022537" y="740372"/>
            <a:ext cx="1051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500" dirty="0">
                <a:solidFill>
                  <a:srgbClr val="9A0000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 sz="500" dirty="0">
                <a:solidFill>
                  <a:srgbClr val="2B4FAC"/>
                </a:solidFill>
                <a:latin typeface="Cooper Black" panose="0208090404030B020404" pitchFamily="18" charset="0"/>
              </a:rPr>
              <a:t>rtificial </a:t>
            </a:r>
            <a:r>
              <a:rPr lang="en-US" altLang="ko-KR" sz="500" dirty="0">
                <a:solidFill>
                  <a:srgbClr val="9A0000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 sz="500" dirty="0">
                <a:solidFill>
                  <a:srgbClr val="2B4FAC"/>
                </a:solidFill>
                <a:latin typeface="Cooper Black" panose="0208090404030B020404" pitchFamily="18" charset="0"/>
              </a:rPr>
              <a:t>ntelligence &amp; </a:t>
            </a:r>
          </a:p>
          <a:p>
            <a:pPr algn="r"/>
            <a:r>
              <a:rPr lang="en-US" altLang="ko-KR" sz="500" dirty="0">
                <a:solidFill>
                  <a:srgbClr val="9A0000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 sz="500" dirty="0">
                <a:solidFill>
                  <a:srgbClr val="2B4FAC"/>
                </a:solidFill>
                <a:latin typeface="Cooper Black" panose="0208090404030B020404" pitchFamily="18" charset="0"/>
              </a:rPr>
              <a:t>ata </a:t>
            </a:r>
            <a:r>
              <a:rPr lang="en-US" altLang="ko-KR" sz="500" dirty="0">
                <a:solidFill>
                  <a:srgbClr val="9A0000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 sz="500" dirty="0">
                <a:solidFill>
                  <a:srgbClr val="2B4FAC"/>
                </a:solidFill>
                <a:latin typeface="Cooper Black" panose="0208090404030B020404" pitchFamily="18" charset="0"/>
              </a:rPr>
              <a:t>nalysis </a:t>
            </a:r>
            <a:r>
              <a:rPr lang="en-US" altLang="ko-KR" sz="500" dirty="0">
                <a:solidFill>
                  <a:srgbClr val="9A0000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 sz="500" dirty="0">
                <a:solidFill>
                  <a:srgbClr val="2B4FAC"/>
                </a:solidFill>
                <a:latin typeface="Cooper Black" panose="0208090404030B020404" pitchFamily="18" charset="0"/>
              </a:rPr>
              <a:t>oratory</a:t>
            </a:r>
            <a:endParaRPr lang="ko-KR" altLang="en-US" sz="500" dirty="0">
              <a:solidFill>
                <a:srgbClr val="2B4FAC"/>
              </a:solidFill>
              <a:latin typeface="Cooper Black" panose="0208090404030B020404" pitchFamily="18" charset="0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9F786578-25A5-4A30-AA8D-65E0DF5D9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376563-16EB-4402-9BF2-ACA10C0F3D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2" t="11689" r="11208" b="15360"/>
          <a:stretch/>
        </p:blipFill>
        <p:spPr>
          <a:xfrm>
            <a:off x="11207284" y="36286"/>
            <a:ext cx="794695" cy="752231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AB3805E-9A98-4DCB-BB86-88A0265E58A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3" y="1125018"/>
            <a:ext cx="1320932" cy="237247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0DBDD7A-CE55-40F6-9B0D-79819C4351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25" b="11328"/>
          <a:stretch/>
        </p:blipFill>
        <p:spPr>
          <a:xfrm>
            <a:off x="117903" y="759014"/>
            <a:ext cx="1741788" cy="240599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05AE0748-733A-41B0-9C99-285DD3ECF0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" t="20705" r="10742" b="22650"/>
          <a:stretch/>
        </p:blipFill>
        <p:spPr>
          <a:xfrm>
            <a:off x="117903" y="253951"/>
            <a:ext cx="1741788" cy="37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3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CBC304C-7FE7-4A4C-8383-B2FC60EB50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6720" y="1028700"/>
            <a:ext cx="11338560" cy="51777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D209EC67-AC93-4C6B-88A9-78AF28AF2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5" name="바닥글 개체 틀 4">
            <a:extLst>
              <a:ext uri="{FF2B5EF4-FFF2-40B4-BE49-F238E27FC236}">
                <a16:creationId xmlns:a16="http://schemas.microsoft.com/office/drawing/2014/main" id="{ECC2ABEA-1697-46FC-B989-8A084128C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A8BBEA"/>
                </a:solidFill>
              </a:defRPr>
            </a:lvl1pPr>
          </a:lstStyle>
          <a:p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 dirty="0">
                <a:latin typeface="Cooper Black" panose="0208090404030B020404" pitchFamily="18" charset="0"/>
              </a:rPr>
              <a:t>rtificial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 dirty="0">
                <a:latin typeface="Cooper Black" panose="0208090404030B020404" pitchFamily="18" charset="0"/>
              </a:rPr>
              <a:t>ntelligence &amp;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 dirty="0">
                <a:latin typeface="Cooper Black" panose="0208090404030B020404" pitchFamily="18" charset="0"/>
              </a:rPr>
              <a:t>ata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 dirty="0">
                <a:latin typeface="Cooper Black" panose="0208090404030B020404" pitchFamily="18" charset="0"/>
              </a:rPr>
              <a:t>nalysis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 dirty="0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16" name="슬라이드 번호 개체 틀 5">
            <a:extLst>
              <a:ext uri="{FF2B5EF4-FFF2-40B4-BE49-F238E27FC236}">
                <a16:creationId xmlns:a16="http://schemas.microsoft.com/office/drawing/2014/main" id="{7C4D08EA-5D92-4AB6-A3CA-4A8FF0B60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54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22C6C323-E682-4C5B-ABCB-40533FB8ED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013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BFFC22C-3478-480B-9507-9C97E0744F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870" y="2660502"/>
            <a:ext cx="3904410" cy="355932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FDA73CE-71E0-4715-A6A8-ACC9BF9C0288}"/>
              </a:ext>
            </a:extLst>
          </p:cNvPr>
          <p:cNvSpPr/>
          <p:nvPr userDrawn="1"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rgbClr val="2B4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594B85-A1A0-4225-93F6-ED911E894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44661"/>
            <a:ext cx="10683240" cy="764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52C846-F900-4AAB-92F3-E562E5629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720" y="1028700"/>
            <a:ext cx="11338560" cy="5148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50E25-C810-417A-B415-7CAD87C92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A8BBEA"/>
                </a:solidFill>
              </a:defRPr>
            </a:lvl1pPr>
          </a:lstStyle>
          <a:p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 dirty="0">
                <a:latin typeface="Cooper Black" panose="0208090404030B020404" pitchFamily="18" charset="0"/>
              </a:rPr>
              <a:t>rtificial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 dirty="0">
                <a:latin typeface="Cooper Black" panose="0208090404030B020404" pitchFamily="18" charset="0"/>
              </a:rPr>
              <a:t>ntelligence &amp;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 dirty="0">
                <a:latin typeface="Cooper Black" panose="0208090404030B020404" pitchFamily="18" charset="0"/>
              </a:rPr>
              <a:t>ata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 dirty="0">
                <a:latin typeface="Cooper Black" panose="0208090404030B020404" pitchFamily="18" charset="0"/>
              </a:rPr>
              <a:t>nalysis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 dirty="0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32C191E-62E7-4418-A868-CD75BFD63A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880" y="44661"/>
            <a:ext cx="838200" cy="764117"/>
          </a:xfrm>
          <a:prstGeom prst="rect">
            <a:avLst/>
          </a:prstGeom>
        </p:spPr>
      </p:pic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FBAC23C0-3580-4C9B-ADAA-C11BBD4BA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54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22C6C323-E682-4C5B-ABCB-40533FB8ED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3D1276-5EBC-446F-B740-247C1EA22FB6}"/>
              </a:ext>
            </a:extLst>
          </p:cNvPr>
          <p:cNvSpPr txBox="1"/>
          <p:nvPr userDrawn="1"/>
        </p:nvSpPr>
        <p:spPr>
          <a:xfrm>
            <a:off x="79022" y="6219825"/>
            <a:ext cx="3255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  <a:alpha val="10000"/>
                  </a:schemeClr>
                </a:solidFill>
              </a:rPr>
              <a:t>Seokhwan Yang</a:t>
            </a:r>
            <a:endParaRPr lang="ko-KR" altLang="en-US" sz="3200" b="1" dirty="0">
              <a:solidFill>
                <a:schemeClr val="accent5">
                  <a:lumMod val="75000"/>
                  <a:alpha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98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gexper.com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100A5-EDE3-42D5-8D94-C9CA68286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/>
              <a:t>2021</a:t>
            </a:r>
            <a:r>
              <a:rPr lang="ko-KR" altLang="en-US" sz="2000" dirty="0"/>
              <a:t>년 혁신성장 청년인재 집중양성 추경 사업</a:t>
            </a:r>
            <a:br>
              <a:rPr lang="en-US" altLang="ko-KR" sz="2000" dirty="0"/>
            </a:br>
            <a:r>
              <a:rPr lang="ko-KR" altLang="en-US" sz="2800" dirty="0"/>
              <a:t>빅데이터 분야</a:t>
            </a:r>
            <a:br>
              <a:rPr lang="en-US" altLang="ko-KR" sz="2000" dirty="0"/>
            </a:br>
            <a:br>
              <a:rPr lang="en-US" altLang="ko-KR" sz="1400" dirty="0"/>
            </a:br>
            <a:r>
              <a:rPr lang="ko-KR" altLang="en-US" sz="5400" dirty="0">
                <a:solidFill>
                  <a:schemeClr val="accent5">
                    <a:lumMod val="75000"/>
                  </a:schemeClr>
                </a:solidFill>
              </a:rPr>
              <a:t>자연어 처리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88F9DD-04C4-4D74-88F1-A841104ADA8A}"/>
              </a:ext>
            </a:extLst>
          </p:cNvPr>
          <p:cNvSpPr txBox="1"/>
          <p:nvPr/>
        </p:nvSpPr>
        <p:spPr>
          <a:xfrm>
            <a:off x="3950627" y="3806729"/>
            <a:ext cx="4290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/>
              <a:t>전처리</a:t>
            </a:r>
            <a:r>
              <a:rPr lang="en-US" altLang="ko-KR" sz="2800" b="1" dirty="0"/>
              <a:t>(Preprocessing)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03653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1D69523-8789-4A05-9909-6FAE082B51A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다중 언어 코퍼스 수집</a:t>
            </a:r>
            <a:endParaRPr lang="en-US" altLang="ko-KR" dirty="0"/>
          </a:p>
          <a:p>
            <a:pPr lvl="1"/>
            <a:r>
              <a:rPr lang="ko-KR" altLang="en-US" dirty="0"/>
              <a:t>다중 언어 코퍼스는 기계번역을 목적으로 하는 경우가 많음</a:t>
            </a:r>
            <a:endParaRPr lang="en-US" altLang="ko-KR" dirty="0"/>
          </a:p>
          <a:p>
            <a:pPr lvl="1"/>
            <a:r>
              <a:rPr lang="ko-KR" altLang="en-US" dirty="0"/>
              <a:t>단일 언어 코퍼스에 비하여 수집하기 어려움</a:t>
            </a:r>
            <a:endParaRPr lang="en-US" altLang="ko-KR" dirty="0"/>
          </a:p>
          <a:p>
            <a:pPr lvl="1"/>
            <a:r>
              <a:rPr lang="ko-KR" altLang="en-US" dirty="0"/>
              <a:t>자막 데이터 등은 저작권이 있는 경우가 많으므로 저작권 정보 확인 필수</a:t>
            </a:r>
            <a:endParaRPr lang="en-US" altLang="ko-KR" dirty="0"/>
          </a:p>
          <a:p>
            <a:pPr lvl="1"/>
            <a:r>
              <a:rPr lang="ko-KR" altLang="en-US" dirty="0"/>
              <a:t>자막 등은 번역 품질 문제가 큰 영향을 미치므로 주의 요함</a:t>
            </a:r>
            <a:endParaRPr lang="en-US" altLang="ko-KR" dirty="0"/>
          </a:p>
          <a:p>
            <a:pPr lvl="1"/>
            <a:r>
              <a:rPr lang="ko-KR" altLang="en-US" dirty="0"/>
              <a:t>자막 등은 대화형 언어이며</a:t>
            </a:r>
            <a:r>
              <a:rPr lang="en-US" altLang="ko-KR" dirty="0"/>
              <a:t>, </a:t>
            </a:r>
            <a:r>
              <a:rPr lang="ko-KR" altLang="en-US" dirty="0"/>
              <a:t>언어 별 특징에 따른 문제도 고려 요함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영어 자막에서 대명사로서 지칭할 때</a:t>
            </a:r>
            <a:r>
              <a:rPr lang="en-US" altLang="ko-KR" dirty="0"/>
              <a:t>, “</a:t>
            </a:r>
            <a:r>
              <a:rPr lang="ko-KR" altLang="en-US" dirty="0"/>
              <a:t>아빠</a:t>
            </a:r>
            <a:r>
              <a:rPr lang="en-US" altLang="ko-KR" dirty="0"/>
              <a:t>” </a:t>
            </a:r>
            <a:r>
              <a:rPr lang="en-US" altLang="ko-KR" dirty="0">
                <a:sym typeface="Wingdings" panose="05000000000000000000" pitchFamily="2" charset="2"/>
              </a:rPr>
              <a:t> “you”, “</a:t>
            </a:r>
            <a:r>
              <a:rPr lang="ko-KR" altLang="en-US" dirty="0">
                <a:sym typeface="Wingdings" panose="05000000000000000000" pitchFamily="2" charset="2"/>
              </a:rPr>
              <a:t>친구 명</a:t>
            </a:r>
            <a:r>
              <a:rPr lang="en-US" altLang="ko-KR" dirty="0">
                <a:sym typeface="Wingdings" panose="05000000000000000000" pitchFamily="2" charset="2"/>
              </a:rPr>
              <a:t>“  ”you”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A28FD7-8451-4BE6-B42C-B1141DF2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코퍼스 </a:t>
            </a:r>
            <a:r>
              <a:rPr lang="en-US" altLang="ko-KR" dirty="0"/>
              <a:t>(Corpus, </a:t>
            </a:r>
            <a:r>
              <a:rPr lang="ko-KR" altLang="en-US" dirty="0"/>
              <a:t>말뭉치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2BC194-B67D-4B13-BCAE-7C16AB24D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93F0D0-7505-4548-B1B3-5FA68580E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448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1D69523-8789-4A05-9909-6FAE082B51A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텍스트를 사용하기 위한 필수 과정</a:t>
            </a:r>
            <a:endParaRPr lang="en-US" altLang="ko-KR" dirty="0"/>
          </a:p>
          <a:p>
            <a:r>
              <a:rPr lang="ko-KR" altLang="en-US" dirty="0"/>
              <a:t>원하는 업무</a:t>
            </a:r>
            <a:r>
              <a:rPr lang="en-US" altLang="ko-KR" dirty="0"/>
              <a:t>, </a:t>
            </a:r>
            <a:r>
              <a:rPr lang="ko-KR" altLang="en-US" dirty="0"/>
              <a:t>문제</a:t>
            </a:r>
            <a:r>
              <a:rPr lang="en-US" altLang="ko-KR" dirty="0"/>
              <a:t>, </a:t>
            </a:r>
            <a:r>
              <a:rPr lang="ko-KR" altLang="en-US" dirty="0"/>
              <a:t>응용 분야에 따라 필요한 정제의 수준</a:t>
            </a:r>
            <a:r>
              <a:rPr lang="en-US" altLang="ko-KR" dirty="0"/>
              <a:t>, </a:t>
            </a:r>
            <a:r>
              <a:rPr lang="ko-KR" altLang="en-US" dirty="0"/>
              <a:t>깊이 상이</a:t>
            </a:r>
            <a:endParaRPr lang="en-US" altLang="ko-KR" dirty="0"/>
          </a:p>
          <a:p>
            <a:pPr lvl="1"/>
            <a:r>
              <a:rPr lang="ko-KR" altLang="en-US" dirty="0"/>
              <a:t>예시</a:t>
            </a:r>
            <a:endParaRPr lang="en-US" altLang="ko-KR" dirty="0"/>
          </a:p>
          <a:p>
            <a:pPr lvl="2"/>
            <a:r>
              <a:rPr lang="ko-KR" altLang="en-US" dirty="0"/>
              <a:t>음성 인식을 위한 언어 모델</a:t>
            </a:r>
            <a:r>
              <a:rPr lang="en-US" altLang="ko-KR" dirty="0"/>
              <a:t>: </a:t>
            </a:r>
            <a:r>
              <a:rPr lang="ko-KR" altLang="en-US" dirty="0"/>
              <a:t>괄호</a:t>
            </a:r>
            <a:r>
              <a:rPr lang="en-US" altLang="ko-KR" dirty="0"/>
              <a:t>, </a:t>
            </a:r>
            <a:r>
              <a:rPr lang="ko-KR" altLang="en-US" dirty="0"/>
              <a:t>기호</a:t>
            </a:r>
            <a:r>
              <a:rPr lang="en-US" altLang="ko-KR" dirty="0"/>
              <a:t>, </a:t>
            </a:r>
            <a:r>
              <a:rPr lang="ko-KR" altLang="en-US" dirty="0"/>
              <a:t>특수문자 등 포함 금지</a:t>
            </a:r>
            <a:endParaRPr lang="en-US" altLang="ko-KR" dirty="0"/>
          </a:p>
          <a:p>
            <a:pPr lvl="2"/>
            <a:r>
              <a:rPr lang="ko-KR" altLang="en-US" dirty="0"/>
              <a:t>개인정보</a:t>
            </a:r>
            <a:r>
              <a:rPr lang="en-US" altLang="ko-KR" dirty="0"/>
              <a:t>, </a:t>
            </a:r>
            <a:r>
              <a:rPr lang="ko-KR" altLang="en-US" dirty="0"/>
              <a:t>민감한 정보</a:t>
            </a:r>
            <a:r>
              <a:rPr lang="en-US" altLang="ko-KR" dirty="0"/>
              <a:t>: </a:t>
            </a:r>
            <a:r>
              <a:rPr lang="ko-KR" altLang="en-US" dirty="0"/>
              <a:t>제거 또는 변조해서 모델링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A28FD7-8451-4BE6-B42C-B1141DF2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정제</a:t>
            </a:r>
            <a:r>
              <a:rPr lang="en-US" altLang="ko-KR" dirty="0"/>
              <a:t> (Normalization, </a:t>
            </a:r>
            <a:r>
              <a:rPr lang="ko-KR" altLang="en-US" dirty="0"/>
              <a:t>정규화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2BC194-B67D-4B13-BCAE-7C16AB24D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93F0D0-7505-4548-B1B3-5FA68580E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6481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1D69523-8789-4A05-9909-6FAE082B51A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전각 문자 제거</a:t>
            </a:r>
            <a:endParaRPr lang="en-US" altLang="ko-KR" dirty="0"/>
          </a:p>
          <a:p>
            <a:pPr lvl="1"/>
            <a:r>
              <a:rPr lang="ko-KR" altLang="en-US" dirty="0"/>
              <a:t>중국어</a:t>
            </a:r>
            <a:r>
              <a:rPr lang="en-US" altLang="ko-KR" dirty="0"/>
              <a:t>, </a:t>
            </a:r>
            <a:r>
              <a:rPr lang="ko-KR" altLang="en-US" dirty="0"/>
              <a:t>일본어 문서는 대부분 전각 문자로 표기됨</a:t>
            </a:r>
            <a:endParaRPr lang="en-US" altLang="ko-KR" dirty="0"/>
          </a:p>
          <a:p>
            <a:pPr lvl="1"/>
            <a:r>
              <a:rPr lang="ko-KR" altLang="en-US" dirty="0"/>
              <a:t>한국어 문서의 일부는 전각 문자로 표기된 기호</a:t>
            </a:r>
            <a:r>
              <a:rPr lang="en-US" altLang="ko-KR" dirty="0"/>
              <a:t>, </a:t>
            </a:r>
            <a:r>
              <a:rPr lang="ko-KR" altLang="en-US" dirty="0"/>
              <a:t>숫자 등을 사용함</a:t>
            </a:r>
            <a:endParaRPr lang="en-US" altLang="ko-KR" dirty="0"/>
          </a:p>
          <a:p>
            <a:pPr lvl="1"/>
            <a:r>
              <a:rPr lang="ko-KR" altLang="en-US" dirty="0"/>
              <a:t>데이터 처리는 반각 문자를 기준으로 하므로 전각 문자를 반각 문자로 변형하는 작업이 요구됨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A28FD7-8451-4BE6-B42C-B1141DF2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정제</a:t>
            </a:r>
            <a:r>
              <a:rPr lang="en-US" altLang="ko-KR" dirty="0"/>
              <a:t> (Normalization, </a:t>
            </a:r>
            <a:r>
              <a:rPr lang="ko-KR" altLang="en-US" dirty="0"/>
              <a:t>정규화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2BC194-B67D-4B13-BCAE-7C16AB24D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93F0D0-7505-4548-B1B3-5FA68580E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887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1D69523-8789-4A05-9909-6FAE082B51A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대소문자 통일</a:t>
            </a:r>
            <a:endParaRPr lang="en-US" altLang="ko-KR" dirty="0"/>
          </a:p>
          <a:p>
            <a:pPr lvl="1"/>
            <a:r>
              <a:rPr lang="ko-KR" altLang="en-US" dirty="0"/>
              <a:t>일부 영어 코퍼스에서는 약자 등에서 대소문자 표현이 통일되지 않음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New</a:t>
            </a:r>
            <a:r>
              <a:rPr lang="ko-KR" altLang="en-US" dirty="0"/>
              <a:t> </a:t>
            </a:r>
            <a:r>
              <a:rPr lang="en-US" altLang="ko-KR" dirty="0"/>
              <a:t>York</a:t>
            </a:r>
            <a:r>
              <a:rPr lang="ko-KR" altLang="en-US" dirty="0"/>
              <a:t> </a:t>
            </a:r>
            <a:r>
              <a:rPr lang="en-US" altLang="ko-KR" dirty="0"/>
              <a:t>City</a:t>
            </a:r>
            <a:r>
              <a:rPr lang="ko-KR" altLang="en-US" dirty="0"/>
              <a:t> 약자 </a:t>
            </a:r>
            <a:r>
              <a:rPr lang="en-US" altLang="ko-KR" dirty="0">
                <a:sym typeface="Wingdings" panose="05000000000000000000" pitchFamily="2" charset="2"/>
              </a:rPr>
              <a:t> NYC, </a:t>
            </a:r>
            <a:r>
              <a:rPr lang="en-US" altLang="ko-KR" dirty="0" err="1">
                <a:sym typeface="Wingdings" panose="05000000000000000000" pitchFamily="2" charset="2"/>
              </a:rPr>
              <a:t>nyc</a:t>
            </a:r>
            <a:r>
              <a:rPr lang="en-US" altLang="ko-KR" dirty="0">
                <a:sym typeface="Wingdings" panose="05000000000000000000" pitchFamily="2" charset="2"/>
              </a:rPr>
              <a:t>, N.Y.C., N.Y.C </a:t>
            </a:r>
            <a:r>
              <a:rPr lang="ko-KR" altLang="en-US" dirty="0">
                <a:sym typeface="Wingdings" panose="05000000000000000000" pitchFamily="2" charset="2"/>
              </a:rPr>
              <a:t>등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데이터를 하나의 형태로 통일하여 희소성을 줄이는 효과 기대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희소 표현에 의한 메모리 사용량 감소 가능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딥러닝 모델이 확산되면서 중요도가 떨어짐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A28FD7-8451-4BE6-B42C-B1141DF2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정제</a:t>
            </a:r>
            <a:r>
              <a:rPr lang="en-US" altLang="ko-KR" dirty="0"/>
              <a:t> (Normalization, </a:t>
            </a:r>
            <a:r>
              <a:rPr lang="ko-KR" altLang="en-US" dirty="0"/>
              <a:t>정규화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2BC194-B67D-4B13-BCAE-7C16AB24D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93F0D0-7505-4548-B1B3-5FA68580E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469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1D69523-8789-4A05-9909-6FAE082B51A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6720" y="1028701"/>
            <a:ext cx="11338560" cy="5171952"/>
          </a:xfrm>
        </p:spPr>
        <p:txBody>
          <a:bodyPr>
            <a:normAutofit/>
          </a:bodyPr>
          <a:lstStyle/>
          <a:p>
            <a:r>
              <a:rPr lang="ko-KR" altLang="en-US" dirty="0"/>
              <a:t>정규 표현식을 사용한 정제</a:t>
            </a:r>
            <a:endParaRPr lang="en-US" altLang="ko-KR" dirty="0"/>
          </a:p>
          <a:p>
            <a:pPr lvl="1"/>
            <a:r>
              <a:rPr lang="ko-KR" altLang="en-US" dirty="0"/>
              <a:t>다량의 코퍼스는 특수문자</a:t>
            </a:r>
            <a:r>
              <a:rPr lang="en-US" altLang="ko-KR" dirty="0"/>
              <a:t>, </a:t>
            </a:r>
            <a:r>
              <a:rPr lang="ko-KR" altLang="en-US" dirty="0"/>
              <a:t>기호 등의 노이즈가 많음</a:t>
            </a:r>
            <a:r>
              <a:rPr lang="en-US" altLang="ko-KR" dirty="0"/>
              <a:t>(</a:t>
            </a:r>
            <a:r>
              <a:rPr lang="ko-KR" altLang="en-US" dirty="0"/>
              <a:t>특히 </a:t>
            </a:r>
            <a:r>
              <a:rPr lang="ko-KR" altLang="en-US" dirty="0" err="1"/>
              <a:t>크롤링의</a:t>
            </a:r>
            <a:r>
              <a:rPr lang="ko-KR" altLang="en-US" dirty="0"/>
              <a:t> 경우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웹 사이트의 성격에 따라 일정한 패턴을 가지는 경우도 많음</a:t>
            </a:r>
            <a:endParaRPr lang="en-US" altLang="ko-KR" dirty="0"/>
          </a:p>
          <a:p>
            <a:pPr lvl="1"/>
            <a:r>
              <a:rPr lang="ko-KR" altLang="en-US" dirty="0"/>
              <a:t>정규 표현식의 사용 방법의 예</a:t>
            </a:r>
            <a:endParaRPr lang="en-US" altLang="ko-KR" dirty="0"/>
          </a:p>
          <a:p>
            <a:pPr lvl="2"/>
            <a:r>
              <a:rPr lang="en-US" altLang="ko-KR" b="1" dirty="0">
                <a:solidFill>
                  <a:srgbClr val="C00000"/>
                </a:solidFill>
              </a:rPr>
              <a:t>[ ] </a:t>
            </a:r>
            <a:r>
              <a:rPr lang="ko-KR" altLang="en-US" dirty="0"/>
              <a:t>사용</a:t>
            </a:r>
            <a:r>
              <a:rPr lang="en-US" altLang="ko-KR" dirty="0"/>
              <a:t>: [2345cde]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“2 </a:t>
            </a:r>
            <a:r>
              <a:rPr lang="en-US" altLang="ko-KR" dirty="0">
                <a:solidFill>
                  <a:srgbClr val="FFC000"/>
                </a:solidFill>
                <a:sym typeface="Wingdings" panose="05000000000000000000" pitchFamily="2" charset="2"/>
              </a:rPr>
              <a:t>or</a:t>
            </a:r>
            <a:r>
              <a:rPr lang="en-US" altLang="ko-KR" dirty="0">
                <a:sym typeface="Wingdings" panose="05000000000000000000" pitchFamily="2" charset="2"/>
              </a:rPr>
              <a:t> 3 </a:t>
            </a:r>
            <a:r>
              <a:rPr lang="en-US" altLang="ko-KR" dirty="0">
                <a:solidFill>
                  <a:srgbClr val="FFC000"/>
                </a:solidFill>
                <a:sym typeface="Wingdings" panose="05000000000000000000" pitchFamily="2" charset="2"/>
              </a:rPr>
              <a:t>or</a:t>
            </a:r>
            <a:r>
              <a:rPr lang="en-US" altLang="ko-KR" dirty="0">
                <a:sym typeface="Wingdings" panose="05000000000000000000" pitchFamily="2" charset="2"/>
              </a:rPr>
              <a:t> 4 </a:t>
            </a:r>
            <a:r>
              <a:rPr lang="en-US" altLang="ko-KR" dirty="0">
                <a:solidFill>
                  <a:srgbClr val="FFC000"/>
                </a:solidFill>
                <a:sym typeface="Wingdings" panose="05000000000000000000" pitchFamily="2" charset="2"/>
              </a:rPr>
              <a:t>or</a:t>
            </a:r>
            <a:r>
              <a:rPr lang="en-US" altLang="ko-KR" dirty="0">
                <a:sym typeface="Wingdings" panose="05000000000000000000" pitchFamily="2" charset="2"/>
              </a:rPr>
              <a:t> 5 </a:t>
            </a:r>
            <a:r>
              <a:rPr lang="en-US" altLang="ko-KR" dirty="0">
                <a:solidFill>
                  <a:srgbClr val="FFC000"/>
                </a:solidFill>
                <a:sym typeface="Wingdings" panose="05000000000000000000" pitchFamily="2" charset="2"/>
              </a:rPr>
              <a:t>or</a:t>
            </a:r>
            <a:r>
              <a:rPr lang="en-US" altLang="ko-KR" dirty="0">
                <a:sym typeface="Wingdings" panose="05000000000000000000" pitchFamily="2" charset="2"/>
              </a:rPr>
              <a:t> c </a:t>
            </a:r>
            <a:r>
              <a:rPr lang="en-US" altLang="ko-KR" dirty="0">
                <a:solidFill>
                  <a:srgbClr val="FFC000"/>
                </a:solidFill>
                <a:sym typeface="Wingdings" panose="05000000000000000000" pitchFamily="2" charset="2"/>
              </a:rPr>
              <a:t>or</a:t>
            </a:r>
            <a:r>
              <a:rPr lang="en-US" altLang="ko-KR" dirty="0">
                <a:sym typeface="Wingdings" panose="05000000000000000000" pitchFamily="2" charset="2"/>
              </a:rPr>
              <a:t> d </a:t>
            </a:r>
            <a:r>
              <a:rPr lang="en-US" altLang="ko-KR" dirty="0">
                <a:solidFill>
                  <a:srgbClr val="FFC000"/>
                </a:solidFill>
                <a:sym typeface="Wingdings" panose="05000000000000000000" pitchFamily="2" charset="2"/>
              </a:rPr>
              <a:t>or</a:t>
            </a:r>
            <a:r>
              <a:rPr lang="en-US" altLang="ko-KR" dirty="0">
                <a:sym typeface="Wingdings" panose="05000000000000000000" pitchFamily="2" charset="2"/>
              </a:rPr>
              <a:t> e”</a:t>
            </a:r>
            <a:r>
              <a:rPr lang="ko-KR" altLang="en-US" dirty="0">
                <a:sym typeface="Wingdings" panose="05000000000000000000" pitchFamily="2" charset="2"/>
              </a:rPr>
              <a:t>의 의미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사용</a:t>
            </a:r>
            <a:r>
              <a:rPr lang="en-US" altLang="ko-KR" dirty="0">
                <a:sym typeface="Wingdings" panose="05000000000000000000" pitchFamily="2" charset="2"/>
              </a:rPr>
              <a:t>: [2-5c-e]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“2 </a:t>
            </a:r>
            <a:r>
              <a:rPr lang="en-US" altLang="ko-KR" dirty="0">
                <a:solidFill>
                  <a:srgbClr val="FFC000"/>
                </a:solidFill>
                <a:sym typeface="Wingdings" panose="05000000000000000000" pitchFamily="2" charset="2"/>
              </a:rPr>
              <a:t>or</a:t>
            </a:r>
            <a:r>
              <a:rPr lang="en-US" altLang="ko-KR" dirty="0">
                <a:sym typeface="Wingdings" panose="05000000000000000000" pitchFamily="2" charset="2"/>
              </a:rPr>
              <a:t> 3 </a:t>
            </a:r>
            <a:r>
              <a:rPr lang="en-US" altLang="ko-KR" dirty="0">
                <a:solidFill>
                  <a:srgbClr val="FFC000"/>
                </a:solidFill>
                <a:sym typeface="Wingdings" panose="05000000000000000000" pitchFamily="2" charset="2"/>
              </a:rPr>
              <a:t>or</a:t>
            </a:r>
            <a:r>
              <a:rPr lang="en-US" altLang="ko-KR" dirty="0">
                <a:sym typeface="Wingdings" panose="05000000000000000000" pitchFamily="2" charset="2"/>
              </a:rPr>
              <a:t> 4 </a:t>
            </a:r>
            <a:r>
              <a:rPr lang="en-US" altLang="ko-KR" dirty="0">
                <a:solidFill>
                  <a:srgbClr val="FFC000"/>
                </a:solidFill>
                <a:sym typeface="Wingdings" panose="05000000000000000000" pitchFamily="2" charset="2"/>
              </a:rPr>
              <a:t>or</a:t>
            </a:r>
            <a:r>
              <a:rPr lang="en-US" altLang="ko-KR" dirty="0">
                <a:sym typeface="Wingdings" panose="05000000000000000000" pitchFamily="2" charset="2"/>
              </a:rPr>
              <a:t> 5 </a:t>
            </a:r>
            <a:r>
              <a:rPr lang="en-US" altLang="ko-KR" dirty="0">
                <a:solidFill>
                  <a:srgbClr val="FFC000"/>
                </a:solidFill>
                <a:sym typeface="Wingdings" panose="05000000000000000000" pitchFamily="2" charset="2"/>
              </a:rPr>
              <a:t>or</a:t>
            </a:r>
            <a:r>
              <a:rPr lang="en-US" altLang="ko-KR" dirty="0">
                <a:sym typeface="Wingdings" panose="05000000000000000000" pitchFamily="2" charset="2"/>
              </a:rPr>
              <a:t> c </a:t>
            </a:r>
            <a:r>
              <a:rPr lang="en-US" altLang="ko-KR" dirty="0">
                <a:solidFill>
                  <a:srgbClr val="FFC000"/>
                </a:solidFill>
                <a:sym typeface="Wingdings" panose="05000000000000000000" pitchFamily="2" charset="2"/>
              </a:rPr>
              <a:t>or</a:t>
            </a:r>
            <a:r>
              <a:rPr lang="en-US" altLang="ko-KR" dirty="0">
                <a:sym typeface="Wingdings" panose="05000000000000000000" pitchFamily="2" charset="2"/>
              </a:rPr>
              <a:t> d </a:t>
            </a:r>
            <a:r>
              <a:rPr lang="en-US" altLang="ko-KR" dirty="0">
                <a:solidFill>
                  <a:srgbClr val="FFC000"/>
                </a:solidFill>
                <a:sym typeface="Wingdings" panose="05000000000000000000" pitchFamily="2" charset="2"/>
              </a:rPr>
              <a:t>or</a:t>
            </a:r>
            <a:r>
              <a:rPr lang="en-US" altLang="ko-KR" dirty="0">
                <a:sym typeface="Wingdings" panose="05000000000000000000" pitchFamily="2" charset="2"/>
              </a:rPr>
              <a:t> e”</a:t>
            </a:r>
            <a:r>
              <a:rPr lang="ko-KR" altLang="en-US" dirty="0">
                <a:sym typeface="Wingdings" panose="05000000000000000000" pitchFamily="2" charset="2"/>
              </a:rPr>
              <a:t>의 의미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[^]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사용</a:t>
            </a:r>
            <a:r>
              <a:rPr lang="en-US" altLang="ko-KR" dirty="0">
                <a:sym typeface="Wingdings" panose="05000000000000000000" pitchFamily="2" charset="2"/>
              </a:rPr>
              <a:t>: [^2-5c-e]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“ 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2~5,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c~e</a:t>
            </a:r>
            <a:r>
              <a:rPr lang="ko-KR" altLang="en-US" dirty="0">
                <a:solidFill>
                  <a:srgbClr val="FFC000"/>
                </a:solidFill>
                <a:sym typeface="Wingdings" panose="05000000000000000000" pitchFamily="2" charset="2"/>
              </a:rPr>
              <a:t>를 제외한 한 글자</a:t>
            </a:r>
            <a:r>
              <a:rPr lang="en-US" altLang="ko-KR" dirty="0">
                <a:sym typeface="Wingdings" panose="05000000000000000000" pitchFamily="2" charset="2"/>
              </a:rPr>
              <a:t>”</a:t>
            </a:r>
            <a:r>
              <a:rPr lang="ko-KR" altLang="en-US" dirty="0">
                <a:sym typeface="Wingdings" panose="05000000000000000000" pitchFamily="2" charset="2"/>
              </a:rPr>
              <a:t>의 의미 </a:t>
            </a:r>
            <a:r>
              <a:rPr lang="en-US" altLang="ko-KR" dirty="0">
                <a:sym typeface="Wingdings" panose="05000000000000000000" pitchFamily="2" charset="2"/>
              </a:rPr>
              <a:t>(Not</a:t>
            </a:r>
            <a:r>
              <a:rPr lang="ko-KR" altLang="en-US" dirty="0">
                <a:sym typeface="Wingdings" panose="05000000000000000000" pitchFamily="2" charset="2"/>
              </a:rPr>
              <a:t>의 의미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 ) </a:t>
            </a:r>
            <a:r>
              <a:rPr lang="ko-KR" altLang="en-US" dirty="0">
                <a:sym typeface="Wingdings" panose="05000000000000000000" pitchFamily="2" charset="2"/>
              </a:rPr>
              <a:t>사용</a:t>
            </a:r>
            <a:r>
              <a:rPr lang="en-US" altLang="ko-KR" dirty="0">
                <a:sym typeface="Wingdings" panose="05000000000000000000" pitchFamily="2" charset="2"/>
              </a:rPr>
              <a:t>: (x)(</a:t>
            </a:r>
            <a:r>
              <a:rPr lang="en-US" altLang="ko-KR" dirty="0" err="1">
                <a:sym typeface="Wingdings" panose="05000000000000000000" pitchFamily="2" charset="2"/>
              </a:rPr>
              <a:t>yz</a:t>
            </a:r>
            <a:r>
              <a:rPr lang="en-US" altLang="ko-KR" dirty="0">
                <a:sym typeface="Wingdings" panose="05000000000000000000" pitchFamily="2" charset="2"/>
              </a:rPr>
              <a:t>)  </a:t>
            </a:r>
            <a:r>
              <a:rPr lang="ko-KR" altLang="en-US" dirty="0">
                <a:sym typeface="Wingdings" panose="05000000000000000000" pitchFamily="2" charset="2"/>
              </a:rPr>
              <a:t>그룹 </a:t>
            </a:r>
            <a:r>
              <a:rPr lang="en-US" altLang="ko-KR" dirty="0">
                <a:sym typeface="Wingdings" panose="05000000000000000000" pitchFamily="2" charset="2"/>
              </a:rPr>
              <a:t>1:x, </a:t>
            </a:r>
            <a:r>
              <a:rPr lang="ko-KR" altLang="en-US" dirty="0">
                <a:sym typeface="Wingdings" panose="05000000000000000000" pitchFamily="2" charset="2"/>
              </a:rPr>
              <a:t>그룹 </a:t>
            </a:r>
            <a:r>
              <a:rPr lang="en-US" altLang="ko-KR" dirty="0">
                <a:sym typeface="Wingdings" panose="05000000000000000000" pitchFamily="2" charset="2"/>
              </a:rPr>
              <a:t>2: </a:t>
            </a:r>
            <a:r>
              <a:rPr lang="en-US" altLang="ko-KR" dirty="0" err="1">
                <a:sym typeface="Wingdings" panose="05000000000000000000" pitchFamily="2" charset="2"/>
              </a:rPr>
              <a:t>yz</a:t>
            </a:r>
            <a:r>
              <a:rPr lang="en-US" altLang="ko-KR" dirty="0">
                <a:sym typeface="Wingdings" panose="05000000000000000000" pitchFamily="2" charset="2"/>
              </a:rPr>
              <a:t> (</a:t>
            </a:r>
            <a:r>
              <a:rPr lang="ko-KR" altLang="en-US" dirty="0">
                <a:sym typeface="Wingdings" panose="05000000000000000000" pitchFamily="2" charset="2"/>
              </a:rPr>
              <a:t>그룹을 구성할 수 있음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A28FD7-8451-4BE6-B42C-B1141DF2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정제</a:t>
            </a:r>
            <a:r>
              <a:rPr lang="en-US" altLang="ko-KR" dirty="0"/>
              <a:t> (Normalization, </a:t>
            </a:r>
            <a:r>
              <a:rPr lang="ko-KR" altLang="en-US" dirty="0"/>
              <a:t>정규화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2BC194-B67D-4B13-BCAE-7C16AB24D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93F0D0-7505-4548-B1B3-5FA68580E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7371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1D69523-8789-4A05-9909-6FAE082B51A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ko-KR" altLang="en-US" dirty="0"/>
              <a:t>지정 문자 사용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A28FD7-8451-4BE6-B42C-B1141DF2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정제</a:t>
            </a:r>
            <a:r>
              <a:rPr lang="en-US" altLang="ko-KR" dirty="0"/>
              <a:t> (Normalization, </a:t>
            </a:r>
            <a:r>
              <a:rPr lang="ko-KR" altLang="en-US" dirty="0"/>
              <a:t>정규화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2BC194-B67D-4B13-BCAE-7C16AB24D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93F0D0-7505-4548-B1B3-5FA68580E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884934B-1A40-4CC8-BC8D-013F0CBFC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495619"/>
              </p:ext>
            </p:extLst>
          </p:nvPr>
        </p:nvGraphicFramePr>
        <p:xfrm>
          <a:off x="1212659" y="1586973"/>
          <a:ext cx="10552621" cy="4619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686">
                  <a:extLst>
                    <a:ext uri="{9D8B030D-6E8A-4147-A177-3AD203B41FA5}">
                      <a16:colId xmlns:a16="http://schemas.microsoft.com/office/drawing/2014/main" val="1078517584"/>
                    </a:ext>
                  </a:extLst>
                </a:gridCol>
                <a:gridCol w="3929705">
                  <a:extLst>
                    <a:ext uri="{9D8B030D-6E8A-4147-A177-3AD203B41FA5}">
                      <a16:colId xmlns:a16="http://schemas.microsoft.com/office/drawing/2014/main" val="3454035359"/>
                    </a:ext>
                  </a:extLst>
                </a:gridCol>
                <a:gridCol w="5366230">
                  <a:extLst>
                    <a:ext uri="{9D8B030D-6E8A-4147-A177-3AD203B41FA5}">
                      <a16:colId xmlns:a16="http://schemas.microsoft.com/office/drawing/2014/main" val="1560181223"/>
                    </a:ext>
                  </a:extLst>
                </a:gridCol>
              </a:tblGrid>
              <a:tr h="382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지정 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예제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082809"/>
                  </a:ext>
                </a:extLst>
              </a:tr>
              <a:tr h="382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^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이 패턴으로 시작해야 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^</a:t>
                      </a:r>
                      <a:r>
                        <a:rPr lang="en-US" altLang="ko-KR" sz="1600" dirty="0" err="1"/>
                        <a:t>abc</a:t>
                      </a:r>
                      <a:r>
                        <a:rPr lang="en-US" altLang="ko-KR" sz="1600" dirty="0"/>
                        <a:t> : </a:t>
                      </a:r>
                      <a:r>
                        <a:rPr lang="en-US" altLang="ko-KR" sz="1600" dirty="0" err="1"/>
                        <a:t>abc</a:t>
                      </a:r>
                      <a:r>
                        <a:rPr lang="ko-KR" altLang="en-US" sz="1600" dirty="0"/>
                        <a:t>로 시작해야 함 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abcde</a:t>
                      </a:r>
                      <a:r>
                        <a:rPr lang="en-US" altLang="ko-KR" sz="1600" dirty="0"/>
                        <a:t>, abc123 </a:t>
                      </a:r>
                      <a:r>
                        <a:rPr lang="ko-KR" altLang="en-US" sz="1600" dirty="0"/>
                        <a:t>등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532432"/>
                  </a:ext>
                </a:extLst>
              </a:tr>
              <a:tr h="382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$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이 패턴으로 종료되어야 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/>
                        <a:t>xyz</a:t>
                      </a:r>
                      <a:r>
                        <a:rPr lang="en-US" altLang="ko-KR" sz="1600" dirty="0"/>
                        <a:t>$ : </a:t>
                      </a:r>
                      <a:r>
                        <a:rPr lang="en-US" altLang="ko-KR" sz="1600" dirty="0" err="1"/>
                        <a:t>xyz</a:t>
                      </a:r>
                      <a:r>
                        <a:rPr lang="ko-KR" altLang="en-US" sz="1600" dirty="0"/>
                        <a:t>로 종료되어야 함 </a:t>
                      </a:r>
                      <a:r>
                        <a:rPr lang="en-US" altLang="ko-KR" sz="1600" dirty="0"/>
                        <a:t>(123xyz, </a:t>
                      </a:r>
                      <a:r>
                        <a:rPr lang="en-US" altLang="ko-KR" sz="1600" dirty="0" err="1"/>
                        <a:t>strxyz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등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23014"/>
                  </a:ext>
                </a:extLst>
              </a:tr>
              <a:tr h="660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</a:t>
                      </a:r>
                      <a:r>
                        <a:rPr lang="ko-KR" altLang="en-US" sz="1600" dirty="0"/>
                        <a:t>문자들</a:t>
                      </a:r>
                      <a:r>
                        <a:rPr lang="en-US" altLang="ko-KR" sz="1600" dirty="0"/>
                        <a:t>]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문자들 중의 하나여야 함</a:t>
                      </a:r>
                      <a:endParaRPr lang="en-US" altLang="ko-KR" sz="1600" dirty="0"/>
                    </a:p>
                    <a:p>
                      <a:pPr algn="l" latinLnBrk="1"/>
                      <a:r>
                        <a:rPr lang="ko-KR" altLang="en-US" sz="1600" dirty="0"/>
                        <a:t>가능한 문자들의 집합을 정의함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[Pp]</a:t>
                      </a:r>
                      <a:r>
                        <a:rPr lang="en-US" altLang="ko-KR" sz="1600" dirty="0" err="1"/>
                        <a:t>ython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: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“Python”</a:t>
                      </a:r>
                      <a:r>
                        <a:rPr lang="ko-KR" altLang="en-US" sz="1600" dirty="0"/>
                        <a:t> 또는 </a:t>
                      </a:r>
                      <a:r>
                        <a:rPr lang="en-US" altLang="ko-KR" sz="1600" dirty="0"/>
                        <a:t>“python”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2876229"/>
                  </a:ext>
                </a:extLst>
              </a:tr>
              <a:tr h="746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[^</a:t>
                      </a:r>
                      <a:r>
                        <a:rPr lang="ko-KR" altLang="en-US" sz="1600" dirty="0"/>
                        <a:t>문자들</a:t>
                      </a:r>
                      <a:r>
                        <a:rPr lang="en-US" altLang="ko-KR" sz="1600" dirty="0"/>
                        <a:t>]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[</a:t>
                      </a:r>
                      <a:r>
                        <a:rPr lang="ko-KR" altLang="en-US" sz="1600" dirty="0"/>
                        <a:t>문자들</a:t>
                      </a:r>
                      <a:r>
                        <a:rPr lang="en-US" altLang="ko-KR" sz="1600" dirty="0"/>
                        <a:t>]</a:t>
                      </a:r>
                      <a:r>
                        <a:rPr lang="ko-KR" altLang="en-US" sz="1600" dirty="0"/>
                        <a:t>의 반대</a:t>
                      </a:r>
                      <a:endParaRPr lang="en-US" altLang="ko-KR" sz="1600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피해야 할 문자들의 집합을 정의함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[^</a:t>
                      </a:r>
                      <a:r>
                        <a:rPr lang="en-US" altLang="ko-KR" sz="1600" dirty="0" err="1"/>
                        <a:t>aeiou</a:t>
                      </a:r>
                      <a:r>
                        <a:rPr lang="en-US" altLang="ko-KR" sz="1600" dirty="0"/>
                        <a:t>] : </a:t>
                      </a:r>
                      <a:r>
                        <a:rPr lang="ko-KR" altLang="en-US" sz="1600" dirty="0"/>
                        <a:t>소문자 모음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母音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이 아닌 문자들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351124"/>
                  </a:ext>
                </a:extLst>
              </a:tr>
              <a:tr h="382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|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두 패턴 중 하나여야 함 </a:t>
                      </a:r>
                      <a:r>
                        <a:rPr lang="en-US" altLang="ko-KR" sz="1600" dirty="0"/>
                        <a:t>(OR </a:t>
                      </a:r>
                      <a:r>
                        <a:rPr lang="ko-KR" altLang="en-US" sz="1600" dirty="0"/>
                        <a:t>기능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/>
                        <a:t>a|b</a:t>
                      </a:r>
                      <a:r>
                        <a:rPr lang="en-US" altLang="ko-KR" sz="1600" dirty="0"/>
                        <a:t> : a </a:t>
                      </a:r>
                      <a:r>
                        <a:rPr lang="ko-KR" altLang="en-US" sz="1600" dirty="0"/>
                        <a:t>또는 </a:t>
                      </a:r>
                      <a:r>
                        <a:rPr lang="en-US" altLang="ko-KR" sz="1600" dirty="0"/>
                        <a:t>b </a:t>
                      </a:r>
                      <a:r>
                        <a:rPr lang="ko-KR" altLang="en-US" sz="1600" dirty="0"/>
                        <a:t>여야 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7321178"/>
                  </a:ext>
                </a:extLst>
              </a:tr>
              <a:tr h="746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앞 패턴이 없거나 하나여야 함</a:t>
                      </a:r>
                      <a:endParaRPr lang="en-US" altLang="ko-KR" sz="1600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(Optional </a:t>
                      </a:r>
                      <a:r>
                        <a:rPr lang="ko-KR" altLang="en-US" sz="1600" dirty="0"/>
                        <a:t>패턴을 정의할 때 사용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＼</a:t>
                      </a:r>
                      <a:r>
                        <a:rPr lang="en-US" altLang="ko-KR" sz="1600" dirty="0"/>
                        <a:t>d? : </a:t>
                      </a:r>
                      <a:r>
                        <a:rPr lang="ko-KR" altLang="en-US" sz="1600" dirty="0"/>
                        <a:t>숫자가 하나 있거나 없어야 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291185"/>
                  </a:ext>
                </a:extLst>
              </a:tr>
              <a:tr h="467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+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앞 패턴이 하나 이상이어야 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＼</a:t>
                      </a:r>
                      <a:r>
                        <a:rPr lang="en-US" altLang="ko-KR" sz="1600" dirty="0"/>
                        <a:t>d+ : </a:t>
                      </a:r>
                      <a:r>
                        <a:rPr lang="ko-KR" altLang="en-US" sz="1600" dirty="0"/>
                        <a:t>숫자가 하나 이상이어야 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1484278"/>
                  </a:ext>
                </a:extLst>
              </a:tr>
              <a:tr h="467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*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앞 패턴이 </a:t>
                      </a:r>
                      <a:r>
                        <a:rPr lang="en-US" altLang="ko-KR" sz="1600" dirty="0"/>
                        <a:t>0</a:t>
                      </a:r>
                      <a:r>
                        <a:rPr lang="ko-KR" altLang="en-US" sz="1600" dirty="0"/>
                        <a:t>개 이상이어야 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＼</a:t>
                      </a:r>
                      <a:r>
                        <a:rPr lang="en-US" altLang="ko-KR" sz="1600" dirty="0"/>
                        <a:t>d* : </a:t>
                      </a:r>
                      <a:r>
                        <a:rPr lang="ko-KR" altLang="en-US" sz="1600" dirty="0"/>
                        <a:t>숫자가 없거나 하나 이상이어야 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26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875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1D69523-8789-4A05-9909-6FAE082B51A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ko-KR" altLang="en-US" dirty="0"/>
              <a:t>지정 문자 사용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A28FD7-8451-4BE6-B42C-B1141DF2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정제</a:t>
            </a:r>
            <a:r>
              <a:rPr lang="en-US" altLang="ko-KR" dirty="0"/>
              <a:t> (Normalization, </a:t>
            </a:r>
            <a:r>
              <a:rPr lang="ko-KR" altLang="en-US" dirty="0"/>
              <a:t>정규화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2BC194-B67D-4B13-BCAE-7C16AB24D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93F0D0-7505-4548-B1B3-5FA68580E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7566331-7769-4357-BB6A-C73FD7861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698271"/>
              </p:ext>
            </p:extLst>
          </p:nvPr>
        </p:nvGraphicFramePr>
        <p:xfrm>
          <a:off x="1216585" y="1586972"/>
          <a:ext cx="10548696" cy="4619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219">
                  <a:extLst>
                    <a:ext uri="{9D8B030D-6E8A-4147-A177-3AD203B41FA5}">
                      <a16:colId xmlns:a16="http://schemas.microsoft.com/office/drawing/2014/main" val="1078517584"/>
                    </a:ext>
                  </a:extLst>
                </a:gridCol>
                <a:gridCol w="3928243">
                  <a:extLst>
                    <a:ext uri="{9D8B030D-6E8A-4147-A177-3AD203B41FA5}">
                      <a16:colId xmlns:a16="http://schemas.microsoft.com/office/drawing/2014/main" val="3454035359"/>
                    </a:ext>
                  </a:extLst>
                </a:gridCol>
                <a:gridCol w="5364234">
                  <a:extLst>
                    <a:ext uri="{9D8B030D-6E8A-4147-A177-3AD203B41FA5}">
                      <a16:colId xmlns:a16="http://schemas.microsoft.com/office/drawing/2014/main" val="1560181223"/>
                    </a:ext>
                  </a:extLst>
                </a:gridCol>
              </a:tblGrid>
              <a:tr h="357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지정 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예제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082809"/>
                  </a:ext>
                </a:extLst>
              </a:tr>
              <a:tr h="357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패턴</a:t>
                      </a:r>
                      <a:r>
                        <a:rPr lang="en-US" altLang="ko-KR" sz="1600" dirty="0"/>
                        <a:t>{n}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앞 패턴이 </a:t>
                      </a:r>
                      <a:r>
                        <a:rPr lang="en-US" altLang="ko-KR" sz="1600" dirty="0"/>
                        <a:t>n</a:t>
                      </a:r>
                      <a:r>
                        <a:rPr lang="ko-KR" altLang="en-US" sz="1600" dirty="0"/>
                        <a:t>번 반복해서 나타나는 경우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＼</a:t>
                      </a:r>
                      <a:r>
                        <a:rPr lang="en-US" altLang="ko-KR" sz="1600" dirty="0"/>
                        <a:t>d{3}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:</a:t>
                      </a:r>
                      <a:r>
                        <a:rPr lang="ko-KR" altLang="en-US" sz="1600" dirty="0"/>
                        <a:t> 숫자가 </a:t>
                      </a:r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개 있어야 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532432"/>
                  </a:ext>
                </a:extLst>
              </a:tr>
              <a:tr h="618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패턴</a:t>
                      </a:r>
                      <a:r>
                        <a:rPr lang="en-US" altLang="ko-KR" sz="1600" dirty="0"/>
                        <a:t>{</a:t>
                      </a:r>
                      <a:r>
                        <a:rPr lang="en-US" altLang="ko-KR" sz="1600" dirty="0" err="1"/>
                        <a:t>n,m</a:t>
                      </a:r>
                      <a:r>
                        <a:rPr lang="en-US" altLang="ko-KR" sz="1600" dirty="0"/>
                        <a:t>}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앞 패턴이 최소 </a:t>
                      </a:r>
                      <a:r>
                        <a:rPr lang="en-US" altLang="ko-KR" sz="1600" dirty="0"/>
                        <a:t>n</a:t>
                      </a:r>
                      <a:r>
                        <a:rPr lang="ko-KR" altLang="en-US" sz="1600" dirty="0"/>
                        <a:t>번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최대 </a:t>
                      </a:r>
                      <a:r>
                        <a:rPr lang="en-US" altLang="ko-KR" sz="1600" dirty="0"/>
                        <a:t>m</a:t>
                      </a:r>
                      <a:r>
                        <a:rPr lang="ko-KR" altLang="en-US" sz="1600" dirty="0"/>
                        <a:t>번 반복해서 나타나는 경우</a:t>
                      </a:r>
                      <a:r>
                        <a:rPr lang="en-US" altLang="ko-KR" sz="1600" dirty="0"/>
                        <a:t>(n </a:t>
                      </a:r>
                      <a:r>
                        <a:rPr lang="ko-KR" altLang="en-US" sz="1600" dirty="0"/>
                        <a:t>또는 </a:t>
                      </a:r>
                      <a:r>
                        <a:rPr lang="en-US" altLang="ko-KR" sz="1600" dirty="0"/>
                        <a:t>m</a:t>
                      </a:r>
                      <a:r>
                        <a:rPr lang="ko-KR" altLang="en-US" sz="1600" dirty="0"/>
                        <a:t>은 생략가능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＼</a:t>
                      </a:r>
                      <a:r>
                        <a:rPr lang="en-US" altLang="ko-KR" sz="1600" dirty="0"/>
                        <a:t>d{3,5}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:</a:t>
                      </a:r>
                      <a:r>
                        <a:rPr lang="ko-KR" altLang="en-US" sz="1600" dirty="0"/>
                        <a:t> 숫자가 </a:t>
                      </a:r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개</a:t>
                      </a:r>
                      <a:r>
                        <a:rPr lang="en-US" altLang="ko-KR" sz="1600" dirty="0"/>
                        <a:t>, 4</a:t>
                      </a:r>
                      <a:r>
                        <a:rPr lang="ko-KR" altLang="en-US" sz="1600" dirty="0"/>
                        <a:t>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또는 </a:t>
                      </a:r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개 있어야 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23014"/>
                  </a:ext>
                </a:extLst>
              </a:tr>
              <a:tr h="357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＼</a:t>
                      </a:r>
                      <a:r>
                        <a:rPr lang="en-US" altLang="ko-KR" sz="1600" dirty="0"/>
                        <a:t>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숫자 </a:t>
                      </a:r>
                      <a:r>
                        <a:rPr lang="en-US" altLang="ko-KR" sz="1600" dirty="0"/>
                        <a:t>([0-9]</a:t>
                      </a:r>
                      <a:r>
                        <a:rPr lang="ko-KR" altLang="en-US" sz="1600" dirty="0"/>
                        <a:t>와 같음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＼</a:t>
                      </a:r>
                      <a:r>
                        <a:rPr lang="en-US" altLang="ko-KR" sz="1600" dirty="0"/>
                        <a:t>d</a:t>
                      </a:r>
                      <a:r>
                        <a:rPr lang="ko-KR" altLang="en-US" sz="1600" dirty="0"/>
                        <a:t>＼</a:t>
                      </a:r>
                      <a:r>
                        <a:rPr lang="en-US" altLang="ko-KR" sz="1600" dirty="0"/>
                        <a:t>d</a:t>
                      </a:r>
                      <a:r>
                        <a:rPr lang="ko-KR" altLang="en-US" sz="1600" dirty="0"/>
                        <a:t>＼</a:t>
                      </a:r>
                      <a:r>
                        <a:rPr lang="en-US" altLang="ko-KR" sz="1600" dirty="0"/>
                        <a:t>d : 0~9 </a:t>
                      </a:r>
                      <a:r>
                        <a:rPr lang="ko-KR" altLang="en-US" sz="1600" dirty="0"/>
                        <a:t>범위의 숫자가 </a:t>
                      </a:r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개 </a:t>
                      </a:r>
                      <a:r>
                        <a:rPr lang="en-US" altLang="ko-KR" sz="1600" dirty="0"/>
                        <a:t>(123, 000 </a:t>
                      </a:r>
                      <a:r>
                        <a:rPr lang="ko-KR" altLang="en-US" sz="1600" dirty="0"/>
                        <a:t>등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021966"/>
                  </a:ext>
                </a:extLst>
              </a:tr>
              <a:tr h="357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＼</a:t>
                      </a:r>
                      <a:r>
                        <a:rPr lang="en-US" altLang="ko-KR" sz="1600" dirty="0"/>
                        <a:t>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숫자를 제외한 모든 문자</a:t>
                      </a:r>
                      <a:r>
                        <a:rPr lang="en-US" altLang="ko-KR" sz="1600" dirty="0"/>
                        <a:t>([^0-9]</a:t>
                      </a:r>
                      <a:r>
                        <a:rPr lang="ko-KR" altLang="en-US" sz="1600" dirty="0"/>
                        <a:t>와 같음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821715"/>
                  </a:ext>
                </a:extLst>
              </a:tr>
              <a:tr h="618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＼</a:t>
                      </a:r>
                      <a:r>
                        <a:rPr lang="en-US" altLang="ko-KR" sz="1600" dirty="0"/>
                        <a:t>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공백 문자</a:t>
                      </a:r>
                      <a:r>
                        <a:rPr lang="en-US" altLang="ko-KR" sz="1600" dirty="0"/>
                        <a:t>(white space)</a:t>
                      </a:r>
                    </a:p>
                    <a:p>
                      <a:pPr algn="l" latinLnBrk="1"/>
                      <a:r>
                        <a:rPr lang="en-US" altLang="ko-KR" sz="1600" dirty="0"/>
                        <a:t>([</a:t>
                      </a:r>
                      <a:r>
                        <a:rPr lang="ko-KR" altLang="en-US" sz="1600" dirty="0"/>
                        <a:t>＼</a:t>
                      </a:r>
                      <a:r>
                        <a:rPr lang="en-US" altLang="ko-KR" sz="1600" dirty="0"/>
                        <a:t>t</a:t>
                      </a:r>
                      <a:r>
                        <a:rPr lang="ko-KR" altLang="en-US" sz="1600" dirty="0"/>
                        <a:t>＼</a:t>
                      </a:r>
                      <a:r>
                        <a:rPr lang="en-US" altLang="ko-KR" sz="1600" dirty="0"/>
                        <a:t>n</a:t>
                      </a:r>
                      <a:r>
                        <a:rPr lang="ko-KR" altLang="en-US" sz="1600" dirty="0"/>
                        <a:t>＼</a:t>
                      </a:r>
                      <a:r>
                        <a:rPr lang="en-US" altLang="ko-KR" sz="1600" dirty="0"/>
                        <a:t>r</a:t>
                      </a:r>
                      <a:r>
                        <a:rPr lang="ko-KR" altLang="en-US" sz="1600" dirty="0"/>
                        <a:t>＼</a:t>
                      </a:r>
                      <a:r>
                        <a:rPr lang="en-US" altLang="ko-KR" sz="1600" dirty="0"/>
                        <a:t>f]</a:t>
                      </a:r>
                      <a:r>
                        <a:rPr lang="ko-KR" altLang="en-US" sz="1600" dirty="0"/>
                        <a:t>와 같음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＼</a:t>
                      </a:r>
                      <a:r>
                        <a:rPr lang="en-US" altLang="ko-KR" sz="1600" dirty="0"/>
                        <a:t>s</a:t>
                      </a:r>
                      <a:r>
                        <a:rPr lang="ko-KR" altLang="en-US" sz="1600" dirty="0"/>
                        <a:t>＼</a:t>
                      </a:r>
                      <a:r>
                        <a:rPr lang="en-US" altLang="ko-KR" sz="1600" dirty="0"/>
                        <a:t>s : </a:t>
                      </a:r>
                      <a:r>
                        <a:rPr lang="ko-KR" altLang="en-US" sz="1600" dirty="0"/>
                        <a:t>공백문자 </a:t>
                      </a: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개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＼</a:t>
                      </a:r>
                      <a:r>
                        <a:rPr lang="en-US" altLang="ko-KR" sz="1600" dirty="0"/>
                        <a:t>r</a:t>
                      </a:r>
                      <a:r>
                        <a:rPr lang="ko-KR" altLang="en-US" sz="1600" dirty="0"/>
                        <a:t>＼</a:t>
                      </a:r>
                      <a:r>
                        <a:rPr lang="en-US" altLang="ko-KR" sz="1600" dirty="0"/>
                        <a:t>n, </a:t>
                      </a:r>
                      <a:r>
                        <a:rPr lang="ko-KR" altLang="en-US" sz="1600" dirty="0"/>
                        <a:t>＼</a:t>
                      </a:r>
                      <a:r>
                        <a:rPr lang="en-US" altLang="ko-KR" sz="1600" dirty="0"/>
                        <a:t>t</a:t>
                      </a:r>
                      <a:r>
                        <a:rPr lang="ko-KR" altLang="en-US" sz="1600" dirty="0"/>
                        <a:t>＼</a:t>
                      </a:r>
                      <a:r>
                        <a:rPr lang="en-US" altLang="ko-KR" sz="1600" dirty="0"/>
                        <a:t>t </a:t>
                      </a:r>
                      <a:r>
                        <a:rPr lang="ko-KR" altLang="en-US" sz="1600" dirty="0"/>
                        <a:t>등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2876229"/>
                  </a:ext>
                </a:extLst>
              </a:tr>
              <a:tr h="357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＼</a:t>
                      </a:r>
                      <a:r>
                        <a:rPr lang="en-US" altLang="ko-KR" sz="1600" dirty="0"/>
                        <a:t>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공백 문자를 제외한 모든 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351124"/>
                  </a:ext>
                </a:extLst>
              </a:tr>
              <a:tr h="618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＼</a:t>
                      </a:r>
                      <a:r>
                        <a:rPr lang="en-US" altLang="ko-KR" sz="1600" dirty="0"/>
                        <a:t>w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alphanumeric(</a:t>
                      </a:r>
                      <a:r>
                        <a:rPr lang="ko-KR" altLang="en-US" sz="1600" dirty="0"/>
                        <a:t>알파벳</a:t>
                      </a:r>
                      <a:r>
                        <a:rPr lang="en-US" altLang="ko-KR" sz="1600" dirty="0"/>
                        <a:t>+</a:t>
                      </a:r>
                      <a:r>
                        <a:rPr lang="ko-KR" altLang="en-US" sz="1600" dirty="0"/>
                        <a:t>숫자</a:t>
                      </a:r>
                      <a:r>
                        <a:rPr lang="en-US" altLang="ko-KR" sz="1600" dirty="0"/>
                        <a:t>) + ‘_’ </a:t>
                      </a:r>
                      <a:r>
                        <a:rPr lang="ko-KR" altLang="en-US" sz="1600" dirty="0"/>
                        <a:t>포함</a:t>
                      </a:r>
                      <a:endParaRPr lang="en-US" altLang="ko-KR" sz="1600" dirty="0"/>
                    </a:p>
                    <a:p>
                      <a:pPr algn="l" latinLnBrk="1"/>
                      <a:r>
                        <a:rPr lang="en-US" altLang="ko-KR" sz="1600" dirty="0"/>
                        <a:t>([A-Za-z0-9]</a:t>
                      </a:r>
                      <a:r>
                        <a:rPr lang="ko-KR" altLang="en-US" sz="1600" dirty="0"/>
                        <a:t>와 같음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＼</a:t>
                      </a:r>
                      <a:r>
                        <a:rPr lang="en-US" altLang="ko-KR" sz="1600" dirty="0"/>
                        <a:t>w</a:t>
                      </a:r>
                      <a:r>
                        <a:rPr lang="ko-KR" altLang="en-US" sz="1600" dirty="0"/>
                        <a:t>＼</a:t>
                      </a:r>
                      <a:r>
                        <a:rPr lang="en-US" altLang="ko-KR" sz="1600" dirty="0"/>
                        <a:t>w</a:t>
                      </a:r>
                      <a:r>
                        <a:rPr lang="ko-KR" altLang="en-US" sz="1600" dirty="0"/>
                        <a:t>＼</a:t>
                      </a:r>
                      <a:r>
                        <a:rPr lang="en-US" altLang="ko-KR" sz="1600" dirty="0"/>
                        <a:t>w : </a:t>
                      </a:r>
                      <a:r>
                        <a:rPr lang="ko-KR" altLang="en-US" sz="1600" dirty="0"/>
                        <a:t>문자가 </a:t>
                      </a:r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개 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xyz</a:t>
                      </a:r>
                      <a:r>
                        <a:rPr lang="en-US" altLang="ko-KR" sz="1600" dirty="0"/>
                        <a:t>, ABC </a:t>
                      </a:r>
                      <a:r>
                        <a:rPr lang="ko-KR" altLang="en-US" sz="1600" dirty="0"/>
                        <a:t>등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7321178"/>
                  </a:ext>
                </a:extLst>
              </a:tr>
              <a:tr h="618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＼</a:t>
                      </a:r>
                      <a:r>
                        <a:rPr lang="en-US" altLang="ko-KR" sz="1600" dirty="0"/>
                        <a:t>W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non-alphanumeric </a:t>
                      </a:r>
                      <a:r>
                        <a:rPr lang="ko-KR" altLang="en-US" sz="1600" dirty="0"/>
                        <a:t>문자 및 </a:t>
                      </a:r>
                      <a:r>
                        <a:rPr lang="en-US" altLang="ko-KR" sz="1600" dirty="0"/>
                        <a:t>‘_’ </a:t>
                      </a:r>
                      <a:r>
                        <a:rPr lang="ko-KR" altLang="en-US" sz="1600" dirty="0"/>
                        <a:t>제외 </a:t>
                      </a:r>
                      <a:r>
                        <a:rPr lang="en-US" altLang="ko-KR" sz="1600" dirty="0"/>
                        <a:t>([^A-Za-z0-9]</a:t>
                      </a:r>
                      <a:r>
                        <a:rPr lang="ko-KR" altLang="en-US" sz="1600" dirty="0"/>
                        <a:t>와 같음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291185"/>
                  </a:ext>
                </a:extLst>
              </a:tr>
              <a:tr h="357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뉴 라인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＼</a:t>
                      </a:r>
                      <a:r>
                        <a:rPr lang="en-US" altLang="ko-KR" sz="1600" dirty="0"/>
                        <a:t>n)</a:t>
                      </a:r>
                      <a:r>
                        <a:rPr lang="ko-KR" altLang="en-US" sz="1600" dirty="0"/>
                        <a:t>을 제외한 모든 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.{3} : </a:t>
                      </a:r>
                      <a:r>
                        <a:rPr lang="ko-KR" altLang="en-US" sz="1600" dirty="0"/>
                        <a:t>문자가 </a:t>
                      </a:r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개 </a:t>
                      </a:r>
                      <a:r>
                        <a:rPr lang="en-US" altLang="ko-KR" sz="1600" dirty="0"/>
                        <a:t>(F15, 0x0 </a:t>
                      </a:r>
                      <a:r>
                        <a:rPr lang="ko-KR" altLang="en-US" sz="1600" dirty="0"/>
                        <a:t>등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15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020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A0BCB7E-DBC3-47F1-A857-B428A48A979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ko-KR" altLang="en-US" dirty="0"/>
              <a:t>그룹 사용</a:t>
            </a:r>
            <a:endParaRPr lang="en-US" altLang="ko-KR" dirty="0"/>
          </a:p>
          <a:p>
            <a:pPr lvl="2"/>
            <a:r>
              <a:rPr lang="ko-KR" altLang="en-US" dirty="0"/>
              <a:t>정규 표현식에서 괄호는 그룹을 의미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endParaRPr lang="en-US" altLang="ko-KR" dirty="0"/>
          </a:p>
          <a:p>
            <a:pPr lvl="3"/>
            <a:r>
              <a:rPr lang="ko-KR" altLang="en-US" dirty="0"/>
              <a:t>전화번호 패턴</a:t>
            </a:r>
            <a:endParaRPr lang="en-US" altLang="ko-KR" dirty="0"/>
          </a:p>
          <a:p>
            <a:pPr lvl="4"/>
            <a:r>
              <a:rPr lang="en-US" altLang="ko-KR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\d{3}-\d{4}-\d{4} : 010-1234-5678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일반적인 사용</a:t>
            </a:r>
            <a:endParaRPr lang="en-US" altLang="ko-KR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lvl="4"/>
            <a:r>
              <a:rPr lang="en-US" altLang="ko-KR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(\d{3})-(\d{4}-\d{4}) : 010-1234-5678 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지역번호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3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자리는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group(1),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나머지 번호는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group(2)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로 묶어서 파라미터로 가지고 올 수 있음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sym typeface="Wingdings" panose="05000000000000000000" pitchFamily="2" charset="2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전체 번호를 가져올 때는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group(0)</a:t>
            </a:r>
            <a:r>
              <a:rPr lang="ko-KR" altLang="en-US" dirty="0">
                <a:solidFill>
                  <a:srgbClr val="333333"/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으로 사용</a:t>
            </a:r>
            <a:endParaRPr lang="en-US" altLang="ko-KR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lvl="4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457652-3648-47B6-BDBF-2DB70C4E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정제</a:t>
            </a:r>
            <a:r>
              <a:rPr lang="en-US" altLang="ko-KR" dirty="0"/>
              <a:t> (Normalization, </a:t>
            </a:r>
            <a:r>
              <a:rPr lang="ko-KR" altLang="en-US" dirty="0"/>
              <a:t>정규화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6238DE-7B1A-4B5A-810D-5DE2B77C0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1F5E87-D7EC-40D5-B772-02148006C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668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1D69523-8789-4A05-9909-6FAE082B51A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ko-KR" altLang="en-US" dirty="0"/>
              <a:t>정규 표현식 적용 예제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A28FD7-8451-4BE6-B42C-B1141DF2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정제</a:t>
            </a:r>
            <a:r>
              <a:rPr lang="en-US" altLang="ko-KR" dirty="0"/>
              <a:t> (Normalization, </a:t>
            </a:r>
            <a:r>
              <a:rPr lang="ko-KR" altLang="en-US" dirty="0"/>
              <a:t>정규화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2BC194-B67D-4B13-BCAE-7C16AB24D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93F0D0-7505-4548-B1B3-5FA68580E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653CC3F-315E-44E6-91FC-63824676F7FE}"/>
              </a:ext>
            </a:extLst>
          </p:cNvPr>
          <p:cNvSpPr/>
          <p:nvPr/>
        </p:nvSpPr>
        <p:spPr>
          <a:xfrm>
            <a:off x="1039983" y="1797405"/>
            <a:ext cx="10670616" cy="1631596"/>
          </a:xfrm>
          <a:prstGeom prst="roundRect">
            <a:avLst>
              <a:gd name="adj" fmla="val 10545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자연어 문제를 풀고자 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문서의 마지막 줄에 전화번호 등의 개인 정보가 포함된 문서를 데이터 셋으로 사용하려고 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이때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해당 개인 정보를 제외하고 사용해야 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6ABDEB8-AA85-441C-AC92-8C4CA55ACA47}"/>
              </a:ext>
            </a:extLst>
          </p:cNvPr>
          <p:cNvSpPr/>
          <p:nvPr/>
        </p:nvSpPr>
        <p:spPr>
          <a:xfrm>
            <a:off x="1369637" y="3535942"/>
            <a:ext cx="10340961" cy="2546976"/>
          </a:xfrm>
          <a:prstGeom prst="roundRect">
            <a:avLst>
              <a:gd name="adj" fmla="val 684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en-US" altLang="ko-KR" b="1" dirty="0">
                <a:solidFill>
                  <a:schemeClr val="tx1"/>
                </a:solidFill>
              </a:rPr>
              <a:t>Hello Seokhwan, I would like to introduce regular expression in this section.</a:t>
            </a:r>
          </a:p>
          <a:p>
            <a:pPr marL="180975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~~~</a:t>
            </a:r>
          </a:p>
          <a:p>
            <a:pPr marL="180975">
              <a:lnSpc>
                <a:spcPct val="150000"/>
              </a:lnSpc>
            </a:pPr>
            <a:endParaRPr lang="en-US" altLang="ko-KR" b="1" dirty="0">
              <a:solidFill>
                <a:schemeClr val="tx1"/>
              </a:solidFill>
            </a:endParaRPr>
          </a:p>
          <a:p>
            <a:pPr marL="180975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Thank you!</a:t>
            </a:r>
          </a:p>
          <a:p>
            <a:pPr marL="180975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Sincerely,</a:t>
            </a:r>
          </a:p>
          <a:p>
            <a:pPr marL="180975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Seokhwan: +82-10-1234-5678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418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1D69523-8789-4A05-9909-6FAE082B51A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ko-KR" altLang="en-US" dirty="0"/>
              <a:t>정제 작업</a:t>
            </a:r>
            <a:endParaRPr lang="en-US" altLang="ko-KR" dirty="0"/>
          </a:p>
          <a:p>
            <a:pPr lvl="2"/>
            <a:r>
              <a:rPr lang="ko-KR" altLang="en-US" dirty="0"/>
              <a:t>마지막 줄에 전화번호가 있다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삭제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>
                <a:sym typeface="Wingdings" panose="05000000000000000000" pitchFamily="2" charset="2"/>
              </a:rPr>
              <a:t>마지막 줄에 전화번호가 없는 경우는</a:t>
            </a:r>
            <a:r>
              <a:rPr lang="en-US" altLang="ko-KR" dirty="0">
                <a:sym typeface="Wingdings" panose="05000000000000000000" pitchFamily="2" charset="2"/>
              </a:rPr>
              <a:t>?? 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</a:p>
          <a:p>
            <a:pPr lvl="2"/>
            <a:r>
              <a:rPr lang="ko-KR" altLang="en-US" dirty="0"/>
              <a:t>다양한 상황을 고려하여야 한다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A28FD7-8451-4BE6-B42C-B1141DF2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정제</a:t>
            </a:r>
            <a:r>
              <a:rPr lang="en-US" altLang="ko-KR" dirty="0"/>
              <a:t> (Normalization, </a:t>
            </a:r>
            <a:r>
              <a:rPr lang="ko-KR" altLang="en-US" dirty="0"/>
              <a:t>정규화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2BC194-B67D-4B13-BCAE-7C16AB24D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93F0D0-7505-4548-B1B3-5FA68580E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3F28624-D81A-4831-8AAB-4D1E11A4DB1F}"/>
              </a:ext>
            </a:extLst>
          </p:cNvPr>
          <p:cNvSpPr/>
          <p:nvPr/>
        </p:nvSpPr>
        <p:spPr>
          <a:xfrm>
            <a:off x="1679669" y="2711804"/>
            <a:ext cx="4803937" cy="3494685"/>
          </a:xfrm>
          <a:prstGeom prst="roundRect">
            <a:avLst>
              <a:gd name="adj" fmla="val 2556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이름이 전화번호 앞에 나올 수도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이름 뒤에 콜론</a:t>
            </a:r>
            <a:r>
              <a:rPr lang="en-US" altLang="ko-KR" sz="1600" dirty="0">
                <a:solidFill>
                  <a:schemeClr val="tx1"/>
                </a:solidFill>
              </a:rPr>
              <a:t>(:) </a:t>
            </a:r>
            <a:r>
              <a:rPr lang="ko-KR" altLang="en-US" sz="1600" dirty="0">
                <a:solidFill>
                  <a:schemeClr val="tx1"/>
                </a:solidFill>
              </a:rPr>
              <a:t>이 나올 수도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콜론 앞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ko-KR" altLang="en-US" sz="1600" dirty="0">
                <a:solidFill>
                  <a:schemeClr val="tx1"/>
                </a:solidFill>
              </a:rPr>
              <a:t>뒤로는 탭 또는 공백이 다수 존재할 수도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전화번호는 국가번호를 포함할 수도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국가번호는 최대 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ko-KR" altLang="en-US" sz="1600" dirty="0">
                <a:solidFill>
                  <a:schemeClr val="tx1"/>
                </a:solidFill>
              </a:rPr>
              <a:t>자리이다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국가번호의 앞에는 </a:t>
            </a:r>
            <a:r>
              <a:rPr lang="en-US" altLang="ko-KR" sz="1600" dirty="0">
                <a:solidFill>
                  <a:schemeClr val="tx1"/>
                </a:solidFill>
              </a:rPr>
              <a:t>‘+’</a:t>
            </a:r>
            <a:r>
              <a:rPr lang="ko-KR" altLang="en-US" sz="1600" dirty="0">
                <a:solidFill>
                  <a:schemeClr val="tx1"/>
                </a:solidFill>
              </a:rPr>
              <a:t>가 붙을 수도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전화번호 사이에 </a:t>
            </a:r>
            <a:r>
              <a:rPr lang="en-US" altLang="ko-KR" sz="1600" dirty="0">
                <a:solidFill>
                  <a:schemeClr val="tx1"/>
                </a:solidFill>
              </a:rPr>
              <a:t>‘-’</a:t>
            </a:r>
            <a:r>
              <a:rPr lang="ko-KR" altLang="en-US" sz="1600" dirty="0">
                <a:solidFill>
                  <a:schemeClr val="tx1"/>
                </a:solidFill>
              </a:rPr>
              <a:t>가 들어갈 수도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전화번호는 빈칸 없이 표현된다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72EC0F4-E395-4F70-98AC-FD688BC92198}"/>
              </a:ext>
            </a:extLst>
          </p:cNvPr>
          <p:cNvSpPr/>
          <p:nvPr/>
        </p:nvSpPr>
        <p:spPr>
          <a:xfrm>
            <a:off x="6722474" y="2711803"/>
            <a:ext cx="4803937" cy="3494685"/>
          </a:xfrm>
          <a:prstGeom prst="roundRect">
            <a:avLst>
              <a:gd name="adj" fmla="val 2556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전화번호 맨 앞과 지역번호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또는 </a:t>
            </a:r>
            <a:r>
              <a:rPr lang="en-US" altLang="ko-KR" sz="1600" dirty="0">
                <a:solidFill>
                  <a:schemeClr val="tx1"/>
                </a:solidFill>
              </a:rPr>
              <a:t>010)</a:t>
            </a:r>
            <a:r>
              <a:rPr lang="ko-KR" altLang="en-US" sz="1600" dirty="0">
                <a:solidFill>
                  <a:schemeClr val="tx1"/>
                </a:solidFill>
              </a:rPr>
              <a:t>의 다음에는 괄호가 들어갈 수도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괄호는 한쪽만 나올 수도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지역번호 자리의 맨 처음에 나오는 </a:t>
            </a:r>
            <a:r>
              <a:rPr lang="en-US" altLang="ko-KR" sz="1600" dirty="0">
                <a:solidFill>
                  <a:schemeClr val="tx1"/>
                </a:solidFill>
              </a:rPr>
              <a:t>0</a:t>
            </a:r>
            <a:r>
              <a:rPr lang="ko-KR" altLang="en-US" sz="1600" dirty="0">
                <a:solidFill>
                  <a:schemeClr val="tx1"/>
                </a:solidFill>
              </a:rPr>
              <a:t>은 빠질 수도 있다</a:t>
            </a:r>
            <a:r>
              <a:rPr lang="en-US" altLang="ko-KR" sz="1600" dirty="0">
                <a:solidFill>
                  <a:schemeClr val="tx1"/>
                </a:solidFill>
              </a:rPr>
              <a:t>.(</a:t>
            </a:r>
            <a:r>
              <a:rPr lang="ko-KR" altLang="en-US" sz="1600" dirty="0">
                <a:solidFill>
                  <a:schemeClr val="tx1"/>
                </a:solidFill>
              </a:rPr>
              <a:t>즉 </a:t>
            </a:r>
            <a:r>
              <a:rPr lang="en-US" altLang="ko-KR" sz="1600" dirty="0">
                <a:solidFill>
                  <a:schemeClr val="tx1"/>
                </a:solidFill>
              </a:rPr>
              <a:t>2</a:t>
            </a:r>
            <a:r>
              <a:rPr lang="ko-KR" altLang="en-US" sz="1600" dirty="0">
                <a:solidFill>
                  <a:schemeClr val="tx1"/>
                </a:solidFill>
              </a:rPr>
              <a:t>자리가 될 수도 있다</a:t>
            </a:r>
            <a:r>
              <a:rPr lang="en-US" altLang="ko-KR" sz="1600" dirty="0">
                <a:solidFill>
                  <a:schemeClr val="tx1"/>
                </a:solidFill>
              </a:rPr>
              <a:t>.)</a:t>
            </a: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지역번호 다음의 번호 그룹은 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ko-KR" altLang="en-US" sz="1600" dirty="0">
                <a:solidFill>
                  <a:schemeClr val="tx1"/>
                </a:solidFill>
              </a:rPr>
              <a:t>자리 또는 </a:t>
            </a:r>
            <a:r>
              <a:rPr lang="en-US" altLang="ko-KR" sz="1600" dirty="0">
                <a:solidFill>
                  <a:schemeClr val="tx1"/>
                </a:solidFill>
              </a:rPr>
              <a:t>4</a:t>
            </a:r>
            <a:r>
              <a:rPr lang="ko-KR" altLang="en-US" sz="1600" dirty="0">
                <a:solidFill>
                  <a:schemeClr val="tx1"/>
                </a:solidFill>
              </a:rPr>
              <a:t>자리의 숫자이다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마지막은 항상 </a:t>
            </a:r>
            <a:r>
              <a:rPr lang="en-US" altLang="ko-KR" sz="1600" dirty="0">
                <a:solidFill>
                  <a:schemeClr val="tx1"/>
                </a:solidFill>
              </a:rPr>
              <a:t>4</a:t>
            </a:r>
            <a:r>
              <a:rPr lang="ko-KR" altLang="en-US" sz="1600" dirty="0">
                <a:solidFill>
                  <a:schemeClr val="tx1"/>
                </a:solidFill>
              </a:rPr>
              <a:t>자리 숫자이다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기타 등등</a:t>
            </a:r>
            <a:r>
              <a:rPr lang="en-US" altLang="ko-KR" sz="1600" dirty="0">
                <a:solidFill>
                  <a:schemeClr val="tx1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4878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E22FE3-08E4-49D7-893D-E310E97E21D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자연어 처리에서 가장 중요한 것은 </a:t>
            </a:r>
            <a:r>
              <a:rPr lang="en-US" altLang="ko-KR" dirty="0"/>
              <a:t>“</a:t>
            </a:r>
            <a:r>
              <a:rPr lang="ko-KR" altLang="en-US" dirty="0" err="1"/>
              <a:t>전처리</a:t>
            </a:r>
            <a:r>
              <a:rPr lang="ko-KR" altLang="en-US" dirty="0"/>
              <a:t> 과정</a:t>
            </a:r>
            <a:r>
              <a:rPr lang="en-US" altLang="ko-KR" dirty="0"/>
              <a:t>”</a:t>
            </a:r>
            <a:r>
              <a:rPr lang="ko-KR" altLang="en-US" dirty="0"/>
              <a:t>이다</a:t>
            </a:r>
            <a:endParaRPr lang="en-US" altLang="ko-KR" dirty="0"/>
          </a:p>
          <a:p>
            <a:pPr lvl="1"/>
            <a:r>
              <a:rPr lang="ko-KR" altLang="en-US" dirty="0"/>
              <a:t>외부로 드러나지 않는 과정이다 보니 상대적으로 주목도가 낮음</a:t>
            </a:r>
            <a:endParaRPr lang="en-US" altLang="ko-KR" dirty="0"/>
          </a:p>
          <a:p>
            <a:pPr lvl="1"/>
            <a:r>
              <a:rPr lang="ko-KR" altLang="en-US" dirty="0"/>
              <a:t>다루고자 하는 언어</a:t>
            </a:r>
            <a:r>
              <a:rPr lang="en-US" altLang="ko-KR" dirty="0"/>
              <a:t>, </a:t>
            </a:r>
            <a:r>
              <a:rPr lang="ko-KR" altLang="en-US" dirty="0"/>
              <a:t>문제에 따라 </a:t>
            </a:r>
            <a:r>
              <a:rPr lang="ko-KR" altLang="en-US" dirty="0" err="1"/>
              <a:t>전처리</a:t>
            </a:r>
            <a:r>
              <a:rPr lang="ko-KR" altLang="en-US" dirty="0"/>
              <a:t> 과정이 다름</a:t>
            </a:r>
            <a:endParaRPr lang="en-US" altLang="ko-KR" dirty="0"/>
          </a:p>
          <a:p>
            <a:pPr lvl="1"/>
            <a:r>
              <a:rPr lang="ko-KR" altLang="en-US" dirty="0"/>
              <a:t>기술의 내용이 기반이 되어야 하지만 경험의 누적이 더욱 중요한 분야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A873664-4D3E-40E4-9A51-238D2615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 처리를 위한 </a:t>
            </a:r>
            <a:r>
              <a:rPr lang="ko-KR" altLang="en-US" dirty="0" err="1"/>
              <a:t>전처리</a:t>
            </a:r>
            <a:r>
              <a:rPr lang="ko-KR" altLang="en-US" dirty="0"/>
              <a:t> 과정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B9BFCC-04B5-41AF-9471-7FA045DE8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11136D-9920-4323-9712-3476DF16D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468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5F9E2C0-E14A-4A61-BB12-BCE8D3CC11E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ko-KR" altLang="en-US" dirty="0"/>
              <a:t>정제 작업 결과</a:t>
            </a:r>
            <a:endParaRPr lang="en-US" altLang="ko-KR" dirty="0"/>
          </a:p>
          <a:p>
            <a:pPr lvl="2"/>
            <a:r>
              <a:rPr lang="en-US" altLang="ko-KR" dirty="0"/>
              <a:t>([</a:t>
            </a:r>
            <a:r>
              <a:rPr lang="ko-KR" altLang="en-US" sz="2000" dirty="0"/>
              <a:t>＼</a:t>
            </a:r>
            <a:r>
              <a:rPr lang="en-US" altLang="ko-KR" sz="2000" dirty="0"/>
              <a:t>w]+</a:t>
            </a:r>
            <a:r>
              <a:rPr lang="ko-KR" altLang="en-US" sz="2000" dirty="0"/>
              <a:t>＼</a:t>
            </a:r>
            <a:r>
              <a:rPr lang="en-US" altLang="ko-KR" sz="2000" dirty="0"/>
              <a:t>s*:?</a:t>
            </a:r>
            <a:r>
              <a:rPr lang="ko-KR" altLang="en-US" sz="2000" dirty="0"/>
              <a:t> ＼</a:t>
            </a:r>
            <a:r>
              <a:rPr lang="en-US" altLang="ko-KR" sz="2000" dirty="0"/>
              <a:t>s*)?</a:t>
            </a:r>
            <a:r>
              <a:rPr lang="ko-KR" altLang="en-US" sz="2000" dirty="0"/>
              <a:t>＼</a:t>
            </a:r>
            <a:r>
              <a:rPr lang="en-US" altLang="ko-KR" sz="2000" dirty="0"/>
              <a:t>(?</a:t>
            </a:r>
            <a:r>
              <a:rPr lang="ko-KR" altLang="en-US" sz="2000" dirty="0"/>
              <a:t>＼</a:t>
            </a:r>
            <a:r>
              <a:rPr lang="en-US" altLang="ko-KR" sz="2000" dirty="0"/>
              <a:t>+?([0-9]{1,3})?</a:t>
            </a:r>
            <a:r>
              <a:rPr lang="ko-KR" altLang="en-US" sz="2000" dirty="0"/>
              <a:t>＼</a:t>
            </a:r>
            <a:r>
              <a:rPr lang="en-US" altLang="ko-KR" sz="2000" dirty="0"/>
              <a:t>-?[0-9]{2,3}(</a:t>
            </a:r>
            <a:r>
              <a:rPr lang="ko-KR" altLang="en-US" sz="2000" dirty="0"/>
              <a:t>＼</a:t>
            </a:r>
            <a:r>
              <a:rPr lang="en-US" altLang="ko-KR" sz="2000" dirty="0"/>
              <a:t>)|</a:t>
            </a:r>
            <a:r>
              <a:rPr lang="ko-KR" altLang="en-US" sz="2000" dirty="0"/>
              <a:t>＼</a:t>
            </a:r>
            <a:r>
              <a:rPr lang="en-US" altLang="ko-KR" sz="2000" dirty="0"/>
              <a:t>-)?[0-9]{3,4}</a:t>
            </a:r>
            <a:r>
              <a:rPr lang="ko-KR" altLang="en-US" sz="2000" dirty="0"/>
              <a:t>＼</a:t>
            </a:r>
            <a:r>
              <a:rPr lang="en-US" altLang="ko-KR" sz="2000" dirty="0"/>
              <a:t>-?[0-9]{4}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F7691CA-9E92-4A58-989B-18E339B9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정제</a:t>
            </a:r>
            <a:r>
              <a:rPr lang="en-US" altLang="ko-KR" dirty="0"/>
              <a:t> (Normalization, </a:t>
            </a:r>
            <a:r>
              <a:rPr lang="ko-KR" altLang="en-US" dirty="0"/>
              <a:t>정규화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355D13-9235-4B23-A5B3-F7950B624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9B5F24-B992-457F-8569-C758F18E5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F537098-7EF5-4A9D-8605-811369D12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23" y="2417884"/>
            <a:ext cx="11266265" cy="101111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DAEE33C-3F5B-4D40-9E88-E1FF78ABC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259" y="4490871"/>
            <a:ext cx="6353482" cy="18455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5BE5D44-A11B-4930-91DD-FA6A44576541}"/>
              </a:ext>
            </a:extLst>
          </p:cNvPr>
          <p:cNvSpPr txBox="1"/>
          <p:nvPr/>
        </p:nvSpPr>
        <p:spPr>
          <a:xfrm>
            <a:off x="2838839" y="4163159"/>
            <a:ext cx="3679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linkClick r:id="rId4"/>
              </a:rPr>
              <a:t>https://regexper.com/</a:t>
            </a:r>
            <a:r>
              <a:rPr lang="en-US" altLang="ko-KR" sz="1400" dirty="0"/>
              <a:t> </a:t>
            </a:r>
            <a:r>
              <a:rPr lang="ko-KR" altLang="en-US" sz="1400" dirty="0"/>
              <a:t>에서 디스플레이하기</a:t>
            </a:r>
          </a:p>
        </p:txBody>
      </p:sp>
    </p:spTree>
    <p:extLst>
      <p:ext uri="{BB962C8B-B14F-4D97-AF65-F5344CB8AC3E}">
        <p14:creationId xmlns:p14="http://schemas.microsoft.com/office/powerpoint/2010/main" val="3200960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476E5D9-4A56-441A-A534-3F0A8AED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정제</a:t>
            </a:r>
            <a:r>
              <a:rPr lang="en-US" altLang="ko-KR" dirty="0"/>
              <a:t> (Normalization, </a:t>
            </a:r>
            <a:r>
              <a:rPr lang="ko-KR" altLang="en-US" dirty="0"/>
              <a:t>정규화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9519F7-FDA6-4251-A684-7346A820A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008D49-9863-482B-A277-ADF2A7B0A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83B5B-29BE-4A60-9D31-E7B2EBD27BAD}"/>
              </a:ext>
            </a:extLst>
          </p:cNvPr>
          <p:cNvSpPr txBox="1"/>
          <p:nvPr/>
        </p:nvSpPr>
        <p:spPr>
          <a:xfrm>
            <a:off x="5234225" y="3074732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4188601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C67B87C-0BD7-4981-B8AB-6672AE611FE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자연어 처리에 사용되는 데이터</a:t>
            </a:r>
            <a:endParaRPr lang="en-US" altLang="ko-KR" dirty="0"/>
          </a:p>
          <a:p>
            <a:pPr lvl="1"/>
            <a:r>
              <a:rPr lang="ko-KR" altLang="en-US" dirty="0"/>
              <a:t>입력단위</a:t>
            </a:r>
            <a:r>
              <a:rPr lang="en-US" altLang="ko-KR" dirty="0"/>
              <a:t>:</a:t>
            </a:r>
            <a:r>
              <a:rPr lang="ko-KR" altLang="en-US" dirty="0"/>
              <a:t> 기본적으로 문장 단위</a:t>
            </a:r>
            <a:endParaRPr lang="en-US" altLang="ko-KR" dirty="0"/>
          </a:p>
          <a:p>
            <a:pPr lvl="2"/>
            <a:r>
              <a:rPr lang="ko-KR" altLang="en-US" dirty="0"/>
              <a:t>한 줄에 한 문장 요구</a:t>
            </a:r>
            <a:endParaRPr lang="en-US" altLang="ko-KR" dirty="0"/>
          </a:p>
          <a:p>
            <a:pPr lvl="2"/>
            <a:r>
              <a:rPr lang="ko-KR" altLang="en-US" dirty="0"/>
              <a:t>여러 문장이 한 줄에 있거나</a:t>
            </a:r>
            <a:r>
              <a:rPr lang="en-US" altLang="ko-KR" dirty="0"/>
              <a:t>, </a:t>
            </a:r>
            <a:r>
              <a:rPr lang="ko-KR" altLang="en-US" dirty="0"/>
              <a:t>한 문장이 여러 줄에 걸쳐 있는 경우 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문장 단위 분절이 요구됨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B290071-FCDC-4B8F-9444-7C234472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분절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4E421A-7D52-4F38-A63D-7ED10DBFD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E90EE3-4807-4F6A-A46A-04C60EDC2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543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6691004-4D04-4E12-B626-3490D66DC53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>
                <a:sym typeface="Wingdings" panose="05000000000000000000" pitchFamily="2" charset="2"/>
              </a:rPr>
              <a:t>문장 단위 분절의 기준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마침표</a:t>
            </a:r>
            <a:r>
              <a:rPr lang="en-US" altLang="ko-KR" dirty="0">
                <a:sym typeface="Wingdings" panose="05000000000000000000" pitchFamily="2" charset="2"/>
              </a:rPr>
              <a:t>(.)</a:t>
            </a:r>
            <a:r>
              <a:rPr lang="ko-KR" altLang="en-US" dirty="0">
                <a:sym typeface="Wingdings" panose="05000000000000000000" pitchFamily="2" charset="2"/>
              </a:rPr>
              <a:t>를 기준으로 잡으면 </a:t>
            </a:r>
            <a:r>
              <a:rPr lang="en-US" altLang="ko-KR" dirty="0">
                <a:sym typeface="Wingdings" panose="05000000000000000000" pitchFamily="2" charset="2"/>
              </a:rPr>
              <a:t> U.S</a:t>
            </a:r>
            <a:r>
              <a:rPr lang="ko-KR" altLang="en-US" dirty="0">
                <a:sym typeface="Wingdings" panose="05000000000000000000" pitchFamily="2" charset="2"/>
              </a:rPr>
              <a:t>와 같은 약자</a:t>
            </a:r>
            <a:r>
              <a:rPr lang="en-US" altLang="ko-KR" dirty="0">
                <a:sym typeface="Wingdings" panose="05000000000000000000" pitchFamily="2" charset="2"/>
              </a:rPr>
              <a:t>, 3.14</a:t>
            </a:r>
            <a:r>
              <a:rPr lang="ko-KR" altLang="en-US" dirty="0">
                <a:sym typeface="Wingdings" panose="05000000000000000000" pitchFamily="2" charset="2"/>
              </a:rPr>
              <a:t>와 같은 소수점 등의 문제 발생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적절한 알고리즘 또는 모델이 필요함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직접 구현하기 어려우므로 잘 알려진 자연어 처리 </a:t>
            </a:r>
            <a:r>
              <a:rPr lang="ko-KR" altLang="en-US" dirty="0" err="1">
                <a:sym typeface="Wingdings" panose="05000000000000000000" pitchFamily="2" charset="2"/>
              </a:rPr>
              <a:t>툴킷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패키지 등의 활용 권장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3398289-8BBE-4539-A98D-8E041BD0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분절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856AAC-40EF-4AD7-BCA0-4F204F5FD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F7A26E-94C5-4DE9-88F7-B8A577B15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2422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EF69086-DAAA-42DD-824E-3C491117129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단어 단위 분절</a:t>
            </a:r>
            <a:r>
              <a:rPr lang="en-US" altLang="ko-KR" dirty="0"/>
              <a:t>: </a:t>
            </a:r>
            <a:r>
              <a:rPr lang="ko-KR" altLang="en-US" dirty="0"/>
              <a:t>토크나이징</a:t>
            </a:r>
            <a:r>
              <a:rPr lang="en-US" altLang="ko-KR" dirty="0"/>
              <a:t>(</a:t>
            </a:r>
            <a:r>
              <a:rPr lang="ko-KR" altLang="en-US" dirty="0"/>
              <a:t>형태소 분석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풀고자 하는 문제에 따라 형태소 분석 또는 단순 분절을 통한 정규화 수행</a:t>
            </a:r>
            <a:endParaRPr lang="en-US" altLang="ko-KR" dirty="0"/>
          </a:p>
          <a:p>
            <a:pPr lvl="1"/>
            <a:r>
              <a:rPr lang="ko-KR" altLang="en-US" dirty="0"/>
              <a:t>가장 기본적인 기준은 띄어쓰기</a:t>
            </a:r>
            <a:endParaRPr lang="en-US" altLang="ko-KR" dirty="0"/>
          </a:p>
          <a:p>
            <a:pPr lvl="2"/>
            <a:r>
              <a:rPr lang="ko-KR" altLang="en-US" dirty="0"/>
              <a:t>비슷한 문화권인 한국</a:t>
            </a:r>
            <a:r>
              <a:rPr lang="en-US" altLang="ko-KR" dirty="0"/>
              <a:t>, </a:t>
            </a:r>
            <a:r>
              <a:rPr lang="ko-KR" altLang="en-US" dirty="0"/>
              <a:t>중국</a:t>
            </a:r>
            <a:r>
              <a:rPr lang="en-US" altLang="ko-KR" dirty="0"/>
              <a:t>, </a:t>
            </a:r>
            <a:r>
              <a:rPr lang="ko-KR" altLang="en-US" dirty="0"/>
              <a:t>일본의 경우</a:t>
            </a:r>
            <a:endParaRPr lang="en-US" altLang="ko-KR" dirty="0"/>
          </a:p>
          <a:p>
            <a:pPr lvl="3"/>
            <a:r>
              <a:rPr lang="ko-KR" altLang="en-US" dirty="0"/>
              <a:t>한국</a:t>
            </a:r>
            <a:r>
              <a:rPr lang="en-US" altLang="ko-KR" dirty="0"/>
              <a:t>: </a:t>
            </a:r>
            <a:r>
              <a:rPr lang="ko-KR" altLang="en-US" dirty="0"/>
              <a:t>근대 이후 띄어쓰기 도입</a:t>
            </a:r>
            <a:r>
              <a:rPr lang="en-US" altLang="ko-KR" dirty="0"/>
              <a:t>. </a:t>
            </a:r>
            <a:r>
              <a:rPr lang="ko-KR" altLang="en-US" dirty="0"/>
              <a:t>아직 제대로 사용하지 못하는 사람 많음</a:t>
            </a:r>
            <a:endParaRPr lang="en-US" altLang="ko-KR" dirty="0"/>
          </a:p>
          <a:p>
            <a:pPr lvl="3"/>
            <a:r>
              <a:rPr lang="ko-KR" altLang="en-US" dirty="0"/>
              <a:t>중국</a:t>
            </a:r>
            <a:r>
              <a:rPr lang="en-US" altLang="ko-KR" dirty="0"/>
              <a:t>: </a:t>
            </a:r>
            <a:r>
              <a:rPr lang="ko-KR" altLang="en-US" dirty="0"/>
              <a:t>띄어쓰기 사용하지 않음</a:t>
            </a:r>
            <a:r>
              <a:rPr lang="en-US" altLang="ko-KR" dirty="0"/>
              <a:t>. </a:t>
            </a:r>
            <a:r>
              <a:rPr lang="ko-KR" altLang="en-US" dirty="0"/>
              <a:t>문자단위로 처리해도 그다지 차이가 없음</a:t>
            </a:r>
            <a:endParaRPr lang="en-US" altLang="ko-KR" dirty="0"/>
          </a:p>
          <a:p>
            <a:pPr lvl="3"/>
            <a:r>
              <a:rPr lang="ko-KR" altLang="en-US" dirty="0"/>
              <a:t>일본</a:t>
            </a:r>
            <a:r>
              <a:rPr lang="en-US" altLang="ko-KR" dirty="0"/>
              <a:t>: </a:t>
            </a:r>
            <a:r>
              <a:rPr lang="ko-KR" altLang="en-US" dirty="0"/>
              <a:t>띄어쓰기 사용하지 않음</a:t>
            </a:r>
            <a:r>
              <a:rPr lang="en-US" altLang="ko-KR" dirty="0"/>
              <a:t>. </a:t>
            </a:r>
            <a:r>
              <a:rPr lang="ko-KR" altLang="en-US" dirty="0"/>
              <a:t>적절한 언어모델 구성을 위해 띄어쓰기가 요구되고 있음</a:t>
            </a:r>
            <a:endParaRPr lang="en-US" altLang="ko-KR" dirty="0"/>
          </a:p>
          <a:p>
            <a:pPr lvl="2"/>
            <a:r>
              <a:rPr lang="ko-KR" altLang="en-US" dirty="0"/>
              <a:t>영어의 경우</a:t>
            </a:r>
            <a:endParaRPr lang="en-US" altLang="ko-KR" dirty="0"/>
          </a:p>
          <a:p>
            <a:pPr lvl="3"/>
            <a:r>
              <a:rPr lang="ko-KR" altLang="en-US" dirty="0"/>
              <a:t>띄어쓰기가 필수</a:t>
            </a:r>
            <a:r>
              <a:rPr lang="en-US" altLang="ko-KR" dirty="0"/>
              <a:t>. </a:t>
            </a:r>
            <a:r>
              <a:rPr lang="ko-KR" altLang="en-US" dirty="0"/>
              <a:t>대부분의 경우 규칙이 잘 </a:t>
            </a:r>
            <a:r>
              <a:rPr lang="ko-KR" altLang="en-US" dirty="0" err="1"/>
              <a:t>지켜짐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0CDFB56-2088-4353-81D4-8DC70D2E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분절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61E568-B768-4A2C-9107-20CA896D7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76EB29-B6AD-42D1-9FD2-2CDAD116F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2306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F669EBF-42B1-42D2-83D8-86DDB6A7277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6720" y="1028700"/>
            <a:ext cx="11491876" cy="5177789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/>
              <a:t>NLTK (Natural Language Toolkit)</a:t>
            </a:r>
          </a:p>
          <a:p>
            <a:pPr lvl="1"/>
            <a:r>
              <a:rPr lang="ko-KR" altLang="en-US" dirty="0"/>
              <a:t>자연어 처리 기능을 제공하는 파이썬 라이브러리</a:t>
            </a:r>
          </a:p>
          <a:p>
            <a:pPr lvl="1"/>
            <a:r>
              <a:rPr lang="ko-KR" altLang="en-US" dirty="0"/>
              <a:t>텍스트로부터 단어 개수</a:t>
            </a:r>
            <a:r>
              <a:rPr lang="en-US" altLang="ko-KR" dirty="0"/>
              <a:t>, </a:t>
            </a:r>
            <a:r>
              <a:rPr lang="ko-KR" altLang="en-US" dirty="0"/>
              <a:t>출현 빈도</a:t>
            </a:r>
            <a:r>
              <a:rPr lang="en-US" altLang="ko-KR" dirty="0"/>
              <a:t>, </a:t>
            </a:r>
            <a:r>
              <a:rPr lang="ko-KR" altLang="en-US" dirty="0"/>
              <a:t>어휘 다양도 같은 통계적인 정보를 쉽게 얻을 수 있음</a:t>
            </a:r>
          </a:p>
          <a:p>
            <a:pPr lvl="1"/>
            <a:r>
              <a:rPr lang="ko-KR" altLang="en-US" dirty="0"/>
              <a:t>손쉽게 이용할 수 있도록 모듈 형식으로 기능을 제공함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r>
              <a:rPr lang="ko-KR" altLang="en-US" dirty="0" err="1"/>
              <a:t>전처리</a:t>
            </a:r>
            <a:r>
              <a:rPr lang="ko-KR" altLang="en-US" dirty="0"/>
              <a:t> 모듈</a:t>
            </a:r>
            <a:r>
              <a:rPr lang="en-US" altLang="ko-KR" dirty="0"/>
              <a:t>: </a:t>
            </a:r>
            <a:r>
              <a:rPr lang="ko-KR" altLang="en-US" dirty="0"/>
              <a:t>분류 토큰화</a:t>
            </a:r>
            <a:r>
              <a:rPr lang="en-US" altLang="ko-KR" dirty="0"/>
              <a:t>(tokenization), </a:t>
            </a:r>
            <a:r>
              <a:rPr lang="ko-KR" altLang="en-US" dirty="0" err="1"/>
              <a:t>스테밍</a:t>
            </a:r>
            <a:r>
              <a:rPr lang="en-US" altLang="ko-KR" dirty="0"/>
              <a:t>(stemming) </a:t>
            </a:r>
            <a:r>
              <a:rPr lang="ko-KR" altLang="en-US" dirty="0"/>
              <a:t>등</a:t>
            </a:r>
          </a:p>
          <a:p>
            <a:pPr lvl="1"/>
            <a:r>
              <a:rPr lang="ko-KR" altLang="en-US" dirty="0"/>
              <a:t>분석 모듈</a:t>
            </a:r>
            <a:r>
              <a:rPr lang="en-US" altLang="ko-KR" dirty="0"/>
              <a:t>: </a:t>
            </a:r>
            <a:r>
              <a:rPr lang="ko-KR" altLang="en-US" dirty="0"/>
              <a:t>구문분석</a:t>
            </a:r>
            <a:r>
              <a:rPr lang="en-US" altLang="ko-KR" dirty="0"/>
              <a:t>(parsing), </a:t>
            </a:r>
            <a:r>
              <a:rPr lang="ko-KR" altLang="en-US" dirty="0"/>
              <a:t>클러스터링</a:t>
            </a:r>
            <a:r>
              <a:rPr lang="en-US" altLang="ko-KR" dirty="0"/>
              <a:t>, </a:t>
            </a:r>
            <a:r>
              <a:rPr lang="ko-KR" altLang="en-US" dirty="0"/>
              <a:t>감정 분석</a:t>
            </a:r>
            <a:r>
              <a:rPr lang="en-US" altLang="ko-KR" dirty="0"/>
              <a:t>(sentiment analysis), </a:t>
            </a:r>
            <a:r>
              <a:rPr lang="ko-KR" altLang="en-US" dirty="0" err="1"/>
              <a:t>태깅</a:t>
            </a:r>
            <a:r>
              <a:rPr lang="en-US" altLang="ko-KR" dirty="0"/>
              <a:t>(tagging) </a:t>
            </a:r>
            <a:r>
              <a:rPr lang="ko-KR" altLang="en-US" dirty="0"/>
              <a:t>등</a:t>
            </a:r>
          </a:p>
          <a:p>
            <a:pPr lvl="1"/>
            <a:r>
              <a:rPr lang="ko-KR" altLang="en-US" dirty="0"/>
              <a:t>추론 모듈</a:t>
            </a:r>
            <a:r>
              <a:rPr lang="en-US" altLang="ko-KR" dirty="0"/>
              <a:t>: </a:t>
            </a:r>
            <a:r>
              <a:rPr lang="ko-KR" altLang="en-US" dirty="0" err="1"/>
              <a:t>시맨틱</a:t>
            </a:r>
            <a:r>
              <a:rPr lang="ko-KR" altLang="en-US" dirty="0"/>
              <a:t> 추론</a:t>
            </a:r>
            <a:r>
              <a:rPr lang="en-US" altLang="ko-KR" dirty="0"/>
              <a:t>(semantic reasoning) </a:t>
            </a:r>
            <a:r>
              <a:rPr lang="ko-KR" altLang="en-US" dirty="0"/>
              <a:t>등</a:t>
            </a:r>
          </a:p>
          <a:p>
            <a:pPr lvl="1"/>
            <a:r>
              <a:rPr lang="ko-KR" altLang="en-US" dirty="0"/>
              <a:t>각 모듈은 최소 </a:t>
            </a:r>
            <a:r>
              <a:rPr lang="en-US" altLang="ko-KR" dirty="0"/>
              <a:t>2</a:t>
            </a:r>
            <a:r>
              <a:rPr lang="ko-KR" altLang="en-US" dirty="0"/>
              <a:t>개 이상의 알고리즘을 제공하여 사용자가 원하는 알고리즘을 선택할 수 있도록 지원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B78F367-35AE-428C-A75E-A26FF8B4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분절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751392-8EE4-4423-BC0F-14C6DF42D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AB875B-8A94-4B5F-8D79-867D20A7F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3EDB22-3F0B-40F7-97BE-AFEE9B3ED8D0}"/>
              </a:ext>
            </a:extLst>
          </p:cNvPr>
          <p:cNvSpPr/>
          <p:nvPr/>
        </p:nvSpPr>
        <p:spPr>
          <a:xfrm>
            <a:off x="2934715" y="5680976"/>
            <a:ext cx="6322570" cy="6004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예</a:t>
            </a:r>
            <a:r>
              <a:rPr lang="en-US" altLang="ko-KR" sz="1200" dirty="0">
                <a:solidFill>
                  <a:schemeClr val="tx1"/>
                </a:solidFill>
              </a:rPr>
              <a:t>) </a:t>
            </a:r>
            <a:r>
              <a:rPr lang="ko-KR" altLang="en-US" sz="1200" dirty="0">
                <a:solidFill>
                  <a:schemeClr val="tx1"/>
                </a:solidFill>
              </a:rPr>
              <a:t>분류 알고리즘의 경우 </a:t>
            </a:r>
            <a:r>
              <a:rPr lang="en-US" altLang="ko-KR" sz="1200" dirty="0">
                <a:solidFill>
                  <a:schemeClr val="tx1"/>
                </a:solidFill>
              </a:rPr>
              <a:t>SVMs, </a:t>
            </a:r>
            <a:r>
              <a:rPr lang="ko-KR" altLang="en-US" sz="1200" dirty="0" err="1">
                <a:solidFill>
                  <a:schemeClr val="tx1"/>
                </a:solidFill>
              </a:rPr>
              <a:t>나이브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베이즈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로지스틱 회귀와 결정 트리를 제공 중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이들 중 하나를 선택해 분류 알고리즘을 적용할 수 있음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3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B00C353-E502-4940-A11C-21D2DF15550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문서화가 잘 되어 있음</a:t>
            </a:r>
          </a:p>
          <a:p>
            <a:pPr lvl="1"/>
            <a:r>
              <a:rPr lang="ko-KR" altLang="en-US" dirty="0"/>
              <a:t>포럼이 활성화 되어 있어 개발 지원을 받을 수 있음</a:t>
            </a:r>
          </a:p>
          <a:p>
            <a:pPr lvl="1"/>
            <a:r>
              <a:rPr lang="ko-KR" altLang="en-US" dirty="0"/>
              <a:t>많은 레퍼런스를 포함함</a:t>
            </a:r>
          </a:p>
          <a:p>
            <a:pPr lvl="1"/>
            <a:r>
              <a:rPr lang="ko-KR" altLang="en-US" dirty="0"/>
              <a:t>속도가 다소 느림</a:t>
            </a:r>
          </a:p>
          <a:p>
            <a:pPr lvl="1"/>
            <a:endParaRPr lang="ko-KR" altLang="en-US" dirty="0"/>
          </a:p>
          <a:p>
            <a:pPr lvl="1"/>
            <a:r>
              <a:rPr lang="ko-KR" altLang="en-US" dirty="0"/>
              <a:t>원래 한국어를 지원하지 않았기때문에 국내 연구자들이 </a:t>
            </a:r>
            <a:r>
              <a:rPr lang="en-US" altLang="ko-KR" dirty="0" err="1"/>
              <a:t>KoNLTK</a:t>
            </a:r>
            <a:r>
              <a:rPr lang="ko-KR" altLang="en-US" dirty="0"/>
              <a:t>와 같은 모듈을 개발하여 사용하였음</a:t>
            </a:r>
          </a:p>
          <a:p>
            <a:pPr lvl="1"/>
            <a:r>
              <a:rPr lang="ko-KR" altLang="en-US" dirty="0"/>
              <a:t>최근 한국어도 지원 언어에 포함됨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EB24D9D-5D74-4DAF-8899-381782B7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분절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ED211F-506E-4C70-B10A-C8F69A2F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40070F-03E8-49AB-9EBF-86538CE63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1571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23093CD-4C0F-4FDA-B5B4-D4CD9E36689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각 언어별 주요 자연어 처리 지원 패키지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8B8906B-254B-4245-B275-0CADE53B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분절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77E0F1-4C63-45DE-B2F7-DBCFD551C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9BFBBE-711B-4F57-B630-8211F4962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222E4BC9-3646-400E-8C0B-D81F48335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313544"/>
              </p:ext>
            </p:extLst>
          </p:nvPr>
        </p:nvGraphicFramePr>
        <p:xfrm>
          <a:off x="803642" y="1708631"/>
          <a:ext cx="10961636" cy="3145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363">
                  <a:extLst>
                    <a:ext uri="{9D8B030D-6E8A-4147-A177-3AD203B41FA5}">
                      <a16:colId xmlns:a16="http://schemas.microsoft.com/office/drawing/2014/main" val="40680245"/>
                    </a:ext>
                  </a:extLst>
                </a:gridCol>
                <a:gridCol w="1832725">
                  <a:extLst>
                    <a:ext uri="{9D8B030D-6E8A-4147-A177-3AD203B41FA5}">
                      <a16:colId xmlns:a16="http://schemas.microsoft.com/office/drawing/2014/main" val="2012388734"/>
                    </a:ext>
                  </a:extLst>
                </a:gridCol>
                <a:gridCol w="2099588">
                  <a:extLst>
                    <a:ext uri="{9D8B030D-6E8A-4147-A177-3AD203B41FA5}">
                      <a16:colId xmlns:a16="http://schemas.microsoft.com/office/drawing/2014/main" val="3695496358"/>
                    </a:ext>
                  </a:extLst>
                </a:gridCol>
                <a:gridCol w="5858960">
                  <a:extLst>
                    <a:ext uri="{9D8B030D-6E8A-4147-A177-3AD203B41FA5}">
                      <a16:colId xmlns:a16="http://schemas.microsoft.com/office/drawing/2014/main" val="1307428614"/>
                    </a:ext>
                  </a:extLst>
                </a:gridCol>
              </a:tblGrid>
              <a:tr h="397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언어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패키지명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개발언어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특징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394687"/>
                  </a:ext>
                </a:extLst>
              </a:tr>
              <a:tr h="761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한국어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Mecab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C++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일본어 </a:t>
                      </a:r>
                      <a:r>
                        <a:rPr lang="en-US" altLang="ko-KR" sz="1400" dirty="0" err="1"/>
                        <a:t>Mecab</a:t>
                      </a:r>
                      <a:r>
                        <a:rPr lang="ko-KR" altLang="en-US" sz="1400" dirty="0"/>
                        <a:t>을 </a:t>
                      </a:r>
                      <a:r>
                        <a:rPr lang="en-US" altLang="ko-KR" sz="1400" dirty="0"/>
                        <a:t>Wrapping</a:t>
                      </a:r>
                      <a:r>
                        <a:rPr lang="ko-KR" altLang="en-US" sz="1400" dirty="0"/>
                        <a:t>함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속도가 가장 빠르지만 설치가 까다로움</a:t>
                      </a:r>
                      <a:endParaRPr lang="en-US" altLang="ko-KR" sz="1400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정상적으로 설치를 성공한 경우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KoNLPy</a:t>
                      </a:r>
                      <a:r>
                        <a:rPr lang="ko-KR" altLang="en-US" sz="1400" dirty="0"/>
                        <a:t>에서 호출하여 사용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015076"/>
                  </a:ext>
                </a:extLst>
              </a:tr>
              <a:tr h="397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한국어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KoNLPy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Python Wrapping(</a:t>
                      </a:r>
                      <a:r>
                        <a:rPr lang="ko-KR" altLang="en-US" sz="1400" dirty="0"/>
                        <a:t>복합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Pip</a:t>
                      </a:r>
                      <a:r>
                        <a:rPr lang="ko-KR" altLang="en-US" sz="1400" dirty="0"/>
                        <a:t>를 통해 설치 가능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사용이 쉬움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일부 모듈의 경우 속도가 느림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72896"/>
                  </a:ext>
                </a:extLst>
              </a:tr>
              <a:tr h="397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일본어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Mecab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C++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속도 빠름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246043"/>
                  </a:ext>
                </a:extLst>
              </a:tr>
              <a:tr h="397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중국어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Stanford Parser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Java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미국 스탠포드에서 개발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3127"/>
                  </a:ext>
                </a:extLst>
              </a:tr>
              <a:tr h="397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중국어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PKU Parser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Java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북경대에서 개발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스탠포드 </a:t>
                      </a:r>
                      <a:r>
                        <a:rPr lang="ko-KR" altLang="en-US" sz="1400" dirty="0" err="1"/>
                        <a:t>파서와</a:t>
                      </a:r>
                      <a:r>
                        <a:rPr lang="ko-KR" altLang="en-US" sz="1400" dirty="0"/>
                        <a:t> 성능 차이가 거의 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7261346"/>
                  </a:ext>
                </a:extLst>
              </a:tr>
              <a:tr h="397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중국어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Jieba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Python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가장 최근에 개발됨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 err="1"/>
                        <a:t>파이썬으로</a:t>
                      </a:r>
                      <a:r>
                        <a:rPr lang="ko-KR" altLang="en-US" sz="1400" dirty="0"/>
                        <a:t> 개발되어 시스템 구성에 용이함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312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850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4BFB5F9-83A5-4C11-BCD3-5E03BEE6E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분절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B3768C-06D2-4689-8325-9EA4BF71F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7C0D93-7CF1-406D-9247-61BF22BF3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6C6788-04B1-4686-8A5E-07E19C240F6E}"/>
              </a:ext>
            </a:extLst>
          </p:cNvPr>
          <p:cNvSpPr txBox="1"/>
          <p:nvPr/>
        </p:nvSpPr>
        <p:spPr>
          <a:xfrm>
            <a:off x="5234225" y="3074732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132215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DA8A578-7C27-4255-9381-0B54E3E893F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6720" y="1028700"/>
            <a:ext cx="11017016" cy="5177789"/>
          </a:xfrm>
        </p:spPr>
        <p:txBody>
          <a:bodyPr/>
          <a:lstStyle/>
          <a:p>
            <a:r>
              <a:rPr lang="ko-KR" altLang="en-US" dirty="0"/>
              <a:t>병렬 코퍼스</a:t>
            </a:r>
            <a:endParaRPr lang="en-US" altLang="ko-KR" dirty="0"/>
          </a:p>
          <a:p>
            <a:pPr lvl="1"/>
            <a:r>
              <a:rPr lang="ko-KR" altLang="en-US" dirty="0"/>
              <a:t>동일한 내용을 가진 복수 언어 말뭉치</a:t>
            </a:r>
            <a:r>
              <a:rPr lang="en-US" altLang="ko-KR" dirty="0"/>
              <a:t>(</a:t>
            </a:r>
            <a:r>
              <a:rPr lang="ko-KR" altLang="en-US" dirty="0"/>
              <a:t>코퍼스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한국어 원문과 영어 번역문을 문장 단위로 대응시켜 </a:t>
            </a:r>
            <a:r>
              <a:rPr lang="en-US" altLang="ko-KR" dirty="0"/>
              <a:t>DB</a:t>
            </a:r>
            <a:r>
              <a:rPr lang="ko-KR" altLang="en-US" dirty="0"/>
              <a:t>를 구축한 것</a:t>
            </a:r>
            <a:endParaRPr lang="en-US" altLang="ko-KR" dirty="0"/>
          </a:p>
          <a:p>
            <a:pPr lvl="1"/>
            <a:r>
              <a:rPr lang="ko-KR" altLang="en-US" dirty="0"/>
              <a:t>데이터 자체가 복수 언어를 대상으로 만들기 때문에 언어의 대조 연구나 기계번역</a:t>
            </a:r>
            <a:r>
              <a:rPr lang="en-US" altLang="ko-KR" dirty="0"/>
              <a:t>, </a:t>
            </a:r>
            <a:r>
              <a:rPr lang="ko-KR" altLang="en-US" dirty="0"/>
              <a:t>대역 사전구축</a:t>
            </a:r>
            <a:r>
              <a:rPr lang="en-US" altLang="ko-KR" dirty="0"/>
              <a:t>, </a:t>
            </a:r>
            <a:r>
              <a:rPr lang="ko-KR" altLang="en-US" dirty="0"/>
              <a:t>언어 교육</a:t>
            </a:r>
            <a:r>
              <a:rPr lang="en-US" altLang="ko-KR" dirty="0"/>
              <a:t>(</a:t>
            </a:r>
            <a:r>
              <a:rPr lang="ko-KR" altLang="en-US" dirty="0"/>
              <a:t>작문 교육</a:t>
            </a:r>
            <a:r>
              <a:rPr lang="en-US" altLang="ko-KR" dirty="0"/>
              <a:t>, </a:t>
            </a:r>
            <a:r>
              <a:rPr lang="ko-KR" altLang="en-US" dirty="0"/>
              <a:t>회화 교육</a:t>
            </a:r>
            <a:r>
              <a:rPr lang="en-US" altLang="ko-KR" dirty="0"/>
              <a:t>) </a:t>
            </a:r>
            <a:r>
              <a:rPr lang="ko-KR" altLang="en-US" dirty="0"/>
              <a:t>등에 유용하게 사용됨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0A889B4-4C04-40E3-86AA-E89DEA82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병렬 코퍼스 정렬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7C293A-67A5-4CAF-891E-7BAD0E1B2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CA6563-BFDB-45B8-BF63-F80556EEE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422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2BB50F0-F5D8-490E-882A-4A2A4BF01D2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일반적인 </a:t>
            </a:r>
            <a:r>
              <a:rPr lang="ko-KR" altLang="en-US" dirty="0" err="1"/>
              <a:t>전처리</a:t>
            </a:r>
            <a:r>
              <a:rPr lang="ko-KR" altLang="en-US" dirty="0"/>
              <a:t> 과정</a:t>
            </a:r>
            <a:endParaRPr lang="en-US" altLang="ko-KR" dirty="0"/>
          </a:p>
          <a:p>
            <a:pPr lvl="1"/>
            <a:r>
              <a:rPr lang="ko-KR" altLang="en-US" dirty="0"/>
              <a:t>언어</a:t>
            </a:r>
            <a:r>
              <a:rPr lang="en-US" altLang="ko-KR" dirty="0"/>
              <a:t>, </a:t>
            </a:r>
            <a:r>
              <a:rPr lang="ko-KR" altLang="en-US" dirty="0"/>
              <a:t>문제에 따라 다른 </a:t>
            </a:r>
            <a:r>
              <a:rPr lang="ko-KR" altLang="en-US" dirty="0" err="1"/>
              <a:t>전처리</a:t>
            </a:r>
            <a:r>
              <a:rPr lang="ko-KR" altLang="en-US" dirty="0"/>
              <a:t> 과정을 거치지만 일반적으로 다음과 같음</a:t>
            </a:r>
          </a:p>
        </p:txBody>
      </p:sp>
      <p:sp>
        <p:nvSpPr>
          <p:cNvPr id="12" name="화살표: U자형 11">
            <a:extLst>
              <a:ext uri="{FF2B5EF4-FFF2-40B4-BE49-F238E27FC236}">
                <a16:creationId xmlns:a16="http://schemas.microsoft.com/office/drawing/2014/main" id="{85245C1A-5492-4C44-AD18-E7E288C8E8D9}"/>
              </a:ext>
            </a:extLst>
          </p:cNvPr>
          <p:cNvSpPr/>
          <p:nvPr/>
        </p:nvSpPr>
        <p:spPr>
          <a:xfrm rot="5400000">
            <a:off x="4997557" y="-300464"/>
            <a:ext cx="2641653" cy="934807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8895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F4192E3-2C0A-4535-A083-2771AF9E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 처리를 위한 </a:t>
            </a:r>
            <a:r>
              <a:rPr lang="ko-KR" altLang="en-US" dirty="0" err="1"/>
              <a:t>전처리</a:t>
            </a:r>
            <a:r>
              <a:rPr lang="ko-KR" altLang="en-US" dirty="0"/>
              <a:t> 과정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5D20FD-75F4-4229-AE51-F65008030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A758F0-D2AA-44D7-9C61-CD5733DCA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E0F8711-23D1-429E-8F96-BB820E565433}"/>
              </a:ext>
            </a:extLst>
          </p:cNvPr>
          <p:cNvSpPr/>
          <p:nvPr/>
        </p:nvSpPr>
        <p:spPr>
          <a:xfrm>
            <a:off x="1164258" y="2774585"/>
            <a:ext cx="2019791" cy="6853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코퍼스 수집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025CA1D-CD9D-4FBA-9FC8-1B73EC5D1F40}"/>
              </a:ext>
            </a:extLst>
          </p:cNvPr>
          <p:cNvSpPr/>
          <p:nvPr/>
        </p:nvSpPr>
        <p:spPr>
          <a:xfrm>
            <a:off x="4893806" y="2774585"/>
            <a:ext cx="2019791" cy="6853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정제</a:t>
            </a:r>
            <a:r>
              <a:rPr lang="en-US" altLang="ko-KR" sz="1600" b="1" dirty="0">
                <a:solidFill>
                  <a:schemeClr val="tx1"/>
                </a:solidFill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</a:rPr>
              <a:t>정규화</a:t>
            </a:r>
            <a:r>
              <a:rPr lang="en-US" altLang="ko-KR" sz="1600" b="1" dirty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569C609-05B0-40DD-BA7F-41468F56CFF5}"/>
              </a:ext>
            </a:extLst>
          </p:cNvPr>
          <p:cNvSpPr/>
          <p:nvPr/>
        </p:nvSpPr>
        <p:spPr>
          <a:xfrm>
            <a:off x="8623354" y="2774585"/>
            <a:ext cx="2019791" cy="6853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문장 단위 분절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E3811DE-3A21-4A1C-B406-7F8D7D7A9423}"/>
              </a:ext>
            </a:extLst>
          </p:cNvPr>
          <p:cNvSpPr/>
          <p:nvPr/>
        </p:nvSpPr>
        <p:spPr>
          <a:xfrm>
            <a:off x="8623354" y="4480918"/>
            <a:ext cx="2019791" cy="6853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분절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15166A-6D96-4EFC-B402-AB2438264BEE}"/>
              </a:ext>
            </a:extLst>
          </p:cNvPr>
          <p:cNvSpPr/>
          <p:nvPr/>
        </p:nvSpPr>
        <p:spPr>
          <a:xfrm>
            <a:off x="4893807" y="4480918"/>
            <a:ext cx="2019792" cy="6853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병렬 코퍼스 정렬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B417ECD-7DB3-4C2D-9FB5-465B6B8FBBE1}"/>
              </a:ext>
            </a:extLst>
          </p:cNvPr>
          <p:cNvSpPr/>
          <p:nvPr/>
        </p:nvSpPr>
        <p:spPr>
          <a:xfrm>
            <a:off x="1164259" y="4480918"/>
            <a:ext cx="2019792" cy="6853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tx1"/>
                </a:solidFill>
              </a:rPr>
              <a:t>서브워드</a:t>
            </a:r>
            <a:r>
              <a:rPr lang="ko-KR" altLang="en-US" sz="1600" b="1" dirty="0">
                <a:solidFill>
                  <a:schemeClr val="tx1"/>
                </a:solidFill>
              </a:rPr>
              <a:t> 분절</a:t>
            </a:r>
          </a:p>
        </p:txBody>
      </p:sp>
    </p:spTree>
    <p:extLst>
      <p:ext uri="{BB962C8B-B14F-4D97-AF65-F5344CB8AC3E}">
        <p14:creationId xmlns:p14="http://schemas.microsoft.com/office/powerpoint/2010/main" val="4033181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C892ECD-5A5D-4B3F-9109-3E4EA6CA2FD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병렬 코퍼스 정렬</a:t>
            </a:r>
            <a:endParaRPr lang="en-US" altLang="ko-KR" dirty="0"/>
          </a:p>
          <a:p>
            <a:pPr lvl="1"/>
            <a:r>
              <a:rPr lang="ko-KR" altLang="en-US" dirty="0"/>
              <a:t>대부분의 병렬 코퍼스들은 </a:t>
            </a:r>
            <a:r>
              <a:rPr lang="en-US" altLang="ko-KR" dirty="0"/>
              <a:t>“</a:t>
            </a:r>
            <a:r>
              <a:rPr lang="ko-KR" altLang="en-US" dirty="0"/>
              <a:t>여러 문장</a:t>
            </a:r>
            <a:r>
              <a:rPr lang="en-US" altLang="ko-KR" dirty="0"/>
              <a:t>”</a:t>
            </a:r>
            <a:r>
              <a:rPr lang="ko-KR" altLang="en-US" dirty="0"/>
              <a:t> 단위로 정렬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영자 신문에서 크롤링한 영문기사와 한글기사의 매핑 </a:t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문서 간의 매핑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      </a:t>
            </a:r>
            <a:r>
              <a:rPr lang="ko-KR" altLang="en-US" dirty="0">
                <a:sym typeface="Wingdings" panose="05000000000000000000" pitchFamily="2" charset="2"/>
              </a:rPr>
              <a:t>문장 사이의 정렬은 이루어지지 않음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    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각 문장을 정렬하고 동일한 내용의 문장끼리 매핑해 주어야 함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      </a:t>
            </a:r>
            <a:r>
              <a:rPr lang="ko-KR" altLang="en-US" dirty="0">
                <a:sym typeface="Wingdings" panose="05000000000000000000" pitchFamily="2" charset="2"/>
              </a:rPr>
              <a:t>불필요한 내용 정리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문장 간 정렬 재정비 등의 작업이 요구됨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63B00B1-BC03-4E02-A29A-C8AE3700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병렬 코퍼스 정렬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2E9278-4536-47BC-A724-66445AA8D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1B2986-C6FE-41F7-B323-210B1170F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5941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8BBF12A-90CA-4DA0-AFA7-AFDCC4C75B5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병렬 코퍼스 제작 프로세스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04EF840-C5E1-4970-811E-DA2F5B2D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병렬 코퍼스 정렬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82C0B9-B3F9-4642-BF4C-43DCFFE89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A5CD00-7D11-4082-AB1D-7D972B326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493BC9-3BC2-4D28-9E1A-C5C932C5CE19}"/>
              </a:ext>
            </a:extLst>
          </p:cNvPr>
          <p:cNvSpPr/>
          <p:nvPr/>
        </p:nvSpPr>
        <p:spPr>
          <a:xfrm>
            <a:off x="1038930" y="2048578"/>
            <a:ext cx="1976108" cy="620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소스언어와 타깃언어 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단어 사전 준비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BBE6C9-1C33-4504-8776-F851BB0071FE}"/>
              </a:ext>
            </a:extLst>
          </p:cNvPr>
          <p:cNvSpPr/>
          <p:nvPr/>
        </p:nvSpPr>
        <p:spPr>
          <a:xfrm>
            <a:off x="3920540" y="3142114"/>
            <a:ext cx="1369638" cy="620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각 언어별 코퍼스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수집 및 정제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27E390-AD1B-41DA-B709-C36781248150}"/>
              </a:ext>
            </a:extLst>
          </p:cNvPr>
          <p:cNvSpPr/>
          <p:nvPr/>
        </p:nvSpPr>
        <p:spPr>
          <a:xfrm>
            <a:off x="2417470" y="4743903"/>
            <a:ext cx="2872707" cy="620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CTK</a:t>
            </a:r>
            <a:r>
              <a:rPr lang="ko-KR" altLang="en-US" sz="1200" dirty="0">
                <a:solidFill>
                  <a:schemeClr val="tx1"/>
                </a:solidFill>
              </a:rPr>
              <a:t>에 단어 사전을 적용하여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기존에 수집된 다중 언어 코퍼스 정렬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C3D8E05-2F38-4BA1-A5F6-45EB775B0EB6}"/>
              </a:ext>
            </a:extLst>
          </p:cNvPr>
          <p:cNvCxnSpPr>
            <a:cxnSpLocks/>
            <a:stCxn id="20" idx="2"/>
            <a:endCxn id="8" idx="1"/>
          </p:cNvCxnSpPr>
          <p:nvPr/>
        </p:nvCxnSpPr>
        <p:spPr>
          <a:xfrm rot="16200000" flipH="1">
            <a:off x="1586846" y="4223311"/>
            <a:ext cx="1270763" cy="3904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판단 19">
            <a:extLst>
              <a:ext uri="{FF2B5EF4-FFF2-40B4-BE49-F238E27FC236}">
                <a16:creationId xmlns:a16="http://schemas.microsoft.com/office/drawing/2014/main" id="{55BC68D4-3991-4704-AA94-2D0C79FCDE03}"/>
              </a:ext>
            </a:extLst>
          </p:cNvPr>
          <p:cNvSpPr/>
          <p:nvPr/>
        </p:nvSpPr>
        <p:spPr>
          <a:xfrm>
            <a:off x="1038931" y="3121120"/>
            <a:ext cx="1976108" cy="662053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단어사전이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존재하는가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8E1E400-D695-481D-8D63-7897FA5AA281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>
            <a:off x="2026984" y="2668643"/>
            <a:ext cx="1" cy="45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35E16AB-7113-43F2-BA19-FB4F2DB4ED6C}"/>
              </a:ext>
            </a:extLst>
          </p:cNvPr>
          <p:cNvSpPr txBox="1"/>
          <p:nvPr/>
        </p:nvSpPr>
        <p:spPr>
          <a:xfrm>
            <a:off x="1748740" y="379969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예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F720BD8-5694-4196-805F-4BD74BB2DB6E}"/>
              </a:ext>
            </a:extLst>
          </p:cNvPr>
          <p:cNvCxnSpPr>
            <a:cxnSpLocks/>
            <a:stCxn id="20" idx="3"/>
            <a:endCxn id="7" idx="1"/>
          </p:cNvCxnSpPr>
          <p:nvPr/>
        </p:nvCxnSpPr>
        <p:spPr>
          <a:xfrm>
            <a:off x="3015039" y="3452147"/>
            <a:ext cx="905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63273C6-511A-4784-B9A3-B166F2B9564D}"/>
              </a:ext>
            </a:extLst>
          </p:cNvPr>
          <p:cNvSpPr txBox="1"/>
          <p:nvPr/>
        </p:nvSpPr>
        <p:spPr>
          <a:xfrm>
            <a:off x="3015038" y="320909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아니오</a:t>
            </a:r>
            <a:endParaRPr lang="ko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56CC3B5-AC99-4E37-BE1C-3B77C7BAF4E2}"/>
              </a:ext>
            </a:extLst>
          </p:cNvPr>
          <p:cNvSpPr/>
          <p:nvPr/>
        </p:nvSpPr>
        <p:spPr>
          <a:xfrm>
            <a:off x="5741491" y="3142113"/>
            <a:ext cx="1734612" cy="620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각 언어별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단어 </a:t>
            </a:r>
            <a:r>
              <a:rPr lang="ko-KR" altLang="en-US" sz="1200" dirty="0" err="1">
                <a:solidFill>
                  <a:schemeClr val="tx1"/>
                </a:solidFill>
              </a:rPr>
              <a:t>임베딩</a:t>
            </a:r>
            <a:r>
              <a:rPr lang="ko-KR" altLang="en-US" sz="1200" dirty="0">
                <a:solidFill>
                  <a:schemeClr val="tx1"/>
                </a:solidFill>
              </a:rPr>
              <a:t> 벡터 확보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8E54D88-5981-4B05-81EA-E626EEE0D2D4}"/>
              </a:ext>
            </a:extLst>
          </p:cNvPr>
          <p:cNvCxnSpPr>
            <a:cxnSpLocks/>
            <a:stCxn id="7" idx="3"/>
            <a:endCxn id="38" idx="1"/>
          </p:cNvCxnSpPr>
          <p:nvPr/>
        </p:nvCxnSpPr>
        <p:spPr>
          <a:xfrm flipV="1">
            <a:off x="5290178" y="3452146"/>
            <a:ext cx="4513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E0FDA57-66E6-4335-AEF4-B4C4A711466E}"/>
              </a:ext>
            </a:extLst>
          </p:cNvPr>
          <p:cNvSpPr/>
          <p:nvPr/>
        </p:nvSpPr>
        <p:spPr>
          <a:xfrm>
            <a:off x="7927416" y="3142113"/>
            <a:ext cx="1365714" cy="620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MUSE</a:t>
            </a:r>
            <a:r>
              <a:rPr lang="ko-KR" altLang="en-US" sz="1200" dirty="0">
                <a:solidFill>
                  <a:schemeClr val="tx1"/>
                </a:solidFill>
              </a:rPr>
              <a:t>로 단어 레벨 번역기 훈련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A74B8D6-B664-466B-BCD6-1387851C6237}"/>
              </a:ext>
            </a:extLst>
          </p:cNvPr>
          <p:cNvSpPr/>
          <p:nvPr/>
        </p:nvSpPr>
        <p:spPr>
          <a:xfrm>
            <a:off x="9744443" y="3142112"/>
            <a:ext cx="1365714" cy="620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두 언어 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단어 사전 생성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91C8B6A-BCED-4320-A963-04076C890DD3}"/>
              </a:ext>
            </a:extLst>
          </p:cNvPr>
          <p:cNvCxnSpPr>
            <a:cxnSpLocks/>
            <a:stCxn id="38" idx="3"/>
            <a:endCxn id="56" idx="1"/>
          </p:cNvCxnSpPr>
          <p:nvPr/>
        </p:nvCxnSpPr>
        <p:spPr>
          <a:xfrm>
            <a:off x="7476103" y="3452146"/>
            <a:ext cx="451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9BA7A96-9CB1-4BAB-8117-6E66CADBC174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 flipV="1">
            <a:off x="9293130" y="3452145"/>
            <a:ext cx="4513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780666CA-3DE9-4C20-A160-C3AE7CEAA253}"/>
              </a:ext>
            </a:extLst>
          </p:cNvPr>
          <p:cNvCxnSpPr>
            <a:cxnSpLocks/>
            <a:stCxn id="57" idx="2"/>
            <a:endCxn id="8" idx="0"/>
          </p:cNvCxnSpPr>
          <p:nvPr/>
        </p:nvCxnSpPr>
        <p:spPr>
          <a:xfrm rot="5400000">
            <a:off x="6649699" y="966302"/>
            <a:ext cx="981726" cy="65734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BC7F260-817B-4F86-8A2B-ACCBBCA30D13}"/>
              </a:ext>
            </a:extLst>
          </p:cNvPr>
          <p:cNvSpPr/>
          <p:nvPr/>
        </p:nvSpPr>
        <p:spPr>
          <a:xfrm>
            <a:off x="5741491" y="4743899"/>
            <a:ext cx="2590145" cy="620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각 언어에 대하여 단어 사전 적용을 위한 적절한 수준의 분절 수행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232B277-FCFC-4701-9BBB-788DC4883F1A}"/>
              </a:ext>
            </a:extLst>
          </p:cNvPr>
          <p:cNvCxnSpPr>
            <a:cxnSpLocks/>
            <a:stCxn id="8" idx="3"/>
            <a:endCxn id="67" idx="1"/>
          </p:cNvCxnSpPr>
          <p:nvPr/>
        </p:nvCxnSpPr>
        <p:spPr>
          <a:xfrm flipV="1">
            <a:off x="5290177" y="5053932"/>
            <a:ext cx="451314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3268F57-CE19-415F-B355-282F0954B15D}"/>
              </a:ext>
            </a:extLst>
          </p:cNvPr>
          <p:cNvSpPr/>
          <p:nvPr/>
        </p:nvSpPr>
        <p:spPr>
          <a:xfrm>
            <a:off x="8789163" y="4743898"/>
            <a:ext cx="849319" cy="620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각 언어별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정제 수행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A8B0BC0-F40C-4FE4-AD4C-6B1E5CF4258B}"/>
              </a:ext>
            </a:extLst>
          </p:cNvPr>
          <p:cNvCxnSpPr>
            <a:cxnSpLocks/>
            <a:stCxn id="67" idx="3"/>
            <a:endCxn id="71" idx="1"/>
          </p:cNvCxnSpPr>
          <p:nvPr/>
        </p:nvCxnSpPr>
        <p:spPr>
          <a:xfrm flipV="1">
            <a:off x="8331636" y="5053931"/>
            <a:ext cx="4575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99DE6C0F-D35F-4B4F-947A-2924AFAB5AF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9638482" y="5053931"/>
            <a:ext cx="463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C76A995-FB2E-44A1-A89C-290C1D878785}"/>
              </a:ext>
            </a:extLst>
          </p:cNvPr>
          <p:cNvSpPr/>
          <p:nvPr/>
        </p:nvSpPr>
        <p:spPr>
          <a:xfrm>
            <a:off x="10102026" y="4743898"/>
            <a:ext cx="1007934" cy="620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CTK</a:t>
            </a:r>
            <a:r>
              <a:rPr lang="ko-KR" altLang="en-US" sz="1200" dirty="0">
                <a:solidFill>
                  <a:schemeClr val="tx1"/>
                </a:solidFill>
              </a:rPr>
              <a:t>로 병렬 코퍼스 생성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37B45F9-D3E6-4662-ADDC-4618D32AA178}"/>
              </a:ext>
            </a:extLst>
          </p:cNvPr>
          <p:cNvSpPr/>
          <p:nvPr/>
        </p:nvSpPr>
        <p:spPr>
          <a:xfrm>
            <a:off x="7405462" y="5996377"/>
            <a:ext cx="4522943" cy="3651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CTK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(Champollion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Toolkit)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  <a:r>
              <a:rPr lang="ko-KR" altLang="en-US" sz="1000" dirty="0">
                <a:solidFill>
                  <a:schemeClr val="tx1"/>
                </a:solidFill>
              </a:rPr>
              <a:t> 가능한 한 많은 언어 쌍에 대하여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즉시 사용할 수 있는 병렬 텍스트 문장 정렬도구를 제공하는 오픈소스 툴 </a:t>
            </a:r>
            <a:r>
              <a:rPr lang="ko-KR" altLang="en-US" sz="1000" dirty="0" err="1">
                <a:solidFill>
                  <a:schemeClr val="tx1"/>
                </a:solidFill>
              </a:rPr>
              <a:t>킷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6ECAC79-37B1-461B-812E-EB48A15FE676}"/>
              </a:ext>
            </a:extLst>
          </p:cNvPr>
          <p:cNvSpPr/>
          <p:nvPr/>
        </p:nvSpPr>
        <p:spPr>
          <a:xfrm>
            <a:off x="7701759" y="1896834"/>
            <a:ext cx="4226647" cy="3858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MUSE (Multilingual Unsupervised and Supervised Embeddings) :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Facebook</a:t>
            </a:r>
            <a:r>
              <a:rPr lang="ko-KR" altLang="en-US" sz="1000" dirty="0">
                <a:solidFill>
                  <a:schemeClr val="tx1"/>
                </a:solidFill>
              </a:rPr>
              <a:t>에서 개발한 다중언어 단어 </a:t>
            </a:r>
            <a:r>
              <a:rPr lang="ko-KR" altLang="en-US" sz="1000" dirty="0" err="1">
                <a:solidFill>
                  <a:schemeClr val="tx1"/>
                </a:solidFill>
              </a:rPr>
              <a:t>임베딩을</a:t>
            </a:r>
            <a:r>
              <a:rPr lang="ko-KR" altLang="en-US" sz="1000" dirty="0">
                <a:solidFill>
                  <a:schemeClr val="tx1"/>
                </a:solidFill>
              </a:rPr>
              <a:t> 위한 파이썬 라이브러리</a:t>
            </a:r>
          </a:p>
        </p:txBody>
      </p:sp>
    </p:spTree>
    <p:extLst>
      <p:ext uri="{BB962C8B-B14F-4D97-AF65-F5344CB8AC3E}">
        <p14:creationId xmlns:p14="http://schemas.microsoft.com/office/powerpoint/2010/main" val="3637212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9BF8FC7-A98D-487B-9118-31E7B938F23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사전 생성</a:t>
            </a:r>
            <a:endParaRPr lang="en-US" altLang="ko-KR" dirty="0"/>
          </a:p>
          <a:p>
            <a:pPr lvl="1"/>
            <a:r>
              <a:rPr lang="ko-KR" altLang="en-US" dirty="0"/>
              <a:t>단어 사전 구축에는 많은 비용이 요구됨</a:t>
            </a:r>
            <a:endParaRPr lang="en-US" altLang="ko-KR" dirty="0"/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기 구축된 사전 활용 또는 </a:t>
            </a:r>
            <a:r>
              <a:rPr lang="en-US" altLang="ko-KR" dirty="0">
                <a:sym typeface="Wingdings" panose="05000000000000000000" pitchFamily="2" charset="2"/>
              </a:rPr>
              <a:t>MUSE</a:t>
            </a:r>
            <a:r>
              <a:rPr lang="ko-KR" altLang="en-US" dirty="0">
                <a:sym typeface="Wingdings" panose="05000000000000000000" pitchFamily="2" charset="2"/>
              </a:rPr>
              <a:t>를 이용한 단어 사전 자동 생성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구축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활용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/>
              <a:t>MUSE: </a:t>
            </a:r>
            <a:r>
              <a:rPr lang="ko-KR" altLang="en-US" dirty="0"/>
              <a:t>병렬 코퍼스가 없는 상황에서 사전 구축을 위한 방법</a:t>
            </a:r>
            <a:r>
              <a:rPr lang="en-US" altLang="ko-KR" dirty="0"/>
              <a:t>, </a:t>
            </a:r>
            <a:r>
              <a:rPr lang="ko-KR" altLang="en-US" dirty="0"/>
              <a:t>코드 제공</a:t>
            </a:r>
            <a:endParaRPr lang="en-US" altLang="ko-KR" dirty="0"/>
          </a:p>
          <a:p>
            <a:pPr lvl="4"/>
            <a:r>
              <a:rPr lang="ko-KR" altLang="en-US" dirty="0"/>
              <a:t>각 단일 언어 코퍼스를 통해 구축한 언어별 단어 </a:t>
            </a:r>
            <a:r>
              <a:rPr lang="ko-KR" altLang="en-US" dirty="0" err="1"/>
              <a:t>임베딩</a:t>
            </a:r>
            <a:r>
              <a:rPr lang="ko-KR" altLang="en-US" dirty="0"/>
              <a:t> 벡터에 대해 다른 언어의 </a:t>
            </a:r>
            <a:r>
              <a:rPr lang="ko-KR" altLang="en-US" dirty="0" err="1"/>
              <a:t>임베딩</a:t>
            </a:r>
            <a:r>
              <a:rPr lang="ko-KR" altLang="en-US" dirty="0"/>
              <a:t> 벡터와 매핑을 통하여 단어간 번역 수행</a:t>
            </a:r>
            <a:endParaRPr lang="en-US" altLang="ko-KR" dirty="0"/>
          </a:p>
          <a:p>
            <a:pPr lvl="4"/>
            <a:r>
              <a:rPr lang="ko-KR" altLang="en-US" dirty="0"/>
              <a:t>비지도 학습을 적용한 모델</a:t>
            </a:r>
            <a:endParaRPr lang="en-US" altLang="ko-KR" dirty="0"/>
          </a:p>
          <a:p>
            <a:pPr lvl="4"/>
            <a:endParaRPr lang="en-US" altLang="ko-KR" dirty="0"/>
          </a:p>
          <a:p>
            <a:pPr lvl="1"/>
            <a:r>
              <a:rPr lang="ko-KR" altLang="en-US" dirty="0"/>
              <a:t>구축된 사전은 </a:t>
            </a:r>
            <a:r>
              <a:rPr lang="en-US" altLang="ko-KR" dirty="0"/>
              <a:t>CTK</a:t>
            </a:r>
            <a:r>
              <a:rPr lang="ko-KR" altLang="en-US" dirty="0"/>
              <a:t>의 입력으로 사용됨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59D6DFA-C1C8-43A1-ACFF-AD534630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병렬 코퍼스 정렬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A74292-0E01-46D8-9B05-07D435624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5B6EB1-C792-498A-B5D3-E8AC401C6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46FF2C-0A81-4E29-A1C6-76395DE30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904" y="4290683"/>
            <a:ext cx="4906376" cy="87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86A394-5B70-42AF-B3AA-C605C09AE864}"/>
              </a:ext>
            </a:extLst>
          </p:cNvPr>
          <p:cNvSpPr txBox="1"/>
          <p:nvPr/>
        </p:nvSpPr>
        <p:spPr>
          <a:xfrm>
            <a:off x="7486545" y="5278409"/>
            <a:ext cx="42787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https://github.com/facebookresearch/MUSE/blob/main/outline_all.png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24667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8E2AA32-F7FD-4275-82F3-20B9B080FEF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altLang="ko-KR" dirty="0"/>
              <a:t>MUSE</a:t>
            </a:r>
            <a:r>
              <a:rPr lang="ko-KR" altLang="en-US" dirty="0"/>
              <a:t>를 통한 비지도 학습의 결과인 단어사전의 예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비지도 학습이지만 꽤 정확한 단어간 번역을 확인할 수 있음</a:t>
            </a:r>
            <a:endParaRPr lang="en-US" altLang="ko-KR" dirty="0"/>
          </a:p>
          <a:p>
            <a:pPr lvl="2"/>
            <a:r>
              <a:rPr lang="en-US" altLang="ko-KR" dirty="0"/>
              <a:t>&lt;&gt;</a:t>
            </a:r>
            <a:r>
              <a:rPr lang="ko-KR" altLang="en-US" dirty="0"/>
              <a:t>을 구분 문자로 사용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1CE7412-6749-4942-B238-3BDEB85F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병렬 코퍼스 정렬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05A03E-1F3E-4AF7-A491-72979CE2D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803904-99CD-4ABB-BAFF-D54C88980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77D971-EF8C-4BB3-89D9-B9AE955905F6}"/>
              </a:ext>
            </a:extLst>
          </p:cNvPr>
          <p:cNvSpPr/>
          <p:nvPr/>
        </p:nvSpPr>
        <p:spPr>
          <a:xfrm>
            <a:off x="2508059" y="1883741"/>
            <a:ext cx="3061082" cy="27314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stories &lt;&gt; </a:t>
            </a:r>
            <a:r>
              <a:rPr lang="ko-KR" altLang="en-US" sz="1400" dirty="0">
                <a:solidFill>
                  <a:schemeClr val="tx1"/>
                </a:solidFill>
              </a:rPr>
              <a:t>이야기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stories &lt;&gt; </a:t>
            </a:r>
            <a:r>
              <a:rPr lang="ko-KR" altLang="en-US" sz="1400" dirty="0">
                <a:solidFill>
                  <a:schemeClr val="tx1"/>
                </a:solidFill>
              </a:rPr>
              <a:t>소설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contact &lt;&gt; </a:t>
            </a:r>
            <a:r>
              <a:rPr lang="ko-KR" altLang="en-US" sz="1400" dirty="0">
                <a:solidFill>
                  <a:schemeClr val="tx1"/>
                </a:solidFill>
              </a:rPr>
              <a:t>연락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contact &lt;&gt; </a:t>
            </a:r>
            <a:r>
              <a:rPr lang="ko-KR" altLang="en-US" sz="1400" dirty="0">
                <a:solidFill>
                  <a:schemeClr val="tx1"/>
                </a:solidFill>
              </a:rPr>
              <a:t>연락처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contact &lt;&gt; </a:t>
            </a:r>
            <a:r>
              <a:rPr lang="ko-KR" altLang="en-US" sz="1400" dirty="0">
                <a:solidFill>
                  <a:schemeClr val="tx1"/>
                </a:solidFill>
              </a:rPr>
              <a:t>접촉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green &lt;&gt; </a:t>
            </a:r>
            <a:r>
              <a:rPr lang="ko-KR" altLang="en-US" sz="1400" dirty="0">
                <a:solidFill>
                  <a:schemeClr val="tx1"/>
                </a:solidFill>
              </a:rPr>
              <a:t>녹색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green &lt;&gt; </a:t>
            </a:r>
            <a:r>
              <a:rPr lang="ko-KR" altLang="en-US" sz="1400" dirty="0">
                <a:solidFill>
                  <a:schemeClr val="tx1"/>
                </a:solidFill>
              </a:rPr>
              <a:t>초록색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green &lt;&gt; </a:t>
            </a:r>
            <a:r>
              <a:rPr lang="ko-KR" altLang="en-US" sz="1400" dirty="0">
                <a:solidFill>
                  <a:srgbClr val="FF0000"/>
                </a:solidFill>
              </a:rPr>
              <a:t>빨간색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68CFF1-057A-465A-8A27-35254B5DDF49}"/>
              </a:ext>
            </a:extLst>
          </p:cNvPr>
          <p:cNvSpPr/>
          <p:nvPr/>
        </p:nvSpPr>
        <p:spPr>
          <a:xfrm>
            <a:off x="6096000" y="1883742"/>
            <a:ext cx="3061082" cy="2731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dark &lt;&gt; </a:t>
            </a:r>
            <a:r>
              <a:rPr lang="ko-KR" altLang="en-US" sz="1400" dirty="0">
                <a:solidFill>
                  <a:schemeClr val="tx1"/>
                </a:solidFill>
              </a:rPr>
              <a:t>어두운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dark &lt;&gt; </a:t>
            </a:r>
            <a:r>
              <a:rPr lang="ko-KR" altLang="en-US" sz="1400" dirty="0">
                <a:solidFill>
                  <a:schemeClr val="tx1"/>
                </a:solidFill>
              </a:rPr>
              <a:t>어둠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dark &lt;&gt; </a:t>
            </a:r>
            <a:r>
              <a:rPr lang="ko-KR" altLang="en-US" sz="1400" dirty="0" err="1">
                <a:solidFill>
                  <a:schemeClr val="tx1"/>
                </a:solidFill>
              </a:rPr>
              <a:t>짙</a:t>
            </a:r>
            <a:endParaRPr lang="ko-KR" alt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song &lt;&gt; </a:t>
            </a:r>
            <a:r>
              <a:rPr lang="ko-KR" altLang="en-US" sz="1400" dirty="0">
                <a:solidFill>
                  <a:schemeClr val="tx1"/>
                </a:solidFill>
              </a:rPr>
              <a:t>노래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song &lt;&gt; </a:t>
            </a:r>
            <a:r>
              <a:rPr lang="ko-KR" altLang="en-US" sz="1400" dirty="0">
                <a:solidFill>
                  <a:schemeClr val="tx1"/>
                </a:solidFill>
              </a:rPr>
              <a:t>곡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song &lt;&gt; </a:t>
            </a:r>
            <a:r>
              <a:rPr lang="ko-KR" altLang="en-US" sz="1400" dirty="0">
                <a:solidFill>
                  <a:schemeClr val="tx1"/>
                </a:solidFill>
              </a:rPr>
              <a:t>음악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salt &lt;&gt; </a:t>
            </a:r>
            <a:r>
              <a:rPr lang="ko-KR" altLang="en-US" sz="1400" dirty="0">
                <a:solidFill>
                  <a:schemeClr val="tx1"/>
                </a:solidFill>
              </a:rPr>
              <a:t>소금</a:t>
            </a:r>
          </a:p>
        </p:txBody>
      </p:sp>
    </p:spTree>
    <p:extLst>
      <p:ext uri="{BB962C8B-B14F-4D97-AF65-F5344CB8AC3E}">
        <p14:creationId xmlns:p14="http://schemas.microsoft.com/office/powerpoint/2010/main" val="3918874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85BC877-9AE8-45B7-8DCB-B7875168753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CTK</a:t>
            </a:r>
            <a:r>
              <a:rPr lang="ko-KR" altLang="en-US" dirty="0"/>
              <a:t>를 활용한 정렬</a:t>
            </a:r>
            <a:endParaRPr lang="en-US" altLang="ko-KR" dirty="0"/>
          </a:p>
          <a:p>
            <a:pPr lvl="1"/>
            <a:r>
              <a:rPr lang="en-US" altLang="ko-KR" dirty="0"/>
              <a:t>CTK (Champollion Toolkit)</a:t>
            </a:r>
          </a:p>
          <a:p>
            <a:pPr lvl="2"/>
            <a:r>
              <a:rPr lang="ko-KR" altLang="en-US" dirty="0"/>
              <a:t>구축된 단어사전을 이용하여 여러 라인으로 구성된 언어별 문서에 대해 문장 정렬 수행</a:t>
            </a:r>
            <a:endParaRPr lang="en-US" altLang="ko-KR" dirty="0"/>
          </a:p>
          <a:p>
            <a:pPr lvl="2"/>
            <a:r>
              <a:rPr lang="ko-KR" altLang="en-US" dirty="0"/>
              <a:t>정렬 결과 예시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6749F26-85CA-4F89-A6F9-652D3ACC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병렬 코퍼스 정렬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23390B-6CEC-43EB-8902-0853682D2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8F8CDE-201F-4E99-8072-5496E566B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E7BFC4-2CD6-4F81-92F9-5E7447027BE6}"/>
              </a:ext>
            </a:extLst>
          </p:cNvPr>
          <p:cNvSpPr/>
          <p:nvPr/>
        </p:nvSpPr>
        <p:spPr>
          <a:xfrm>
            <a:off x="3581400" y="3053233"/>
            <a:ext cx="2191486" cy="33031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3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omitted &lt;=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&gt; 1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omitted &lt;=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&gt; 2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omitted &lt;=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&gt; 3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1 &lt;=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&gt; 4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2 &lt;=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&gt; 5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3 &lt;=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&gt; 6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4,5 &lt;=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&gt; 7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6 &lt;=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&gt; 8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7 &lt;=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&gt; 9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8 &lt;=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&gt; 10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9 &lt;=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&gt; omitted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50C144-295D-4393-97FC-7A97417A75B7}"/>
              </a:ext>
            </a:extLst>
          </p:cNvPr>
          <p:cNvSpPr/>
          <p:nvPr/>
        </p:nvSpPr>
        <p:spPr>
          <a:xfrm>
            <a:off x="5965186" y="3053232"/>
            <a:ext cx="5800094" cy="33031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3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타깃언어의 </a:t>
            </a:r>
            <a:r>
              <a:rPr lang="en-US" altLang="ko-KR" sz="1400" dirty="0">
                <a:solidFill>
                  <a:schemeClr val="tx1"/>
                </a:solidFill>
              </a:rPr>
              <a:t>1, 2, 3</a:t>
            </a:r>
            <a:r>
              <a:rPr lang="ko-KR" altLang="en-US" sz="1400" dirty="0">
                <a:solidFill>
                  <a:schemeClr val="tx1"/>
                </a:solidFill>
              </a:rPr>
              <a:t>번째 문장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짝을 찾지 못해서 </a:t>
            </a:r>
            <a:r>
              <a:rPr lang="ko-KR" altLang="en-US" sz="1400" dirty="0" err="1">
                <a:solidFill>
                  <a:schemeClr val="tx1"/>
                </a:solidFill>
              </a:rPr>
              <a:t>버려짐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소스언어의 </a:t>
            </a:r>
            <a:r>
              <a:rPr lang="en-US" altLang="ko-KR" sz="1400" dirty="0">
                <a:solidFill>
                  <a:schemeClr val="tx1"/>
                </a:solidFill>
              </a:rPr>
              <a:t>1, 2, 3</a:t>
            </a:r>
            <a:r>
              <a:rPr lang="ko-KR" altLang="en-US" sz="1400" dirty="0">
                <a:solidFill>
                  <a:schemeClr val="tx1"/>
                </a:solidFill>
              </a:rPr>
              <a:t>번째 문장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타깃 언어의 </a:t>
            </a:r>
            <a:r>
              <a:rPr lang="en-US" altLang="ko-KR" sz="1400" dirty="0">
                <a:solidFill>
                  <a:schemeClr val="tx1"/>
                </a:solidFill>
              </a:rPr>
              <a:t>4, 5, 6</a:t>
            </a:r>
            <a:r>
              <a:rPr lang="ko-KR" altLang="en-US" sz="1400" dirty="0">
                <a:solidFill>
                  <a:schemeClr val="tx1"/>
                </a:solidFill>
              </a:rPr>
              <a:t>번째 문장과 매핑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소스언어의 </a:t>
            </a:r>
            <a:r>
              <a:rPr lang="en-US" altLang="ko-KR" sz="1400" dirty="0">
                <a:solidFill>
                  <a:schemeClr val="tx1"/>
                </a:solidFill>
              </a:rPr>
              <a:t>4, 5</a:t>
            </a:r>
            <a:r>
              <a:rPr lang="ko-KR" altLang="en-US" sz="1400" dirty="0">
                <a:solidFill>
                  <a:schemeClr val="tx1"/>
                </a:solidFill>
              </a:rPr>
              <a:t>번째 문장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타깃 언어의 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r>
              <a:rPr lang="ko-KR" altLang="en-US" sz="1400" dirty="0">
                <a:solidFill>
                  <a:schemeClr val="tx1"/>
                </a:solidFill>
              </a:rPr>
              <a:t>번 문장과 매핑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소스언어의 </a:t>
            </a:r>
            <a:r>
              <a:rPr lang="en-US" altLang="ko-KR" sz="1400" dirty="0">
                <a:solidFill>
                  <a:schemeClr val="tx1"/>
                </a:solidFill>
              </a:rPr>
              <a:t>6, 7, 8</a:t>
            </a:r>
            <a:r>
              <a:rPr lang="ko-KR" altLang="en-US" sz="1400" dirty="0">
                <a:solidFill>
                  <a:schemeClr val="tx1"/>
                </a:solidFill>
              </a:rPr>
              <a:t>번째 문장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타깃 언어의 </a:t>
            </a:r>
            <a:r>
              <a:rPr lang="en-US" altLang="ko-KR" sz="1400" dirty="0">
                <a:solidFill>
                  <a:schemeClr val="tx1"/>
                </a:solidFill>
              </a:rPr>
              <a:t>8, 9, 10</a:t>
            </a:r>
            <a:r>
              <a:rPr lang="ko-KR" altLang="en-US" sz="1400" dirty="0">
                <a:solidFill>
                  <a:schemeClr val="tx1"/>
                </a:solidFill>
              </a:rPr>
              <a:t>번째 문장과 매핑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소스언어의 </a:t>
            </a:r>
            <a:r>
              <a:rPr lang="en-US" altLang="ko-KR" sz="1400" dirty="0">
                <a:solidFill>
                  <a:schemeClr val="tx1"/>
                </a:solidFill>
              </a:rPr>
              <a:t>9</a:t>
            </a:r>
            <a:r>
              <a:rPr lang="ko-KR" altLang="en-US" sz="1400" dirty="0">
                <a:solidFill>
                  <a:schemeClr val="tx1"/>
                </a:solidFill>
              </a:rPr>
              <a:t>번 문장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짝을 찾지 못해서 </a:t>
            </a:r>
            <a:r>
              <a:rPr lang="ko-KR" altLang="en-US" sz="1400" dirty="0" err="1">
                <a:solidFill>
                  <a:schemeClr val="tx1"/>
                </a:solidFill>
              </a:rPr>
              <a:t>버려짐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65C207-C7E1-407A-8D00-040C2EA7AC9D}"/>
              </a:ext>
            </a:extLst>
          </p:cNvPr>
          <p:cNvSpPr/>
          <p:nvPr/>
        </p:nvSpPr>
        <p:spPr>
          <a:xfrm>
            <a:off x="1293764" y="5970512"/>
            <a:ext cx="2191486" cy="3858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일대일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일대다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다대일 매핑 가능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버려지는 경우도 가능</a:t>
            </a:r>
          </a:p>
        </p:txBody>
      </p:sp>
    </p:spTree>
    <p:extLst>
      <p:ext uri="{BB962C8B-B14F-4D97-AF65-F5344CB8AC3E}">
        <p14:creationId xmlns:p14="http://schemas.microsoft.com/office/powerpoint/2010/main" val="52945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6116826-A4AB-4E45-B63E-A9AAD230B85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err="1"/>
              <a:t>서브워드</a:t>
            </a:r>
            <a:r>
              <a:rPr lang="ko-KR" altLang="en-US" dirty="0"/>
              <a:t> 분절 기법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단어는 의미를 가진 더 작은 </a:t>
            </a:r>
            <a:r>
              <a:rPr lang="ko-KR" altLang="en-US" dirty="0" err="1"/>
              <a:t>서브워드들의</a:t>
            </a:r>
            <a:r>
              <a:rPr lang="ko-KR" altLang="en-US" dirty="0"/>
              <a:t> 조합으로 이루어진다</a:t>
            </a:r>
            <a:r>
              <a:rPr lang="en-US" altLang="ko-KR" dirty="0"/>
              <a:t>”</a:t>
            </a:r>
            <a:r>
              <a:rPr lang="ko-KR" altLang="en-US" dirty="0"/>
              <a:t>는 가정 하에 적용되는 알고리즘</a:t>
            </a:r>
            <a:endParaRPr lang="en-US" altLang="ko-KR" dirty="0"/>
          </a:p>
          <a:p>
            <a:pPr lvl="1"/>
            <a:r>
              <a:rPr lang="en-US" altLang="ko-KR" dirty="0"/>
              <a:t>BPE(Byte Pair Encoding) </a:t>
            </a:r>
            <a:r>
              <a:rPr lang="ko-KR" altLang="en-US" dirty="0"/>
              <a:t>알고리즘을 기반으로 함</a:t>
            </a:r>
            <a:endParaRPr lang="en-US" altLang="ko-KR" dirty="0"/>
          </a:p>
          <a:p>
            <a:pPr lvl="1"/>
            <a:r>
              <a:rPr lang="ko-KR" altLang="en-US" dirty="0"/>
              <a:t>현재 시점에서 필수 </a:t>
            </a:r>
            <a:r>
              <a:rPr lang="ko-KR" altLang="en-US" dirty="0" err="1"/>
              <a:t>전처리</a:t>
            </a:r>
            <a:r>
              <a:rPr lang="ko-KR" altLang="en-US" dirty="0"/>
              <a:t> 방법으로 꼽힘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98169D0-D011-46E1-B92F-0D2963E4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서브워드</a:t>
            </a:r>
            <a:r>
              <a:rPr lang="ko-KR" altLang="en-US" dirty="0"/>
              <a:t> 분절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3780D9-EE39-45A0-89BE-9C308796D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E04E21-F9AA-4EC3-99FD-394FE70DF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1B7E605-F1B9-4713-940A-8E01542D0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835516"/>
              </p:ext>
            </p:extLst>
          </p:nvPr>
        </p:nvGraphicFramePr>
        <p:xfrm>
          <a:off x="2367323" y="4836331"/>
          <a:ext cx="745735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593">
                  <a:extLst>
                    <a:ext uri="{9D8B030D-6E8A-4147-A177-3AD203B41FA5}">
                      <a16:colId xmlns:a16="http://schemas.microsoft.com/office/drawing/2014/main" val="704053592"/>
                    </a:ext>
                  </a:extLst>
                </a:gridCol>
                <a:gridCol w="1401033">
                  <a:extLst>
                    <a:ext uri="{9D8B030D-6E8A-4147-A177-3AD203B41FA5}">
                      <a16:colId xmlns:a16="http://schemas.microsoft.com/office/drawing/2014/main" val="3766109511"/>
                    </a:ext>
                  </a:extLst>
                </a:gridCol>
                <a:gridCol w="5105727">
                  <a:extLst>
                    <a:ext uri="{9D8B030D-6E8A-4147-A177-3AD203B41FA5}">
                      <a16:colId xmlns:a16="http://schemas.microsoft.com/office/drawing/2014/main" val="3790301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언어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단어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54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영어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concentrate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con(=together) + </a:t>
                      </a:r>
                      <a:r>
                        <a:rPr lang="en-US" altLang="ko-KR" sz="1400" dirty="0" err="1"/>
                        <a:t>centr</a:t>
                      </a:r>
                      <a:r>
                        <a:rPr lang="en-US" altLang="ko-KR" sz="1400" dirty="0"/>
                        <a:t>(=center) + ate(=make)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95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한국어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집중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集中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集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모을 집</a:t>
                      </a:r>
                      <a:r>
                        <a:rPr lang="en-US" altLang="ko-KR" sz="1400" dirty="0"/>
                        <a:t>) + </a:t>
                      </a:r>
                      <a:r>
                        <a:rPr lang="ko-KR" altLang="en-US" sz="1400" dirty="0"/>
                        <a:t>中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가운데 중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39506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330C799-28C8-439C-9797-79E52EC38E4D}"/>
              </a:ext>
            </a:extLst>
          </p:cNvPr>
          <p:cNvSpPr txBox="1"/>
          <p:nvPr/>
        </p:nvSpPr>
        <p:spPr>
          <a:xfrm>
            <a:off x="4532109" y="4528554"/>
            <a:ext cx="3127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/>
              <a:t>영어와 한국어의 </a:t>
            </a:r>
            <a:r>
              <a:rPr lang="ko-KR" altLang="en-US" sz="1400" dirty="0" err="1"/>
              <a:t>서브워드</a:t>
            </a:r>
            <a:r>
              <a:rPr lang="ko-KR" altLang="en-US" sz="1400" dirty="0"/>
              <a:t> 분절 사례</a:t>
            </a:r>
          </a:p>
        </p:txBody>
      </p:sp>
    </p:spTree>
    <p:extLst>
      <p:ext uri="{BB962C8B-B14F-4D97-AF65-F5344CB8AC3E}">
        <p14:creationId xmlns:p14="http://schemas.microsoft.com/office/powerpoint/2010/main" val="21889387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BA977B5-6D6C-4399-936D-C220D3CA86F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err="1"/>
              <a:t>서브워드</a:t>
            </a:r>
            <a:r>
              <a:rPr lang="ko-KR" altLang="en-US" dirty="0"/>
              <a:t> 분절 효과</a:t>
            </a:r>
            <a:endParaRPr lang="en-US" altLang="ko-KR" dirty="0"/>
          </a:p>
          <a:p>
            <a:pPr lvl="1"/>
            <a:r>
              <a:rPr lang="ko-KR" altLang="en-US" dirty="0"/>
              <a:t>적절하게 분절하면 어휘 수 감소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희소성의 효과적 감소 가능</a:t>
            </a:r>
            <a:endParaRPr lang="en-US" altLang="ko-KR" dirty="0"/>
          </a:p>
          <a:p>
            <a:pPr lvl="1"/>
            <a:r>
              <a:rPr lang="en-US" altLang="ko-KR" dirty="0"/>
              <a:t>Unknown</a:t>
            </a:r>
            <a:r>
              <a:rPr lang="ko-KR" altLang="en-US" dirty="0"/>
              <a:t> 토큰에 대한 효율적인 대처 가능</a:t>
            </a:r>
            <a:endParaRPr lang="en-US" altLang="ko-KR" dirty="0"/>
          </a:p>
          <a:p>
            <a:pPr lvl="2"/>
            <a:r>
              <a:rPr lang="ko-KR" altLang="en-US" dirty="0"/>
              <a:t>자연어 처리에서는 문장을 입력 받을 때 단어들의 시퀀스로 받아들임</a:t>
            </a:r>
            <a:endParaRPr lang="en-US" altLang="ko-KR" dirty="0"/>
          </a:p>
          <a:p>
            <a:pPr lvl="2"/>
            <a:r>
              <a:rPr lang="en-US" altLang="ko-KR" dirty="0"/>
              <a:t>Unknown</a:t>
            </a:r>
            <a:r>
              <a:rPr lang="ko-KR" altLang="en-US" dirty="0"/>
              <a:t>이 발생하면 언어모델의 확률이 크게 하락하고 적절한 문장 생성이 </a:t>
            </a:r>
            <a:r>
              <a:rPr lang="ko-KR" altLang="en-US" dirty="0" err="1"/>
              <a:t>어려워짐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C33548D-7078-4A66-BE2E-1B7133BB4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서브워드</a:t>
            </a:r>
            <a:r>
              <a:rPr lang="ko-KR" altLang="en-US" dirty="0"/>
              <a:t> 분절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D60320-4918-42A3-8B3E-FC4B89A7C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7CF909-D4C4-4384-8574-B689E7D4E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951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CF992CE-7AD9-43E9-B722-0245D6D145A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6720" y="1028701"/>
            <a:ext cx="11338560" cy="5454514"/>
          </a:xfrm>
        </p:spPr>
        <p:txBody>
          <a:bodyPr>
            <a:normAutofit/>
          </a:bodyPr>
          <a:lstStyle/>
          <a:p>
            <a:r>
              <a:rPr lang="ko-KR" altLang="en-US" dirty="0"/>
              <a:t>여러 단어로 이루어진 문장을 가리킴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자연어 처리를 위하여 </a:t>
            </a:r>
            <a:r>
              <a:rPr lang="ko-KR" altLang="en-US" dirty="0" err="1"/>
              <a:t>머신러닝</a:t>
            </a:r>
            <a:r>
              <a:rPr lang="en-US" altLang="ko-KR" dirty="0"/>
              <a:t>/</a:t>
            </a:r>
            <a:r>
              <a:rPr lang="ko-KR" altLang="en-US" dirty="0" err="1"/>
              <a:t>딥러닝을</a:t>
            </a:r>
            <a:r>
              <a:rPr lang="ko-KR" altLang="en-US" dirty="0"/>
              <a:t> 수행하려면 훈련데이터가 필요하며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다수의 문장으로 구성된 코퍼스가 훈련데이터로 사용됨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dirty="0"/>
              <a:t>코퍼스가 많고 오류가 없을 수록 자연어 처리 모델은 더욱 정교해지고 정확도가 높아짐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0398DF3-1BDD-46AD-B46F-70FA51E99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코퍼스 </a:t>
            </a:r>
            <a:r>
              <a:rPr lang="en-US" altLang="ko-KR" dirty="0"/>
              <a:t>(Corpus, </a:t>
            </a:r>
            <a:r>
              <a:rPr lang="ko-KR" altLang="en-US" dirty="0"/>
              <a:t>말뭉치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1CF459-26C3-4552-B609-60C20E17D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FC5203-4E60-4D7E-9EC1-860E9E9E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25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5ABD6CB-B2AE-47C6-BE06-B516984371D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코퍼스의 분류</a:t>
            </a:r>
            <a:endParaRPr lang="en-US" altLang="ko-KR" dirty="0"/>
          </a:p>
          <a:p>
            <a:pPr lvl="1"/>
            <a:r>
              <a:rPr lang="ko-KR" altLang="en-US" dirty="0"/>
              <a:t>구성 언어에 따른 분류</a:t>
            </a:r>
            <a:endParaRPr lang="en-US" altLang="ko-KR" dirty="0"/>
          </a:p>
          <a:p>
            <a:pPr lvl="2"/>
            <a:r>
              <a:rPr lang="ko-KR" altLang="en-US" dirty="0"/>
              <a:t>단일 언어 코퍼스</a:t>
            </a:r>
            <a:r>
              <a:rPr lang="en-US" altLang="ko-KR" dirty="0"/>
              <a:t>(Monolingual Corpus)</a:t>
            </a:r>
          </a:p>
          <a:p>
            <a:pPr lvl="2"/>
            <a:r>
              <a:rPr lang="ko-KR" altLang="en-US" dirty="0"/>
              <a:t>이중 언어 코퍼스</a:t>
            </a:r>
            <a:r>
              <a:rPr lang="en-US" altLang="ko-KR" dirty="0"/>
              <a:t>(Bilingual Corpus)</a:t>
            </a:r>
          </a:p>
          <a:p>
            <a:pPr lvl="2"/>
            <a:r>
              <a:rPr lang="ko-KR" altLang="en-US" dirty="0"/>
              <a:t>다중 언어 코퍼스</a:t>
            </a:r>
            <a:r>
              <a:rPr lang="en-US" altLang="ko-KR" dirty="0"/>
              <a:t>(Multilingual Corpus)</a:t>
            </a:r>
          </a:p>
          <a:p>
            <a:pPr lvl="1"/>
            <a:r>
              <a:rPr lang="ko-KR" altLang="en-US" dirty="0"/>
              <a:t>구성 방법에 따른 분류</a:t>
            </a:r>
            <a:endParaRPr lang="en-US" altLang="ko-KR" dirty="0"/>
          </a:p>
          <a:p>
            <a:pPr lvl="2"/>
            <a:r>
              <a:rPr lang="ko-KR" altLang="en-US" dirty="0"/>
              <a:t>병렬 코퍼스</a:t>
            </a:r>
            <a:r>
              <a:rPr lang="en-US" altLang="ko-KR" dirty="0"/>
              <a:t>(Parallel Corpus) : </a:t>
            </a:r>
            <a:r>
              <a:rPr lang="ko-KR" altLang="en-US" dirty="0"/>
              <a:t>각 언어가 서로 쌍으로 구성되는 코퍼스</a:t>
            </a:r>
            <a:endParaRPr lang="en-US" altLang="ko-KR" dirty="0"/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: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EEA0989-2D10-47B7-80BE-B8BA4233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코퍼스 </a:t>
            </a:r>
            <a:r>
              <a:rPr lang="en-US" altLang="ko-KR" dirty="0"/>
              <a:t>(Corpus, </a:t>
            </a:r>
            <a:r>
              <a:rPr lang="ko-KR" altLang="en-US" dirty="0"/>
              <a:t>말뭉치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47AAD8-84BA-4EA0-8169-FE8450FD4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584B97-AED3-4DFF-8DA6-0A41DF7DE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8BA0EF6-FC7C-4208-9965-0F40C3CDA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885101"/>
              </p:ext>
            </p:extLst>
          </p:nvPr>
        </p:nvGraphicFramePr>
        <p:xfrm>
          <a:off x="2552024" y="5200649"/>
          <a:ext cx="81280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8742673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02771419"/>
                    </a:ext>
                  </a:extLst>
                </a:gridCol>
              </a:tblGrid>
              <a:tr h="3304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영문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한글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029890"/>
                  </a:ext>
                </a:extLst>
              </a:tr>
              <a:tr h="330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 love to go to school.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나는 학교에 가는 것을 좋아한다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462953"/>
                  </a:ext>
                </a:extLst>
              </a:tr>
              <a:tr h="330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 am a doctor.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나는 의사이다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723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871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E1529F-7248-4378-AAE6-FF59875DF1C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코퍼스 수집</a:t>
            </a:r>
            <a:endParaRPr lang="en-US" altLang="ko-KR" dirty="0"/>
          </a:p>
          <a:p>
            <a:pPr lvl="1"/>
            <a:r>
              <a:rPr lang="ko-KR" altLang="en-US" dirty="0"/>
              <a:t>공개 데이터 사용하기</a:t>
            </a:r>
            <a:endParaRPr lang="en-US" altLang="ko-KR" dirty="0"/>
          </a:p>
          <a:p>
            <a:pPr lvl="2"/>
            <a:r>
              <a:rPr lang="ko-KR" altLang="en-US" dirty="0"/>
              <a:t>감성 분석 등의 텍스트 분류 데이터</a:t>
            </a:r>
            <a:r>
              <a:rPr lang="en-US" altLang="ko-KR" dirty="0"/>
              <a:t>, </a:t>
            </a:r>
            <a:r>
              <a:rPr lang="ko-KR" altLang="en-US" dirty="0"/>
              <a:t>기계번역을 위한 언어 쌍 데이터 등 각종 대회 또는 논문을 위한 데이터가 주류</a:t>
            </a:r>
            <a:endParaRPr lang="en-US" altLang="ko-KR" dirty="0"/>
          </a:p>
          <a:p>
            <a:pPr lvl="2"/>
            <a:r>
              <a:rPr lang="ko-KR" altLang="en-US" dirty="0"/>
              <a:t>데이터의 분량과 내용의 분야가 한정적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유료 데이터 구매하기</a:t>
            </a:r>
            <a:endParaRPr lang="en-US" altLang="ko-KR" dirty="0"/>
          </a:p>
          <a:p>
            <a:pPr lvl="2"/>
            <a:r>
              <a:rPr lang="ko-KR" altLang="en-US" dirty="0"/>
              <a:t>비용 문제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4612150-0AEB-4E08-B420-46040F04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코퍼스 </a:t>
            </a:r>
            <a:r>
              <a:rPr lang="en-US" altLang="ko-KR" dirty="0"/>
              <a:t>(Corpus, </a:t>
            </a:r>
            <a:r>
              <a:rPr lang="ko-KR" altLang="en-US" dirty="0"/>
              <a:t>말뭉치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6A7070-7A9D-4B0E-867B-61A5869AF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E6F4DE-66B4-4797-BCFD-7EC34913E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658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EF99B90-80D4-44E6-8494-F06A04E1DBE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ko-KR" altLang="en-US" dirty="0"/>
              <a:t>웹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lvl="2"/>
            <a:r>
              <a:rPr lang="ko-KR" altLang="en-US" dirty="0"/>
              <a:t>다양한 웹 사이트에서 </a:t>
            </a:r>
            <a:r>
              <a:rPr lang="ko-KR" altLang="en-US" dirty="0" err="1"/>
              <a:t>크롤링</a:t>
            </a:r>
            <a:r>
              <a:rPr lang="ko-KR" altLang="en-US" dirty="0"/>
              <a:t> 가능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다양한 분야의 데이터 획득 가능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특정 분야에 대한 자연어 처리가 아니라면 최대한 많은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다양한 분야의 데이터가 필수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무분별한 웹 </a:t>
            </a:r>
            <a:r>
              <a:rPr lang="ko-KR" altLang="en-US" dirty="0" err="1">
                <a:sym typeface="Wingdings" panose="05000000000000000000" pitchFamily="2" charset="2"/>
              </a:rPr>
              <a:t>크롤링은</a:t>
            </a:r>
            <a:r>
              <a:rPr lang="ko-KR" altLang="en-US" dirty="0">
                <a:sym typeface="Wingdings" panose="05000000000000000000" pitchFamily="2" charset="2"/>
              </a:rPr>
              <a:t> 법적 문제 유발 가능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웹 서버에 불필요한 트래픽 가중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적절한 사이트에서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올바른 방법으로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상업적인 목적이 아닌 경우로</a:t>
            </a:r>
            <a:r>
              <a:rPr lang="en-US" altLang="ko-KR" dirty="0">
                <a:sym typeface="Wingdings" panose="05000000000000000000" pitchFamily="2" charset="2"/>
              </a:rPr>
              <a:t>..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    </a:t>
            </a:r>
            <a:r>
              <a:rPr lang="ko-KR" altLang="en-US" dirty="0">
                <a:sym typeface="Wingdings" panose="05000000000000000000" pitchFamily="2" charset="2"/>
              </a:rPr>
              <a:t>와 같이 제한된 </a:t>
            </a:r>
            <a:r>
              <a:rPr lang="ko-KR" altLang="en-US" dirty="0" err="1">
                <a:sym typeface="Wingdings" panose="05000000000000000000" pitchFamily="2" charset="2"/>
              </a:rPr>
              <a:t>크롤링</a:t>
            </a:r>
            <a:r>
              <a:rPr lang="ko-KR" altLang="en-US" dirty="0">
                <a:sym typeface="Wingdings" panose="05000000000000000000" pitchFamily="2" charset="2"/>
              </a:rPr>
              <a:t> 권장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1595CB9-F5E3-4119-936F-F4F06F3F1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코퍼스 </a:t>
            </a:r>
            <a:r>
              <a:rPr lang="en-US" altLang="ko-KR" dirty="0"/>
              <a:t>(Corpus, </a:t>
            </a:r>
            <a:r>
              <a:rPr lang="ko-KR" altLang="en-US" dirty="0"/>
              <a:t>말뭉치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A65AB5-34D7-4523-A9DE-B3E0FEFEE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EE423B-BBEA-4762-BA27-97C951C79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9172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1D69523-8789-4A05-9909-6FAE082B51A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단일 언어 코퍼스 수집</a:t>
            </a:r>
            <a:endParaRPr lang="en-US" altLang="ko-KR" dirty="0"/>
          </a:p>
          <a:p>
            <a:pPr lvl="1"/>
            <a:r>
              <a:rPr lang="ko-KR" altLang="en-US" dirty="0"/>
              <a:t>가장 손쉽게 구할 수 있는 코퍼스</a:t>
            </a:r>
            <a:endParaRPr lang="en-US" altLang="ko-KR" dirty="0"/>
          </a:p>
          <a:p>
            <a:pPr lvl="1"/>
            <a:r>
              <a:rPr lang="ko-KR" altLang="en-US" dirty="0"/>
              <a:t>올바른 도메인의 코퍼스 수집 필요</a:t>
            </a:r>
            <a:endParaRPr lang="en-US" altLang="ko-KR" dirty="0"/>
          </a:p>
          <a:p>
            <a:pPr lvl="1"/>
            <a:r>
              <a:rPr lang="ko-KR" altLang="en-US" dirty="0"/>
              <a:t>사용 가능한 형태로 가공하는 과정 필요</a:t>
            </a:r>
            <a:endParaRPr lang="en-US" altLang="ko-KR" dirty="0"/>
          </a:p>
          <a:p>
            <a:pPr lvl="1"/>
            <a:r>
              <a:rPr lang="ko-KR" altLang="en-US" dirty="0"/>
              <a:t>위키피디아</a:t>
            </a:r>
            <a:r>
              <a:rPr lang="en-US" altLang="ko-KR" dirty="0"/>
              <a:t> </a:t>
            </a:r>
            <a:r>
              <a:rPr lang="ko-KR" altLang="en-US" dirty="0"/>
              <a:t>등의 사이트에서 덤프 데이터를 제공하기도 함</a:t>
            </a:r>
            <a:endParaRPr lang="en-US" altLang="ko-KR" dirty="0"/>
          </a:p>
          <a:p>
            <a:pPr lvl="1"/>
            <a:r>
              <a:rPr lang="ko-KR" altLang="en-US" dirty="0"/>
              <a:t>적법한 인터넷 사이트 등에서 다운로드 가능</a:t>
            </a:r>
            <a:endParaRPr lang="en-US" altLang="ko-KR" dirty="0"/>
          </a:p>
          <a:p>
            <a:pPr lvl="1"/>
            <a:r>
              <a:rPr lang="ko-KR" altLang="en-US" dirty="0" err="1"/>
              <a:t>머신러닝</a:t>
            </a:r>
            <a:r>
              <a:rPr lang="ko-KR" altLang="en-US" dirty="0"/>
              <a:t> 경진대회 플랫폼 사이트 </a:t>
            </a:r>
            <a:r>
              <a:rPr lang="en-US" altLang="ko-KR" dirty="0"/>
              <a:t>“</a:t>
            </a:r>
            <a:r>
              <a:rPr lang="ko-KR" altLang="en-US" dirty="0" err="1"/>
              <a:t>캐글</a:t>
            </a:r>
            <a:r>
              <a:rPr lang="en-US" altLang="ko-KR" dirty="0"/>
              <a:t>” </a:t>
            </a:r>
            <a:r>
              <a:rPr lang="ko-KR" altLang="en-US" dirty="0"/>
              <a:t>등에서 쉽게 다운로드 가능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A28FD7-8451-4BE6-B42C-B1141DF2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코퍼스 </a:t>
            </a:r>
            <a:r>
              <a:rPr lang="en-US" altLang="ko-KR" dirty="0"/>
              <a:t>(Corpus, </a:t>
            </a:r>
            <a:r>
              <a:rPr lang="ko-KR" altLang="en-US" dirty="0"/>
              <a:t>말뭉치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2BC194-B67D-4B13-BCAE-7C16AB24D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93F0D0-7505-4548-B1B3-5FA68580E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3122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1D69523-8789-4A05-9909-6FAE082B51A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ko-KR" altLang="en-US" dirty="0"/>
              <a:t>도메인 별 단일 언어 코퍼스 수집 사례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A28FD7-8451-4BE6-B42C-B1141DF2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코퍼스 </a:t>
            </a:r>
            <a:r>
              <a:rPr lang="en-US" altLang="ko-KR" dirty="0"/>
              <a:t>(Corpus, </a:t>
            </a:r>
            <a:r>
              <a:rPr lang="ko-KR" altLang="en-US" dirty="0"/>
              <a:t>말뭉치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2BC194-B67D-4B13-BCAE-7C16AB24D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93F0D0-7505-4548-B1B3-5FA68580E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00DCC16-1C75-4BE8-846A-6AC5F3B2F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92665"/>
              </p:ext>
            </p:extLst>
          </p:nvPr>
        </p:nvGraphicFramePr>
        <p:xfrm>
          <a:off x="1274578" y="1669379"/>
          <a:ext cx="10153460" cy="3656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561">
                  <a:extLst>
                    <a:ext uri="{9D8B030D-6E8A-4147-A177-3AD203B41FA5}">
                      <a16:colId xmlns:a16="http://schemas.microsoft.com/office/drawing/2014/main" val="2067651633"/>
                    </a:ext>
                  </a:extLst>
                </a:gridCol>
                <a:gridCol w="3798305">
                  <a:extLst>
                    <a:ext uri="{9D8B030D-6E8A-4147-A177-3AD203B41FA5}">
                      <a16:colId xmlns:a16="http://schemas.microsoft.com/office/drawing/2014/main" val="2412715504"/>
                    </a:ext>
                  </a:extLst>
                </a:gridCol>
                <a:gridCol w="2730980">
                  <a:extLst>
                    <a:ext uri="{9D8B030D-6E8A-4147-A177-3AD203B41FA5}">
                      <a16:colId xmlns:a16="http://schemas.microsoft.com/office/drawing/2014/main" val="3955322840"/>
                    </a:ext>
                  </a:extLst>
                </a:gridCol>
                <a:gridCol w="2092614">
                  <a:extLst>
                    <a:ext uri="{9D8B030D-6E8A-4147-A177-3AD203B41FA5}">
                      <a16:colId xmlns:a16="http://schemas.microsoft.com/office/drawing/2014/main" val="3587532634"/>
                    </a:ext>
                  </a:extLst>
                </a:gridCol>
              </a:tblGrid>
              <a:tr h="4062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문체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수집처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정제 난이도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046730"/>
                  </a:ext>
                </a:extLst>
              </a:tr>
              <a:tr h="4062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대화체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일반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채팅 로그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높음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3111055"/>
                  </a:ext>
                </a:extLst>
              </a:tr>
              <a:tr h="4062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대화체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일반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블로그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높음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161615"/>
                  </a:ext>
                </a:extLst>
              </a:tr>
              <a:tr h="4062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문어체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시사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뉴스 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낮음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142164"/>
                  </a:ext>
                </a:extLst>
              </a:tr>
              <a:tr h="4062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문어체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과학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교양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역사 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위키피디아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중간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758991"/>
                  </a:ext>
                </a:extLst>
              </a:tr>
              <a:tr h="4062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문어체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과학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교양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역사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서브 </a:t>
                      </a:r>
                      <a:r>
                        <a:rPr lang="ko-KR" altLang="en-US" sz="1600" dirty="0" err="1"/>
                        <a:t>컬쳐</a:t>
                      </a:r>
                      <a:r>
                        <a:rPr lang="ko-KR" altLang="en-US" sz="1600" dirty="0"/>
                        <a:t> 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나무위키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중간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2496456"/>
                  </a:ext>
                </a:extLst>
              </a:tr>
              <a:tr h="4062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대화체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일반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각 분야별 게시판 존재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클리앙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중간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0817237"/>
                  </a:ext>
                </a:extLst>
              </a:tr>
              <a:tr h="4062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문어체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일반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시사 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PGR21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중간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5709651"/>
                  </a:ext>
                </a:extLst>
              </a:tr>
              <a:tr h="4062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대화체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일반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드라마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영화 자막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낮음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174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44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14137</TotalTime>
  <Words>2880</Words>
  <Application>Microsoft Office PowerPoint</Application>
  <PresentationFormat>와이드스크린</PresentationFormat>
  <Paragraphs>495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맑은 고딕</vt:lpstr>
      <vt:lpstr>Arial</vt:lpstr>
      <vt:lpstr>Cooper Black</vt:lpstr>
      <vt:lpstr>Roboto</vt:lpstr>
      <vt:lpstr>Office 테마</vt:lpstr>
      <vt:lpstr>2021년 혁신성장 청년인재 집중양성 추경 사업 빅데이터 분야  자연어 처리</vt:lpstr>
      <vt:lpstr>자연어 처리를 위한 전처리 과정</vt:lpstr>
      <vt:lpstr>자연어 처리를 위한 전처리 과정</vt:lpstr>
      <vt:lpstr>코퍼스 (Corpus, 말뭉치)</vt:lpstr>
      <vt:lpstr>코퍼스 (Corpus, 말뭉치)</vt:lpstr>
      <vt:lpstr>코퍼스 (Corpus, 말뭉치)</vt:lpstr>
      <vt:lpstr>코퍼스 (Corpus, 말뭉치)</vt:lpstr>
      <vt:lpstr>코퍼스 (Corpus, 말뭉치)</vt:lpstr>
      <vt:lpstr>코퍼스 (Corpus, 말뭉치)</vt:lpstr>
      <vt:lpstr>코퍼스 (Corpus, 말뭉치)</vt:lpstr>
      <vt:lpstr>정제 (Normalization, 정규화)</vt:lpstr>
      <vt:lpstr>정제 (Normalization, 정규화)</vt:lpstr>
      <vt:lpstr>정제 (Normalization, 정규화)</vt:lpstr>
      <vt:lpstr>정제 (Normalization, 정규화)</vt:lpstr>
      <vt:lpstr>정제 (Normalization, 정규화)</vt:lpstr>
      <vt:lpstr>정제 (Normalization, 정규화)</vt:lpstr>
      <vt:lpstr>정제 (Normalization, 정규화)</vt:lpstr>
      <vt:lpstr>정제 (Normalization, 정규화)</vt:lpstr>
      <vt:lpstr>정제 (Normalization, 정규화)</vt:lpstr>
      <vt:lpstr>정제 (Normalization, 정규화)</vt:lpstr>
      <vt:lpstr>정제 (Normalization, 정규화)</vt:lpstr>
      <vt:lpstr>분절</vt:lpstr>
      <vt:lpstr>분절</vt:lpstr>
      <vt:lpstr>분절</vt:lpstr>
      <vt:lpstr>분절</vt:lpstr>
      <vt:lpstr>분절</vt:lpstr>
      <vt:lpstr>분절</vt:lpstr>
      <vt:lpstr>분절</vt:lpstr>
      <vt:lpstr>병렬 코퍼스 정렬</vt:lpstr>
      <vt:lpstr>병렬 코퍼스 정렬</vt:lpstr>
      <vt:lpstr>병렬 코퍼스 정렬</vt:lpstr>
      <vt:lpstr>병렬 코퍼스 정렬</vt:lpstr>
      <vt:lpstr>병렬 코퍼스 정렬</vt:lpstr>
      <vt:lpstr>병렬 코퍼스 정렬</vt:lpstr>
      <vt:lpstr>서브워드 분절</vt:lpstr>
      <vt:lpstr>서브워드 분절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Yang Seokhwan</dc:creator>
  <cp:lastModifiedBy>양석환</cp:lastModifiedBy>
  <cp:revision>324</cp:revision>
  <dcterms:created xsi:type="dcterms:W3CDTF">2020-04-26T16:21:57Z</dcterms:created>
  <dcterms:modified xsi:type="dcterms:W3CDTF">2022-01-10T17:17:20Z</dcterms:modified>
</cp:coreProperties>
</file>