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683" r:id="rId3"/>
    <p:sldId id="686" r:id="rId4"/>
    <p:sldId id="693" r:id="rId5"/>
    <p:sldId id="694" r:id="rId6"/>
    <p:sldId id="697" r:id="rId7"/>
    <p:sldId id="695" r:id="rId8"/>
    <p:sldId id="696" r:id="rId9"/>
    <p:sldId id="698" r:id="rId10"/>
    <p:sldId id="699" r:id="rId11"/>
    <p:sldId id="700" r:id="rId12"/>
    <p:sldId id="701" r:id="rId13"/>
    <p:sldId id="702" r:id="rId14"/>
    <p:sldId id="703" r:id="rId15"/>
    <p:sldId id="704" r:id="rId16"/>
    <p:sldId id="684" r:id="rId17"/>
    <p:sldId id="685" r:id="rId18"/>
    <p:sldId id="687" r:id="rId19"/>
    <p:sldId id="688" r:id="rId20"/>
    <p:sldId id="689" r:id="rId21"/>
    <p:sldId id="690" r:id="rId22"/>
    <p:sldId id="692" r:id="rId23"/>
    <p:sldId id="6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FFFFFF"/>
    <a:srgbClr val="F1F8EC"/>
    <a:srgbClr val="EFF5FB"/>
    <a:srgbClr val="C7D3F1"/>
    <a:srgbClr val="BEDCF4"/>
    <a:srgbClr val="DF98E4"/>
    <a:srgbClr val="336796"/>
    <a:srgbClr val="A8BBEA"/>
    <a:srgbClr val="DEA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D2E874-BA10-4B2D-8B04-7F766CCF5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BE726-E9C3-49A3-B4BD-829A9C1E6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7834-2DC1-47E3-80B6-E36E2687DCB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91493-A2C8-4686-8A4E-431B64531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AC00E-6ED3-4679-906E-7AC126BB5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276A-049B-4D23-9CA0-B326A5EE6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9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DC3C-6D9F-4C0C-8CF4-F0064A453C8A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4621-AB89-41FC-86D1-BB3D1E28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19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35CFFD-60F9-43F7-A248-6D20BADEAF3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39072D-E877-41F6-9E33-F0924F6F9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792683B7-F252-4864-8285-318774980353}"/>
              </a:ext>
            </a:extLst>
          </p:cNvPr>
          <p:cNvSpPr/>
          <p:nvPr userDrawn="1"/>
        </p:nvSpPr>
        <p:spPr>
          <a:xfrm rot="10800000" flipH="1" flipV="1">
            <a:off x="0" y="5735636"/>
            <a:ext cx="12192002" cy="1122363"/>
          </a:xfrm>
          <a:prstGeom prst="rtTriangle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788FB24-0792-417C-8F18-4FA0AC1AF13C}"/>
              </a:ext>
            </a:extLst>
          </p:cNvPr>
          <p:cNvSpPr/>
          <p:nvPr userDrawn="1"/>
        </p:nvSpPr>
        <p:spPr>
          <a:xfrm flipH="1" flipV="1">
            <a:off x="-3" y="-5"/>
            <a:ext cx="12192002" cy="1122368"/>
          </a:xfrm>
          <a:prstGeom prst="rtTriangle">
            <a:avLst/>
          </a:prstGeom>
          <a:solidFill>
            <a:srgbClr val="C7D3F1"/>
          </a:solidFill>
          <a:ln>
            <a:solidFill>
              <a:srgbClr val="A8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AF2FE-80EE-42E3-ABC8-BA6C7259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BA069-A844-4CA6-8D18-1509EDC9DCBD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Seokhwan Yang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DEC2D-BE19-420C-86DE-D25ED166CDC2}"/>
              </a:ext>
            </a:extLst>
          </p:cNvPr>
          <p:cNvSpPr txBox="1"/>
          <p:nvPr userDrawn="1"/>
        </p:nvSpPr>
        <p:spPr>
          <a:xfrm>
            <a:off x="11022537" y="740372"/>
            <a:ext cx="105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rtificial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ntelligence &amp; </a:t>
            </a:r>
          </a:p>
          <a:p>
            <a:pPr algn="r"/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ata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nalysis </a:t>
            </a:r>
            <a:r>
              <a:rPr lang="en-US" altLang="ko-KR" sz="500" dirty="0">
                <a:solidFill>
                  <a:srgbClr val="9A0000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sz="500" dirty="0">
                <a:solidFill>
                  <a:srgbClr val="2B4FAC"/>
                </a:solidFill>
                <a:latin typeface="Cooper Black" panose="0208090404030B020404" pitchFamily="18" charset="0"/>
              </a:rPr>
              <a:t>oratory</a:t>
            </a:r>
            <a:endParaRPr lang="ko-KR" altLang="en-US" sz="500" dirty="0">
              <a:solidFill>
                <a:srgbClr val="2B4FAC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786578-25A5-4A30-AA8D-65E0DF5D9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376563-16EB-4402-9BF2-ACA10C0F3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11689" r="11208" b="15360"/>
          <a:stretch/>
        </p:blipFill>
        <p:spPr>
          <a:xfrm>
            <a:off x="11207284" y="36286"/>
            <a:ext cx="794695" cy="75223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AB3805E-9A98-4DCB-BB86-88A0265E5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3" y="1125018"/>
            <a:ext cx="1320932" cy="23724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DBDD7A-CE55-40F6-9B0D-79819C435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b="11328"/>
          <a:stretch/>
        </p:blipFill>
        <p:spPr>
          <a:xfrm>
            <a:off x="117903" y="759014"/>
            <a:ext cx="1741788" cy="24059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5AE0748-733A-41B0-9C99-285DD3ECF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20705" r="10742" b="22650"/>
          <a:stretch/>
        </p:blipFill>
        <p:spPr>
          <a:xfrm>
            <a:off x="117903" y="253951"/>
            <a:ext cx="1741788" cy="3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BC304C-7FE7-4A4C-8383-B2FC60EB50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338560" cy="51777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209EC67-AC93-4C6B-88A9-78AF28A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ECC2ABEA-1697-46FC-B989-8A084128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4D08EA-5D92-4AB6-A3CA-4A8FF0B6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FFC22C-3478-480B-9507-9C97E0744F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70" y="2660502"/>
            <a:ext cx="3904410" cy="35593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A73CE-71E0-4715-A6A8-ACC9BF9C0288}"/>
              </a:ext>
            </a:extLst>
          </p:cNvPr>
          <p:cNvSpPr/>
          <p:nvPr userDrawn="1"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rgbClr val="2B4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94B85-A1A0-4225-93F6-ED911E89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4661"/>
            <a:ext cx="10683240" cy="76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2C846-F900-4AAB-92F3-E562E562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028700"/>
            <a:ext cx="1133856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50E25-C810-417A-B415-7CAD87C9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A8BBEA"/>
                </a:solidFill>
              </a:defRPr>
            </a:lvl1pPr>
          </a:lstStyle>
          <a:p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rtificial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 dirty="0">
                <a:latin typeface="Cooper Black" panose="0208090404030B020404" pitchFamily="18" charset="0"/>
              </a:rPr>
              <a:t>ntelligence &amp;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 dirty="0">
                <a:latin typeface="Cooper Black" panose="0208090404030B020404" pitchFamily="18" charset="0"/>
              </a:rPr>
              <a:t>ata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 dirty="0">
                <a:latin typeface="Cooper Black" panose="0208090404030B020404" pitchFamily="18" charset="0"/>
              </a:rPr>
              <a:t>nalysis </a:t>
            </a:r>
            <a:r>
              <a:rPr lang="en-US" altLang="ko-KR" dirty="0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 dirty="0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2C191E-62E7-4418-A868-CD75BFD63A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44661"/>
            <a:ext cx="838200" cy="764117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FBAC23C0-3580-4C9B-ADAA-C11BBD4B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2C6C323-E682-4C5B-ABCB-40533FB8ED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D1276-5EBC-446F-B740-247C1EA22FB6}"/>
              </a:ext>
            </a:extLst>
          </p:cNvPr>
          <p:cNvSpPr txBox="1"/>
          <p:nvPr userDrawn="1"/>
        </p:nvSpPr>
        <p:spPr>
          <a:xfrm>
            <a:off x="79022" y="6219825"/>
            <a:ext cx="325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  <a:alpha val="10000"/>
                  </a:schemeClr>
                </a:solidFill>
              </a:rPr>
              <a:t>Seokhwan Yang</a:t>
            </a:r>
            <a:endParaRPr lang="ko-KR" altLang="en-US" sz="3200" b="1" dirty="0">
              <a:solidFill>
                <a:schemeClr val="accent5">
                  <a:lumMod val="75000"/>
                  <a:alpha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00A5-EDE3-42D5-8D94-C9CA6828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2021</a:t>
            </a:r>
            <a:r>
              <a:rPr lang="ko-KR" altLang="en-US" sz="2000" dirty="0"/>
              <a:t>년 혁신성장 청년인재 집중양성 추경 사업</a:t>
            </a:r>
            <a:br>
              <a:rPr lang="en-US" altLang="ko-KR" sz="2000" dirty="0"/>
            </a:br>
            <a:r>
              <a:rPr lang="ko-KR" altLang="en-US" sz="2800" dirty="0"/>
              <a:t>빅데이터 분야</a:t>
            </a:r>
            <a:br>
              <a:rPr lang="en-US" altLang="ko-KR" sz="2000" dirty="0"/>
            </a:br>
            <a:br>
              <a:rPr lang="en-US" altLang="ko-KR" sz="1400" dirty="0"/>
            </a:b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</a:rPr>
              <a:t>자연어 처리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F9DD-04C4-4D74-88F1-A841104ADA8A}"/>
              </a:ext>
            </a:extLst>
          </p:cNvPr>
          <p:cNvSpPr txBox="1"/>
          <p:nvPr/>
        </p:nvSpPr>
        <p:spPr>
          <a:xfrm>
            <a:off x="3950627" y="3806729"/>
            <a:ext cx="429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Tokenizing (</a:t>
            </a:r>
            <a:r>
              <a:rPr lang="ko-KR" altLang="en-US" sz="2800" b="1" dirty="0"/>
              <a:t>형태소 분석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365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알고리즘의 적용 예</a:t>
            </a:r>
            <a:endParaRPr lang="en-US" altLang="ko-KR" dirty="0"/>
          </a:p>
          <a:p>
            <a:pPr lvl="1"/>
            <a:r>
              <a:rPr lang="ko-KR" altLang="en-US" dirty="0"/>
              <a:t>초기 사전</a:t>
            </a:r>
            <a:r>
              <a:rPr lang="en-US" altLang="ko-KR" dirty="0"/>
              <a:t>: (a, b, c, d)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aaabdaaabac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11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endParaRPr lang="en-US" altLang="ko-KR" dirty="0"/>
          </a:p>
          <a:p>
            <a:pPr lvl="2"/>
            <a:r>
              <a:rPr lang="en-US" altLang="ko-KR" dirty="0" err="1"/>
              <a:t>aaabdaaabac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aa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Z</a:t>
            </a:r>
            <a:r>
              <a:rPr lang="ko-KR" altLang="en-US" dirty="0">
                <a:sym typeface="Wingdings" panose="05000000000000000000" pitchFamily="2" charset="2"/>
              </a:rPr>
              <a:t>로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ZabdZabac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ZabdZabac</a:t>
            </a:r>
            <a:r>
              <a:rPr lang="en-US" altLang="ko-KR" dirty="0">
                <a:sym typeface="Wingdings" panose="05000000000000000000" pitchFamily="2" charset="2"/>
              </a:rPr>
              <a:t>  ab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로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ZYdZYac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ZYdZYac</a:t>
            </a:r>
            <a:r>
              <a:rPr lang="en-US" altLang="ko-KR" dirty="0">
                <a:sym typeface="Wingdings" panose="05000000000000000000" pitchFamily="2" charset="2"/>
              </a:rPr>
              <a:t>  ZY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로 병합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XdXac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BPE </a:t>
            </a:r>
            <a:r>
              <a:rPr lang="ko-KR" altLang="en-US" dirty="0"/>
              <a:t>수행 이후</a:t>
            </a:r>
            <a:endParaRPr lang="en-US" altLang="ko-KR" dirty="0"/>
          </a:p>
          <a:p>
            <a:pPr lvl="2"/>
            <a:r>
              <a:rPr lang="ko-KR" altLang="en-US" dirty="0"/>
              <a:t>사전</a:t>
            </a:r>
            <a:r>
              <a:rPr lang="en-US" altLang="ko-KR" dirty="0"/>
              <a:t>: (a, b, c, d, Z, Y, X) </a:t>
            </a:r>
            <a:r>
              <a:rPr lang="en-US" altLang="ko-KR" dirty="0">
                <a:sym typeface="Wingdings" panose="05000000000000000000" pitchFamily="2" charset="2"/>
              </a:rPr>
              <a:t> 7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en-US" altLang="ko-KR" dirty="0"/>
          </a:p>
          <a:p>
            <a:pPr lvl="2"/>
            <a:r>
              <a:rPr lang="ko-KR" altLang="en-US" dirty="0"/>
              <a:t>결과 문자열</a:t>
            </a:r>
            <a:r>
              <a:rPr lang="en-US" altLang="ko-KR" dirty="0"/>
              <a:t>: </a:t>
            </a:r>
            <a:r>
              <a:rPr lang="en-US" altLang="ko-KR" dirty="0" err="1"/>
              <a:t>XdXac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8CF91C-11F3-4663-A6A5-DC632C835DA0}"/>
              </a:ext>
            </a:extLst>
          </p:cNvPr>
          <p:cNvSpPr/>
          <p:nvPr/>
        </p:nvSpPr>
        <p:spPr>
          <a:xfrm>
            <a:off x="6593100" y="4127383"/>
            <a:ext cx="5082180" cy="735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BPE</a:t>
            </a:r>
            <a:r>
              <a:rPr lang="ko-KR" altLang="en-US" sz="1400" b="1" dirty="0">
                <a:solidFill>
                  <a:srgbClr val="C00000"/>
                </a:solidFill>
              </a:rPr>
              <a:t>기반 토큰화 기법은 사전 크기의 증가를 억제하면서도 정보를 효율적으로 압축할 수 있는 알고리즘이다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A627B9-CD7E-4894-9052-263716A30A3B}"/>
              </a:ext>
            </a:extLst>
          </p:cNvPr>
          <p:cNvSpPr/>
          <p:nvPr/>
        </p:nvSpPr>
        <p:spPr>
          <a:xfrm>
            <a:off x="7299502" y="4967303"/>
            <a:ext cx="3669376" cy="735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BPE</a:t>
            </a:r>
            <a:r>
              <a:rPr lang="ko-KR" altLang="en-US" sz="1400" b="1" dirty="0">
                <a:solidFill>
                  <a:srgbClr val="C00000"/>
                </a:solidFill>
              </a:rPr>
              <a:t> 어휘 집합은 </a:t>
            </a:r>
            <a:r>
              <a:rPr lang="ko-KR" altLang="en-US" sz="1400" b="1" dirty="0" err="1">
                <a:solidFill>
                  <a:srgbClr val="C00000"/>
                </a:solidFill>
              </a:rPr>
              <a:t>고빈도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 err="1">
                <a:solidFill>
                  <a:srgbClr val="C00000"/>
                </a:solidFill>
              </a:rPr>
              <a:t>바이그램</a:t>
            </a:r>
            <a:r>
              <a:rPr lang="ko-KR" altLang="en-US" sz="1400" b="1" dirty="0">
                <a:solidFill>
                  <a:srgbClr val="C00000"/>
                </a:solidFill>
              </a:rPr>
              <a:t> 쌍을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병합하는 방식으로 구축한다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3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알고리즘의 특징</a:t>
            </a:r>
            <a:endParaRPr lang="en-US" altLang="ko-KR" dirty="0"/>
          </a:p>
          <a:p>
            <a:pPr lvl="1"/>
            <a:r>
              <a:rPr lang="ko-KR" altLang="en-US" dirty="0"/>
              <a:t>분석 대상 </a:t>
            </a:r>
            <a:r>
              <a:rPr lang="ko-KR" altLang="en-US" dirty="0">
                <a:solidFill>
                  <a:srgbClr val="00B050"/>
                </a:solidFill>
              </a:rPr>
              <a:t>언어에 대한 지식이 필요하지 않음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/>
              <a:t>말뭉치</a:t>
            </a:r>
            <a:r>
              <a:rPr lang="en-US" altLang="ko-KR" dirty="0"/>
              <a:t>(</a:t>
            </a:r>
            <a:r>
              <a:rPr lang="ko-KR" altLang="en-US" dirty="0"/>
              <a:t>코퍼스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00B050"/>
                </a:solidFill>
              </a:rPr>
              <a:t>자주 나타나는 문자열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서브 워드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을 토큰으로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ko-KR" altLang="en-US" dirty="0"/>
              <a:t>자연어 처리에서 </a:t>
            </a:r>
            <a:r>
              <a:rPr lang="en-US" altLang="ko-KR" dirty="0"/>
              <a:t>BPE</a:t>
            </a:r>
            <a:r>
              <a:rPr lang="ko-KR" altLang="en-US" dirty="0"/>
              <a:t>가 처음 적용된 분야는 </a:t>
            </a:r>
            <a:r>
              <a:rPr lang="ko-KR" altLang="en-US" dirty="0">
                <a:solidFill>
                  <a:srgbClr val="C00000"/>
                </a:solidFill>
              </a:rPr>
              <a:t>기계번역</a:t>
            </a:r>
            <a:r>
              <a:rPr lang="ko-KR" altLang="en-US" dirty="0"/>
              <a:t> 분야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BPE </a:t>
            </a:r>
            <a:r>
              <a:rPr lang="ko-KR" altLang="en-US" dirty="0"/>
              <a:t>활용 토큰화 절차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어휘 집합 구축</a:t>
            </a:r>
            <a:r>
              <a:rPr lang="en-US" altLang="ko-KR" dirty="0"/>
              <a:t>: </a:t>
            </a:r>
            <a:r>
              <a:rPr lang="ko-KR" altLang="en-US" dirty="0"/>
              <a:t>자주 등장하는 문자열 병합</a:t>
            </a:r>
            <a:r>
              <a:rPr lang="en-US" altLang="ko-KR" dirty="0"/>
              <a:t> </a:t>
            </a:r>
            <a:r>
              <a:rPr lang="ko-KR" altLang="en-US" dirty="0"/>
              <a:t>후 어휘집합 추가 반복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토큰화</a:t>
            </a:r>
            <a:r>
              <a:rPr lang="en-US" altLang="ko-KR" dirty="0"/>
              <a:t>: </a:t>
            </a:r>
            <a:r>
              <a:rPr lang="ko-KR" altLang="en-US" dirty="0"/>
              <a:t>문장의 각 어절에서 어휘 집합에 있는 서브 워드를 어절에서 분리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36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90E574-E896-452A-B54C-D27283AA38A5}"/>
              </a:ext>
            </a:extLst>
          </p:cNvPr>
          <p:cNvSpPr/>
          <p:nvPr/>
        </p:nvSpPr>
        <p:spPr>
          <a:xfrm>
            <a:off x="6567028" y="3997986"/>
            <a:ext cx="1777004" cy="1708948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A1E608-6A57-44D7-90BE-EA78CA9697E7}"/>
              </a:ext>
            </a:extLst>
          </p:cNvPr>
          <p:cNvSpPr/>
          <p:nvPr/>
        </p:nvSpPr>
        <p:spPr>
          <a:xfrm>
            <a:off x="10126290" y="2120102"/>
            <a:ext cx="1749132" cy="1708948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C2B0E9-22A7-40A8-B129-72EF0B4506D9}"/>
              </a:ext>
            </a:extLst>
          </p:cNvPr>
          <p:cNvSpPr/>
          <p:nvPr/>
        </p:nvSpPr>
        <p:spPr>
          <a:xfrm>
            <a:off x="6562092" y="4747897"/>
            <a:ext cx="5313329" cy="1678514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6B9973-9F95-4C03-AC1E-BF7D74904496}"/>
              </a:ext>
            </a:extLst>
          </p:cNvPr>
          <p:cNvSpPr/>
          <p:nvPr/>
        </p:nvSpPr>
        <p:spPr>
          <a:xfrm>
            <a:off x="6562092" y="2886036"/>
            <a:ext cx="5313329" cy="1708948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3E13BB-7A4C-4D8D-99E5-B93078FA69EE}"/>
              </a:ext>
            </a:extLst>
          </p:cNvPr>
          <p:cNvSpPr/>
          <p:nvPr/>
        </p:nvSpPr>
        <p:spPr>
          <a:xfrm>
            <a:off x="6562094" y="964078"/>
            <a:ext cx="5313328" cy="1650185"/>
          </a:xfrm>
          <a:prstGeom prst="rect">
            <a:avLst/>
          </a:prstGeom>
          <a:solidFill>
            <a:srgbClr val="F4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어휘 집합 구축하기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84792E3C-B7E7-42B6-B4FD-7BDD532E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54746"/>
              </p:ext>
            </p:extLst>
          </p:nvPr>
        </p:nvGraphicFramePr>
        <p:xfrm>
          <a:off x="6660962" y="1388244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hugs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C78B50D-6B44-4F51-9030-62DCADAC251E}"/>
              </a:ext>
            </a:extLst>
          </p:cNvPr>
          <p:cNvSpPr txBox="1"/>
          <p:nvPr/>
        </p:nvSpPr>
        <p:spPr>
          <a:xfrm>
            <a:off x="6660962" y="1099883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프리 </a:t>
            </a:r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토크나이즈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 결과</a:t>
            </a:r>
          </a:p>
        </p:txBody>
      </p:sp>
      <p:graphicFrame>
        <p:nvGraphicFramePr>
          <p:cNvPr id="32" name="표 30">
            <a:extLst>
              <a:ext uri="{FF2B5EF4-FFF2-40B4-BE49-F238E27FC236}">
                <a16:creationId xmlns:a16="http://schemas.microsoft.com/office/drawing/2014/main" id="{4D4543CD-721E-481E-ABDE-91BB4B1D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57465"/>
              </p:ext>
            </p:extLst>
          </p:nvPr>
        </p:nvGraphicFramePr>
        <p:xfrm>
          <a:off x="8500991" y="1388244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u, 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D4C3CE8-9ABB-414F-925E-ECC61DA381DD}"/>
              </a:ext>
            </a:extLst>
          </p:cNvPr>
          <p:cNvSpPr txBox="1"/>
          <p:nvPr/>
        </p:nvSpPr>
        <p:spPr>
          <a:xfrm>
            <a:off x="8565111" y="94599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초기 어휘 집합으로</a:t>
            </a:r>
            <a:endParaRPr lang="en-US" altLang="ko-KR" sz="1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다시 작성한 </a:t>
            </a:r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빈도표</a:t>
            </a:r>
            <a:endParaRPr lang="ko-KR" altLang="en-US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4" name="표 30">
            <a:extLst>
              <a:ext uri="{FF2B5EF4-FFF2-40B4-BE49-F238E27FC236}">
                <a16:creationId xmlns:a16="http://schemas.microsoft.com/office/drawing/2014/main" id="{2D91501A-4977-43FD-AC98-71F31FFE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41938"/>
              </p:ext>
            </p:extLst>
          </p:nvPr>
        </p:nvGraphicFramePr>
        <p:xfrm>
          <a:off x="10341020" y="1388244"/>
          <a:ext cx="1428596" cy="2260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09708060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0955269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523856852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139204845"/>
                  </a:ext>
                </a:extLst>
              </a:tr>
              <a:tr h="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37282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79343353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02AC43C-23B9-4D1B-A4A3-FBCF7D2FB578}"/>
              </a:ext>
            </a:extLst>
          </p:cNvPr>
          <p:cNvSpPr txBox="1"/>
          <p:nvPr/>
        </p:nvSpPr>
        <p:spPr>
          <a:xfrm>
            <a:off x="10341020" y="1099883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바이그램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 쌍으로 나열</a:t>
            </a:r>
          </a:p>
        </p:txBody>
      </p:sp>
      <p:graphicFrame>
        <p:nvGraphicFramePr>
          <p:cNvPr id="36" name="표 30">
            <a:extLst>
              <a:ext uri="{FF2B5EF4-FFF2-40B4-BE49-F238E27FC236}">
                <a16:creationId xmlns:a16="http://schemas.microsoft.com/office/drawing/2014/main" id="{8FAD9A42-BC95-4ED7-AD9B-EFBDE2FD5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65603"/>
              </p:ext>
            </p:extLst>
          </p:nvPr>
        </p:nvGraphicFramePr>
        <p:xfrm>
          <a:off x="8500991" y="3185010"/>
          <a:ext cx="1428596" cy="131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086845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20024D0-8613-45E3-9624-49476885D43A}"/>
              </a:ext>
            </a:extLst>
          </p:cNvPr>
          <p:cNvSpPr txBox="1"/>
          <p:nvPr/>
        </p:nvSpPr>
        <p:spPr>
          <a:xfrm>
            <a:off x="8414428" y="2896616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같은 </a:t>
            </a:r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바이그램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 쌍 합치기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940EAD3-9E0C-41A9-A679-8A25E201B744}"/>
              </a:ext>
            </a:extLst>
          </p:cNvPr>
          <p:cNvGrpSpPr/>
          <p:nvPr/>
        </p:nvGrpSpPr>
        <p:grpSpPr>
          <a:xfrm>
            <a:off x="640417" y="2131178"/>
            <a:ext cx="5178868" cy="3321235"/>
            <a:chOff x="875768" y="1930493"/>
            <a:chExt cx="5178868" cy="332123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3F0937-8F3B-4166-871D-57C9C7129025}"/>
                </a:ext>
              </a:extLst>
            </p:cNvPr>
            <p:cNvSpPr/>
            <p:nvPr/>
          </p:nvSpPr>
          <p:spPr>
            <a:xfrm>
              <a:off x="985971" y="2060002"/>
              <a:ext cx="1052799" cy="412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말뭉치 준비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CCF8F8-6D86-457E-A997-447068ADA39B}"/>
                </a:ext>
              </a:extLst>
            </p:cNvPr>
            <p:cNvSpPr/>
            <p:nvPr/>
          </p:nvSpPr>
          <p:spPr>
            <a:xfrm>
              <a:off x="2434503" y="2060001"/>
              <a:ext cx="2732669" cy="412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말뭉치의 모든 문장을 공백으로 분리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C72EA1-6662-4299-A9C1-84FEA9C2F677}"/>
                </a:ext>
              </a:extLst>
            </p:cNvPr>
            <p:cNvSpPr/>
            <p:nvPr/>
          </p:nvSpPr>
          <p:spPr>
            <a:xfrm>
              <a:off x="985972" y="3146422"/>
              <a:ext cx="4181200" cy="412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분리된 각 단위의 출현 빈도를 세어서 초기 어휘 집합 구성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4837FC-D264-4C9F-B2C6-1CBE2DEE90D6}"/>
                </a:ext>
              </a:extLst>
            </p:cNvPr>
            <p:cNvSpPr/>
            <p:nvPr/>
          </p:nvSpPr>
          <p:spPr>
            <a:xfrm>
              <a:off x="985971" y="4232843"/>
              <a:ext cx="1847998" cy="412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BPE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0C8CAD-8118-4764-9BA9-1B38E7CA24C4}"/>
                </a:ext>
              </a:extLst>
            </p:cNvPr>
            <p:cNvSpPr/>
            <p:nvPr/>
          </p:nvSpPr>
          <p:spPr>
            <a:xfrm>
              <a:off x="3319174" y="4232842"/>
              <a:ext cx="1847998" cy="4120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어휘 집합 갱신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7A42E9E-9116-454C-BF94-4B5AEE28F60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2038770" y="2266036"/>
              <a:ext cx="39573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4F929EF-76E3-4AC0-9986-9EE9B366ACB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3101529" y="2447113"/>
              <a:ext cx="674352" cy="7242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99685E1-3634-4B60-A513-D739441F759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2156095" y="3312366"/>
              <a:ext cx="674352" cy="1166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6947E9F-8EEA-4F13-8080-6B313683239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2833969" y="4438877"/>
              <a:ext cx="485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1CE787D-5227-471A-81DB-2533D513569A}"/>
                </a:ext>
              </a:extLst>
            </p:cNvPr>
            <p:cNvCxnSpPr>
              <a:cxnSpLocks/>
              <a:stCxn id="10" idx="2"/>
              <a:endCxn id="9" idx="2"/>
            </p:cNvCxnSpPr>
            <p:nvPr/>
          </p:nvCxnSpPr>
          <p:spPr>
            <a:xfrm rot="5400000">
              <a:off x="3076572" y="3478310"/>
              <a:ext cx="1" cy="2333203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0B71F-49D1-4E65-9D19-DB4FEB45C910}"/>
                </a:ext>
              </a:extLst>
            </p:cNvPr>
            <p:cNvSpPr txBox="1"/>
            <p:nvPr/>
          </p:nvSpPr>
          <p:spPr>
            <a:xfrm>
              <a:off x="1343337" y="4974729"/>
              <a:ext cx="3466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어휘 집합이 사용자가 정한 크기가 될 때까지 반복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C3B90-76D4-4606-B692-699418E80F9E}"/>
                </a:ext>
              </a:extLst>
            </p:cNvPr>
            <p:cNvSpPr txBox="1"/>
            <p:nvPr/>
          </p:nvSpPr>
          <p:spPr>
            <a:xfrm>
              <a:off x="4802364" y="2655993"/>
              <a:ext cx="1252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프리 </a:t>
              </a:r>
              <a:r>
                <a:rPr lang="ko-KR" altLang="en-US" sz="1200" dirty="0" err="1">
                  <a:solidFill>
                    <a:schemeClr val="accent2"/>
                  </a:solidFill>
                </a:rPr>
                <a:t>토크나이즈</a:t>
              </a: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AAB2D37-D1C5-4E80-AA67-ABF5C387C721}"/>
                </a:ext>
              </a:extLst>
            </p:cNvPr>
            <p:cNvSpPr/>
            <p:nvPr/>
          </p:nvSpPr>
          <p:spPr>
            <a:xfrm>
              <a:off x="875768" y="1930493"/>
              <a:ext cx="4402636" cy="67323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DBBE9D24-D9F4-44C3-BDF3-0DFE84D26F89}"/>
                </a:ext>
              </a:extLst>
            </p:cNvPr>
            <p:cNvCxnSpPr>
              <a:cxnSpLocks/>
              <a:stCxn id="26" idx="3"/>
              <a:endCxn id="25" idx="0"/>
            </p:cNvCxnSpPr>
            <p:nvPr/>
          </p:nvCxnSpPr>
          <p:spPr>
            <a:xfrm>
              <a:off x="5278404" y="2267111"/>
              <a:ext cx="150096" cy="388882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585A1E4-46D4-4372-A96A-0500DFAEADFC}"/>
              </a:ext>
            </a:extLst>
          </p:cNvPr>
          <p:cNvSpPr/>
          <p:nvPr/>
        </p:nvSpPr>
        <p:spPr>
          <a:xfrm>
            <a:off x="8185389" y="1814729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EE9447A-CD31-47B1-BF1E-9D7FDC3D9528}"/>
              </a:ext>
            </a:extLst>
          </p:cNvPr>
          <p:cNvSpPr/>
          <p:nvPr/>
        </p:nvSpPr>
        <p:spPr>
          <a:xfrm>
            <a:off x="10025418" y="1859257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2E7DD913-C3BE-4843-A7B8-903418178676}"/>
              </a:ext>
            </a:extLst>
          </p:cNvPr>
          <p:cNvSpPr/>
          <p:nvPr/>
        </p:nvSpPr>
        <p:spPr>
          <a:xfrm rot="10800000">
            <a:off x="10025485" y="3228525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30">
            <a:extLst>
              <a:ext uri="{FF2B5EF4-FFF2-40B4-BE49-F238E27FC236}">
                <a16:creationId xmlns:a16="http://schemas.microsoft.com/office/drawing/2014/main" id="{F895837D-DF93-4F8A-A071-BD44D6EA2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2181"/>
              </p:ext>
            </p:extLst>
          </p:nvPr>
        </p:nvGraphicFramePr>
        <p:xfrm>
          <a:off x="6648658" y="3185010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42277092-9966-4949-94F4-00A02580CA0D}"/>
              </a:ext>
            </a:extLst>
          </p:cNvPr>
          <p:cNvSpPr txBox="1"/>
          <p:nvPr/>
        </p:nvSpPr>
        <p:spPr>
          <a:xfrm>
            <a:off x="7007730" y="289383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>
                    <a:lumMod val="50000"/>
                  </a:schemeClr>
                </a:solidFill>
              </a:rPr>
              <a:t>u, g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병합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3E9795-5B17-4B20-A6DB-37E8F8F2CC93}"/>
              </a:ext>
            </a:extLst>
          </p:cNvPr>
          <p:cNvSpPr/>
          <p:nvPr/>
        </p:nvSpPr>
        <p:spPr>
          <a:xfrm>
            <a:off x="8500991" y="4124628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688A9D71-4B8F-4991-885E-05191BB277E8}"/>
              </a:ext>
            </a:extLst>
          </p:cNvPr>
          <p:cNvSpPr/>
          <p:nvPr/>
        </p:nvSpPr>
        <p:spPr>
          <a:xfrm rot="10800000">
            <a:off x="8182355" y="3228524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30">
            <a:extLst>
              <a:ext uri="{FF2B5EF4-FFF2-40B4-BE49-F238E27FC236}">
                <a16:creationId xmlns:a16="http://schemas.microsoft.com/office/drawing/2014/main" id="{5355189D-63F5-449C-937E-79D7CAB3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81280"/>
              </p:ext>
            </p:extLst>
          </p:nvPr>
        </p:nvGraphicFramePr>
        <p:xfrm>
          <a:off x="6648658" y="5019001"/>
          <a:ext cx="1428596" cy="131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086845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469375EC-ADFF-4916-B356-BA8053C59266}"/>
              </a:ext>
            </a:extLst>
          </p:cNvPr>
          <p:cNvSpPr txBox="1"/>
          <p:nvPr/>
        </p:nvSpPr>
        <p:spPr>
          <a:xfrm>
            <a:off x="6562094" y="4746525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바이그램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 쌍 빈도로 나열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2FE0F5-B9E7-4FFA-B0E4-1283D32596C1}"/>
              </a:ext>
            </a:extLst>
          </p:cNvPr>
          <p:cNvSpPr/>
          <p:nvPr/>
        </p:nvSpPr>
        <p:spPr>
          <a:xfrm>
            <a:off x="6661361" y="5959371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04887124-7882-40E1-950B-8176ED888FAC}"/>
              </a:ext>
            </a:extLst>
          </p:cNvPr>
          <p:cNvSpPr/>
          <p:nvPr/>
        </p:nvSpPr>
        <p:spPr>
          <a:xfrm rot="5400000">
            <a:off x="7253068" y="4450705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30">
            <a:extLst>
              <a:ext uri="{FF2B5EF4-FFF2-40B4-BE49-F238E27FC236}">
                <a16:creationId xmlns:a16="http://schemas.microsoft.com/office/drawing/2014/main" id="{CCA1D39C-D433-4ECA-B0F7-40540DFB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0259"/>
              </p:ext>
            </p:extLst>
          </p:nvPr>
        </p:nvGraphicFramePr>
        <p:xfrm>
          <a:off x="8500991" y="5207035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C386783E-97F2-422E-9A01-8F322102D739}"/>
              </a:ext>
            </a:extLst>
          </p:cNvPr>
          <p:cNvSpPr txBox="1"/>
          <p:nvPr/>
        </p:nvSpPr>
        <p:spPr>
          <a:xfrm>
            <a:off x="8860063" y="491586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>
                    <a:lumMod val="50000"/>
                  </a:schemeClr>
                </a:solidFill>
              </a:rPr>
              <a:t>u, n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병합</a:t>
            </a: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218F038-3550-4061-9459-8E07C9E5E816}"/>
              </a:ext>
            </a:extLst>
          </p:cNvPr>
          <p:cNvSpPr/>
          <p:nvPr/>
        </p:nvSpPr>
        <p:spPr>
          <a:xfrm>
            <a:off x="8176497" y="5580289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표 30">
            <a:extLst>
              <a:ext uri="{FF2B5EF4-FFF2-40B4-BE49-F238E27FC236}">
                <a16:creationId xmlns:a16="http://schemas.microsoft.com/office/drawing/2014/main" id="{B57FF12B-6A4F-4D0A-A62F-023602F4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39323"/>
              </p:ext>
            </p:extLst>
          </p:nvPr>
        </p:nvGraphicFramePr>
        <p:xfrm>
          <a:off x="10340621" y="5207035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09466416-DF7C-450C-A954-5184D089EFBC}"/>
              </a:ext>
            </a:extLst>
          </p:cNvPr>
          <p:cNvSpPr txBox="1"/>
          <p:nvPr/>
        </p:nvSpPr>
        <p:spPr>
          <a:xfrm>
            <a:off x="10254058" y="4915862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chemeClr val="accent2">
                    <a:lumMod val="50000"/>
                  </a:schemeClr>
                </a:solidFill>
              </a:rPr>
              <a:t>바이그램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</a:rPr>
              <a:t> 쌍 빈도로 나열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1455287E-6A3A-4641-86A5-DEAD229FFD92}"/>
              </a:ext>
            </a:extLst>
          </p:cNvPr>
          <p:cNvSpPr/>
          <p:nvPr/>
        </p:nvSpPr>
        <p:spPr>
          <a:xfrm>
            <a:off x="10034311" y="5586249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CA39F8-6520-4C71-9295-4D9F1113A2A2}"/>
              </a:ext>
            </a:extLst>
          </p:cNvPr>
          <p:cNvSpPr/>
          <p:nvPr/>
        </p:nvSpPr>
        <p:spPr>
          <a:xfrm>
            <a:off x="10340621" y="5584861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7E9ED99-3B1B-4C07-9B15-800DC5471171}"/>
              </a:ext>
            </a:extLst>
          </p:cNvPr>
          <p:cNvSpPr/>
          <p:nvPr/>
        </p:nvSpPr>
        <p:spPr>
          <a:xfrm>
            <a:off x="4427679" y="6120253"/>
            <a:ext cx="2063357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b, g, h, n, p, s, u, ug, un, hug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39E31F-3994-4925-898F-285B099B68F3}"/>
              </a:ext>
            </a:extLst>
          </p:cNvPr>
          <p:cNvSpPr txBox="1"/>
          <p:nvPr/>
        </p:nvSpPr>
        <p:spPr>
          <a:xfrm>
            <a:off x="4990227" y="5912081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BPE 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어휘 집합 구축 결과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CBD2D76-439D-4B13-B644-C169E6BF7CFB}"/>
              </a:ext>
            </a:extLst>
          </p:cNvPr>
          <p:cNvSpPr/>
          <p:nvPr/>
        </p:nvSpPr>
        <p:spPr>
          <a:xfrm>
            <a:off x="5222877" y="1170435"/>
            <a:ext cx="1268159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b, g, h, n, p, s, u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730026-594A-4522-BF87-B4C97E1E9EA8}"/>
              </a:ext>
            </a:extLst>
          </p:cNvPr>
          <p:cNvSpPr txBox="1"/>
          <p:nvPr/>
        </p:nvSpPr>
        <p:spPr>
          <a:xfrm>
            <a:off x="5565005" y="9570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초기 어휘 집합</a:t>
            </a:r>
          </a:p>
        </p:txBody>
      </p:sp>
    </p:spTree>
    <p:extLst>
      <p:ext uri="{BB962C8B-B14F-4D97-AF65-F5344CB8AC3E}">
        <p14:creationId xmlns:p14="http://schemas.microsoft.com/office/powerpoint/2010/main" val="21943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BPE</a:t>
            </a:r>
            <a:r>
              <a:rPr lang="ko-KR" altLang="en-US" dirty="0"/>
              <a:t> 토큰화</a:t>
            </a:r>
            <a:endParaRPr lang="en-US" altLang="ko-KR" dirty="0"/>
          </a:p>
          <a:p>
            <a:pPr lvl="1"/>
            <a:r>
              <a:rPr lang="ko-KR" altLang="en-US" dirty="0"/>
              <a:t>어휘 집합과 병합 우선순위를 기준으로 토큰화 수행</a:t>
            </a:r>
            <a:endParaRPr lang="en-US" altLang="ko-KR" dirty="0"/>
          </a:p>
          <a:p>
            <a:pPr lvl="2"/>
            <a:r>
              <a:rPr lang="ko-KR" altLang="en-US" dirty="0"/>
              <a:t>병합 우선순위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30">
            <a:extLst>
              <a:ext uri="{FF2B5EF4-FFF2-40B4-BE49-F238E27FC236}">
                <a16:creationId xmlns:a16="http://schemas.microsoft.com/office/drawing/2014/main" id="{C1147FB7-94C2-46C7-A32B-1AAE95AAA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8199"/>
              </p:ext>
            </p:extLst>
          </p:nvPr>
        </p:nvGraphicFramePr>
        <p:xfrm>
          <a:off x="1915742" y="2992712"/>
          <a:ext cx="1428596" cy="131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0868456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3B57E79-DF35-4179-89F2-8C626C5B90F6}"/>
              </a:ext>
            </a:extLst>
          </p:cNvPr>
          <p:cNvSpPr/>
          <p:nvPr/>
        </p:nvSpPr>
        <p:spPr>
          <a:xfrm>
            <a:off x="1915742" y="3932330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30">
            <a:extLst>
              <a:ext uri="{FF2B5EF4-FFF2-40B4-BE49-F238E27FC236}">
                <a16:creationId xmlns:a16="http://schemas.microsoft.com/office/drawing/2014/main" id="{653A6998-E9A4-42BC-A82D-9C8D26AD7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79481"/>
              </p:ext>
            </p:extLst>
          </p:nvPr>
        </p:nvGraphicFramePr>
        <p:xfrm>
          <a:off x="3909383" y="2992712"/>
          <a:ext cx="1428596" cy="131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086845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28EEC-DD50-4C0B-84C2-693F7C0793F1}"/>
              </a:ext>
            </a:extLst>
          </p:cNvPr>
          <p:cNvSpPr/>
          <p:nvPr/>
        </p:nvSpPr>
        <p:spPr>
          <a:xfrm>
            <a:off x="3922086" y="3933082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74DC5533-B5A3-4E32-A607-A592F5D0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5242"/>
              </p:ext>
            </p:extLst>
          </p:nvPr>
        </p:nvGraphicFramePr>
        <p:xfrm>
          <a:off x="5903024" y="2992712"/>
          <a:ext cx="1428596" cy="1130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14298">
                  <a:extLst>
                    <a:ext uri="{9D8B030D-6E8A-4147-A177-3AD203B41FA5}">
                      <a16:colId xmlns:a16="http://schemas.microsoft.com/office/drawing/2014/main" val="1153830146"/>
                    </a:ext>
                  </a:extLst>
                </a:gridCol>
                <a:gridCol w="714298">
                  <a:extLst>
                    <a:ext uri="{9D8B030D-6E8A-4147-A177-3AD203B41FA5}">
                      <a16:colId xmlns:a16="http://schemas.microsoft.com/office/drawing/2014/main" val="3744288118"/>
                    </a:ext>
                  </a:extLst>
                </a:gridCol>
              </a:tblGrid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토큰</a:t>
                      </a: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빈도</a:t>
                      </a: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47321679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715729425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9807165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884239832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p, un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38161194"/>
                  </a:ext>
                </a:extLst>
              </a:tr>
              <a:tr h="14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ug, 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57836638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9B2EA5-C8AD-4D26-92E8-A4D536BA7C8A}"/>
              </a:ext>
            </a:extLst>
          </p:cNvPr>
          <p:cNvSpPr/>
          <p:nvPr/>
        </p:nvSpPr>
        <p:spPr>
          <a:xfrm>
            <a:off x="5903024" y="3370538"/>
            <a:ext cx="1428596" cy="197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56CCCE-3016-4842-B726-610F263127F8}"/>
              </a:ext>
            </a:extLst>
          </p:cNvPr>
          <p:cNvSpPr/>
          <p:nvPr/>
        </p:nvSpPr>
        <p:spPr>
          <a:xfrm>
            <a:off x="7719143" y="3519482"/>
            <a:ext cx="219770" cy="19622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DFC763E-75E1-43AC-AFB3-A929DC0A5C20}"/>
              </a:ext>
            </a:extLst>
          </p:cNvPr>
          <p:cNvSpPr/>
          <p:nvPr/>
        </p:nvSpPr>
        <p:spPr>
          <a:xfrm>
            <a:off x="8326436" y="3317065"/>
            <a:ext cx="1076579" cy="615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u,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g      1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u, n      2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h, ug    3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40542-6F09-417A-A9C2-6B6C36DF9594}"/>
              </a:ext>
            </a:extLst>
          </p:cNvPr>
          <p:cNvSpPr txBox="1"/>
          <p:nvPr/>
        </p:nvSpPr>
        <p:spPr>
          <a:xfrm>
            <a:off x="8296071" y="310148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병합 우선순위</a:t>
            </a:r>
          </a:p>
        </p:txBody>
      </p:sp>
    </p:spTree>
    <p:extLst>
      <p:ext uri="{BB962C8B-B14F-4D97-AF65-F5344CB8AC3E}">
        <p14:creationId xmlns:p14="http://schemas.microsoft.com/office/powerpoint/2010/main" val="220950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altLang="ko-KR" dirty="0"/>
              <a:t>BPE </a:t>
            </a:r>
            <a:r>
              <a:rPr lang="ko-KR" altLang="en-US" dirty="0"/>
              <a:t>토큰화 예시</a:t>
            </a:r>
            <a:endParaRPr lang="en-US" altLang="ko-KR" dirty="0"/>
          </a:p>
          <a:p>
            <a:pPr lvl="2"/>
            <a:r>
              <a:rPr lang="ko-KR" altLang="en-US" dirty="0"/>
              <a:t>토큰화 대상</a:t>
            </a:r>
            <a:endParaRPr lang="en-US" altLang="ko-KR" dirty="0"/>
          </a:p>
          <a:p>
            <a:pPr lvl="2"/>
            <a:r>
              <a:rPr lang="ko-KR" altLang="en-US" dirty="0"/>
              <a:t>프리 </a:t>
            </a:r>
            <a:r>
              <a:rPr lang="ko-KR" altLang="en-US" dirty="0" err="1"/>
              <a:t>토크나이즈</a:t>
            </a:r>
            <a:endParaRPr lang="en-US" altLang="ko-KR" dirty="0"/>
          </a:p>
          <a:p>
            <a:pPr lvl="2"/>
            <a:r>
              <a:rPr lang="en-US" altLang="ko-KR" dirty="0"/>
              <a:t>BPE </a:t>
            </a:r>
            <a:r>
              <a:rPr lang="ko-KR" altLang="en-US" dirty="0"/>
              <a:t>토큰화 시작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757647-711F-469A-A58C-3EE9F1C9F43F}"/>
              </a:ext>
            </a:extLst>
          </p:cNvPr>
          <p:cNvSpPr/>
          <p:nvPr/>
        </p:nvSpPr>
        <p:spPr>
          <a:xfrm>
            <a:off x="6784924" y="1794425"/>
            <a:ext cx="1268159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pug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bug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mug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B01908-A2C2-44C7-9A56-23B1726ABF41}"/>
              </a:ext>
            </a:extLst>
          </p:cNvPr>
          <p:cNvSpPr/>
          <p:nvPr/>
        </p:nvSpPr>
        <p:spPr>
          <a:xfrm>
            <a:off x="6784924" y="2291346"/>
            <a:ext cx="1268159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pug,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bug,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mug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E492C-E6DE-4119-98F0-50EDE38DE5DD}"/>
              </a:ext>
            </a:extLst>
          </p:cNvPr>
          <p:cNvSpPr txBox="1"/>
          <p:nvPr/>
        </p:nvSpPr>
        <p:spPr>
          <a:xfrm>
            <a:off x="3880310" y="3156872"/>
            <a:ext cx="1135247" cy="41549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US" altLang="ko-KR" sz="2400" b="1" dirty="0"/>
              <a:t>p, u, g</a:t>
            </a:r>
            <a:endParaRPr lang="ko-KR" altLang="en-US" sz="2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6DE19A-583A-4B58-92B4-2255B53C5B4E}"/>
              </a:ext>
            </a:extLst>
          </p:cNvPr>
          <p:cNvCxnSpPr>
            <a:cxnSpLocks/>
          </p:cNvCxnSpPr>
          <p:nvPr/>
        </p:nvCxnSpPr>
        <p:spPr>
          <a:xfrm flipH="1">
            <a:off x="3880310" y="3571257"/>
            <a:ext cx="6925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5103FC-B148-4D03-B4FA-E2AE3E79C02C}"/>
              </a:ext>
            </a:extLst>
          </p:cNvPr>
          <p:cNvCxnSpPr>
            <a:cxnSpLocks/>
          </p:cNvCxnSpPr>
          <p:nvPr/>
        </p:nvCxnSpPr>
        <p:spPr>
          <a:xfrm>
            <a:off x="4358989" y="3688229"/>
            <a:ext cx="656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2C7AC-3483-43E2-870B-2FE554691771}"/>
              </a:ext>
            </a:extLst>
          </p:cNvPr>
          <p:cNvSpPr/>
          <p:nvPr/>
        </p:nvSpPr>
        <p:spPr>
          <a:xfrm>
            <a:off x="6880714" y="3398626"/>
            <a:ext cx="1076579" cy="615265"/>
          </a:xfrm>
          <a:prstGeom prst="roundRect">
            <a:avLst>
              <a:gd name="adj" fmla="val 109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u,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g      1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u, n      2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h, ug    3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순위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9BBF6-0E23-4CBD-95CB-EC442F78267A}"/>
              </a:ext>
            </a:extLst>
          </p:cNvPr>
          <p:cNvSpPr txBox="1"/>
          <p:nvPr/>
        </p:nvSpPr>
        <p:spPr>
          <a:xfrm>
            <a:off x="6919508" y="317870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병합 우선순위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3176E8-2D9B-405C-B6CB-81A11A6E15EF}"/>
              </a:ext>
            </a:extLst>
          </p:cNvPr>
          <p:cNvCxnSpPr>
            <a:cxnSpLocks/>
          </p:cNvCxnSpPr>
          <p:nvPr/>
        </p:nvCxnSpPr>
        <p:spPr>
          <a:xfrm>
            <a:off x="7419003" y="2071424"/>
            <a:ext cx="0" cy="21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80AD25-8DC4-42E5-A519-680BBA80D9F8}"/>
              </a:ext>
            </a:extLst>
          </p:cNvPr>
          <p:cNvSpPr txBox="1"/>
          <p:nvPr/>
        </p:nvSpPr>
        <p:spPr>
          <a:xfrm>
            <a:off x="2957292" y="398528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병합 순위에 없음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C2E3E5-337F-448B-A6AC-E7C97BAFF54E}"/>
              </a:ext>
            </a:extLst>
          </p:cNvPr>
          <p:cNvCxnSpPr/>
          <p:nvPr/>
        </p:nvCxnSpPr>
        <p:spPr>
          <a:xfrm flipH="1">
            <a:off x="3874318" y="3571257"/>
            <a:ext cx="447388" cy="3956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511755-2E0A-4678-A85C-4918A3607C39}"/>
              </a:ext>
            </a:extLst>
          </p:cNvPr>
          <p:cNvSpPr txBox="1"/>
          <p:nvPr/>
        </p:nvSpPr>
        <p:spPr>
          <a:xfrm>
            <a:off x="4574149" y="37850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순위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E8266-B768-4D7B-B202-F26B70DB9199}"/>
              </a:ext>
            </a:extLst>
          </p:cNvPr>
          <p:cNvSpPr txBox="1"/>
          <p:nvPr/>
        </p:nvSpPr>
        <p:spPr>
          <a:xfrm>
            <a:off x="4741772" y="4177263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p,   ug</a:t>
            </a:r>
            <a:endParaRPr lang="ko-KR" altLang="en-US" sz="2400" b="1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4D0F71B-9D97-4552-B97E-7CA2416DE1C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16200000" flipH="1">
            <a:off x="4814024" y="3492657"/>
            <a:ext cx="663435" cy="1054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036FAF-948B-4E61-9C9E-F054AC3CDEF8}"/>
              </a:ext>
            </a:extLst>
          </p:cNvPr>
          <p:cNvSpPr/>
          <p:nvPr/>
        </p:nvSpPr>
        <p:spPr>
          <a:xfrm>
            <a:off x="4565472" y="3575368"/>
            <a:ext cx="105960" cy="11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E07357-36EB-4E83-9ECF-898002A4FEE0}"/>
              </a:ext>
            </a:extLst>
          </p:cNvPr>
          <p:cNvSpPr/>
          <p:nvPr/>
        </p:nvSpPr>
        <p:spPr>
          <a:xfrm>
            <a:off x="5620050" y="4351664"/>
            <a:ext cx="105960" cy="11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50226AE-3CFE-41AD-AE58-21EB924304E0}"/>
              </a:ext>
            </a:extLst>
          </p:cNvPr>
          <p:cNvSpPr/>
          <p:nvPr/>
        </p:nvSpPr>
        <p:spPr>
          <a:xfrm>
            <a:off x="6387325" y="4734867"/>
            <a:ext cx="2063357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b, g, h, n, </a:t>
            </a:r>
            <a:r>
              <a:rPr lang="en-US" altLang="ko-KR" sz="1000" b="1" dirty="0">
                <a:solidFill>
                  <a:srgbClr val="FF0000"/>
                </a:solidFill>
              </a:rPr>
              <a:t>p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, s, u, </a:t>
            </a:r>
            <a:r>
              <a:rPr lang="en-US" altLang="ko-KR" sz="1000" b="1" dirty="0">
                <a:solidFill>
                  <a:srgbClr val="FF0000"/>
                </a:solidFill>
              </a:rPr>
              <a:t>ug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, un, hug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7FD100-C26E-4EF1-9FA1-D78DC903FB92}"/>
              </a:ext>
            </a:extLst>
          </p:cNvPr>
          <p:cNvSpPr txBox="1"/>
          <p:nvPr/>
        </p:nvSpPr>
        <p:spPr>
          <a:xfrm>
            <a:off x="7047748" y="450699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</a:rPr>
              <a:t>어휘 집합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E1526E-675D-40F7-96AE-1195EA4C1106}"/>
              </a:ext>
            </a:extLst>
          </p:cNvPr>
          <p:cNvCxnSpPr>
            <a:cxnSpLocks/>
          </p:cNvCxnSpPr>
          <p:nvPr/>
        </p:nvCxnSpPr>
        <p:spPr>
          <a:xfrm>
            <a:off x="4723633" y="4719708"/>
            <a:ext cx="347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7A3C3DF-51CE-47B5-AC1D-2A8B787A4718}"/>
              </a:ext>
            </a:extLst>
          </p:cNvPr>
          <p:cNvCxnSpPr>
            <a:cxnSpLocks/>
          </p:cNvCxnSpPr>
          <p:nvPr/>
        </p:nvCxnSpPr>
        <p:spPr>
          <a:xfrm>
            <a:off x="5446240" y="4706517"/>
            <a:ext cx="3746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E3D59E-BB0C-4FA1-9CE2-4E6A266DB2F9}"/>
              </a:ext>
            </a:extLst>
          </p:cNvPr>
          <p:cNvSpPr txBox="1"/>
          <p:nvPr/>
        </p:nvSpPr>
        <p:spPr>
          <a:xfrm>
            <a:off x="4720684" y="52667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어휘 집합에 있음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504339-592C-4F9D-BF91-00740F9448E8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306742" y="4715784"/>
            <a:ext cx="313308" cy="550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9FE7FFC-6928-48BC-9B66-995F00685E7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18225" y="4734867"/>
            <a:ext cx="388517" cy="531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AE8299-6BC8-416D-9A2F-B60FE08749D6}"/>
              </a:ext>
            </a:extLst>
          </p:cNvPr>
          <p:cNvCxnSpPr>
            <a:cxnSpLocks/>
          </p:cNvCxnSpPr>
          <p:nvPr/>
        </p:nvCxnSpPr>
        <p:spPr>
          <a:xfrm>
            <a:off x="4704799" y="4626502"/>
            <a:ext cx="114824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A3484F-448C-4F0E-BF9C-096DEEE9AE59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129408" y="4620506"/>
            <a:ext cx="655386" cy="2056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6153765-E19F-4150-9E52-8C4424682DDD}"/>
              </a:ext>
            </a:extLst>
          </p:cNvPr>
          <p:cNvSpPr/>
          <p:nvPr/>
        </p:nvSpPr>
        <p:spPr>
          <a:xfrm>
            <a:off x="6831307" y="2255102"/>
            <a:ext cx="376743" cy="379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D75B8EA-EB8D-49C4-B73C-4092F85D8B03}"/>
              </a:ext>
            </a:extLst>
          </p:cNvPr>
          <p:cNvCxnSpPr>
            <a:cxnSpLocks/>
            <a:stCxn id="56" idx="4"/>
            <a:endCxn id="8" idx="0"/>
          </p:cNvCxnSpPr>
          <p:nvPr/>
        </p:nvCxnSpPr>
        <p:spPr>
          <a:xfrm rot="5400000">
            <a:off x="5472760" y="1609952"/>
            <a:ext cx="522095" cy="25717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E17BC5-461D-409D-B292-1277616F1AAA}"/>
              </a:ext>
            </a:extLst>
          </p:cNvPr>
          <p:cNvSpPr txBox="1"/>
          <p:nvPr/>
        </p:nvSpPr>
        <p:spPr>
          <a:xfrm>
            <a:off x="5897417" y="268560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문자 단위로 분리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9F31D-ECFE-4953-941F-B201389BC18B}"/>
              </a:ext>
            </a:extLst>
          </p:cNvPr>
          <p:cNvSpPr txBox="1"/>
          <p:nvPr/>
        </p:nvSpPr>
        <p:spPr>
          <a:xfrm>
            <a:off x="2957292" y="470306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병합 순위에 없음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6621DAE9-A8C3-4363-9D44-26708553FE59}"/>
              </a:ext>
            </a:extLst>
          </p:cNvPr>
          <p:cNvSpPr/>
          <p:nvPr/>
        </p:nvSpPr>
        <p:spPr>
          <a:xfrm>
            <a:off x="5120647" y="5534603"/>
            <a:ext cx="372189" cy="21673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D82069-CA16-404E-9832-6127BB1EB778}"/>
              </a:ext>
            </a:extLst>
          </p:cNvPr>
          <p:cNvSpPr/>
          <p:nvPr/>
        </p:nvSpPr>
        <p:spPr>
          <a:xfrm>
            <a:off x="4645296" y="5876433"/>
            <a:ext cx="1322890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p, ug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022874-1330-42FE-9778-D05CEF10BAE6}"/>
              </a:ext>
            </a:extLst>
          </p:cNvPr>
          <p:cNvSpPr txBox="1"/>
          <p:nvPr/>
        </p:nvSpPr>
        <p:spPr>
          <a:xfrm>
            <a:off x="2862483" y="5893992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pug</a:t>
            </a:r>
            <a:r>
              <a:rPr lang="ko-KR" altLang="en-US" sz="1000" b="1" dirty="0">
                <a:solidFill>
                  <a:srgbClr val="FF0000"/>
                </a:solidFill>
              </a:rPr>
              <a:t>의 </a:t>
            </a:r>
            <a:r>
              <a:rPr lang="en-US" altLang="ko-KR" sz="1000" b="1" dirty="0">
                <a:solidFill>
                  <a:srgbClr val="FF0000"/>
                </a:solidFill>
              </a:rPr>
              <a:t>BPE </a:t>
            </a:r>
            <a:r>
              <a:rPr lang="ko-KR" altLang="en-US" sz="1000" b="1" dirty="0">
                <a:solidFill>
                  <a:srgbClr val="FF0000"/>
                </a:solidFill>
              </a:rPr>
              <a:t>토큰화 최종 결과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77CBB24-9279-4A94-9F82-F13126228891}"/>
              </a:ext>
            </a:extLst>
          </p:cNvPr>
          <p:cNvSpPr/>
          <p:nvPr/>
        </p:nvSpPr>
        <p:spPr>
          <a:xfrm>
            <a:off x="7601887" y="2255102"/>
            <a:ext cx="376743" cy="379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4BEDA3-9601-4F01-8D17-9E7679390F2C}"/>
              </a:ext>
            </a:extLst>
          </p:cNvPr>
          <p:cNvSpPr txBox="1"/>
          <p:nvPr/>
        </p:nvSpPr>
        <p:spPr>
          <a:xfrm>
            <a:off x="9706752" y="3155759"/>
            <a:ext cx="1226618" cy="41549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r>
              <a:rPr lang="en-US" altLang="ko-KR" sz="2400" b="1" dirty="0"/>
              <a:t>m, u, g</a:t>
            </a:r>
            <a:endParaRPr lang="ko-KR" altLang="en-US" sz="2400" b="1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852D58A-EDCB-4207-A233-904FF547FB47}"/>
              </a:ext>
            </a:extLst>
          </p:cNvPr>
          <p:cNvCxnSpPr>
            <a:cxnSpLocks/>
          </p:cNvCxnSpPr>
          <p:nvPr/>
        </p:nvCxnSpPr>
        <p:spPr>
          <a:xfrm flipH="1">
            <a:off x="9797226" y="3552829"/>
            <a:ext cx="6925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C6D8A82-B0C0-40B2-AC6D-F5F3576C53F5}"/>
              </a:ext>
            </a:extLst>
          </p:cNvPr>
          <p:cNvCxnSpPr>
            <a:cxnSpLocks/>
          </p:cNvCxnSpPr>
          <p:nvPr/>
        </p:nvCxnSpPr>
        <p:spPr>
          <a:xfrm>
            <a:off x="10275905" y="3669801"/>
            <a:ext cx="656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16F7E71-0224-4440-8920-3953FE3653B4}"/>
              </a:ext>
            </a:extLst>
          </p:cNvPr>
          <p:cNvSpPr txBox="1"/>
          <p:nvPr/>
        </p:nvSpPr>
        <p:spPr>
          <a:xfrm>
            <a:off x="8874208" y="396685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병합 순위에 없음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76EDF54-F50D-4887-8DA4-40BCBBBD834D}"/>
              </a:ext>
            </a:extLst>
          </p:cNvPr>
          <p:cNvCxnSpPr/>
          <p:nvPr/>
        </p:nvCxnSpPr>
        <p:spPr>
          <a:xfrm flipH="1">
            <a:off x="9791234" y="3552829"/>
            <a:ext cx="447388" cy="3956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281894E-0AF3-404B-8F6C-02D16D92D0C9}"/>
              </a:ext>
            </a:extLst>
          </p:cNvPr>
          <p:cNvSpPr txBox="1"/>
          <p:nvPr/>
        </p:nvSpPr>
        <p:spPr>
          <a:xfrm>
            <a:off x="10491065" y="3766612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순위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44B77C-C27E-4278-AA6F-5004EEC09F18}"/>
              </a:ext>
            </a:extLst>
          </p:cNvPr>
          <p:cNvSpPr txBox="1"/>
          <p:nvPr/>
        </p:nvSpPr>
        <p:spPr>
          <a:xfrm>
            <a:off x="10658688" y="4158835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p,   ug</a:t>
            </a:r>
            <a:endParaRPr lang="ko-KR" altLang="en-US" sz="2400" b="1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09E2837-BB12-4068-932B-523693F572BB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16200000" flipH="1">
            <a:off x="10730940" y="3474229"/>
            <a:ext cx="663435" cy="1054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3705AD9-75CF-4400-9D4E-C3465E13629B}"/>
              </a:ext>
            </a:extLst>
          </p:cNvPr>
          <p:cNvSpPr/>
          <p:nvPr/>
        </p:nvSpPr>
        <p:spPr>
          <a:xfrm>
            <a:off x="10482388" y="3556940"/>
            <a:ext cx="105960" cy="11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188E519-F8EE-445C-8D17-82258605E7C0}"/>
              </a:ext>
            </a:extLst>
          </p:cNvPr>
          <p:cNvSpPr/>
          <p:nvPr/>
        </p:nvSpPr>
        <p:spPr>
          <a:xfrm>
            <a:off x="11536966" y="4333236"/>
            <a:ext cx="105960" cy="11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B70C805-2496-4417-A402-1E776169A631}"/>
              </a:ext>
            </a:extLst>
          </p:cNvPr>
          <p:cNvCxnSpPr>
            <a:cxnSpLocks/>
          </p:cNvCxnSpPr>
          <p:nvPr/>
        </p:nvCxnSpPr>
        <p:spPr>
          <a:xfrm>
            <a:off x="10640549" y="4701280"/>
            <a:ext cx="347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8F43F41-D205-41F7-8E2C-0613EC70F25B}"/>
              </a:ext>
            </a:extLst>
          </p:cNvPr>
          <p:cNvCxnSpPr>
            <a:cxnSpLocks/>
          </p:cNvCxnSpPr>
          <p:nvPr/>
        </p:nvCxnSpPr>
        <p:spPr>
          <a:xfrm>
            <a:off x="11363156" y="4688089"/>
            <a:ext cx="3746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7167CA6-F610-4493-89D6-08C06EC6C420}"/>
              </a:ext>
            </a:extLst>
          </p:cNvPr>
          <p:cNvSpPr txBox="1"/>
          <p:nvPr/>
        </p:nvSpPr>
        <p:spPr>
          <a:xfrm>
            <a:off x="10923403" y="5252206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어휘 집합에</a:t>
            </a:r>
            <a:endParaRPr lang="en-US" altLang="ko-KR" sz="1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C00000"/>
                </a:solidFill>
              </a:rPr>
              <a:t>있음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7A1B0B7-81A5-4C6D-8713-9874903708B7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1358779" y="4694685"/>
            <a:ext cx="188943" cy="5575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B238AB3-A210-4FD3-91BC-B9F5A9788AF4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0481700" y="4716439"/>
            <a:ext cx="353442" cy="534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D1D9266-242B-4670-BCD6-381709C30F9E}"/>
              </a:ext>
            </a:extLst>
          </p:cNvPr>
          <p:cNvCxnSpPr>
            <a:cxnSpLocks/>
          </p:cNvCxnSpPr>
          <p:nvPr/>
        </p:nvCxnSpPr>
        <p:spPr>
          <a:xfrm>
            <a:off x="10621715" y="4608074"/>
            <a:ext cx="114824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FEF27F5-58C4-4256-A225-164B221D1B22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10046324" y="4602078"/>
            <a:ext cx="655386" cy="2056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1751B3-A5CB-44A9-964C-8F9AD917C260}"/>
              </a:ext>
            </a:extLst>
          </p:cNvPr>
          <p:cNvSpPr txBox="1"/>
          <p:nvPr/>
        </p:nvSpPr>
        <p:spPr>
          <a:xfrm>
            <a:off x="8874208" y="4684637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00B050"/>
                </a:solidFill>
              </a:rPr>
              <a:t>병합 순위에 없음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B333923-C03C-4709-9EA0-944145B3044A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 rot="16200000" flipH="1">
            <a:off x="8794669" y="1630367"/>
            <a:ext cx="520982" cy="25298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5A6DD6-034E-4E5A-A0CA-71DB80667299}"/>
              </a:ext>
            </a:extLst>
          </p:cNvPr>
          <p:cNvSpPr txBox="1"/>
          <p:nvPr/>
        </p:nvSpPr>
        <p:spPr>
          <a:xfrm>
            <a:off x="7740406" y="264768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문자 단위로 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2BAD07-82DD-4DAB-8455-A0F65ED8E1D5}"/>
              </a:ext>
            </a:extLst>
          </p:cNvPr>
          <p:cNvSpPr txBox="1"/>
          <p:nvPr/>
        </p:nvSpPr>
        <p:spPr>
          <a:xfrm>
            <a:off x="10046324" y="52512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어휘 집합에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없음</a:t>
            </a:r>
          </a:p>
        </p:txBody>
      </p:sp>
      <p:sp>
        <p:nvSpPr>
          <p:cNvPr id="100" name="화살표: 아래쪽 99">
            <a:extLst>
              <a:ext uri="{FF2B5EF4-FFF2-40B4-BE49-F238E27FC236}">
                <a16:creationId xmlns:a16="http://schemas.microsoft.com/office/drawing/2014/main" id="{67C4EAB6-49AB-4FA4-86DF-FC91E92D5696}"/>
              </a:ext>
            </a:extLst>
          </p:cNvPr>
          <p:cNvSpPr/>
          <p:nvPr/>
        </p:nvSpPr>
        <p:spPr>
          <a:xfrm>
            <a:off x="10303688" y="5651489"/>
            <a:ext cx="372189" cy="21673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AE39E20-F207-47AB-9C90-C41A430C52FD}"/>
              </a:ext>
            </a:extLst>
          </p:cNvPr>
          <p:cNvSpPr/>
          <p:nvPr/>
        </p:nvSpPr>
        <p:spPr>
          <a:xfrm>
            <a:off x="9942197" y="5993319"/>
            <a:ext cx="1095170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&lt;</a:t>
            </a:r>
            <a:r>
              <a:rPr lang="en-US" altLang="ko-KR" sz="1000" b="1" dirty="0" err="1">
                <a:solidFill>
                  <a:srgbClr val="FF0000"/>
                </a:solidFill>
              </a:rPr>
              <a:t>unk</a:t>
            </a:r>
            <a:r>
              <a:rPr lang="en-US" altLang="ko-KR" sz="1000" b="1" dirty="0">
                <a:solidFill>
                  <a:srgbClr val="FF0000"/>
                </a:solidFill>
              </a:rPr>
              <a:t>&gt;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32E807-C963-43B3-8471-5867A8B55D39}"/>
              </a:ext>
            </a:extLst>
          </p:cNvPr>
          <p:cNvSpPr txBox="1"/>
          <p:nvPr/>
        </p:nvSpPr>
        <p:spPr>
          <a:xfrm>
            <a:off x="8045524" y="6010878"/>
            <a:ext cx="18966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mug</a:t>
            </a:r>
            <a:r>
              <a:rPr lang="ko-KR" altLang="en-US" sz="1000" b="1" dirty="0">
                <a:solidFill>
                  <a:srgbClr val="FF0000"/>
                </a:solidFill>
              </a:rPr>
              <a:t>의 </a:t>
            </a:r>
            <a:r>
              <a:rPr lang="en-US" altLang="ko-KR" sz="1000" b="1" dirty="0">
                <a:solidFill>
                  <a:srgbClr val="FF0000"/>
                </a:solidFill>
              </a:rPr>
              <a:t>BPE </a:t>
            </a:r>
            <a:r>
              <a:rPr lang="ko-KR" altLang="en-US" sz="1000" b="1" dirty="0">
                <a:solidFill>
                  <a:srgbClr val="FF0000"/>
                </a:solidFill>
              </a:rPr>
              <a:t>토큰화 최종 결과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0147C1-5556-4C6C-98A4-2162F9D9642C}"/>
              </a:ext>
            </a:extLst>
          </p:cNvPr>
          <p:cNvSpPr txBox="1"/>
          <p:nvPr/>
        </p:nvSpPr>
        <p:spPr>
          <a:xfrm>
            <a:off x="9656463" y="6365442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&lt;</a:t>
            </a:r>
            <a:r>
              <a:rPr lang="en-US" altLang="ko-KR" sz="1000" dirty="0" err="1">
                <a:solidFill>
                  <a:srgbClr val="FF0000"/>
                </a:solidFill>
              </a:rPr>
              <a:t>unk</a:t>
            </a:r>
            <a:r>
              <a:rPr lang="en-US" altLang="ko-KR" sz="1000" dirty="0">
                <a:solidFill>
                  <a:srgbClr val="FF0000"/>
                </a:solidFill>
              </a:rPr>
              <a:t>&gt;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: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Unknown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Token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A2B47C-335F-432F-B85F-AD847FDFC683}"/>
              </a:ext>
            </a:extLst>
          </p:cNvPr>
          <p:cNvSpPr txBox="1"/>
          <p:nvPr/>
        </p:nvSpPr>
        <p:spPr>
          <a:xfrm>
            <a:off x="2862483" y="6196046"/>
            <a:ext cx="3294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F0"/>
                </a:solidFill>
              </a:rPr>
              <a:t>마찬가지로 </a:t>
            </a:r>
            <a:r>
              <a:rPr lang="en-US" altLang="ko-KR" sz="1000" dirty="0">
                <a:solidFill>
                  <a:srgbClr val="00B0F0"/>
                </a:solidFill>
              </a:rPr>
              <a:t>bug</a:t>
            </a:r>
            <a:r>
              <a:rPr lang="ko-KR" altLang="en-US" sz="1000" dirty="0">
                <a:solidFill>
                  <a:srgbClr val="00B0F0"/>
                </a:solidFill>
              </a:rPr>
              <a:t>의 </a:t>
            </a:r>
            <a:r>
              <a:rPr lang="en-US" altLang="ko-KR" sz="1000" dirty="0">
                <a:solidFill>
                  <a:srgbClr val="00B0F0"/>
                </a:solidFill>
              </a:rPr>
              <a:t>BPE </a:t>
            </a:r>
            <a:r>
              <a:rPr lang="ko-KR" altLang="en-US" sz="1000" dirty="0">
                <a:solidFill>
                  <a:srgbClr val="00B0F0"/>
                </a:solidFill>
              </a:rPr>
              <a:t>토큰화 최종 결과는 </a:t>
            </a:r>
            <a:r>
              <a:rPr lang="en-US" altLang="ko-KR" sz="1000" dirty="0">
                <a:solidFill>
                  <a:srgbClr val="00B0F0"/>
                </a:solidFill>
              </a:rPr>
              <a:t>b, ug</a:t>
            </a:r>
            <a:r>
              <a:rPr lang="ko-KR" altLang="en-US" sz="1000" dirty="0">
                <a:solidFill>
                  <a:srgbClr val="00B0F0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313384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D3BEA4-8C28-490E-9940-9CB572AF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BDD92E-FDDA-430E-9D5E-333430D1E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529B5-D325-4750-BAB7-CD8B381A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84638-272C-4BA0-AE38-052CEB5A7E40}"/>
              </a:ext>
            </a:extLst>
          </p:cNvPr>
          <p:cNvSpPr txBox="1"/>
          <p:nvPr/>
        </p:nvSpPr>
        <p:spPr>
          <a:xfrm>
            <a:off x="5234225" y="30747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7952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19EF4C-1A3A-4545-A9E8-ECCF1E794B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한국어 </a:t>
            </a:r>
            <a:r>
              <a:rPr lang="en-US" altLang="ko-KR" dirty="0"/>
              <a:t>Tokenizing</a:t>
            </a:r>
            <a:r>
              <a:rPr lang="ko-KR" altLang="en-US" dirty="0"/>
              <a:t>을 구현하려면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한국어 문법에 대한 깊은 이해가 필수</a:t>
            </a:r>
            <a:r>
              <a:rPr lang="en-US" altLang="ko-KR" dirty="0"/>
              <a:t>!!!</a:t>
            </a:r>
          </a:p>
          <a:p>
            <a:pPr lvl="1"/>
            <a:r>
              <a:rPr lang="ko-KR" altLang="en-US" dirty="0"/>
              <a:t>비전공자는 어떻게 해야 하나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한국어 </a:t>
            </a:r>
            <a:r>
              <a:rPr lang="en-US" altLang="ko-KR" dirty="0"/>
              <a:t>Tokenizing</a:t>
            </a:r>
            <a:r>
              <a:rPr lang="ko-KR" altLang="en-US" dirty="0"/>
              <a:t>을 지원하는 파이썬 라이브러리를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대표적인 한국어 자연어 처리 지원 라이브러리</a:t>
            </a:r>
            <a:r>
              <a:rPr lang="en-US" altLang="ko-KR" dirty="0"/>
              <a:t>: </a:t>
            </a:r>
            <a:r>
              <a:rPr lang="en-US" altLang="ko-KR" dirty="0" err="1"/>
              <a:t>KoNLPy</a:t>
            </a:r>
            <a:r>
              <a:rPr lang="en-US" altLang="ko-KR" dirty="0"/>
              <a:t> (</a:t>
            </a:r>
            <a:r>
              <a:rPr lang="ko-KR" altLang="en-US" dirty="0" err="1"/>
              <a:t>코엔엘파이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8BF7F9-DE79-43C7-A52D-15825677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751D2-D6D7-4B08-B2FD-BE6267220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93D5B-A55A-4945-AB76-78AAACB3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4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D79721-AC1F-4C11-A71C-ADA4251801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토큰 단위를 어떻게 정의하느냐</a:t>
            </a:r>
            <a:r>
              <a:rPr lang="en-US" altLang="ko-KR" dirty="0"/>
              <a:t>”</a:t>
            </a:r>
            <a:r>
              <a:rPr lang="ko-KR" altLang="en-US" dirty="0"/>
              <a:t>가 자연어 처리 성능에 큰 영향</a:t>
            </a:r>
            <a:endParaRPr lang="en-US" altLang="ko-KR" dirty="0"/>
          </a:p>
          <a:p>
            <a:r>
              <a:rPr lang="ko-KR" altLang="en-US" dirty="0"/>
              <a:t>한국어 분석에서 사용하는 토큰의 단위는 </a:t>
            </a:r>
            <a:r>
              <a:rPr lang="en-US" altLang="ko-KR" dirty="0"/>
              <a:t>“</a:t>
            </a:r>
            <a:r>
              <a:rPr lang="ko-KR" altLang="en-US" dirty="0"/>
              <a:t>형태소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형태소란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언어학에서 사용되는 용어</a:t>
            </a:r>
            <a:endParaRPr lang="en-US" altLang="ko-KR" dirty="0"/>
          </a:p>
          <a:p>
            <a:pPr lvl="2"/>
            <a:r>
              <a:rPr lang="ko-KR" altLang="en-US" dirty="0"/>
              <a:t>일정한 의미가 있는 가장 작은 말의 단위</a:t>
            </a:r>
            <a:r>
              <a:rPr lang="en-US" altLang="ko-KR" dirty="0"/>
              <a:t> (</a:t>
            </a:r>
            <a:r>
              <a:rPr lang="ko-KR" altLang="en-US" dirty="0"/>
              <a:t>의미상 더 이상 쪼개지지 않는 단어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형태소를 토큰 단위로 사용한다면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단어와 품사 정보를 같이 활용할 수 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효과적 처리가 가능함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72C13F-1D97-44DA-A0F7-B6DFD6C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AF69FE-8935-4489-B0EC-1E0ABF1CB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25E9A-D2DD-4707-A1EF-A810713BE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5E6D13-F059-4D42-A8C3-C68D9D12CC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문장을 어떻게 형태소 단위로 분리</a:t>
            </a:r>
            <a:r>
              <a:rPr lang="en-US" altLang="ko-KR" dirty="0"/>
              <a:t>(Tokenizing)</a:t>
            </a:r>
            <a:r>
              <a:rPr lang="ko-KR" altLang="en-US" dirty="0"/>
              <a:t>할 수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b="1" dirty="0"/>
              <a:t>영어의 경우는 </a:t>
            </a:r>
            <a:r>
              <a:rPr lang="en-US" altLang="ko-KR" b="1" dirty="0"/>
              <a:t>Tokenizing</a:t>
            </a:r>
            <a:r>
              <a:rPr lang="ko-KR" altLang="en-US" b="1" dirty="0"/>
              <a:t>이 쉽다</a:t>
            </a:r>
            <a:endParaRPr lang="en-US" altLang="ko-KR" b="1" dirty="0"/>
          </a:p>
          <a:p>
            <a:pPr lvl="3"/>
            <a:r>
              <a:rPr lang="ko-KR" altLang="en-US" dirty="0"/>
              <a:t>단어의 변화가 크지 않다</a:t>
            </a:r>
            <a:endParaRPr lang="en-US" altLang="ko-KR" dirty="0"/>
          </a:p>
          <a:p>
            <a:pPr lvl="3"/>
            <a:r>
              <a:rPr lang="ko-KR" altLang="en-US" dirty="0"/>
              <a:t>띄어쓰기로 단어를 구분한다</a:t>
            </a:r>
            <a:endParaRPr lang="en-US" altLang="ko-KR" dirty="0"/>
          </a:p>
          <a:p>
            <a:pPr lvl="3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공백을 기준으로 토크나이징을 수행해도 문제가 없다</a:t>
            </a:r>
            <a:endParaRPr lang="en-US" altLang="ko-KR" dirty="0"/>
          </a:p>
          <a:p>
            <a:pPr lvl="2"/>
            <a:r>
              <a:rPr lang="ko-KR" altLang="en-US" b="1" dirty="0"/>
              <a:t>한글의 경우는 </a:t>
            </a:r>
            <a:r>
              <a:rPr lang="en-US" altLang="ko-KR" b="1" dirty="0"/>
              <a:t>Tokenizing</a:t>
            </a:r>
            <a:r>
              <a:rPr lang="ko-KR" altLang="en-US" b="1" dirty="0"/>
              <a:t>이 어렵다</a:t>
            </a:r>
            <a:endParaRPr lang="en-US" altLang="ko-KR" b="1" dirty="0"/>
          </a:p>
          <a:p>
            <a:pPr lvl="3"/>
            <a:r>
              <a:rPr lang="ko-KR" altLang="en-US" dirty="0"/>
              <a:t>한국어는 명사와 조사를 띄어 쓰지 않는다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공백을 기준으로 토크나이징 수행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용언에 따라 여러 가지 어미가 붙는다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일정한 기준을 찾기 어렵다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따라서 복잡한 특성을 고려하여 문장에서 형태소를 분석할 수 있는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형태소 분석기</a:t>
            </a:r>
            <a:r>
              <a:rPr lang="en-US" altLang="ko-KR" dirty="0">
                <a:sym typeface="Wingdings" panose="05000000000000000000" pitchFamily="2" charset="2"/>
              </a:rPr>
              <a:t>“ </a:t>
            </a:r>
            <a:r>
              <a:rPr lang="ko-KR" altLang="en-US" dirty="0">
                <a:sym typeface="Wingdings" panose="05000000000000000000" pitchFamily="2" charset="2"/>
              </a:rPr>
              <a:t>가 필수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다양한 문법적 특징을 반영하고 언어적 속성의 구조를 파악할 수 있어야 함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1D6139-363B-4A04-8891-67213984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0444-FA29-456A-BE32-0E55DEC64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0F760-5931-43FB-925A-56F29E20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86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B6EEA5-0687-4440-A522-CD2EC50469A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한국어 </a:t>
            </a:r>
            <a:r>
              <a:rPr lang="en-US" altLang="ko-KR" dirty="0"/>
              <a:t>Tokenizing</a:t>
            </a:r>
            <a:r>
              <a:rPr lang="ko-KR" altLang="en-US" dirty="0"/>
              <a:t>의 어려움의 예</a:t>
            </a:r>
            <a:endParaRPr lang="en-US" altLang="ko-KR" dirty="0"/>
          </a:p>
          <a:p>
            <a:pPr lvl="2"/>
            <a:r>
              <a:rPr lang="ko-KR" altLang="en-US" dirty="0"/>
              <a:t>아버지가 방에 들어가신다</a:t>
            </a:r>
            <a:endParaRPr lang="en-US" altLang="ko-KR" dirty="0"/>
          </a:p>
          <a:p>
            <a:pPr lvl="2"/>
            <a:r>
              <a:rPr lang="ko-KR" altLang="en-US" dirty="0"/>
              <a:t>아버지 가방에 들어가신다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형태소 분석기를 사용해서 분석한 결과</a:t>
            </a:r>
            <a:endParaRPr lang="en-US" altLang="ko-KR" dirty="0"/>
          </a:p>
          <a:p>
            <a:pPr lvl="2"/>
            <a:r>
              <a:rPr lang="ko-KR" altLang="en-US" dirty="0"/>
              <a:t>아버지가 방에 들어가신다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[ (‘</a:t>
            </a:r>
            <a:r>
              <a:rPr lang="ko-KR" altLang="en-US" dirty="0">
                <a:sym typeface="Wingdings" panose="05000000000000000000" pitchFamily="2" charset="2"/>
              </a:rPr>
              <a:t>아버지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명사</a:t>
            </a:r>
            <a:r>
              <a:rPr lang="en-US" altLang="ko-KR" dirty="0">
                <a:sym typeface="Wingdings" panose="05000000000000000000" pitchFamily="2" charset="2"/>
              </a:rPr>
              <a:t>‘), (‘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조사</a:t>
            </a:r>
            <a:r>
              <a:rPr lang="en-US" altLang="ko-KR" dirty="0">
                <a:sym typeface="Wingdings" panose="05000000000000000000" pitchFamily="2" charset="2"/>
              </a:rPr>
              <a:t>‘),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(‘</a:t>
            </a:r>
            <a:r>
              <a:rPr lang="ko-KR" altLang="en-US" dirty="0">
                <a:sym typeface="Wingdings" panose="05000000000000000000" pitchFamily="2" charset="2"/>
              </a:rPr>
              <a:t>방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명사</a:t>
            </a:r>
            <a:r>
              <a:rPr lang="en-US" altLang="ko-KR" dirty="0">
                <a:sym typeface="Wingdings" panose="05000000000000000000" pitchFamily="2" charset="2"/>
              </a:rPr>
              <a:t>‘), (‘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조사</a:t>
            </a:r>
            <a:r>
              <a:rPr lang="en-US" altLang="ko-KR" dirty="0">
                <a:sym typeface="Wingdings" panose="05000000000000000000" pitchFamily="2" charset="2"/>
              </a:rPr>
              <a:t>‘), (‘</a:t>
            </a:r>
            <a:r>
              <a:rPr lang="ko-KR" altLang="en-US" dirty="0">
                <a:sym typeface="Wingdings" panose="05000000000000000000" pitchFamily="2" charset="2"/>
              </a:rPr>
              <a:t>들어가신다</a:t>
            </a:r>
            <a:r>
              <a:rPr lang="en-US" altLang="ko-KR" dirty="0">
                <a:sym typeface="Wingdings" panose="05000000000000000000" pitchFamily="2" charset="2"/>
              </a:rPr>
              <a:t>’, ‘</a:t>
            </a:r>
            <a:r>
              <a:rPr lang="ko-KR" altLang="en-US" dirty="0">
                <a:sym typeface="Wingdings" panose="05000000000000000000" pitchFamily="2" charset="2"/>
              </a:rPr>
              <a:t>동사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서술어</a:t>
            </a:r>
            <a:r>
              <a:rPr lang="en-US" altLang="ko-KR" dirty="0">
                <a:sym typeface="Wingdings" panose="05000000000000000000" pitchFamily="2" charset="2"/>
              </a:rPr>
              <a:t>)’), (‘.’, ‘</a:t>
            </a:r>
            <a:r>
              <a:rPr lang="ko-KR" altLang="en-US" dirty="0">
                <a:sym typeface="Wingdings" panose="05000000000000000000" pitchFamily="2" charset="2"/>
              </a:rPr>
              <a:t>마침표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기능적인 기호</a:t>
            </a:r>
            <a:r>
              <a:rPr lang="en-US" altLang="ko-KR" dirty="0">
                <a:sym typeface="Wingdings" panose="05000000000000000000" pitchFamily="2" charset="2"/>
              </a:rPr>
              <a:t>)’) ]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1BB765-91D8-4C7A-AC56-F786E246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C809E-03C9-457B-9A30-0A5C4EF4C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7D73A-7FBE-425F-97DD-8D12533E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1DA64-4621-4E06-AFD6-31C59B0F4BB3}"/>
              </a:ext>
            </a:extLst>
          </p:cNvPr>
          <p:cNvSpPr txBox="1"/>
          <p:nvPr/>
        </p:nvSpPr>
        <p:spPr>
          <a:xfrm>
            <a:off x="5345646" y="201507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컴퓨터는 이런 것을 구분하지 못함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7ED7D9A-4079-4C14-8BAA-929F009C0CE4}"/>
              </a:ext>
            </a:extLst>
          </p:cNvPr>
          <p:cNvSpPr/>
          <p:nvPr/>
        </p:nvSpPr>
        <p:spPr>
          <a:xfrm>
            <a:off x="4839419" y="1846053"/>
            <a:ext cx="293298" cy="707366"/>
          </a:xfrm>
          <a:prstGeom prst="rightBrace">
            <a:avLst>
              <a:gd name="adj1" fmla="val 259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22FE3-08E4-49D7-893D-E310E97E21D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자연어</a:t>
            </a:r>
            <a:r>
              <a:rPr lang="en-US" altLang="ko-KR" dirty="0"/>
              <a:t>: </a:t>
            </a:r>
            <a:r>
              <a:rPr lang="ko-KR" altLang="en-US" dirty="0"/>
              <a:t>우리가 일상 생활에서 사용하는 언어</a:t>
            </a:r>
            <a:endParaRPr lang="en-US" altLang="ko-KR" dirty="0"/>
          </a:p>
          <a:p>
            <a:r>
              <a:rPr lang="ko-KR" altLang="en-US" dirty="0"/>
              <a:t>기본적으로 컴퓨터는 자연어를 이해하지 못한다</a:t>
            </a:r>
            <a:endParaRPr lang="en-US" altLang="ko-KR" dirty="0"/>
          </a:p>
          <a:p>
            <a:r>
              <a:rPr lang="ko-KR" altLang="en-US" dirty="0"/>
              <a:t>컴퓨터에게 자연어를 이해하게 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여러 방법이 연구되어 왔으나 가장 일반적인 방법은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토크나이징과 </a:t>
            </a:r>
            <a:r>
              <a:rPr lang="ko-KR" altLang="en-US" dirty="0" err="1"/>
              <a:t>임베딩</a:t>
            </a:r>
            <a:r>
              <a:rPr lang="ko-KR" altLang="en-US" dirty="0"/>
              <a:t> 기반으로 컴퓨터가 이해할 수 있도록 데이터화</a:t>
            </a:r>
            <a:endParaRPr lang="en-US" altLang="ko-KR" dirty="0"/>
          </a:p>
          <a:p>
            <a:pPr lvl="2"/>
            <a:r>
              <a:rPr lang="ko-KR" altLang="en-US" dirty="0"/>
              <a:t>텍스트 유사도를 이용하여 문맥 분류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873664-4D3E-40E4-9A51-238D2615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Tokenizing(</a:t>
            </a:r>
            <a:r>
              <a:rPr lang="ko-KR" altLang="en-US" dirty="0"/>
              <a:t>형태소 분석</a:t>
            </a:r>
            <a:r>
              <a:rPr lang="en-US" altLang="ko-KR" dirty="0"/>
              <a:t>) </a:t>
            </a:r>
            <a:r>
              <a:rPr lang="ko-KR" altLang="en-US" dirty="0"/>
              <a:t>개요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9BFCC-04B5-41AF-9471-7FA045DE8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1136D-9920-4323-9712-3476DF16D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B62799-EB7A-4478-8314-F817D3D0F3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한국어의 </a:t>
            </a:r>
            <a:r>
              <a:rPr lang="en-US" altLang="ko-KR" dirty="0"/>
              <a:t>9</a:t>
            </a:r>
            <a:r>
              <a:rPr lang="ko-KR" altLang="en-US" dirty="0"/>
              <a:t>품사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E8F604-307C-4DDA-8008-1932590B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2CDD0-C655-4EEA-899C-836F8C482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A1D6-3336-4A14-99FF-1EA23E6B0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3E9A358-1C81-4FB1-8724-E57CF27697F0}"/>
              </a:ext>
            </a:extLst>
          </p:cNvPr>
          <p:cNvGraphicFramePr>
            <a:graphicFrameLocks noGrp="1"/>
          </p:cNvGraphicFramePr>
          <p:nvPr/>
        </p:nvGraphicFramePr>
        <p:xfrm>
          <a:off x="814717" y="1811548"/>
          <a:ext cx="10562566" cy="431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02">
                  <a:extLst>
                    <a:ext uri="{9D8B030D-6E8A-4147-A177-3AD203B41FA5}">
                      <a16:colId xmlns:a16="http://schemas.microsoft.com/office/drawing/2014/main" val="2457350132"/>
                    </a:ext>
                  </a:extLst>
                </a:gridCol>
                <a:gridCol w="9221364">
                  <a:extLst>
                    <a:ext uri="{9D8B030D-6E8A-4147-A177-3AD203B41FA5}">
                      <a16:colId xmlns:a16="http://schemas.microsoft.com/office/drawing/2014/main" val="1292992200"/>
                    </a:ext>
                  </a:extLst>
                </a:gridCol>
              </a:tblGrid>
              <a:tr h="377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215540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주로 물건이나 사람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동식물을 가리킬 때 쓰는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강아지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철수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3621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대명사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사람이나 사물의 이름을 대신해서 쓰는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그것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45801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숫자나 순서를 나타내는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하나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둘</a:t>
                      </a:r>
                      <a:r>
                        <a:rPr lang="en-US" altLang="ko-KR" dirty="0"/>
                        <a:t>, 1, 2, </a:t>
                      </a:r>
                      <a:r>
                        <a:rPr lang="ko-KR" altLang="en-US" dirty="0"/>
                        <a:t>첫째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둘째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28634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동작이나 작용을 나타내는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먹었다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보았다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간다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915381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형용사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사물의 성질이나 상태를 나타내는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아름답다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희다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55866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관형사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명사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대명사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수사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앞에서 체언을 수식하는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옛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724405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형용사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동사구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문장 전체를 수식하는 역할을 맡은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정말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벌써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매우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756404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부사 따위에 붙어 문법 관계를 맺어주는 품사 </a:t>
                      </a:r>
                      <a:r>
                        <a:rPr lang="en-US" altLang="ko-KR" dirty="0"/>
                        <a:t>[~</a:t>
                      </a:r>
                      <a:r>
                        <a:rPr lang="ko-KR" altLang="en-US" dirty="0"/>
                        <a:t>이</a:t>
                      </a:r>
                      <a:r>
                        <a:rPr lang="en-US" altLang="ko-KR" dirty="0"/>
                        <a:t>, ~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, ~</a:t>
                      </a:r>
                      <a:r>
                        <a:rPr lang="ko-KR" altLang="en-US" dirty="0"/>
                        <a:t>에서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977045"/>
                  </a:ext>
                </a:extLst>
              </a:tr>
              <a:tr h="43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감탄사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감탄이나 놀람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느낌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응답 등을 나타내는 품사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헉</a:t>
                      </a:r>
                      <a:r>
                        <a:rPr lang="en-US" altLang="ko-KR" dirty="0"/>
                        <a:t>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4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4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61691A-9750-4289-9710-8D082C9BD1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형태소 분석기</a:t>
            </a:r>
            <a:endParaRPr lang="en-US" altLang="ko-KR" dirty="0"/>
          </a:p>
          <a:p>
            <a:pPr lvl="1"/>
            <a:r>
              <a:rPr lang="ko-KR" altLang="en-US" dirty="0"/>
              <a:t>복잡한 한국어 문법때문에 형태소 분석기의 개발은 매우 어렵다</a:t>
            </a:r>
            <a:endParaRPr lang="en-US" altLang="ko-KR" dirty="0"/>
          </a:p>
          <a:p>
            <a:pPr lvl="1"/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등의 라이브러리 사용은 필수</a:t>
            </a:r>
            <a:endParaRPr lang="en-US" altLang="ko-KR" dirty="0"/>
          </a:p>
          <a:p>
            <a:pPr lvl="2"/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내부에서 다양한 형태소 분석기를 통합하여 라이브러리 형태로 제공</a:t>
            </a:r>
            <a:endParaRPr lang="en-US" altLang="ko-KR" dirty="0"/>
          </a:p>
          <a:p>
            <a:pPr lvl="2"/>
            <a:r>
              <a:rPr lang="ko-KR" altLang="en-US" dirty="0"/>
              <a:t>다소 튜닝이 필요하지만 기본적인 성능이 뛰어난 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실무에서도 많이 사용 중</a:t>
            </a:r>
            <a:endParaRPr lang="en-US" altLang="ko-KR" dirty="0"/>
          </a:p>
          <a:p>
            <a:pPr lvl="1"/>
            <a:r>
              <a:rPr lang="en-US" altLang="ko-KR" dirty="0" err="1"/>
              <a:t>KoNLPy</a:t>
            </a:r>
            <a:r>
              <a:rPr lang="ko-KR" altLang="en-US" dirty="0"/>
              <a:t>가 제공하는 대표적인 형태소 분석기</a:t>
            </a:r>
            <a:endParaRPr lang="en-US" altLang="ko-KR" dirty="0"/>
          </a:p>
          <a:p>
            <a:pPr lvl="2"/>
            <a:r>
              <a:rPr lang="en-US" altLang="ko-KR" dirty="0" err="1"/>
              <a:t>Kkma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꼬꼬마</a:t>
            </a:r>
            <a:r>
              <a:rPr lang="en-US" altLang="ko-KR" dirty="0"/>
              <a:t>, </a:t>
            </a:r>
            <a:r>
              <a:rPr lang="ko-KR" altLang="en-US" dirty="0"/>
              <a:t>서울대에서 개발</a:t>
            </a:r>
            <a:r>
              <a:rPr lang="en-US" altLang="ko-KR" dirty="0"/>
              <a:t>, GPL2 </a:t>
            </a:r>
            <a:r>
              <a:rPr lang="ko-KR" altLang="en-US" dirty="0"/>
              <a:t>라이센스</a:t>
            </a:r>
            <a:r>
              <a:rPr lang="en-US" altLang="ko-KR" dirty="0"/>
              <a:t>), </a:t>
            </a:r>
            <a:r>
              <a:rPr lang="en-US" altLang="ko-KR" dirty="0" err="1"/>
              <a:t>Komoran</a:t>
            </a:r>
            <a:r>
              <a:rPr lang="en-US" altLang="ko-KR" dirty="0"/>
              <a:t> (</a:t>
            </a:r>
            <a:r>
              <a:rPr lang="ko-KR" altLang="en-US" dirty="0" err="1"/>
              <a:t>코모란</a:t>
            </a:r>
            <a:r>
              <a:rPr lang="en-US" altLang="ko-KR" dirty="0"/>
              <a:t>, </a:t>
            </a:r>
            <a:r>
              <a:rPr lang="en-US" altLang="ko-KR" dirty="0" err="1"/>
              <a:t>Shineware</a:t>
            </a:r>
            <a:r>
              <a:rPr lang="ko-KR" altLang="en-US" dirty="0"/>
              <a:t>에서 자바로 개발</a:t>
            </a:r>
            <a:r>
              <a:rPr lang="en-US" altLang="ko-KR" dirty="0"/>
              <a:t>, Apache 2.0 </a:t>
            </a:r>
            <a:r>
              <a:rPr lang="ko-KR" altLang="en-US" dirty="0"/>
              <a:t>라이센스</a:t>
            </a:r>
            <a:r>
              <a:rPr lang="en-US" altLang="ko-KR" dirty="0"/>
              <a:t>), </a:t>
            </a:r>
            <a:r>
              <a:rPr lang="en-US" altLang="ko-KR" dirty="0" err="1"/>
              <a:t>Okt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트위터에서 개발</a:t>
            </a:r>
            <a:r>
              <a:rPr lang="en-US" altLang="ko-KR" dirty="0"/>
              <a:t>, Apache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 라이센스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통합제공하기 때문에 세 종류 모두 사용법이 거의 동일함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F62B00-F857-4E58-B025-9B519FC9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DE48A-0AFF-483E-8648-591FB1A1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E929C9-F59D-400B-A616-747F3F6C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7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3AE997-0668-4E78-A8A0-ED0E7589AA8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의 형태소 분석기 비교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DBAB7-15D9-41D1-8D38-4682B3B8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0B3725-9602-4097-B901-69BEEE61D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2AD88-8493-42DA-958E-46D3F2E1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EB51C58-723A-407B-AD7A-AF8D56AC300A}"/>
              </a:ext>
            </a:extLst>
          </p:cNvPr>
          <p:cNvGraphicFramePr>
            <a:graphicFrameLocks noGrp="1"/>
          </p:cNvGraphicFramePr>
          <p:nvPr/>
        </p:nvGraphicFramePr>
        <p:xfrm>
          <a:off x="807049" y="1861150"/>
          <a:ext cx="10717842" cy="39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68">
                  <a:extLst>
                    <a:ext uri="{9D8B030D-6E8A-4147-A177-3AD203B41FA5}">
                      <a16:colId xmlns:a16="http://schemas.microsoft.com/office/drawing/2014/main" val="1129458369"/>
                    </a:ext>
                  </a:extLst>
                </a:gridCol>
                <a:gridCol w="4451230">
                  <a:extLst>
                    <a:ext uri="{9D8B030D-6E8A-4147-A177-3AD203B41FA5}">
                      <a16:colId xmlns:a16="http://schemas.microsoft.com/office/drawing/2014/main" val="4105508798"/>
                    </a:ext>
                  </a:extLst>
                </a:gridCol>
                <a:gridCol w="5141344">
                  <a:extLst>
                    <a:ext uri="{9D8B030D-6E8A-4147-A177-3AD203B41FA5}">
                      <a16:colId xmlns:a16="http://schemas.microsoft.com/office/drawing/2014/main" val="2359243813"/>
                    </a:ext>
                  </a:extLst>
                </a:gridCol>
              </a:tblGrid>
              <a:tr h="651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형태소 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050009"/>
                  </a:ext>
                </a:extLst>
              </a:tr>
              <a:tr h="138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Kkma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분석 품질이 좋음</a:t>
                      </a:r>
                      <a:endParaRPr lang="en-US" altLang="ko-KR" dirty="0"/>
                    </a:p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지원하는 품사 태그가 가장 많음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분석 속도가 느림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사용자 사전으로 추가한 복합 명사에 대하여 불완전하게 동작함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446939"/>
                  </a:ext>
                </a:extLst>
              </a:tr>
              <a:tr h="96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Komoran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자소가</a:t>
                      </a:r>
                      <a:r>
                        <a:rPr lang="ko-KR" altLang="en-US" dirty="0"/>
                        <a:t> 분리된 문장이나 </a:t>
                      </a:r>
                      <a:r>
                        <a:rPr lang="ko-KR" altLang="en-US" dirty="0" err="1"/>
                        <a:t>오탈자에</a:t>
                      </a:r>
                      <a:r>
                        <a:rPr lang="ko-KR" altLang="en-US" dirty="0"/>
                        <a:t> 강함</a:t>
                      </a:r>
                      <a:endParaRPr lang="en-US" altLang="ko-KR" dirty="0"/>
                    </a:p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사용자 사전 관리 용이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적당한 분석 품질과 분석 속도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345926"/>
                  </a:ext>
                </a:extLst>
              </a:tr>
              <a:tr h="96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Okt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매우 빠른 분석 속도</a:t>
                      </a:r>
                      <a:endParaRPr lang="en-US" altLang="ko-KR" dirty="0"/>
                    </a:p>
                    <a:p>
                      <a:pPr marL="180975" indent="-1809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정규화 기능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사용자 사전 관리가 어려움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용언 분석에 일관성이 부족함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66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0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E67AEE-2B6D-4475-BC3C-39942C4D3D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사용자 사전 구축</a:t>
            </a:r>
            <a:endParaRPr lang="en-US" altLang="ko-KR" dirty="0"/>
          </a:p>
          <a:p>
            <a:pPr lvl="1"/>
            <a:r>
              <a:rPr lang="ko-KR" altLang="en-US" dirty="0" err="1"/>
              <a:t>챗봇의</a:t>
            </a:r>
            <a:r>
              <a:rPr lang="ko-KR" altLang="en-US" dirty="0"/>
              <a:t> 데이터 입력단은 인터넷 구어체와 관련이 많음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일반적으로 딱딱한 구어체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문어체 등을 사용하지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새롭게 생겨나는 단어나 문장은 형태소 분석기가 인식하지 못하는 경우 많음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기존의 많은 문장을 이용하여 형태소 분석기 모델이 개발되었으므로 새로운 형태의 단어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문장은 학습 데이터에 포함되어 있지 않음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인식률 저하의 원인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문제의 해결을 위해 대부분의 형태소 분석기는 사용자 사전을 추가할 수 있도록 구성됨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DB7F6-A50E-4E68-9446-4760C606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한국어 토크나이징</a:t>
            </a:r>
            <a:r>
              <a:rPr lang="en-US" altLang="ko-KR" dirty="0"/>
              <a:t>(</a:t>
            </a:r>
            <a:r>
              <a:rPr lang="ko-KR" altLang="en-US" dirty="0"/>
              <a:t>형태소 분석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C1C07-284A-47C2-91BE-E283C46E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237BB3-CCED-4895-A1AF-AC2E00A93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8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49408-FE2A-4A96-BA6D-E190E94DD4C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20" y="1028700"/>
            <a:ext cx="11405538" cy="5177789"/>
          </a:xfrm>
        </p:spPr>
        <p:txBody>
          <a:bodyPr>
            <a:normAutofit/>
          </a:bodyPr>
          <a:lstStyle/>
          <a:p>
            <a:r>
              <a:rPr lang="en-US" altLang="ko-KR" dirty="0"/>
              <a:t>Tokenizing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주어진 문장에서 토큰 단위로 정보를 나누는 작업</a:t>
            </a:r>
            <a:endParaRPr lang="en-US" altLang="ko-KR" dirty="0"/>
          </a:p>
          <a:p>
            <a:pPr lvl="1"/>
            <a:r>
              <a:rPr lang="ko-KR" altLang="en-US" dirty="0"/>
              <a:t>문장 형태의 데이터를 처리하기 위해 제일 처음 수행해야 하는 기본적인 작업</a:t>
            </a:r>
            <a:endParaRPr lang="en-US" altLang="ko-KR" dirty="0"/>
          </a:p>
          <a:p>
            <a:pPr lvl="1"/>
            <a:r>
              <a:rPr lang="ko-KR" altLang="en-US" dirty="0"/>
              <a:t>주로 텍스트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사용됨</a:t>
            </a:r>
            <a:endParaRPr lang="en-US" altLang="ko-KR" dirty="0"/>
          </a:p>
          <a:p>
            <a:pPr lvl="1"/>
            <a:r>
              <a:rPr lang="ko-KR" altLang="en-US" dirty="0"/>
              <a:t>토큰</a:t>
            </a:r>
            <a:r>
              <a:rPr lang="en-US" altLang="ko-KR" dirty="0"/>
              <a:t>: </a:t>
            </a:r>
            <a:r>
              <a:rPr lang="ko-KR" altLang="en-US" dirty="0"/>
              <a:t>일정한 의미가 있는 가장 작은 정보 단위</a:t>
            </a:r>
            <a:endParaRPr lang="en-US" altLang="ko-KR" dirty="0"/>
          </a:p>
          <a:p>
            <a:r>
              <a:rPr lang="en-US" altLang="ko-KR" dirty="0"/>
              <a:t>Tokenizing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2"/>
            <a:r>
              <a:rPr lang="ko-KR" altLang="en-US" dirty="0"/>
              <a:t>어떤 문장을 일정한 의미가 있는 가장 작은 단어로 나눈다</a:t>
            </a:r>
            <a:endParaRPr lang="en-US" altLang="ko-KR" dirty="0"/>
          </a:p>
          <a:p>
            <a:pPr lvl="2"/>
            <a:r>
              <a:rPr lang="ko-KR" altLang="en-US" dirty="0"/>
              <a:t>나눠진 단어들을 이용해 의미를 분석한다 </a:t>
            </a:r>
            <a:r>
              <a:rPr lang="en-US" altLang="ko-KR" dirty="0"/>
              <a:t>(</a:t>
            </a:r>
            <a:r>
              <a:rPr lang="ko-KR" altLang="en-US" dirty="0"/>
              <a:t>이때</a:t>
            </a:r>
            <a:r>
              <a:rPr lang="en-US" altLang="ko-KR" dirty="0"/>
              <a:t> </a:t>
            </a:r>
            <a:r>
              <a:rPr lang="ko-KR" altLang="en-US" dirty="0"/>
              <a:t>가장 기본이 되는 단어가 토큰이다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4C5315-45DA-4070-8D0E-33CCC873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Tokenizing(</a:t>
            </a:r>
            <a:r>
              <a:rPr lang="ko-KR" altLang="en-US" dirty="0"/>
              <a:t>형태소 분석</a:t>
            </a:r>
            <a:r>
              <a:rPr lang="en-US" altLang="ko-KR" dirty="0"/>
              <a:t>) </a:t>
            </a:r>
            <a:r>
              <a:rPr lang="ko-KR" altLang="en-US" dirty="0"/>
              <a:t>개요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F9F994-8478-4EDA-A3CB-223109FBE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37945-5C3D-4742-9466-F7EF7CF6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1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ABAEAA-9BE3-43C1-B65F-6F18611462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기본적인 방식</a:t>
            </a:r>
            <a:endParaRPr lang="en-US" altLang="ko-KR" dirty="0"/>
          </a:p>
          <a:p>
            <a:pPr lvl="1"/>
            <a:r>
              <a:rPr lang="ko-KR" altLang="en-US" dirty="0"/>
              <a:t>단어 단위 토큰화 </a:t>
            </a:r>
            <a:r>
              <a:rPr lang="en-US" altLang="ko-KR" dirty="0"/>
              <a:t>: 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어절</a:t>
            </a:r>
            <a:r>
              <a:rPr lang="en-US" altLang="ko-KR" dirty="0"/>
              <a:t>) </a:t>
            </a:r>
            <a:r>
              <a:rPr lang="ko-KR" altLang="en-US" dirty="0"/>
              <a:t>단위로 토큰화</a:t>
            </a:r>
            <a:endParaRPr lang="en-US" altLang="ko-KR" dirty="0"/>
          </a:p>
          <a:p>
            <a:pPr lvl="1"/>
            <a:r>
              <a:rPr lang="ko-KR" altLang="en-US" dirty="0"/>
              <a:t>문자 단위 토큰화 </a:t>
            </a:r>
            <a:r>
              <a:rPr lang="en-US" altLang="ko-KR" dirty="0"/>
              <a:t>: </a:t>
            </a:r>
            <a:r>
              <a:rPr lang="ko-KR" altLang="en-US" dirty="0"/>
              <a:t>문자 단위로 토큰화</a:t>
            </a:r>
            <a:endParaRPr lang="en-US" altLang="ko-KR" dirty="0"/>
          </a:p>
          <a:p>
            <a:pPr lvl="1"/>
            <a:r>
              <a:rPr lang="ko-KR" altLang="en-US" dirty="0"/>
              <a:t>서브 워드 단위 토큰화 </a:t>
            </a:r>
            <a:r>
              <a:rPr lang="en-US" altLang="ko-KR" dirty="0"/>
              <a:t>: </a:t>
            </a:r>
            <a:r>
              <a:rPr lang="ko-KR" altLang="en-US" dirty="0"/>
              <a:t>서브 워드 단위로 토큰화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78444-A600-412A-8571-24F43F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방식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30D9-746B-4314-AC2B-2B1FBDED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8DC9A-CD6C-4EBF-933D-5B1948FD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9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ABAEAA-9BE3-43C1-B65F-6F18611462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단어 단위 토큰화</a:t>
            </a:r>
            <a:endParaRPr lang="en-US" altLang="ko-KR" dirty="0"/>
          </a:p>
          <a:p>
            <a:pPr lvl="1"/>
            <a:r>
              <a:rPr lang="ko-KR" altLang="en-US" dirty="0"/>
              <a:t>가장 쉬운 방법은 공백으로 분리</a:t>
            </a:r>
            <a:r>
              <a:rPr lang="en-US" altLang="ko-KR" dirty="0"/>
              <a:t>(</a:t>
            </a:r>
            <a:r>
              <a:rPr lang="ko-KR" altLang="en-US" dirty="0"/>
              <a:t>별도의 </a:t>
            </a:r>
            <a:r>
              <a:rPr lang="ko-KR" altLang="en-US" dirty="0" err="1"/>
              <a:t>토크나이저가</a:t>
            </a:r>
            <a:r>
              <a:rPr lang="ko-KR" altLang="en-US" dirty="0"/>
              <a:t> 없어도 무방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어휘 집합의 크기가 매우 커질 수 있음</a:t>
            </a:r>
            <a:endParaRPr lang="en-US" altLang="ko-KR" dirty="0"/>
          </a:p>
          <a:p>
            <a:pPr lvl="3"/>
            <a:r>
              <a:rPr lang="en-US" altLang="ko-KR" dirty="0"/>
              <a:t>“</a:t>
            </a:r>
            <a:r>
              <a:rPr lang="ko-KR" altLang="en-US" dirty="0" err="1"/>
              <a:t>갔었어</a:t>
            </a:r>
            <a:r>
              <a:rPr lang="en-US" altLang="ko-KR" dirty="0"/>
              <a:t>”, “</a:t>
            </a:r>
            <a:r>
              <a:rPr lang="ko-KR" altLang="en-US" dirty="0"/>
              <a:t>갔었는데요</a:t>
            </a:r>
            <a:r>
              <a:rPr lang="en-US" altLang="ko-KR" dirty="0"/>
              <a:t>”</a:t>
            </a:r>
            <a:r>
              <a:rPr lang="ko-KR" altLang="en-US" dirty="0"/>
              <a:t>는 서로 다른 토큰이 됨</a:t>
            </a:r>
            <a:endParaRPr lang="en-US" altLang="ko-KR" dirty="0"/>
          </a:p>
          <a:p>
            <a:pPr lvl="3"/>
            <a:r>
              <a:rPr lang="ko-KR" altLang="en-US" dirty="0"/>
              <a:t>표현이 살짝만 바뀌어도 관련된 모든 경우의 수가 어휘 집합에 포함되어야 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78444-A600-412A-8571-24F43F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방식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30D9-746B-4314-AC2B-2B1FBDED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8DC9A-CD6C-4EBF-933D-5B1948FD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E8419A-AE8B-4613-8120-C596597E42FE}"/>
              </a:ext>
            </a:extLst>
          </p:cNvPr>
          <p:cNvSpPr/>
          <p:nvPr/>
        </p:nvSpPr>
        <p:spPr>
          <a:xfrm>
            <a:off x="2842752" y="4383623"/>
            <a:ext cx="2312816" cy="764117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어제 카페에 </a:t>
            </a:r>
            <a:r>
              <a:rPr lang="ko-KR" altLang="en-US" sz="1400" b="1" dirty="0" err="1">
                <a:solidFill>
                  <a:schemeClr val="tx1"/>
                </a:solidFill>
              </a:rPr>
              <a:t>갔었어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어제 카페에 갔었는데요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CC901F-9DDA-494A-8E4C-338EE9E4B06E}"/>
              </a:ext>
            </a:extLst>
          </p:cNvPr>
          <p:cNvSpPr/>
          <p:nvPr/>
        </p:nvSpPr>
        <p:spPr>
          <a:xfrm>
            <a:off x="7036433" y="4383623"/>
            <a:ext cx="2312816" cy="764117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어제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카페에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갔었어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어제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카페에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갔었는데요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79CB560-B977-4386-80BC-B07066D19FEF}"/>
              </a:ext>
            </a:extLst>
          </p:cNvPr>
          <p:cNvSpPr/>
          <p:nvPr/>
        </p:nvSpPr>
        <p:spPr>
          <a:xfrm>
            <a:off x="5430984" y="4551796"/>
            <a:ext cx="1330032" cy="427768"/>
          </a:xfrm>
          <a:prstGeom prst="rightArrow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토크나이저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3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6AC74E-BA45-4266-9348-3DDDD10111A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/>
              <a:t>사전 학습된 </a:t>
            </a:r>
            <a:r>
              <a:rPr lang="ko-KR" altLang="en-US" dirty="0" err="1"/>
              <a:t>토크나이저를</a:t>
            </a:r>
            <a:r>
              <a:rPr lang="ko-KR" altLang="en-US" dirty="0"/>
              <a:t> 사용한다면</a:t>
            </a:r>
            <a:endParaRPr lang="en-US" altLang="ko-KR" dirty="0"/>
          </a:p>
          <a:p>
            <a:pPr lvl="2"/>
            <a:r>
              <a:rPr lang="ko-KR" altLang="en-US" dirty="0"/>
              <a:t>어휘 집합의 비대화를 </a:t>
            </a:r>
            <a:r>
              <a:rPr lang="ko-KR" altLang="en-US" dirty="0">
                <a:solidFill>
                  <a:srgbClr val="C00000"/>
                </a:solidFill>
              </a:rPr>
              <a:t>다소</a:t>
            </a:r>
            <a:r>
              <a:rPr lang="ko-KR" altLang="en-US" dirty="0"/>
              <a:t> 완화 가능 </a:t>
            </a:r>
            <a:r>
              <a:rPr lang="en-US" altLang="ko-KR" dirty="0"/>
              <a:t>(</a:t>
            </a:r>
            <a:r>
              <a:rPr lang="ko-KR" altLang="en-US" dirty="0"/>
              <a:t>완전히 해결하기는 어려움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하나의 언어로 모델을 구축할 때</a:t>
            </a:r>
            <a:r>
              <a:rPr lang="en-US" altLang="ko-KR" dirty="0"/>
              <a:t>, </a:t>
            </a:r>
            <a:r>
              <a:rPr lang="ko-KR" altLang="en-US" dirty="0"/>
              <a:t>어휘 집합의 크기는 </a:t>
            </a:r>
            <a:r>
              <a:rPr lang="en-US" altLang="ko-KR" dirty="0"/>
              <a:t>10</a:t>
            </a:r>
            <a:r>
              <a:rPr lang="ko-KR" altLang="en-US" dirty="0"/>
              <a:t>만개를 가뿐히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C00000"/>
                </a:solidFill>
              </a:rPr>
              <a:t>어휘 집합의 크기가 커질 수록 모델의 학습은 </a:t>
            </a:r>
            <a:r>
              <a:rPr lang="ko-KR" altLang="en-US" b="1" dirty="0" err="1">
                <a:solidFill>
                  <a:srgbClr val="C00000"/>
                </a:solidFill>
              </a:rPr>
              <a:t>어려워짐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4F564C-9E81-409E-8B5B-83B9C594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방식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9C98E9-A008-4077-862E-78BD41C9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AE29A-884C-4E5E-8CE0-7E015A96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B2FD4D-DA11-4C6B-B0BF-23512E18C72F}"/>
              </a:ext>
            </a:extLst>
          </p:cNvPr>
          <p:cNvSpPr/>
          <p:nvPr/>
        </p:nvSpPr>
        <p:spPr>
          <a:xfrm>
            <a:off x="2781137" y="2346817"/>
            <a:ext cx="2436046" cy="764117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어제 카페에 </a:t>
            </a:r>
            <a:r>
              <a:rPr lang="ko-KR" altLang="en-US" sz="1400" b="1" dirty="0" err="1">
                <a:solidFill>
                  <a:schemeClr val="tx1"/>
                </a:solidFill>
              </a:rPr>
              <a:t>갔었어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어제 카페에 갔었는데요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18AB88-2E42-435A-AA40-9DE13615D978}"/>
              </a:ext>
            </a:extLst>
          </p:cNvPr>
          <p:cNvSpPr/>
          <p:nvPr/>
        </p:nvSpPr>
        <p:spPr>
          <a:xfrm>
            <a:off x="6974818" y="2346817"/>
            <a:ext cx="2436046" cy="764117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어제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카페에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갔었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어제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카페에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갔었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는데요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C9B6F51-2762-4134-BE46-45B708F22998}"/>
              </a:ext>
            </a:extLst>
          </p:cNvPr>
          <p:cNvSpPr/>
          <p:nvPr/>
        </p:nvSpPr>
        <p:spPr>
          <a:xfrm>
            <a:off x="5430984" y="2514990"/>
            <a:ext cx="1330032" cy="427768"/>
          </a:xfrm>
          <a:prstGeom prst="rightArrow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토크나이저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ABAEAA-9BE3-43C1-B65F-6F18611462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6719" y="1028700"/>
            <a:ext cx="11480103" cy="5177789"/>
          </a:xfrm>
        </p:spPr>
        <p:txBody>
          <a:bodyPr>
            <a:normAutofit/>
          </a:bodyPr>
          <a:lstStyle/>
          <a:p>
            <a:r>
              <a:rPr lang="ko-KR" altLang="en-US" dirty="0"/>
              <a:t>문자 단위 토큰화</a:t>
            </a:r>
            <a:endParaRPr lang="en-US" altLang="ko-KR" dirty="0"/>
          </a:p>
          <a:p>
            <a:pPr lvl="1"/>
            <a:r>
              <a:rPr lang="ko-KR" altLang="en-US" dirty="0"/>
              <a:t>한글의 경우 표현 가능한 글자는 </a:t>
            </a:r>
            <a:r>
              <a:rPr lang="en-US" altLang="ko-KR" dirty="0"/>
              <a:t>11,172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알파벳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기호를 모두 고려해도 어휘 집합의 크기는 </a:t>
            </a:r>
            <a:r>
              <a:rPr lang="en-US" altLang="ko-KR" dirty="0">
                <a:sym typeface="Wingdings" panose="05000000000000000000" pitchFamily="2" charset="2"/>
              </a:rPr>
              <a:t>15,000</a:t>
            </a:r>
            <a:r>
              <a:rPr lang="ko-KR" altLang="en-US" dirty="0">
                <a:sym typeface="Wingdings" panose="05000000000000000000" pitchFamily="2" charset="2"/>
              </a:rPr>
              <a:t>개 정도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해당 언어의 모든 문자를 어휘 집합에 포함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미등록 토큰 문제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단점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각 토큰은 의미 있는 단위가 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어미에 따른 변화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조사의 사용 등 한글의 특징이 모두 사라짐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분석 결과인 토큰 시퀀스의 길이가 단어 단위 토큰화의 결과보다 상대적으로 </a:t>
            </a:r>
            <a:r>
              <a:rPr lang="ko-KR" altLang="en-US" dirty="0" err="1">
                <a:sym typeface="Wingdings" panose="05000000000000000000" pitchFamily="2" charset="2"/>
              </a:rPr>
              <a:t>길어짐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언어 모델에 입력할 토큰 시퀀스가 길면 모델의 학습이 어려워지고 결과적으로 성능하락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78444-A600-412A-8571-24F43F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방식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30D9-746B-4314-AC2B-2B1FBDED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8DC9A-CD6C-4EBF-933D-5B1948FD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4663B3-840D-45B4-A21E-E8C79A6D6363}"/>
              </a:ext>
            </a:extLst>
          </p:cNvPr>
          <p:cNvSpPr/>
          <p:nvPr/>
        </p:nvSpPr>
        <p:spPr>
          <a:xfrm>
            <a:off x="6551204" y="4037121"/>
            <a:ext cx="1912813" cy="570200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어제 카페에 </a:t>
            </a:r>
            <a:r>
              <a:rPr lang="ko-KR" altLang="en-US" sz="1200" b="1" dirty="0" err="1">
                <a:solidFill>
                  <a:schemeClr val="tx1"/>
                </a:solidFill>
              </a:rPr>
              <a:t>갔었어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어제 카페에 갔었는데요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6024D4-BF8A-438A-B40A-0034CFB8B602}"/>
              </a:ext>
            </a:extLst>
          </p:cNvPr>
          <p:cNvSpPr/>
          <p:nvPr/>
        </p:nvSpPr>
        <p:spPr>
          <a:xfrm>
            <a:off x="9761190" y="4037121"/>
            <a:ext cx="2145633" cy="570200"/>
          </a:xfrm>
          <a:prstGeom prst="roundRect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어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제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카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>
                <a:solidFill>
                  <a:schemeClr val="tx1"/>
                </a:solidFill>
              </a:rPr>
              <a:t>페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>
                <a:solidFill>
                  <a:schemeClr val="tx1"/>
                </a:solidFill>
              </a:rPr>
              <a:t>었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어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제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카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>
                <a:solidFill>
                  <a:schemeClr val="tx1"/>
                </a:solidFill>
              </a:rPr>
              <a:t>페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 err="1">
                <a:solidFill>
                  <a:schemeClr val="tx1"/>
                </a:solidFill>
              </a:rPr>
              <a:t>었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데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</a:rPr>
              <a:t>요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91BACB-5D60-4BE0-80D1-99EDA9120FE5}"/>
              </a:ext>
            </a:extLst>
          </p:cNvPr>
          <p:cNvSpPr/>
          <p:nvPr/>
        </p:nvSpPr>
        <p:spPr>
          <a:xfrm>
            <a:off x="8535238" y="4108336"/>
            <a:ext cx="1154731" cy="427768"/>
          </a:xfrm>
          <a:prstGeom prst="rightArrow">
            <a:avLst/>
          </a:prstGeom>
          <a:solidFill>
            <a:srgbClr val="EF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토크나이저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0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ABAEAA-9BE3-43C1-B65F-6F18611462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서브 워드 단위 토큰화</a:t>
            </a:r>
            <a:endParaRPr lang="en-US" altLang="ko-KR" dirty="0"/>
          </a:p>
          <a:p>
            <a:pPr lvl="1"/>
            <a:r>
              <a:rPr lang="ko-KR" altLang="en-US" dirty="0"/>
              <a:t>단어 단위 토큰화와 문자 단위 토큰화의 중간 형태</a:t>
            </a:r>
            <a:endParaRPr lang="en-US" altLang="ko-KR" dirty="0"/>
          </a:p>
          <a:p>
            <a:pPr lvl="1"/>
            <a:r>
              <a:rPr lang="ko-KR" altLang="en-US" dirty="0"/>
              <a:t>두 토큰화 방식의 장점만 적용</a:t>
            </a:r>
            <a:endParaRPr lang="en-US" altLang="ko-KR" dirty="0"/>
          </a:p>
          <a:p>
            <a:pPr lvl="2"/>
            <a:r>
              <a:rPr lang="ko-KR" altLang="en-US" dirty="0"/>
              <a:t>어휘 집합의 크기가 지나치게 커지지 않음</a:t>
            </a:r>
            <a:endParaRPr lang="en-US" altLang="ko-KR" dirty="0"/>
          </a:p>
          <a:p>
            <a:pPr lvl="2"/>
            <a:r>
              <a:rPr lang="ko-KR" altLang="en-US" dirty="0"/>
              <a:t>미등록 토큰 문제 회피 가능</a:t>
            </a:r>
            <a:endParaRPr lang="en-US" altLang="ko-KR" dirty="0"/>
          </a:p>
          <a:p>
            <a:pPr lvl="2"/>
            <a:r>
              <a:rPr lang="ko-KR" altLang="en-US" dirty="0"/>
              <a:t>분석 결과의 토큰 시퀀스가 너무 길어지지 않음</a:t>
            </a:r>
            <a:endParaRPr lang="en-US" altLang="ko-KR" dirty="0"/>
          </a:p>
          <a:p>
            <a:pPr lvl="1"/>
            <a:r>
              <a:rPr lang="ko-KR" altLang="en-US" dirty="0"/>
              <a:t>대표적인 </a:t>
            </a:r>
            <a:r>
              <a:rPr lang="ko-KR" altLang="en-US" dirty="0" err="1"/>
              <a:t>서브워드</a:t>
            </a:r>
            <a:r>
              <a:rPr lang="ko-KR" altLang="en-US" dirty="0"/>
              <a:t> 단위 토큰화 기법</a:t>
            </a:r>
            <a:r>
              <a:rPr lang="en-US" altLang="ko-KR" dirty="0"/>
              <a:t>: </a:t>
            </a:r>
            <a:r>
              <a:rPr lang="ko-KR" altLang="en-US" dirty="0"/>
              <a:t>바이트 페어 인코딩</a:t>
            </a:r>
            <a:r>
              <a:rPr lang="en-US" altLang="ko-KR" dirty="0"/>
              <a:t>(BPE)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878444-A600-412A-8571-24F43F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  <a:r>
              <a:rPr lang="en-US" altLang="ko-KR" dirty="0"/>
              <a:t>(Tokenizing)</a:t>
            </a:r>
            <a:r>
              <a:rPr lang="ko-KR" altLang="en-US" dirty="0"/>
              <a:t>의 방식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30D9-746B-4314-AC2B-2B1FBDED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8DC9A-CD6C-4EBF-933D-5B1948FD4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88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499BCC-99A3-47BA-B8B1-46E0B97723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 제안된 정보 압축 알고리즘</a:t>
            </a:r>
            <a:endParaRPr lang="en-US" altLang="ko-KR" dirty="0"/>
          </a:p>
          <a:p>
            <a:pPr lvl="1"/>
            <a:r>
              <a:rPr lang="ko-KR" altLang="en-US" dirty="0"/>
              <a:t>데이터에서 가장 많이 등장한 문자열을 병합하여 데이터를 압축하는 기법</a:t>
            </a:r>
            <a:endParaRPr lang="en-US" altLang="ko-KR" dirty="0"/>
          </a:p>
          <a:p>
            <a:pPr lvl="1"/>
            <a:r>
              <a:rPr lang="ko-KR" altLang="en-US" dirty="0"/>
              <a:t>데이터에 등장한 글자를 초기 사전으로 구성하여 연속된 두 글자를 한 글자로 병합하는 방식 적용</a:t>
            </a:r>
            <a:endParaRPr lang="en-US" altLang="ko-KR" dirty="0"/>
          </a:p>
          <a:p>
            <a:pPr lvl="1"/>
            <a:r>
              <a:rPr lang="ko-KR" altLang="en-US" dirty="0"/>
              <a:t>최근에는 자연어 처리 모델에 널리 쓰이는 토큰화 기법</a:t>
            </a:r>
            <a:endParaRPr lang="en-US" altLang="ko-KR" dirty="0"/>
          </a:p>
          <a:p>
            <a:pPr lvl="2"/>
            <a:r>
              <a:rPr lang="ko-KR" altLang="en-US" dirty="0"/>
              <a:t>대표적인 활용 모델</a:t>
            </a:r>
            <a:r>
              <a:rPr lang="en-US" altLang="ko-KR" dirty="0"/>
              <a:t>: GPT </a:t>
            </a:r>
            <a:r>
              <a:rPr lang="ko-KR" altLang="en-US" dirty="0"/>
              <a:t>모델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D3FC2-9CB5-4115-BCC1-21C958EC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(Byte Pair Encoding)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21A97-2FB8-46A5-9414-672CC1C4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rtificial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I</a:t>
            </a:r>
            <a:r>
              <a:rPr lang="en-US" altLang="ko-KR">
                <a:latin typeface="Cooper Black" panose="0208090404030B020404" pitchFamily="18" charset="0"/>
              </a:rPr>
              <a:t>ntelligence &amp;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D</a:t>
            </a:r>
            <a:r>
              <a:rPr lang="en-US" altLang="ko-KR">
                <a:latin typeface="Cooper Black" panose="0208090404030B020404" pitchFamily="18" charset="0"/>
              </a:rPr>
              <a:t>ata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A</a:t>
            </a:r>
            <a:r>
              <a:rPr lang="en-US" altLang="ko-KR">
                <a:latin typeface="Cooper Black" panose="0208090404030B020404" pitchFamily="18" charset="0"/>
              </a:rPr>
              <a:t>nalysis </a:t>
            </a:r>
            <a:r>
              <a:rPr lang="en-US" altLang="ko-KR">
                <a:solidFill>
                  <a:srgbClr val="DEA49E"/>
                </a:solidFill>
                <a:latin typeface="Cooper Black" panose="0208090404030B020404" pitchFamily="18" charset="0"/>
              </a:rPr>
              <a:t>Lab</a:t>
            </a:r>
            <a:r>
              <a:rPr lang="en-US" altLang="ko-KR">
                <a:latin typeface="Cooper Black" panose="0208090404030B020404" pitchFamily="18" charset="0"/>
              </a:rPr>
              <a:t>oratory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E0508-2D5F-431B-8174-335544F3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C6C323-E682-4C5B-ABCB-40533FB8EDB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0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2131</Words>
  <Application>Microsoft Office PowerPoint</Application>
  <PresentationFormat>와이드스크린</PresentationFormat>
  <Paragraphs>456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Cooper Black</vt:lpstr>
      <vt:lpstr>Office 테마</vt:lpstr>
      <vt:lpstr>2021년 혁신성장 청년인재 집중양성 추경 사업 빅데이터 분야  자연어 처리</vt:lpstr>
      <vt:lpstr>Tokenizing(형태소 분석) 개요</vt:lpstr>
      <vt:lpstr>Tokenizing(형태소 분석) 개요</vt:lpstr>
      <vt:lpstr>토큰화(Tokenizing)의 방식</vt:lpstr>
      <vt:lpstr>토큰화(Tokenizing)의 방식</vt:lpstr>
      <vt:lpstr>토큰화(Tokenizing)의 방식</vt:lpstr>
      <vt:lpstr>토큰화(Tokenizing)의 방식</vt:lpstr>
      <vt:lpstr>토큰화(Tokenizing)의 방식</vt:lpstr>
      <vt:lpstr>BPE (Byte Pair Encoding)</vt:lpstr>
      <vt:lpstr>BPE (Byte Pair Encoding)</vt:lpstr>
      <vt:lpstr>BPE (Byte Pair Encoding)</vt:lpstr>
      <vt:lpstr>BPE (Byte Pair Encoding)</vt:lpstr>
      <vt:lpstr>BPE (Byte Pair Encoding)</vt:lpstr>
      <vt:lpstr>BPE (Byte Pair Encoding)</vt:lpstr>
      <vt:lpstr>BPE (Byte Pair Encoding)</vt:lpstr>
      <vt:lpstr>한국어 토크나이징(형태소 분석)</vt:lpstr>
      <vt:lpstr>한국어 토크나이징(형태소 분석)</vt:lpstr>
      <vt:lpstr>한국어 토크나이징(형태소 분석)</vt:lpstr>
      <vt:lpstr>한국어 토크나이징(형태소 분석)</vt:lpstr>
      <vt:lpstr>한국어 토크나이징(형태소 분석)</vt:lpstr>
      <vt:lpstr>한국어 토크나이징(형태소 분석)</vt:lpstr>
      <vt:lpstr>한국어 토크나이징(형태소 분석)</vt:lpstr>
      <vt:lpstr>한국어 토크나이징(형태소 분석)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Seokhwan</dc:creator>
  <cp:lastModifiedBy>양석환</cp:lastModifiedBy>
  <cp:revision>311</cp:revision>
  <dcterms:created xsi:type="dcterms:W3CDTF">2020-04-26T16:21:57Z</dcterms:created>
  <dcterms:modified xsi:type="dcterms:W3CDTF">2022-01-12T07:16:47Z</dcterms:modified>
</cp:coreProperties>
</file>