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705" r:id="rId3"/>
    <p:sldId id="706" r:id="rId4"/>
    <p:sldId id="707" r:id="rId5"/>
    <p:sldId id="708" r:id="rId6"/>
    <p:sldId id="709" r:id="rId7"/>
    <p:sldId id="710" r:id="rId8"/>
    <p:sldId id="693" r:id="rId9"/>
    <p:sldId id="694" r:id="rId10"/>
    <p:sldId id="695" r:id="rId11"/>
    <p:sldId id="696" r:id="rId12"/>
    <p:sldId id="697" r:id="rId13"/>
    <p:sldId id="711" r:id="rId14"/>
    <p:sldId id="712" r:id="rId15"/>
    <p:sldId id="698" r:id="rId16"/>
    <p:sldId id="701" r:id="rId17"/>
    <p:sldId id="703" r:id="rId18"/>
    <p:sldId id="702" r:id="rId19"/>
    <p:sldId id="704" r:id="rId20"/>
    <p:sldId id="713" r:id="rId21"/>
    <p:sldId id="738" r:id="rId22"/>
    <p:sldId id="714" r:id="rId23"/>
    <p:sldId id="715" r:id="rId24"/>
    <p:sldId id="716" r:id="rId25"/>
    <p:sldId id="721" r:id="rId26"/>
    <p:sldId id="720" r:id="rId27"/>
    <p:sldId id="755" r:id="rId28"/>
    <p:sldId id="756" r:id="rId29"/>
    <p:sldId id="722" r:id="rId30"/>
    <p:sldId id="739" r:id="rId31"/>
    <p:sldId id="740" r:id="rId32"/>
    <p:sldId id="723" r:id="rId33"/>
    <p:sldId id="741" r:id="rId34"/>
    <p:sldId id="718" r:id="rId35"/>
    <p:sldId id="742" r:id="rId36"/>
    <p:sldId id="743" r:id="rId37"/>
    <p:sldId id="746" r:id="rId38"/>
    <p:sldId id="744" r:id="rId39"/>
    <p:sldId id="724" r:id="rId40"/>
    <p:sldId id="747" r:id="rId41"/>
    <p:sldId id="748" r:id="rId42"/>
    <p:sldId id="727" r:id="rId43"/>
    <p:sldId id="728" r:id="rId44"/>
    <p:sldId id="729" r:id="rId45"/>
    <p:sldId id="730" r:id="rId46"/>
    <p:sldId id="731" r:id="rId47"/>
    <p:sldId id="725" r:id="rId48"/>
    <p:sldId id="732" r:id="rId49"/>
    <p:sldId id="726" r:id="rId50"/>
    <p:sldId id="736" r:id="rId51"/>
    <p:sldId id="735" r:id="rId52"/>
    <p:sldId id="749" r:id="rId53"/>
    <p:sldId id="750" r:id="rId54"/>
    <p:sldId id="751" r:id="rId55"/>
    <p:sldId id="752" r:id="rId56"/>
    <p:sldId id="699" r:id="rId57"/>
    <p:sldId id="754" r:id="rId58"/>
    <p:sldId id="757" r:id="rId59"/>
    <p:sldId id="758" r:id="rId60"/>
    <p:sldId id="759" r:id="rId61"/>
    <p:sldId id="760" r:id="rId62"/>
    <p:sldId id="761" r:id="rId63"/>
    <p:sldId id="768" r:id="rId64"/>
    <p:sldId id="769" r:id="rId65"/>
    <p:sldId id="767" r:id="rId66"/>
    <p:sldId id="766" r:id="rId67"/>
    <p:sldId id="762" r:id="rId68"/>
    <p:sldId id="733" r:id="rId69"/>
    <p:sldId id="763" r:id="rId70"/>
    <p:sldId id="734" r:id="rId71"/>
    <p:sldId id="590" r:id="rId72"/>
    <p:sldId id="591" r:id="rId73"/>
    <p:sldId id="592" r:id="rId74"/>
    <p:sldId id="764" r:id="rId75"/>
    <p:sldId id="76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640D"/>
    <a:srgbClr val="B4480C"/>
    <a:srgbClr val="7D99DF"/>
    <a:srgbClr val="E60000"/>
    <a:srgbClr val="C7D3F1"/>
    <a:srgbClr val="BEDCF4"/>
    <a:srgbClr val="DF98E4"/>
    <a:srgbClr val="336796"/>
    <a:srgbClr val="A8BBEA"/>
    <a:srgbClr val="DEA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D2E874-BA10-4B2D-8B04-7F766CCF5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BE726-E9C3-49A3-B4BD-829A9C1E6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7834-2DC1-47E3-80B6-E36E2687DCB6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91493-A2C8-4686-8A4E-431B64531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AC00E-6ED3-4679-906E-7AC126BB5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276A-049B-4D23-9CA0-B326A5EE6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DC3C-6D9F-4C0C-8CF4-F0064A453C8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4621-AB89-41FC-86D1-BB3D1E28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9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35CFFD-60F9-43F7-A248-6D20BADEAF3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39072D-E877-41F6-9E33-F0924F6F9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792683B7-F252-4864-8285-318774980353}"/>
              </a:ext>
            </a:extLst>
          </p:cNvPr>
          <p:cNvSpPr/>
          <p:nvPr userDrawn="1"/>
        </p:nvSpPr>
        <p:spPr>
          <a:xfrm rot="10800000" flipH="1" flipV="1">
            <a:off x="0" y="5735636"/>
            <a:ext cx="12192002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788FB24-0792-417C-8F18-4FA0AC1AF13C}"/>
              </a:ext>
            </a:extLst>
          </p:cNvPr>
          <p:cNvSpPr/>
          <p:nvPr userDrawn="1"/>
        </p:nvSpPr>
        <p:spPr>
          <a:xfrm flipH="1" flipV="1">
            <a:off x="-3" y="-5"/>
            <a:ext cx="12192002" cy="1122368"/>
          </a:xfrm>
          <a:prstGeom prst="rtTriangle">
            <a:avLst/>
          </a:prstGeom>
          <a:solidFill>
            <a:srgbClr val="C7D3F1"/>
          </a:solidFill>
          <a:ln>
            <a:solidFill>
              <a:srgbClr val="A8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AF2FE-80EE-42E3-ABC8-BA6C7259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BA069-A844-4CA6-8D18-1509EDC9DCBD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Seokhwan Yang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EC2D-BE19-420C-86DE-D25ED166CDC2}"/>
              </a:ext>
            </a:extLst>
          </p:cNvPr>
          <p:cNvSpPr txBox="1"/>
          <p:nvPr userDrawn="1"/>
        </p:nvSpPr>
        <p:spPr>
          <a:xfrm>
            <a:off x="11022537" y="740372"/>
            <a:ext cx="1051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rtificial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ntelligence &amp; </a:t>
            </a:r>
          </a:p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ata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nalysis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oratory</a:t>
            </a:r>
            <a:endParaRPr lang="ko-KR" altLang="en-US" sz="500" dirty="0">
              <a:solidFill>
                <a:srgbClr val="2B4FAC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786578-25A5-4A30-AA8D-65E0DF5D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76563-16EB-4402-9BF2-ACA10C0F3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1689" r="11208" b="15360"/>
          <a:stretch/>
        </p:blipFill>
        <p:spPr>
          <a:xfrm>
            <a:off x="11207284" y="36286"/>
            <a:ext cx="794695" cy="75223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B3805E-9A98-4DCB-BB86-88A0265E5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3" y="1125018"/>
            <a:ext cx="1320932" cy="23724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0DBDD7A-CE55-40F6-9B0D-79819C4351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5" b="11328"/>
          <a:stretch/>
        </p:blipFill>
        <p:spPr>
          <a:xfrm>
            <a:off x="117903" y="759014"/>
            <a:ext cx="1741788" cy="24059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5AE0748-733A-41B0-9C99-285DD3ECF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20705" r="10742" b="22650"/>
          <a:stretch/>
        </p:blipFill>
        <p:spPr>
          <a:xfrm>
            <a:off x="117903" y="253951"/>
            <a:ext cx="1741788" cy="3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BC304C-7FE7-4A4C-8383-B2FC60EB50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1777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209EC67-AC93-4C6B-88A9-78AF28A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ECC2ABEA-1697-46FC-B989-8A084128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4D08EA-5D92-4AB6-A3CA-4A8FF0B6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FFC22C-3478-480B-9507-9C97E0744F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A73CE-71E0-4715-A6A8-ACC9BF9C0288}"/>
              </a:ext>
            </a:extLst>
          </p:cNvPr>
          <p:cNvSpPr/>
          <p:nvPr userDrawn="1"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94B85-A1A0-4225-93F6-ED911E89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661"/>
            <a:ext cx="10683240" cy="76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2C846-F900-4AAB-92F3-E562E562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028700"/>
            <a:ext cx="1133856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50E25-C810-417A-B415-7CAD87C9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C191E-62E7-4418-A868-CD75BFD63A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44661"/>
            <a:ext cx="838200" cy="764117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BAC23C0-3580-4C9B-ADAA-C11BBD4B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D1276-5EBC-446F-B740-247C1EA22FB6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  <a:alpha val="10000"/>
                  </a:schemeClr>
                </a:solidFill>
              </a:rPr>
              <a:t>Seokhwan Yang</a:t>
            </a:r>
            <a:endParaRPr lang="ko-KR" altLang="en-US" sz="3200" b="1" dirty="0">
              <a:solidFill>
                <a:schemeClr val="accent5">
                  <a:lumMod val="75000"/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.kaist.ac.kr/" TargetMode="External"/><Relationship Id="rId2" Type="http://schemas.openxmlformats.org/officeDocument/2006/relationships/hyperlink" Target="http://korlex.pusan.ac.k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00A5-EDE3-42D5-8D94-C9CA6828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2021</a:t>
            </a:r>
            <a:r>
              <a:rPr lang="ko-KR" altLang="en-US" sz="2000" dirty="0"/>
              <a:t>년 혁신성장 청년인재 집중양성 추경 사업</a:t>
            </a:r>
            <a:br>
              <a:rPr lang="en-US" altLang="ko-KR" sz="2000" dirty="0"/>
            </a:br>
            <a:r>
              <a:rPr lang="ko-KR" altLang="en-US" sz="2800" dirty="0"/>
              <a:t>빅데이터 분야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</a:rPr>
              <a:t>자연어 처리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F9DD-04C4-4D74-88F1-A841104ADA8A}"/>
              </a:ext>
            </a:extLst>
          </p:cNvPr>
          <p:cNvSpPr txBox="1"/>
          <p:nvPr/>
        </p:nvSpPr>
        <p:spPr>
          <a:xfrm>
            <a:off x="3950627" y="3806729"/>
            <a:ext cx="429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Embedding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365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4BA259-E8A7-432B-8D6A-8030AE1373D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단어 </a:t>
            </a:r>
            <a:r>
              <a:rPr lang="ko-KR" altLang="en-US" dirty="0" err="1"/>
              <a:t>임베딩이란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개별 단어를 벡터로 표현하는 방법</a:t>
            </a:r>
            <a:endParaRPr lang="en-US" altLang="ko-KR" dirty="0"/>
          </a:p>
          <a:p>
            <a:pPr lvl="2"/>
            <a:r>
              <a:rPr lang="ko-KR" altLang="en-US" dirty="0"/>
              <a:t>동음어 구분을 하지 않음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의미가 달라도 단어의 형태가 같으면 동일한 </a:t>
            </a:r>
            <a:r>
              <a:rPr lang="ko-KR" altLang="en-US" dirty="0" err="1">
                <a:sym typeface="Wingdings" panose="05000000000000000000" pitchFamily="2" charset="2"/>
              </a:rPr>
              <a:t>벡터값을</a:t>
            </a:r>
            <a:r>
              <a:rPr lang="ko-KR" altLang="en-US" dirty="0">
                <a:sym typeface="Wingdings" panose="05000000000000000000" pitchFamily="2" charset="2"/>
              </a:rPr>
              <a:t> 가짐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단점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문장 </a:t>
            </a:r>
            <a:r>
              <a:rPr lang="ko-KR" altLang="en-US" dirty="0" err="1">
                <a:sym typeface="Wingdings" panose="05000000000000000000" pitchFamily="2" charset="2"/>
              </a:rPr>
              <a:t>임베딩에</a:t>
            </a:r>
            <a:r>
              <a:rPr lang="ko-KR" altLang="en-US" dirty="0">
                <a:sym typeface="Wingdings" panose="05000000000000000000" pitchFamily="2" charset="2"/>
              </a:rPr>
              <a:t> 비해 학습 방법이 간단함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성능은 떨어지지만 그래도 실무에 많이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EBA646-68C6-47EF-B09E-1A9B8488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CBF48-97C3-442C-B245-06C5F4C0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7072B-04B0-4DD7-BC65-CAD296BC9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6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03833F-56D9-4D9C-BFAB-03547D483C5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lvl="1"/>
            <a:r>
              <a:rPr lang="ko-KR" altLang="en-US" dirty="0"/>
              <a:t>말뭉치에서 각각의 단어를 벡터로 변환</a:t>
            </a:r>
            <a:endParaRPr lang="en-US" altLang="ko-KR" dirty="0"/>
          </a:p>
          <a:p>
            <a:pPr lvl="1"/>
            <a:r>
              <a:rPr lang="ko-KR" altLang="en-US" dirty="0"/>
              <a:t>의미와 문법적 정보를 지님</a:t>
            </a:r>
            <a:endParaRPr lang="en-US" altLang="ko-KR" dirty="0"/>
          </a:p>
          <a:p>
            <a:pPr lvl="1"/>
            <a:r>
              <a:rPr lang="ko-KR" altLang="en-US" dirty="0"/>
              <a:t>단어를 표현하는 방법에 따라 다양한 모델 존재</a:t>
            </a:r>
            <a:endParaRPr lang="en-US" altLang="ko-KR" dirty="0"/>
          </a:p>
          <a:p>
            <a:pPr lvl="1"/>
            <a:r>
              <a:rPr lang="ko-KR" altLang="en-US" dirty="0"/>
              <a:t>토크나이징을 통해 문장에서 토큰 단위를 추출하는 경우</a:t>
            </a:r>
            <a:r>
              <a:rPr lang="en-US" altLang="ko-KR" dirty="0"/>
              <a:t>, </a:t>
            </a:r>
            <a:r>
              <a:rPr lang="ko-KR" altLang="en-US" dirty="0"/>
              <a:t>추출된 토큰은 형태소 기반이므로 단어 </a:t>
            </a:r>
            <a:r>
              <a:rPr lang="ko-KR" altLang="en-US" dirty="0" err="1"/>
              <a:t>임베딩이</a:t>
            </a:r>
            <a:r>
              <a:rPr lang="ko-KR" altLang="en-US" dirty="0"/>
              <a:t> 효과적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DA9025-DA06-42BE-A559-724EA1F0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57C7C-C085-4437-9CE5-E238D9C2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13A79-8436-4C38-8AC6-494BCD253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6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8CDA77-E8D2-4872-96B2-AC4532E30F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원핫</a:t>
            </a:r>
            <a:r>
              <a:rPr lang="ko-KR" altLang="en-US" dirty="0"/>
              <a:t> 인코딩</a:t>
            </a:r>
            <a:r>
              <a:rPr lang="en-US" altLang="ko-KR" dirty="0"/>
              <a:t>(One-Hot</a:t>
            </a:r>
            <a:r>
              <a:rPr lang="ko-KR" altLang="en-US" dirty="0"/>
              <a:t> </a:t>
            </a:r>
            <a:r>
              <a:rPr lang="en-US" altLang="ko-KR" dirty="0"/>
              <a:t>Encoding)</a:t>
            </a:r>
          </a:p>
          <a:p>
            <a:pPr lvl="1"/>
            <a:r>
              <a:rPr lang="ko-KR" altLang="en-US" dirty="0"/>
              <a:t>단어를 숫자 벡터로 변환하는 가장 기본적인 방법</a:t>
            </a:r>
            <a:endParaRPr lang="en-US" altLang="ko-KR" dirty="0"/>
          </a:p>
          <a:p>
            <a:pPr lvl="1"/>
            <a:r>
              <a:rPr lang="ko-KR" altLang="en-US" dirty="0"/>
              <a:t>요소들 중 단 하나의 값만이 </a:t>
            </a:r>
            <a:r>
              <a:rPr lang="en-US" altLang="ko-KR" dirty="0"/>
              <a:t>1</a:t>
            </a:r>
            <a:r>
              <a:rPr lang="ko-KR" altLang="en-US" dirty="0"/>
              <a:t>이고 나머지 요소들의 값은 </a:t>
            </a:r>
            <a:r>
              <a:rPr lang="en-US" altLang="ko-KR" dirty="0"/>
              <a:t>0</a:t>
            </a:r>
            <a:r>
              <a:rPr lang="ko-KR" altLang="en-US" dirty="0"/>
              <a:t>인 인코딩 방식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698627-5A0C-476A-92F7-8C60F308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39263-0A0F-4C50-9BD6-FFFCCEDCB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B39A6-0A77-4AB7-A7BB-283F5CC35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E7D422-1350-4CAB-9043-29AE1E2F5239}"/>
              </a:ext>
            </a:extLst>
          </p:cNvPr>
          <p:cNvSpPr/>
          <p:nvPr/>
        </p:nvSpPr>
        <p:spPr>
          <a:xfrm>
            <a:off x="2584187" y="3532988"/>
            <a:ext cx="5181602" cy="621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오늘 날씨는 구름이 많아요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46F3C-A3A8-4520-B061-8B71E011B992}"/>
              </a:ext>
            </a:extLst>
          </p:cNvPr>
          <p:cNvSpPr txBox="1"/>
          <p:nvPr/>
        </p:nvSpPr>
        <p:spPr>
          <a:xfrm>
            <a:off x="3796774" y="4385429"/>
            <a:ext cx="2756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[‘</a:t>
            </a:r>
            <a:r>
              <a:rPr lang="ko-KR" altLang="en-US" sz="1800" b="1" dirty="0">
                <a:solidFill>
                  <a:schemeClr val="tx1"/>
                </a:solidFill>
              </a:rPr>
              <a:t>오늘</a:t>
            </a:r>
            <a:r>
              <a:rPr lang="en-US" altLang="ko-KR" sz="1800" b="1" dirty="0">
                <a:solidFill>
                  <a:schemeClr val="tx1"/>
                </a:solidFill>
              </a:rPr>
              <a:t>’,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‘</a:t>
            </a:r>
            <a:r>
              <a:rPr lang="ko-KR" altLang="en-US" sz="1800" b="1" dirty="0">
                <a:solidFill>
                  <a:schemeClr val="tx1"/>
                </a:solidFill>
              </a:rPr>
              <a:t>날씨</a:t>
            </a:r>
            <a:r>
              <a:rPr lang="en-US" altLang="ko-KR" sz="1800" b="1" dirty="0">
                <a:solidFill>
                  <a:schemeClr val="tx1"/>
                </a:solidFill>
              </a:rPr>
              <a:t>’,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‘</a:t>
            </a:r>
            <a:r>
              <a:rPr lang="ko-KR" altLang="en-US" sz="1800" b="1" dirty="0">
                <a:solidFill>
                  <a:schemeClr val="tx1"/>
                </a:solidFill>
              </a:rPr>
              <a:t>구름</a:t>
            </a:r>
            <a:r>
              <a:rPr lang="en-US" altLang="ko-KR" sz="1800" b="1" dirty="0">
                <a:solidFill>
                  <a:schemeClr val="tx1"/>
                </a:solidFill>
              </a:rPr>
              <a:t>’]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4E0BA-D235-481D-BA4F-623AC2F3748A}"/>
              </a:ext>
            </a:extLst>
          </p:cNvPr>
          <p:cNvSpPr txBox="1"/>
          <p:nvPr/>
        </p:nvSpPr>
        <p:spPr>
          <a:xfrm>
            <a:off x="4087197" y="5000496"/>
            <a:ext cx="21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  0,</a:t>
            </a:r>
            <a:r>
              <a:rPr lang="ko-KR" altLang="en-US" sz="1800" b="1" dirty="0">
                <a:solidFill>
                  <a:schemeClr val="tx1"/>
                </a:solidFill>
              </a:rPr>
              <a:t>     </a:t>
            </a:r>
            <a:r>
              <a:rPr lang="en-US" altLang="ko-KR" sz="1800" b="1" dirty="0">
                <a:solidFill>
                  <a:schemeClr val="tx1"/>
                </a:solidFill>
              </a:rPr>
              <a:t>1,</a:t>
            </a:r>
            <a:r>
              <a:rPr lang="ko-KR" altLang="en-US" sz="1800" b="1" dirty="0">
                <a:solidFill>
                  <a:schemeClr val="tx1"/>
                </a:solidFill>
              </a:rPr>
              <a:t>     </a:t>
            </a:r>
            <a:r>
              <a:rPr lang="en-US" altLang="ko-KR" sz="1800" b="1" dirty="0">
                <a:solidFill>
                  <a:schemeClr val="tx1"/>
                </a:solidFill>
              </a:rPr>
              <a:t>2  ]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E465C-B2B2-48C2-A255-4D2CDDE9ED05}"/>
              </a:ext>
            </a:extLst>
          </p:cNvPr>
          <p:cNvSpPr/>
          <p:nvPr/>
        </p:nvSpPr>
        <p:spPr>
          <a:xfrm>
            <a:off x="3288678" y="3532988"/>
            <a:ext cx="681486" cy="6211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CAB998-B7EB-420B-A9EE-D76448FD79C0}"/>
              </a:ext>
            </a:extLst>
          </p:cNvPr>
          <p:cNvSpPr/>
          <p:nvPr/>
        </p:nvSpPr>
        <p:spPr>
          <a:xfrm>
            <a:off x="3993169" y="3532988"/>
            <a:ext cx="681486" cy="6211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5E8E1D-265E-444E-BF55-0212C268FAA9}"/>
              </a:ext>
            </a:extLst>
          </p:cNvPr>
          <p:cNvSpPr/>
          <p:nvPr/>
        </p:nvSpPr>
        <p:spPr>
          <a:xfrm>
            <a:off x="5038403" y="3532988"/>
            <a:ext cx="681486" cy="6211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1607AA-3A6B-407F-99B1-707154DEE2B5}"/>
              </a:ext>
            </a:extLst>
          </p:cNvPr>
          <p:cNvSpPr/>
          <p:nvPr/>
        </p:nvSpPr>
        <p:spPr>
          <a:xfrm>
            <a:off x="4226083" y="4354579"/>
            <a:ext cx="508958" cy="431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5F2CB02-F032-4B40-B295-2F25FFCBBFC8}"/>
              </a:ext>
            </a:extLst>
          </p:cNvPr>
          <p:cNvSpPr/>
          <p:nvPr/>
        </p:nvSpPr>
        <p:spPr>
          <a:xfrm>
            <a:off x="4920508" y="4354579"/>
            <a:ext cx="508958" cy="431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8E0F26-9C6F-429E-ACBD-3CC27A2CC1A4}"/>
              </a:ext>
            </a:extLst>
          </p:cNvPr>
          <p:cNvSpPr/>
          <p:nvPr/>
        </p:nvSpPr>
        <p:spPr>
          <a:xfrm>
            <a:off x="5614933" y="4354579"/>
            <a:ext cx="508958" cy="431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8E23897F-01B5-4C57-85CF-1245E57F95CA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 rot="16200000" flipH="1">
            <a:off x="3833213" y="3950297"/>
            <a:ext cx="263612" cy="67119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D1BA65E-0C49-4051-BDA2-54AAA6C1C06F}"/>
              </a:ext>
            </a:extLst>
          </p:cNvPr>
          <p:cNvCxnSpPr>
            <a:cxnSpLocks/>
            <a:stCxn id="11" idx="4"/>
            <a:endCxn id="16" idx="1"/>
          </p:cNvCxnSpPr>
          <p:nvPr/>
        </p:nvCxnSpPr>
        <p:spPr>
          <a:xfrm rot="16200000" flipH="1">
            <a:off x="4532671" y="3955330"/>
            <a:ext cx="263612" cy="66113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CCADC30-A40A-4941-A2FA-E879A9CEA7F5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>
          <a:xfrm rot="16200000" flipH="1">
            <a:off x="5402501" y="4130735"/>
            <a:ext cx="263612" cy="31032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C5E063-C675-4516-8E7E-6A417E5870DA}"/>
              </a:ext>
            </a:extLst>
          </p:cNvPr>
          <p:cNvSpPr txBox="1"/>
          <p:nvPr/>
        </p:nvSpPr>
        <p:spPr>
          <a:xfrm>
            <a:off x="6553200" y="5244668"/>
            <a:ext cx="21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[  0,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0,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1  ] : </a:t>
            </a:r>
            <a:r>
              <a:rPr lang="ko-KR" altLang="en-US" sz="1800" dirty="0">
                <a:solidFill>
                  <a:schemeClr val="tx1"/>
                </a:solidFill>
              </a:rPr>
              <a:t>구름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0DC0C-8D94-412F-B8AD-E82D3E07140F}"/>
              </a:ext>
            </a:extLst>
          </p:cNvPr>
          <p:cNvSpPr txBox="1"/>
          <p:nvPr/>
        </p:nvSpPr>
        <p:spPr>
          <a:xfrm>
            <a:off x="6553200" y="5966956"/>
            <a:ext cx="21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[  1,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0,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0  ] : </a:t>
            </a:r>
            <a:r>
              <a:rPr lang="ko-KR" altLang="en-US" sz="1800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0C58A-7126-4A35-81B3-28F46EC5AB99}"/>
              </a:ext>
            </a:extLst>
          </p:cNvPr>
          <p:cNvSpPr txBox="1"/>
          <p:nvPr/>
        </p:nvSpPr>
        <p:spPr>
          <a:xfrm>
            <a:off x="6553200" y="5605812"/>
            <a:ext cx="21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[  0,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1,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0  ] : </a:t>
            </a:r>
            <a:r>
              <a:rPr lang="ko-KR" altLang="en-US" sz="1800" dirty="0">
                <a:solidFill>
                  <a:schemeClr val="tx1"/>
                </a:solidFill>
              </a:rPr>
              <a:t>날씨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08B3AF-F005-420F-B584-E0E18855063F}"/>
              </a:ext>
            </a:extLst>
          </p:cNvPr>
          <p:cNvSpPr/>
          <p:nvPr/>
        </p:nvSpPr>
        <p:spPr>
          <a:xfrm>
            <a:off x="5608751" y="5000496"/>
            <a:ext cx="31917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BF5E61-FC7B-4C53-A0DD-84029E4BF25F}"/>
              </a:ext>
            </a:extLst>
          </p:cNvPr>
          <p:cNvSpPr/>
          <p:nvPr/>
        </p:nvSpPr>
        <p:spPr>
          <a:xfrm>
            <a:off x="5003897" y="5000496"/>
            <a:ext cx="31917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A7201-BBA4-4FE8-9D7F-20B1005F9D1F}"/>
              </a:ext>
            </a:extLst>
          </p:cNvPr>
          <p:cNvSpPr/>
          <p:nvPr/>
        </p:nvSpPr>
        <p:spPr>
          <a:xfrm>
            <a:off x="4426501" y="5000496"/>
            <a:ext cx="31917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E98A44D-C2B9-4057-B324-3E3AF7CD1B0C}"/>
              </a:ext>
            </a:extLst>
          </p:cNvPr>
          <p:cNvCxnSpPr>
            <a:cxnSpLocks/>
            <a:stCxn id="32" idx="2"/>
            <a:endCxn id="29" idx="1"/>
          </p:cNvCxnSpPr>
          <p:nvPr/>
        </p:nvCxnSpPr>
        <p:spPr>
          <a:xfrm rot="16200000" flipH="1">
            <a:off x="6131017" y="5007151"/>
            <a:ext cx="59506" cy="78486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22F284D-D9FA-4D67-B4E9-1515FBB2E740}"/>
              </a:ext>
            </a:extLst>
          </p:cNvPr>
          <p:cNvCxnSpPr>
            <a:cxnSpLocks/>
            <a:stCxn id="33" idx="2"/>
            <a:endCxn id="31" idx="1"/>
          </p:cNvCxnSpPr>
          <p:nvPr/>
        </p:nvCxnSpPr>
        <p:spPr>
          <a:xfrm rot="16200000" flipH="1">
            <a:off x="5648018" y="4885296"/>
            <a:ext cx="420650" cy="138971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139DCF1-ACE9-4BD5-8946-E9D02276ECF2}"/>
              </a:ext>
            </a:extLst>
          </p:cNvPr>
          <p:cNvCxnSpPr>
            <a:cxnSpLocks/>
            <a:stCxn id="34" idx="2"/>
            <a:endCxn id="30" idx="1"/>
          </p:cNvCxnSpPr>
          <p:nvPr/>
        </p:nvCxnSpPr>
        <p:spPr>
          <a:xfrm rot="16200000" flipH="1">
            <a:off x="5178748" y="4777170"/>
            <a:ext cx="781794" cy="196711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8E16E0-21EA-4E9A-BB1E-2964BF6FBD52}"/>
              </a:ext>
            </a:extLst>
          </p:cNvPr>
          <p:cNvSpPr txBox="1"/>
          <p:nvPr/>
        </p:nvSpPr>
        <p:spPr>
          <a:xfrm>
            <a:off x="1174260" y="414538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1. </a:t>
            </a:r>
            <a:r>
              <a:rPr lang="ko-KR" altLang="en-US" b="1" dirty="0">
                <a:solidFill>
                  <a:srgbClr val="00B050"/>
                </a:solidFill>
              </a:rPr>
              <a:t>단어 사전 구축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9A5309-5DD3-4EAD-B3A5-03B50A998B96}"/>
              </a:ext>
            </a:extLst>
          </p:cNvPr>
          <p:cNvSpPr txBox="1"/>
          <p:nvPr/>
        </p:nvSpPr>
        <p:spPr>
          <a:xfrm>
            <a:off x="1174259" y="500049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2. </a:t>
            </a:r>
            <a:r>
              <a:rPr lang="ko-KR" altLang="en-US" b="1" dirty="0">
                <a:solidFill>
                  <a:srgbClr val="00B050"/>
                </a:solidFill>
              </a:rPr>
              <a:t>인덱스 부여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AE3A75-A4CE-4F26-8090-7245C90A0C22}"/>
              </a:ext>
            </a:extLst>
          </p:cNvPr>
          <p:cNvSpPr txBox="1"/>
          <p:nvPr/>
        </p:nvSpPr>
        <p:spPr>
          <a:xfrm>
            <a:off x="9085712" y="559762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3. </a:t>
            </a:r>
            <a:r>
              <a:rPr lang="ko-KR" altLang="en-US" b="1" dirty="0" err="1">
                <a:solidFill>
                  <a:srgbClr val="00B050"/>
                </a:solidFill>
              </a:rPr>
              <a:t>원핫</a:t>
            </a:r>
            <a:r>
              <a:rPr lang="ko-KR" altLang="en-US" b="1" dirty="0">
                <a:solidFill>
                  <a:srgbClr val="00B050"/>
                </a:solidFill>
              </a:rPr>
              <a:t> 인코딩</a:t>
            </a:r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A9B6EC2E-56C4-4C2E-BE6B-322FA6475145}"/>
              </a:ext>
            </a:extLst>
          </p:cNvPr>
          <p:cNvSpPr/>
          <p:nvPr/>
        </p:nvSpPr>
        <p:spPr>
          <a:xfrm>
            <a:off x="8728780" y="5369827"/>
            <a:ext cx="290423" cy="836662"/>
          </a:xfrm>
          <a:prstGeom prst="rightBrace">
            <a:avLst>
              <a:gd name="adj1" fmla="val 35065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E4E17D-7EDB-4CEF-AB1E-AE28841918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원핫</a:t>
            </a:r>
            <a:r>
              <a:rPr lang="ko-KR" altLang="en-US" dirty="0"/>
              <a:t> 인코딩의 특징과 단점</a:t>
            </a:r>
            <a:endParaRPr lang="en-US" altLang="ko-KR" dirty="0"/>
          </a:p>
          <a:p>
            <a:pPr lvl="1"/>
            <a:r>
              <a:rPr lang="ko-KR" altLang="en-US" dirty="0" err="1"/>
              <a:t>원핫</a:t>
            </a:r>
            <a:r>
              <a:rPr lang="ko-KR" altLang="en-US" dirty="0"/>
              <a:t> 인코딩 벡터의 차원은 전체 어휘의 개수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매우 큰 차원이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총 </a:t>
            </a:r>
            <a:r>
              <a:rPr lang="en-US" altLang="ko-KR" dirty="0">
                <a:sym typeface="Wingdings" panose="05000000000000000000" pitchFamily="2" charset="2"/>
              </a:rPr>
              <a:t>20,567 </a:t>
            </a:r>
            <a:r>
              <a:rPr lang="ko-KR" altLang="en-US" dirty="0">
                <a:sym typeface="Wingdings" panose="05000000000000000000" pitchFamily="2" charset="2"/>
              </a:rPr>
              <a:t>종의 동물 이름의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0A2638-37BD-40B1-8224-5A6068A5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E42DC-D7AB-446D-81E7-EDA3310DB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595AB-AC88-47AE-87C0-1B6DE7F95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A76B78F-63E0-4B37-A327-C139BAD1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40964"/>
              </p:ext>
            </p:extLst>
          </p:nvPr>
        </p:nvGraphicFramePr>
        <p:xfrm>
          <a:off x="1604703" y="2933221"/>
          <a:ext cx="55338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46">
                  <a:extLst>
                    <a:ext uri="{9D8B030D-6E8A-4147-A177-3AD203B41FA5}">
                      <a16:colId xmlns:a16="http://schemas.microsoft.com/office/drawing/2014/main" val="3665440394"/>
                    </a:ext>
                  </a:extLst>
                </a:gridCol>
                <a:gridCol w="1824875">
                  <a:extLst>
                    <a:ext uri="{9D8B030D-6E8A-4147-A177-3AD203B41FA5}">
                      <a16:colId xmlns:a16="http://schemas.microsoft.com/office/drawing/2014/main" val="93928459"/>
                    </a:ext>
                  </a:extLst>
                </a:gridCol>
                <a:gridCol w="2562675">
                  <a:extLst>
                    <a:ext uri="{9D8B030D-6E8A-4147-A177-3AD203B41FA5}">
                      <a16:colId xmlns:a16="http://schemas.microsoft.com/office/drawing/2014/main" val="339798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내 순서</a:t>
                      </a:r>
                      <a:r>
                        <a:rPr lang="en-US" altLang="ko-KR" sz="1400" dirty="0"/>
                        <a:t>(index)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원핫</a:t>
                      </a:r>
                      <a:r>
                        <a:rPr lang="ko-KR" altLang="en-US" sz="1400" dirty="0"/>
                        <a:t>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2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강아지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0,0,0,0,0,0,0,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400" dirty="0"/>
                        <a:t>,0,0,0, ... ,0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0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고양이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0,0,0,0,0,0,0,0,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400" dirty="0"/>
                        <a:t>,0,0, ... ,0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0,0,0,0,0,0,0,0,0,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400" dirty="0"/>
                        <a:t>,0, ... ,0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8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5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20,567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0, ...,0,0,0,0,0,0,0,0,0,0,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3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5265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B1DD1A-E388-4424-AF05-94611F6722E4}"/>
              </a:ext>
            </a:extLst>
          </p:cNvPr>
          <p:cNvSpPr/>
          <p:nvPr/>
        </p:nvSpPr>
        <p:spPr>
          <a:xfrm>
            <a:off x="7589913" y="3526776"/>
            <a:ext cx="2919799" cy="354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엄청난 메모리 낭비를 초래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3A15AE-494A-43DC-A0D5-40FAE03091EE}"/>
              </a:ext>
            </a:extLst>
          </p:cNvPr>
          <p:cNvSpPr/>
          <p:nvPr/>
        </p:nvSpPr>
        <p:spPr>
          <a:xfrm>
            <a:off x="7589913" y="4169734"/>
            <a:ext cx="3622278" cy="354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강아지와 개는 유사한 단어이지만 처리할 방법이 없음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6AF351-ED21-4BF1-B98E-104B538C61B2}"/>
              </a:ext>
            </a:extLst>
          </p:cNvPr>
          <p:cNvSpPr/>
          <p:nvPr/>
        </p:nvSpPr>
        <p:spPr>
          <a:xfrm>
            <a:off x="7589913" y="4812692"/>
            <a:ext cx="2919799" cy="354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유사도 계산 시 결과가 </a:t>
            </a:r>
            <a:r>
              <a:rPr lang="en-US" altLang="ko-KR" sz="1600" b="1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38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AEBDCE-5BB9-4197-B895-A16E4B3227E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단어는 </a:t>
            </a:r>
            <a:r>
              <a:rPr lang="ko-KR" altLang="en-US" dirty="0" err="1"/>
              <a:t>불연속적인</a:t>
            </a:r>
            <a:r>
              <a:rPr lang="ko-KR" altLang="en-US" dirty="0"/>
              <a:t> 심볼이며 이산 확률 변수로 나타남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원핫</a:t>
            </a:r>
            <a:r>
              <a:rPr lang="ko-KR" altLang="en-US" dirty="0">
                <a:sym typeface="Wingdings" panose="05000000000000000000" pitchFamily="2" charset="2"/>
              </a:rPr>
              <a:t> 벡터는 이산 확률 분포에서 추출한 샘플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불연속적인</a:t>
            </a:r>
            <a:r>
              <a:rPr lang="ko-KR" altLang="en-US" dirty="0">
                <a:sym typeface="Wingdings" panose="05000000000000000000" pitchFamily="2" charset="2"/>
              </a:rPr>
              <a:t> 값을 가짐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B56CB9-DC97-45C8-A1A8-0210ECB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3DA98-8B0A-4897-B5BF-35A016995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8C190-9100-460E-8954-09725AF7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438FD4-830E-4BA7-AFBC-0255160EE487}"/>
              </a:ext>
            </a:extLst>
          </p:cNvPr>
          <p:cNvGrpSpPr/>
          <p:nvPr/>
        </p:nvGrpSpPr>
        <p:grpSpPr>
          <a:xfrm>
            <a:off x="3052768" y="2324131"/>
            <a:ext cx="2619556" cy="1927830"/>
            <a:chOff x="1740523" y="2900179"/>
            <a:chExt cx="2619556" cy="192783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B4597F6-2665-4061-8453-631A22769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703" y="2900179"/>
              <a:ext cx="0" cy="1585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39C948A-C983-41CD-BF20-E2C743DD9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0458" y="4446728"/>
              <a:ext cx="24096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AB49BFF-D5E1-4A44-9380-90D606F6DC7B}"/>
                </a:ext>
              </a:extLst>
            </p:cNvPr>
            <p:cNvSpPr/>
            <p:nvPr/>
          </p:nvSpPr>
          <p:spPr>
            <a:xfrm>
              <a:off x="2362527" y="44238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B68D6B1-DD18-4151-A9D1-A784207D807D}"/>
                </a:ext>
              </a:extLst>
            </p:cNvPr>
            <p:cNvSpPr/>
            <p:nvPr/>
          </p:nvSpPr>
          <p:spPr>
            <a:xfrm>
              <a:off x="2774008" y="3411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E54670-D6D4-4911-B959-AB3D4A106C2D}"/>
                </a:ext>
              </a:extLst>
            </p:cNvPr>
            <p:cNvSpPr/>
            <p:nvPr/>
          </p:nvSpPr>
          <p:spPr>
            <a:xfrm>
              <a:off x="3165045" y="44238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3B667BB-AB70-46B8-8C89-EC31D904499B}"/>
                </a:ext>
              </a:extLst>
            </p:cNvPr>
            <p:cNvSpPr/>
            <p:nvPr/>
          </p:nvSpPr>
          <p:spPr>
            <a:xfrm>
              <a:off x="3560727" y="44238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026609-D6EE-4E1D-A8E2-B6454B924ED2}"/>
                </a:ext>
              </a:extLst>
            </p:cNvPr>
            <p:cNvSpPr/>
            <p:nvPr/>
          </p:nvSpPr>
          <p:spPr>
            <a:xfrm>
              <a:off x="3910690" y="44238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D213684-3F22-46EE-8C52-D512566CC3B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989704" y="3433941"/>
              <a:ext cx="784304" cy="1108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B7A3B77-DA77-4E71-B9F3-D8B1A3A11DEE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 flipH="1">
              <a:off x="2796867" y="3456800"/>
              <a:ext cx="1" cy="9899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D4DB07-BD0F-41FA-884A-C014D66E6BCE}"/>
                </a:ext>
              </a:extLst>
            </p:cNvPr>
            <p:cNvSpPr txBox="1"/>
            <p:nvPr/>
          </p:nvSpPr>
          <p:spPr>
            <a:xfrm>
              <a:off x="1740523" y="33183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F4264-6CD2-472A-B558-C01C00FDB41F}"/>
                </a:ext>
              </a:extLst>
            </p:cNvPr>
            <p:cNvSpPr txBox="1"/>
            <p:nvPr/>
          </p:nvSpPr>
          <p:spPr>
            <a:xfrm>
              <a:off x="2774008" y="4551010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x~P</a:t>
              </a:r>
              <a:r>
                <a:rPr lang="en-US" altLang="ko-KR" sz="1200" dirty="0"/>
                <a:t>(x)</a:t>
              </a:r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52A4B7A-7D8B-40B5-B5B0-F828A2E29549}"/>
              </a:ext>
            </a:extLst>
          </p:cNvPr>
          <p:cNvSpPr txBox="1"/>
          <p:nvPr/>
        </p:nvSpPr>
        <p:spPr>
          <a:xfrm>
            <a:off x="4147442" y="4353495"/>
            <a:ext cx="389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이산 확률 분포로부터 </a:t>
            </a:r>
            <a:r>
              <a:rPr lang="ko-KR" altLang="en-US" sz="1200" dirty="0" err="1"/>
              <a:t>샘플링하여</a:t>
            </a:r>
            <a:r>
              <a:rPr lang="ko-KR" altLang="en-US" sz="1200" dirty="0"/>
              <a:t> 얻어지는 </a:t>
            </a:r>
            <a:r>
              <a:rPr lang="ko-KR" altLang="en-US" sz="1200" dirty="0" err="1"/>
              <a:t>원핫</a:t>
            </a:r>
            <a:r>
              <a:rPr lang="ko-KR" altLang="en-US" sz="1200" dirty="0"/>
              <a:t> 벡터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56F0A46-B3F8-4F6F-AED0-2BEEC7092F2B}"/>
              </a:ext>
            </a:extLst>
          </p:cNvPr>
          <p:cNvGrpSpPr/>
          <p:nvPr/>
        </p:nvGrpSpPr>
        <p:grpSpPr>
          <a:xfrm>
            <a:off x="6327711" y="2344243"/>
            <a:ext cx="2409621" cy="1927830"/>
            <a:chOff x="6571027" y="2900179"/>
            <a:chExt cx="2409621" cy="1927830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AC9DE28-9405-4258-B3E5-8514CE9D4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0272" y="2900179"/>
              <a:ext cx="0" cy="1585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883E43-B715-4B1A-A806-E9CF376B6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1027" y="4446728"/>
              <a:ext cx="24096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A09735F-F864-49E0-8666-00A9E7DCE090}"/>
                </a:ext>
              </a:extLst>
            </p:cNvPr>
            <p:cNvSpPr/>
            <p:nvPr/>
          </p:nvSpPr>
          <p:spPr>
            <a:xfrm>
              <a:off x="6983096" y="38901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5AC18B5-1F14-47DE-BF16-3089CCBC88EE}"/>
                </a:ext>
              </a:extLst>
            </p:cNvPr>
            <p:cNvSpPr/>
            <p:nvPr/>
          </p:nvSpPr>
          <p:spPr>
            <a:xfrm>
              <a:off x="7394577" y="3411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C6A0F6D-2783-4773-B7CC-F040AC2B071C}"/>
                </a:ext>
              </a:extLst>
            </p:cNvPr>
            <p:cNvSpPr/>
            <p:nvPr/>
          </p:nvSpPr>
          <p:spPr>
            <a:xfrm>
              <a:off x="7785614" y="41452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7C8CD6C-7290-42FD-8FB6-700C9C1BDB1F}"/>
                </a:ext>
              </a:extLst>
            </p:cNvPr>
            <p:cNvSpPr/>
            <p:nvPr/>
          </p:nvSpPr>
          <p:spPr>
            <a:xfrm>
              <a:off x="8181296" y="319551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54E9286-49F7-4C1D-862A-3966DA775BC3}"/>
                </a:ext>
              </a:extLst>
            </p:cNvPr>
            <p:cNvSpPr/>
            <p:nvPr/>
          </p:nvSpPr>
          <p:spPr>
            <a:xfrm>
              <a:off x="8531259" y="35997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E43708-298D-460B-8648-5566DB37482C}"/>
                </a:ext>
              </a:extLst>
            </p:cNvPr>
            <p:cNvSpPr txBox="1"/>
            <p:nvPr/>
          </p:nvSpPr>
          <p:spPr>
            <a:xfrm>
              <a:off x="7394577" y="4551010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P(x)</a:t>
              </a:r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2B11AC-1800-4C7B-A015-AC7D4FDDF095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7005956" y="3935864"/>
              <a:ext cx="0" cy="510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8490E33-ADB6-4D15-B4C2-F88E1CFC5DE6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7417437" y="3456800"/>
              <a:ext cx="22858" cy="9899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B83253E-DC15-4B23-947D-BEC1BC65BC69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8204156" y="3241236"/>
              <a:ext cx="22858" cy="120549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816E76B-9F77-4241-AE76-E426B007E702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7808474" y="4190954"/>
              <a:ext cx="0" cy="25577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B59F9C3-E41A-4FE5-A2F9-6BFA6D9DA570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>
              <a:off x="8554119" y="3645453"/>
              <a:ext cx="25276" cy="80127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7D229A-BBE4-455D-93B5-799F2A9C4A71}"/>
              </a:ext>
            </a:extLst>
          </p:cNvPr>
          <p:cNvSpPr/>
          <p:nvPr/>
        </p:nvSpPr>
        <p:spPr>
          <a:xfrm>
            <a:off x="3039574" y="5095634"/>
            <a:ext cx="6112851" cy="354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유사도를 계산하기 위하여 벡터간 연산을 할 때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결과가 </a:t>
            </a:r>
            <a:r>
              <a:rPr lang="en-US" altLang="ko-KR" sz="1400" b="1" dirty="0">
                <a:solidFill>
                  <a:srgbClr val="C00000"/>
                </a:solidFill>
              </a:rPr>
              <a:t>0 </a:t>
            </a:r>
            <a:r>
              <a:rPr lang="ko-KR" altLang="en-US" sz="1400" b="1" dirty="0">
                <a:solidFill>
                  <a:srgbClr val="C00000"/>
                </a:solidFill>
              </a:rPr>
              <a:t>이 됨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9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F10C4-C851-4338-9CEC-9DD04F43535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희소 표현</a:t>
            </a:r>
            <a:endParaRPr lang="en-US" altLang="ko-KR" dirty="0"/>
          </a:p>
          <a:p>
            <a:pPr lvl="2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: </a:t>
            </a:r>
            <a:r>
              <a:rPr lang="ko-KR" altLang="en-US" dirty="0"/>
              <a:t>표현하고자 하는 단어의 인덱스 요소만 </a:t>
            </a:r>
            <a:r>
              <a:rPr lang="en-US" altLang="ko-KR" dirty="0"/>
              <a:t>1</a:t>
            </a:r>
            <a:r>
              <a:rPr lang="ko-KR" altLang="en-US" dirty="0"/>
              <a:t>이고 나머지 요소는 모두 </a:t>
            </a:r>
            <a:r>
              <a:rPr lang="en-US" altLang="ko-KR" dirty="0"/>
              <a:t>0</a:t>
            </a:r>
            <a:r>
              <a:rPr lang="ko-KR" altLang="en-US" dirty="0"/>
              <a:t>으로 표현되는 희소 벡터</a:t>
            </a:r>
            <a:r>
              <a:rPr lang="en-US" altLang="ko-KR" dirty="0"/>
              <a:t>(</a:t>
            </a:r>
            <a:r>
              <a:rPr lang="ko-KR" altLang="en-US" dirty="0"/>
              <a:t>또는 희소 행렬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단어가 희소 벡터로 표현되는 방식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희소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희소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각각의 차원이 독립적인 정보를 지님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장점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사람이 이해하기에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직관적이다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단점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r>
              <a:rPr lang="ko-KR" altLang="en-US" dirty="0">
                <a:sym typeface="Wingdings" panose="05000000000000000000" pitchFamily="2" charset="2"/>
              </a:rPr>
              <a:t>단어 사전의 크기가 커질수록 메모리 낭비와 계산 복잡도가 커진다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r>
              <a:rPr lang="ko-KR" altLang="en-US" dirty="0">
                <a:sym typeface="Wingdings" panose="05000000000000000000" pitchFamily="2" charset="2"/>
              </a:rPr>
              <a:t>단어 간의 연관성이 전혀 없어 의미를 담을 수 없다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자연어 처리를 잘 하려면 기본 토큰이 되는 단어의 의미와 주변 단어 간의 관계가 단어 </a:t>
            </a:r>
            <a:r>
              <a:rPr lang="ko-KR" altLang="en-US" dirty="0" err="1">
                <a:sym typeface="Wingdings" panose="05000000000000000000" pitchFamily="2" charset="2"/>
              </a:rPr>
              <a:t>임베딩에</a:t>
            </a:r>
            <a:r>
              <a:rPr lang="ko-KR" altLang="en-US" dirty="0">
                <a:sym typeface="Wingdings" panose="05000000000000000000" pitchFamily="2" charset="2"/>
              </a:rPr>
              <a:t> 표현되어야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희소 표현은 이런 조건을 만족하지 못함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612FB-5DA1-4C87-8A76-94C7210F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548BE6-02A8-4D17-AE20-876F05F8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49117-1C7B-4886-A3C8-1C31644C7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80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D7D1E-FACB-488F-AB64-A4C10F7835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분산 표현</a:t>
            </a:r>
            <a:endParaRPr lang="en-US" altLang="ko-KR" dirty="0"/>
          </a:p>
          <a:p>
            <a:pPr lvl="2"/>
            <a:r>
              <a:rPr lang="ko-KR" altLang="en-US" dirty="0"/>
              <a:t>희소 표현의 단점 해결을 위해 고안됨</a:t>
            </a:r>
            <a:endParaRPr lang="en-US" altLang="ko-KR" dirty="0"/>
          </a:p>
          <a:p>
            <a:pPr lvl="2"/>
            <a:r>
              <a:rPr lang="ko-KR" altLang="en-US" dirty="0"/>
              <a:t>각 단어 간의 유사성을 잘 표현하면서도 벡터 공간을 절약할 수 있는 방법</a:t>
            </a:r>
            <a:endParaRPr lang="en-US" altLang="ko-KR" dirty="0"/>
          </a:p>
          <a:p>
            <a:pPr lvl="2"/>
            <a:r>
              <a:rPr lang="ko-KR" altLang="en-US" dirty="0"/>
              <a:t>한 단어의 정보가 특정 차원에 표현되지 않고 여러 차원에 분산되어 표현됨</a:t>
            </a:r>
            <a:endParaRPr lang="en-US" altLang="ko-KR" dirty="0"/>
          </a:p>
          <a:p>
            <a:pPr lvl="2"/>
            <a:r>
              <a:rPr lang="ko-KR" altLang="en-US" dirty="0"/>
              <a:t>비유를 통한 예시</a:t>
            </a:r>
            <a:endParaRPr lang="en-US" altLang="ko-KR" dirty="0"/>
          </a:p>
          <a:p>
            <a:pPr lvl="3"/>
            <a:r>
              <a:rPr lang="ko-KR" altLang="en-US" dirty="0"/>
              <a:t>색상을 표시하는 </a:t>
            </a:r>
            <a:r>
              <a:rPr lang="en-US" altLang="ko-KR" dirty="0"/>
              <a:t>RGB </a:t>
            </a:r>
            <a:r>
              <a:rPr lang="ko-KR" altLang="en-US" dirty="0"/>
              <a:t>모델 </a:t>
            </a:r>
            <a:r>
              <a:rPr lang="en-US" altLang="ko-KR" dirty="0">
                <a:sym typeface="Wingdings" panose="05000000000000000000" pitchFamily="2" charset="2"/>
              </a:rPr>
              <a:t> 3</a:t>
            </a:r>
            <a:r>
              <a:rPr lang="ko-KR" altLang="en-US" dirty="0">
                <a:sym typeface="Wingdings" panose="05000000000000000000" pitchFamily="2" charset="2"/>
              </a:rPr>
              <a:t>차원 벡터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분산 표현 방식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연두색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희소 표현으로 나타낸다면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매우 큰 벡터 차원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다른 색상과의 유사성 파악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분산 표현으로 나타낸다면 </a:t>
            </a:r>
            <a:r>
              <a:rPr lang="en-US" altLang="ko-KR" dirty="0">
                <a:sym typeface="Wingdings" panose="05000000000000000000" pitchFamily="2" charset="2"/>
              </a:rPr>
              <a:t> RGB(204, 255, 204)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희소 표현에 비해 많은 장점을 가지므로 단어 </a:t>
            </a:r>
            <a:r>
              <a:rPr lang="ko-KR" altLang="en-US" dirty="0" err="1">
                <a:sym typeface="Wingdings" panose="05000000000000000000" pitchFamily="2" charset="2"/>
              </a:rPr>
              <a:t>임베딩</a:t>
            </a:r>
            <a:r>
              <a:rPr lang="ko-KR" altLang="en-US" dirty="0">
                <a:sym typeface="Wingdings" panose="05000000000000000000" pitchFamily="2" charset="2"/>
              </a:rPr>
              <a:t> 기법에서 많이 사용됨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F56866-2378-4705-868B-ED9B927B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D4853-C6CB-4BD7-8621-4608282D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8D4373-3EFA-44A9-8003-DE874801D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57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9A8CDC-B931-4BA2-A93A-73A6F45821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분산 표현 방식을 그림으로 이해하면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신경망에서는 분산 표현을 학습하는 과정에서 </a:t>
            </a:r>
            <a:r>
              <a:rPr lang="ko-KR" altLang="en-US" dirty="0" err="1"/>
              <a:t>임베딩</a:t>
            </a:r>
            <a:r>
              <a:rPr lang="ko-KR" altLang="en-US" dirty="0"/>
              <a:t> 벡터의 모든 차원에 </a:t>
            </a:r>
            <a:r>
              <a:rPr lang="ko-KR" altLang="en-US" dirty="0" err="1"/>
              <a:t>의미있는</a:t>
            </a:r>
            <a:r>
              <a:rPr lang="ko-KR" altLang="en-US" dirty="0"/>
              <a:t> 데이터를 고르게 </a:t>
            </a:r>
            <a:r>
              <a:rPr lang="ko-KR" altLang="en-US" dirty="0" err="1"/>
              <a:t>밀집시킴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희소표현과 반대로 데이터 손실을 최소화 하면서 벡터 차원이 압축되는 효과를 가짐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B35E4-B995-49A5-B399-41276AAE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693B7-3B68-443A-951B-CFF877E5F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D6FFA-6C2B-4AF8-831C-D0FDC5790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7A0B627-3065-4E69-95F4-E3439A4608DA}"/>
              </a:ext>
            </a:extLst>
          </p:cNvPr>
          <p:cNvSpPr/>
          <p:nvPr/>
        </p:nvSpPr>
        <p:spPr>
          <a:xfrm>
            <a:off x="3148642" y="1871932"/>
            <a:ext cx="1155940" cy="1958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BA831E-6F47-407F-AC41-B863E58685D8}"/>
              </a:ext>
            </a:extLst>
          </p:cNvPr>
          <p:cNvSpPr/>
          <p:nvPr/>
        </p:nvSpPr>
        <p:spPr>
          <a:xfrm>
            <a:off x="5518030" y="1871932"/>
            <a:ext cx="1155940" cy="1958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A909DE-C8E7-452C-AEDE-E859C07BAAB0}"/>
              </a:ext>
            </a:extLst>
          </p:cNvPr>
          <p:cNvSpPr/>
          <p:nvPr/>
        </p:nvSpPr>
        <p:spPr>
          <a:xfrm>
            <a:off x="7887418" y="1871932"/>
            <a:ext cx="1155940" cy="1958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4EE23-7523-43EC-B3D6-8D3AC1408312}"/>
              </a:ext>
            </a:extLst>
          </p:cNvPr>
          <p:cNvSpPr txBox="1"/>
          <p:nvPr/>
        </p:nvSpPr>
        <p:spPr>
          <a:xfrm>
            <a:off x="2447294" y="26509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오늘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771F1-AF35-48C7-9AC0-2F6AE59ACEA4}"/>
              </a:ext>
            </a:extLst>
          </p:cNvPr>
          <p:cNvSpPr txBox="1"/>
          <p:nvPr/>
        </p:nvSpPr>
        <p:spPr>
          <a:xfrm>
            <a:off x="4820403" y="26509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날씨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3A774-5C3F-4F37-BA51-6794534BA55A}"/>
              </a:ext>
            </a:extLst>
          </p:cNvPr>
          <p:cNvSpPr txBox="1"/>
          <p:nvPr/>
        </p:nvSpPr>
        <p:spPr>
          <a:xfrm>
            <a:off x="7189791" y="26509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944831-E2BB-4D5F-B8BE-8AE0B1746D1F}"/>
              </a:ext>
            </a:extLst>
          </p:cNvPr>
          <p:cNvSpPr/>
          <p:nvPr/>
        </p:nvSpPr>
        <p:spPr>
          <a:xfrm>
            <a:off x="3277912" y="212151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-0.233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C7A4F6-D7E3-4910-BE80-4AAD96D0D73D}"/>
              </a:ext>
            </a:extLst>
          </p:cNvPr>
          <p:cNvSpPr/>
          <p:nvPr/>
        </p:nvSpPr>
        <p:spPr>
          <a:xfrm>
            <a:off x="3277912" y="264386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0.692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E81AA2-2B4C-4799-97A0-9AAEFC1831B8}"/>
              </a:ext>
            </a:extLst>
          </p:cNvPr>
          <p:cNvSpPr/>
          <p:nvPr/>
        </p:nvSpPr>
        <p:spPr>
          <a:xfrm>
            <a:off x="3277912" y="316621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0.103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59CE5E-FABE-46C5-8870-C1C8AE72917A}"/>
              </a:ext>
            </a:extLst>
          </p:cNvPr>
          <p:cNvSpPr/>
          <p:nvPr/>
        </p:nvSpPr>
        <p:spPr>
          <a:xfrm>
            <a:off x="5651021" y="212151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-0.101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27CC30-329F-4753-B0CF-DF714176E497}"/>
              </a:ext>
            </a:extLst>
          </p:cNvPr>
          <p:cNvSpPr/>
          <p:nvPr/>
        </p:nvSpPr>
        <p:spPr>
          <a:xfrm>
            <a:off x="5651021" y="264386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-0.140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7824F7-BDB0-4F0A-A38A-0366DDEAC7F2}"/>
              </a:ext>
            </a:extLst>
          </p:cNvPr>
          <p:cNvSpPr/>
          <p:nvPr/>
        </p:nvSpPr>
        <p:spPr>
          <a:xfrm>
            <a:off x="5651021" y="316621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0.248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C4A380-FB63-4288-ADC0-7547222D1D74}"/>
              </a:ext>
            </a:extLst>
          </p:cNvPr>
          <p:cNvSpPr/>
          <p:nvPr/>
        </p:nvSpPr>
        <p:spPr>
          <a:xfrm>
            <a:off x="8020409" y="212151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0.593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67C0A4B-EE8C-409A-A73B-421C0B0073B5}"/>
              </a:ext>
            </a:extLst>
          </p:cNvPr>
          <p:cNvSpPr/>
          <p:nvPr/>
        </p:nvSpPr>
        <p:spPr>
          <a:xfrm>
            <a:off x="8020409" y="264386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0.295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F39AE2-F326-402A-8420-58CCCD282859}"/>
              </a:ext>
            </a:extLst>
          </p:cNvPr>
          <p:cNvSpPr/>
          <p:nvPr/>
        </p:nvSpPr>
        <p:spPr>
          <a:xfrm>
            <a:off x="8020409" y="3166211"/>
            <a:ext cx="889958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0.741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2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130879-752B-4828-BC73-88DD8F01DE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희소 표현 대신 분산 표현을 사용한다면</a:t>
            </a:r>
            <a:endParaRPr lang="en-US" altLang="ko-KR" dirty="0"/>
          </a:p>
          <a:p>
            <a:pPr lvl="2"/>
            <a:r>
              <a:rPr lang="ko-KR" altLang="en-US" dirty="0" err="1"/>
              <a:t>임베딩</a:t>
            </a:r>
            <a:r>
              <a:rPr lang="ko-KR" altLang="en-US" dirty="0"/>
              <a:t> 벡터의 차원을 데이터 손실을 최소화하면서 압축할 수 있다</a:t>
            </a:r>
            <a:endParaRPr lang="en-US" altLang="ko-KR" dirty="0"/>
          </a:p>
          <a:p>
            <a:pPr lvl="2"/>
            <a:r>
              <a:rPr lang="ko-KR" altLang="en-US" dirty="0" err="1"/>
              <a:t>임베딩</a:t>
            </a:r>
            <a:r>
              <a:rPr lang="ko-KR" altLang="en-US" dirty="0"/>
              <a:t> 벡터에 단어의 의미</a:t>
            </a:r>
            <a:r>
              <a:rPr lang="en-US" altLang="ko-KR" dirty="0"/>
              <a:t>, </a:t>
            </a:r>
            <a:r>
              <a:rPr lang="ko-KR" altLang="en-US" dirty="0"/>
              <a:t>주변 단어와의 관계 등 많은 정보가 내포되어 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일반화 능력이 뛰어남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233CA6-3895-4877-A773-8ABBB3CB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6C1746-6AB7-4E02-B510-E1B97A48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B3EE09-F8CD-4A5D-A515-235B07B8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7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2A9A25-3362-41A3-91A2-5AC36B6B2F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분산 표현 방식의 벡터 공간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517AA0-DAF2-4CCB-96CA-BA2EC40F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0603A6-90A1-4B76-9A48-23D9AB42E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2CB77-FC8D-4BF2-B07F-6C8B50291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F2F955-674D-4054-BEC1-0004A7843178}"/>
              </a:ext>
            </a:extLst>
          </p:cNvPr>
          <p:cNvCxnSpPr>
            <a:cxnSpLocks/>
          </p:cNvCxnSpPr>
          <p:nvPr/>
        </p:nvCxnSpPr>
        <p:spPr>
          <a:xfrm flipV="1">
            <a:off x="3510951" y="2052133"/>
            <a:ext cx="0" cy="203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285DCA-4CED-487B-924D-18377EA288A5}"/>
              </a:ext>
            </a:extLst>
          </p:cNvPr>
          <p:cNvCxnSpPr>
            <a:cxnSpLocks/>
          </p:cNvCxnSpPr>
          <p:nvPr/>
        </p:nvCxnSpPr>
        <p:spPr>
          <a:xfrm>
            <a:off x="3510951" y="4087966"/>
            <a:ext cx="2044460" cy="125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D83830-2C13-42A1-AFCE-D4EF12DE5487}"/>
              </a:ext>
            </a:extLst>
          </p:cNvPr>
          <p:cNvCxnSpPr>
            <a:cxnSpLocks/>
          </p:cNvCxnSpPr>
          <p:nvPr/>
        </p:nvCxnSpPr>
        <p:spPr>
          <a:xfrm flipH="1">
            <a:off x="2087592" y="4087966"/>
            <a:ext cx="1423359" cy="134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937560E-0E0A-4557-8B99-786BF1993A36}"/>
              </a:ext>
            </a:extLst>
          </p:cNvPr>
          <p:cNvSpPr/>
          <p:nvPr/>
        </p:nvSpPr>
        <p:spPr>
          <a:xfrm>
            <a:off x="2415396" y="3462551"/>
            <a:ext cx="336427" cy="323491"/>
          </a:xfrm>
          <a:prstGeom prst="ellipse">
            <a:avLst/>
          </a:prstGeom>
          <a:solidFill>
            <a:srgbClr val="DF98E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067B9B-5156-49F5-A8D4-84FF515A2846}"/>
              </a:ext>
            </a:extLst>
          </p:cNvPr>
          <p:cNvSpPr txBox="1"/>
          <p:nvPr/>
        </p:nvSpPr>
        <p:spPr>
          <a:xfrm>
            <a:off x="1829775" y="3718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D729D20-46C2-4ACB-BF7F-BF9A4D6A0D3D}"/>
              </a:ext>
            </a:extLst>
          </p:cNvPr>
          <p:cNvSpPr/>
          <p:nvPr/>
        </p:nvSpPr>
        <p:spPr>
          <a:xfrm>
            <a:off x="4270080" y="2746558"/>
            <a:ext cx="336427" cy="32349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AFD1C-86F0-45B3-BD73-FA1F7816D689}"/>
              </a:ext>
            </a:extLst>
          </p:cNvPr>
          <p:cNvSpPr txBox="1"/>
          <p:nvPr/>
        </p:nvSpPr>
        <p:spPr>
          <a:xfrm>
            <a:off x="4115127" y="3151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38719-C038-4A01-91BF-299A975A3F05}"/>
              </a:ext>
            </a:extLst>
          </p:cNvPr>
          <p:cNvSpPr txBox="1"/>
          <p:nvPr/>
        </p:nvSpPr>
        <p:spPr>
          <a:xfrm>
            <a:off x="4710675" y="2698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남성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69FFD93-28FC-40F4-8B60-45A1DB5DBDB1}"/>
              </a:ext>
            </a:extLst>
          </p:cNvPr>
          <p:cNvSpPr/>
          <p:nvPr/>
        </p:nvSpPr>
        <p:spPr>
          <a:xfrm>
            <a:off x="4882557" y="2380764"/>
            <a:ext cx="336427" cy="32349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E431AB-C276-4B92-8209-8AC67BADFA21}"/>
              </a:ext>
            </a:extLst>
          </p:cNvPr>
          <p:cNvSpPr/>
          <p:nvPr/>
        </p:nvSpPr>
        <p:spPr>
          <a:xfrm>
            <a:off x="5050771" y="4432361"/>
            <a:ext cx="336427" cy="323491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7F976-D681-495C-AC7A-05D1263711D2}"/>
              </a:ext>
            </a:extLst>
          </p:cNvPr>
          <p:cNvSpPr txBox="1"/>
          <p:nvPr/>
        </p:nvSpPr>
        <p:spPr>
          <a:xfrm>
            <a:off x="5197420" y="47309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강아지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F4B26A-CB3F-47FA-946C-A7D1DD6FC403}"/>
              </a:ext>
            </a:extLst>
          </p:cNvPr>
          <p:cNvCxnSpPr>
            <a:stCxn id="17" idx="7"/>
            <a:endCxn id="20" idx="2"/>
          </p:cNvCxnSpPr>
          <p:nvPr/>
        </p:nvCxnSpPr>
        <p:spPr>
          <a:xfrm flipV="1">
            <a:off x="4557238" y="2542510"/>
            <a:ext cx="325319" cy="251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A06005FA-6ED4-415D-82EA-6BADBBF11857}"/>
              </a:ext>
            </a:extLst>
          </p:cNvPr>
          <p:cNvSpPr/>
          <p:nvPr/>
        </p:nvSpPr>
        <p:spPr>
          <a:xfrm>
            <a:off x="5831457" y="2297609"/>
            <a:ext cx="293305" cy="1031233"/>
          </a:xfrm>
          <a:prstGeom prst="rightBrace">
            <a:avLst>
              <a:gd name="adj1" fmla="val 465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8B5B92-2519-4AF3-9622-BE886B67DF3B}"/>
              </a:ext>
            </a:extLst>
          </p:cNvPr>
          <p:cNvSpPr txBox="1"/>
          <p:nvPr/>
        </p:nvSpPr>
        <p:spPr>
          <a:xfrm>
            <a:off x="6169332" y="1755082"/>
            <a:ext cx="539542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희소 표현 방식에서는 단 하나의 요소 값에 불과</a:t>
            </a:r>
            <a:br>
              <a:rPr lang="en-US" altLang="ko-KR" dirty="0"/>
            </a:br>
            <a:endParaRPr lang="en-US" altLang="ko-KR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분산 표현 방식에서는 둘 사이가 매우 가까움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두 단어 사이의 거리를 계산하여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남자</a:t>
            </a:r>
            <a:r>
              <a:rPr lang="en-US" altLang="ko-KR" dirty="0">
                <a:sym typeface="Wingdings" panose="05000000000000000000" pitchFamily="2" charset="2"/>
              </a:rPr>
              <a:t>“, “</a:t>
            </a:r>
            <a:r>
              <a:rPr lang="ko-KR" altLang="en-US" dirty="0">
                <a:sym typeface="Wingdings" panose="05000000000000000000" pitchFamily="2" charset="2"/>
              </a:rPr>
              <a:t>남성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을 같은 의미로 해석할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2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603434-E5C5-46EE-9AE4-FE4920E0B0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자연어 처리 분야에서 가장 기초이면서 가장 어려운 문제</a:t>
            </a:r>
            <a:endParaRPr lang="en-US" altLang="ko-KR" dirty="0"/>
          </a:p>
          <a:p>
            <a:r>
              <a:rPr lang="ko-KR" altLang="en-US" dirty="0"/>
              <a:t>단어와 단어의 의미와의 관계</a:t>
            </a:r>
            <a:endParaRPr lang="en-US" altLang="ko-KR" dirty="0"/>
          </a:p>
          <a:p>
            <a:pPr lvl="1"/>
            <a:r>
              <a:rPr lang="ko-KR" altLang="en-US" dirty="0"/>
              <a:t>단어는 글자로 적을 때는 하나의 형태를 가지지만 </a:t>
            </a:r>
            <a:br>
              <a:rPr lang="en-US" altLang="ko-KR" dirty="0"/>
            </a:br>
            <a:r>
              <a:rPr lang="ko-KR" altLang="en-US" dirty="0"/>
              <a:t>상황에 따라 다른 의미로 사용됨</a:t>
            </a:r>
            <a:endParaRPr lang="en-US" altLang="ko-KR" dirty="0"/>
          </a:p>
          <a:p>
            <a:pPr lvl="1"/>
            <a:r>
              <a:rPr lang="ko-KR" altLang="en-US" dirty="0"/>
              <a:t>주변 정보에 따라 숨겨진 의미를 파악</a:t>
            </a:r>
            <a:r>
              <a:rPr lang="en-US" altLang="ko-KR" dirty="0"/>
              <a:t>, </a:t>
            </a:r>
            <a:r>
              <a:rPr lang="ko-KR" altLang="en-US" dirty="0"/>
              <a:t>이해함</a:t>
            </a:r>
            <a:endParaRPr lang="en-US" altLang="ko-KR" dirty="0"/>
          </a:p>
          <a:p>
            <a:pPr lvl="1"/>
            <a:r>
              <a:rPr lang="ko-KR" altLang="en-US" dirty="0"/>
              <a:t>주변 정보의 부족</a:t>
            </a:r>
            <a:r>
              <a:rPr lang="en-US" altLang="ko-KR" dirty="0"/>
              <a:t>, </a:t>
            </a:r>
            <a:r>
              <a:rPr lang="ko-KR" altLang="en-US" dirty="0"/>
              <a:t>또는 다른 해석에 따라 모호성 증가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사람도 제대로 이해하지 못하는 경우가 있음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F3C74-D771-4F0C-9745-5BCE4A0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의미와 유사성</a:t>
            </a:r>
            <a:r>
              <a:rPr lang="en-US" altLang="ko-KR" dirty="0"/>
              <a:t>, </a:t>
            </a:r>
            <a:r>
              <a:rPr lang="ko-KR" altLang="en-US" dirty="0"/>
              <a:t>모호성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DE5DA-161C-471C-8A91-6C6C8D62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EECA3-5386-4BC9-8E3A-55CB136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71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E2C246-B05B-4BB7-96C2-4DF8636424C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단어의 의미를 파악하기 위한 기법들</a:t>
            </a:r>
            <a:endParaRPr lang="en-US" altLang="ko-KR" dirty="0"/>
          </a:p>
          <a:p>
            <a:pPr lvl="1"/>
            <a:r>
              <a:rPr lang="ko-KR" altLang="en-US" dirty="0"/>
              <a:t>시소러스 활용 기법</a:t>
            </a:r>
            <a:endParaRPr lang="en-US" altLang="ko-KR" dirty="0"/>
          </a:p>
          <a:p>
            <a:pPr lvl="1"/>
            <a:r>
              <a:rPr lang="ko-KR" altLang="en-US" dirty="0"/>
              <a:t>통계 기반 기법</a:t>
            </a:r>
            <a:endParaRPr lang="en-US" altLang="ko-KR" dirty="0"/>
          </a:p>
          <a:p>
            <a:pPr lvl="1"/>
            <a:r>
              <a:rPr lang="ko-KR" altLang="en-US" dirty="0"/>
              <a:t>추론 기반 기법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7E3810-CDE6-4B9A-8800-A29FA70D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 파악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1330-A158-47D7-A710-84461CE4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2FB06-AC95-4D5A-B1B0-DCFBEC30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83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0057CA-3C7D-406D-809C-9B0DF9AA91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시소러스 활용 기법</a:t>
            </a:r>
            <a:endParaRPr lang="en-US" altLang="ko-KR" dirty="0"/>
          </a:p>
          <a:p>
            <a:pPr lvl="1"/>
            <a:r>
              <a:rPr lang="ko-KR" altLang="en-US" dirty="0"/>
              <a:t>사람의 경우</a:t>
            </a:r>
            <a:endParaRPr lang="en-US" altLang="ko-KR" dirty="0"/>
          </a:p>
          <a:p>
            <a:pPr lvl="2"/>
            <a:r>
              <a:rPr lang="ko-KR" altLang="en-US" dirty="0"/>
              <a:t>단어의 이해를 위하여 “</a:t>
            </a:r>
            <a:r>
              <a:rPr lang="ko-KR" altLang="en-US" b="1" dirty="0">
                <a:solidFill>
                  <a:srgbClr val="FF0000"/>
                </a:solidFill>
              </a:rPr>
              <a:t>사전</a:t>
            </a:r>
            <a:r>
              <a:rPr lang="ko-KR" altLang="en-US" dirty="0"/>
              <a:t>” 활용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사전에 단어의 의미를 정의</a:t>
            </a:r>
            <a:br>
              <a:rPr lang="ko-KR" altLang="en-US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컴퓨터도 이렇게 할 수 있지 않을까</a:t>
            </a:r>
            <a:r>
              <a:rPr lang="en-US" altLang="ko-KR" dirty="0"/>
              <a:t>? </a:t>
            </a:r>
            <a:r>
              <a:rPr lang="ko-KR" altLang="en-US" dirty="0"/>
              <a:t>라는 것이 아이디어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시소러스</a:t>
            </a:r>
            <a:r>
              <a:rPr lang="en-US" altLang="ko-KR" dirty="0"/>
              <a:t>: </a:t>
            </a:r>
            <a:r>
              <a:rPr lang="ko-KR" altLang="en-US" dirty="0"/>
              <a:t>유의어 사전</a:t>
            </a:r>
            <a:r>
              <a:rPr lang="en-US" altLang="ko-KR" dirty="0"/>
              <a:t>, </a:t>
            </a:r>
            <a:r>
              <a:rPr lang="ko-KR" altLang="en-US" dirty="0"/>
              <a:t>어휘 분류 사전</a:t>
            </a:r>
            <a:endParaRPr lang="en-US" altLang="ko-KR" dirty="0"/>
          </a:p>
          <a:p>
            <a:pPr lvl="2"/>
            <a:r>
              <a:rPr lang="ko-KR" altLang="en-US" dirty="0"/>
              <a:t>뜻이 같은 단어</a:t>
            </a:r>
            <a:r>
              <a:rPr lang="en-US" altLang="ko-KR" dirty="0"/>
              <a:t>(</a:t>
            </a:r>
            <a:r>
              <a:rPr lang="ko-KR" altLang="en-US" dirty="0"/>
              <a:t>동의어</a:t>
            </a:r>
            <a:r>
              <a:rPr lang="en-US" altLang="ko-KR" dirty="0"/>
              <a:t>), </a:t>
            </a:r>
            <a:r>
              <a:rPr lang="ko-KR" altLang="en-US" dirty="0"/>
              <a:t>뜻이 비슷한 단어</a:t>
            </a:r>
            <a:r>
              <a:rPr lang="en-US" altLang="ko-KR" dirty="0"/>
              <a:t>(</a:t>
            </a:r>
            <a:r>
              <a:rPr lang="ko-KR" altLang="en-US" dirty="0"/>
              <a:t>유의어</a:t>
            </a:r>
            <a:r>
              <a:rPr lang="en-US" altLang="ko-KR" dirty="0"/>
              <a:t>)</a:t>
            </a:r>
            <a:r>
              <a:rPr lang="ko-KR" altLang="en-US" dirty="0"/>
              <a:t>가 한 그룹으로 분류되어 있는 사전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4E139-0DA1-4BB0-BC4D-198EB32E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 파악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12CD5-3C31-4A45-9B4D-FD7A3AF1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95DC1-F856-4613-912F-BE7C0E8C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BAB66A-D85A-47AB-B56D-6681FD33E9C6}"/>
              </a:ext>
            </a:extLst>
          </p:cNvPr>
          <p:cNvSpPr/>
          <p:nvPr/>
        </p:nvSpPr>
        <p:spPr>
          <a:xfrm>
            <a:off x="2103766" y="5334822"/>
            <a:ext cx="914400" cy="329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car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19A559-132C-411A-947F-D0D62A0121B2}"/>
              </a:ext>
            </a:extLst>
          </p:cNvPr>
          <p:cNvSpPr/>
          <p:nvPr/>
        </p:nvSpPr>
        <p:spPr>
          <a:xfrm>
            <a:off x="3948120" y="5334822"/>
            <a:ext cx="914400" cy="329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auto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23C4D7-3B3A-4383-B0E3-8933C2D49F1C}"/>
              </a:ext>
            </a:extLst>
          </p:cNvPr>
          <p:cNvSpPr/>
          <p:nvPr/>
        </p:nvSpPr>
        <p:spPr>
          <a:xfrm>
            <a:off x="5151808" y="5334822"/>
            <a:ext cx="1557735" cy="329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automobile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CD6C88-ACBE-437F-80CB-9F9BFF165D1E}"/>
              </a:ext>
            </a:extLst>
          </p:cNvPr>
          <p:cNvSpPr/>
          <p:nvPr/>
        </p:nvSpPr>
        <p:spPr>
          <a:xfrm>
            <a:off x="6998831" y="5334822"/>
            <a:ext cx="1311325" cy="329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machine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28EDFB-B2F0-4A80-BF87-2F402CC39A68}"/>
              </a:ext>
            </a:extLst>
          </p:cNvPr>
          <p:cNvSpPr/>
          <p:nvPr/>
        </p:nvSpPr>
        <p:spPr>
          <a:xfrm>
            <a:off x="8599446" y="5334822"/>
            <a:ext cx="1357172" cy="329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motorcar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D1EFD-1A7F-4255-AF33-2C1642509E06}"/>
              </a:ext>
            </a:extLst>
          </p:cNvPr>
          <p:cNvSpPr txBox="1"/>
          <p:nvPr/>
        </p:nvSpPr>
        <p:spPr>
          <a:xfrm>
            <a:off x="3307454" y="531481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04250-B128-434C-B7DA-22F2DF0C089F}"/>
              </a:ext>
            </a:extLst>
          </p:cNvPr>
          <p:cNvSpPr txBox="1"/>
          <p:nvPr/>
        </p:nvSpPr>
        <p:spPr>
          <a:xfrm>
            <a:off x="10107895" y="531481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...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604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0057CA-3C7D-406D-809C-9B0DF9AA91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단어들을 의미의 상</a:t>
            </a:r>
            <a:r>
              <a:rPr lang="en-US" altLang="ko-KR" dirty="0"/>
              <a:t>/</a:t>
            </a:r>
            <a:r>
              <a:rPr lang="ko-KR" altLang="en-US" dirty="0"/>
              <a:t>하위 관계에 따라 그래프로 표현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2"/>
            <a:r>
              <a:rPr lang="ko-KR" altLang="en-US" dirty="0"/>
              <a:t>단어들을 의미의 상위</a:t>
            </a:r>
            <a:r>
              <a:rPr lang="en-US" altLang="ko-KR" dirty="0"/>
              <a:t>, </a:t>
            </a:r>
            <a:r>
              <a:rPr lang="ko-KR" altLang="en-US" dirty="0"/>
              <a:t>하위 관계에 기초하여 그래프로 표현 </a:t>
            </a:r>
            <a:endParaRPr lang="en-US" altLang="ko-KR" dirty="0"/>
          </a:p>
          <a:p>
            <a:pPr lvl="2"/>
            <a:r>
              <a:rPr lang="ko-KR" altLang="en-US" dirty="0"/>
              <a:t>모든 단어에 대한 유의어 집합을 만들고 </a:t>
            </a:r>
            <a:br>
              <a:rPr lang="ko-KR" altLang="en-US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단어들의 관계를 그래프로 표현하여 </a:t>
            </a:r>
            <a:br>
              <a:rPr lang="ko-KR" altLang="en-US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단어 사이의 연결을 정의한 후 </a:t>
            </a:r>
            <a:br>
              <a:rPr lang="ko-KR" altLang="en-US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단어의 네트워크를 이용하여 </a:t>
            </a:r>
            <a:br>
              <a:rPr lang="ko-KR" altLang="en-US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컴퓨터에게 단어 사이의 관계를 주입</a:t>
            </a:r>
            <a:br>
              <a:rPr lang="ko-KR" altLang="en-US" dirty="0"/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</a:rPr>
              <a:t> 컴퓨터에게 단어의 의미를 이해시킨 것으로 간주함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4E139-0DA1-4BB0-BC4D-198EB32E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 파악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12CD5-3C31-4A45-9B4D-FD7A3AF1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95DC1-F856-4613-912F-BE7C0E8C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16E17E9-C442-4930-9892-2ED3E0966B27}"/>
              </a:ext>
            </a:extLst>
          </p:cNvPr>
          <p:cNvSpPr/>
          <p:nvPr/>
        </p:nvSpPr>
        <p:spPr>
          <a:xfrm>
            <a:off x="9035194" y="2262113"/>
            <a:ext cx="914400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object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9CFA73-F3C9-455D-A55D-A37F926F7914}"/>
              </a:ext>
            </a:extLst>
          </p:cNvPr>
          <p:cNvSpPr/>
          <p:nvPr/>
        </p:nvSpPr>
        <p:spPr>
          <a:xfrm>
            <a:off x="8551830" y="2810884"/>
            <a:ext cx="1881128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motor vehicle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CBEB0E-F087-46C5-B68E-9F9AEEB1A244}"/>
              </a:ext>
            </a:extLst>
          </p:cNvPr>
          <p:cNvSpPr/>
          <p:nvPr/>
        </p:nvSpPr>
        <p:spPr>
          <a:xfrm>
            <a:off x="7980772" y="3365120"/>
            <a:ext cx="914400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car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EB1B3A-E787-4B11-A48F-6192EE1875AF}"/>
              </a:ext>
            </a:extLst>
          </p:cNvPr>
          <p:cNvSpPr/>
          <p:nvPr/>
        </p:nvSpPr>
        <p:spPr>
          <a:xfrm>
            <a:off x="10706948" y="3365120"/>
            <a:ext cx="914400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truck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67BF4C-93AC-4C47-A3BA-7D80070DAE0B}"/>
              </a:ext>
            </a:extLst>
          </p:cNvPr>
          <p:cNvSpPr/>
          <p:nvPr/>
        </p:nvSpPr>
        <p:spPr>
          <a:xfrm>
            <a:off x="9108124" y="3365120"/>
            <a:ext cx="1182672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go-kart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92792E-CED2-4568-BA8B-88674EA0E802}"/>
              </a:ext>
            </a:extLst>
          </p:cNvPr>
          <p:cNvSpPr/>
          <p:nvPr/>
        </p:nvSpPr>
        <p:spPr>
          <a:xfrm>
            <a:off x="6673815" y="4017379"/>
            <a:ext cx="914400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SUV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64A510D-3281-4910-86D8-B7F5A3927D78}"/>
              </a:ext>
            </a:extLst>
          </p:cNvPr>
          <p:cNvSpPr/>
          <p:nvPr/>
        </p:nvSpPr>
        <p:spPr>
          <a:xfrm>
            <a:off x="7796410" y="4017379"/>
            <a:ext cx="1220608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compact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3CDE489-D40B-4805-A11F-3B560B412D31}"/>
              </a:ext>
            </a:extLst>
          </p:cNvPr>
          <p:cNvSpPr/>
          <p:nvPr/>
        </p:nvSpPr>
        <p:spPr>
          <a:xfrm>
            <a:off x="9255074" y="4017379"/>
            <a:ext cx="1480660" cy="271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hatch-back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0679C5-4BB5-42A4-BD16-860FBDF5CBD5}"/>
              </a:ext>
            </a:extLst>
          </p:cNvPr>
          <p:cNvCxnSpPr>
            <a:endCxn id="15" idx="0"/>
          </p:cNvCxnSpPr>
          <p:nvPr/>
        </p:nvCxnSpPr>
        <p:spPr>
          <a:xfrm>
            <a:off x="9492394" y="2539767"/>
            <a:ext cx="0" cy="27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5E53F38-BED8-464A-A363-D4703FB4D2C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8437972" y="3081999"/>
            <a:ext cx="1054422" cy="28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02164F2-57F3-42F4-A1D6-249A77E790E9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9492394" y="3081999"/>
            <a:ext cx="207066" cy="28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FE4DED-9349-4328-9674-299181F992B8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492394" y="3081999"/>
            <a:ext cx="1671754" cy="28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7E7F9F-153E-408A-9D09-38ED619E784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7131015" y="3636235"/>
            <a:ext cx="1306957" cy="38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C1F508-DFEA-40F2-8608-634CCCA564B3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8406714" y="3636235"/>
            <a:ext cx="31258" cy="38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17F9BB-2CF7-4150-8285-40C5A1C2ACDC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H="1" flipV="1">
            <a:off x="8437972" y="3636235"/>
            <a:ext cx="1557432" cy="38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0057CA-3C7D-406D-809C-9B0DF9AA91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/>
              <a:t>시소러스의 문제점</a:t>
            </a:r>
            <a:endParaRPr lang="en-US" altLang="ko-KR" dirty="0"/>
          </a:p>
          <a:p>
            <a:pPr lvl="2"/>
            <a:r>
              <a:rPr lang="ko-KR" altLang="en-US" dirty="0"/>
              <a:t>시대 변화에 대응하기 어려움 </a:t>
            </a:r>
            <a:r>
              <a:rPr lang="en-US" altLang="ko-KR" dirty="0"/>
              <a:t>: </a:t>
            </a:r>
            <a:r>
              <a:rPr lang="ko-KR" altLang="en-US" dirty="0"/>
              <a:t>언어는 변한다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사람이 꾸준히 갱신</a:t>
            </a:r>
            <a:r>
              <a:rPr lang="en-US" altLang="ko-KR" dirty="0"/>
              <a:t>, </a:t>
            </a:r>
            <a:r>
              <a:rPr lang="ko-KR" altLang="en-US" dirty="0"/>
              <a:t>관리해야 함</a:t>
            </a:r>
          </a:p>
          <a:p>
            <a:pPr lvl="3"/>
            <a:r>
              <a:rPr lang="ko-KR" altLang="en-US" dirty="0"/>
              <a:t>신조어</a:t>
            </a:r>
            <a:r>
              <a:rPr lang="en-US" altLang="ko-KR" dirty="0"/>
              <a:t>, </a:t>
            </a:r>
            <a:r>
              <a:rPr lang="ko-KR" altLang="en-US" dirty="0" err="1"/>
              <a:t>사멸어</a:t>
            </a:r>
            <a:r>
              <a:rPr lang="en-US" altLang="ko-KR" dirty="0"/>
              <a:t>, </a:t>
            </a:r>
            <a:r>
              <a:rPr lang="ko-KR" altLang="en-US" dirty="0"/>
              <a:t>의미의 변화</a:t>
            </a:r>
            <a:r>
              <a:rPr lang="en-US" altLang="ko-KR" dirty="0"/>
              <a:t>, </a:t>
            </a:r>
            <a:r>
              <a:rPr lang="ko-KR" altLang="en-US" dirty="0"/>
              <a:t>활용의 변화 등</a:t>
            </a:r>
          </a:p>
          <a:p>
            <a:pPr lvl="2"/>
            <a:r>
              <a:rPr lang="ko-KR" altLang="en-US" dirty="0"/>
              <a:t>높은 비용 </a:t>
            </a:r>
            <a:r>
              <a:rPr lang="en-US" altLang="ko-KR" dirty="0"/>
              <a:t>: </a:t>
            </a:r>
            <a:r>
              <a:rPr lang="ko-KR" altLang="en-US" dirty="0"/>
              <a:t>시소러스를 만들고 관리하기 위한 고가의 인적비용 발생</a:t>
            </a:r>
          </a:p>
          <a:p>
            <a:pPr lvl="3"/>
            <a:r>
              <a:rPr lang="ko-KR" altLang="en-US" dirty="0"/>
              <a:t>현존 영어단어의 수</a:t>
            </a:r>
            <a:r>
              <a:rPr lang="en-US" altLang="ko-KR" dirty="0"/>
              <a:t>: 1,000</a:t>
            </a:r>
            <a:r>
              <a:rPr lang="ko-KR" altLang="en-US" dirty="0"/>
              <a:t>만개 이상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지금까지 </a:t>
            </a:r>
            <a:r>
              <a:rPr lang="en-US" altLang="ko-KR" dirty="0"/>
              <a:t>WordNet</a:t>
            </a:r>
            <a:r>
              <a:rPr lang="ko-KR" altLang="en-US" dirty="0"/>
              <a:t>에 등록된 단어</a:t>
            </a:r>
            <a:r>
              <a:rPr lang="en-US" altLang="ko-KR" dirty="0"/>
              <a:t>: 20</a:t>
            </a:r>
            <a:r>
              <a:rPr lang="ko-KR" altLang="en-US" dirty="0"/>
              <a:t>만개 이상</a:t>
            </a:r>
          </a:p>
          <a:p>
            <a:pPr lvl="2"/>
            <a:r>
              <a:rPr lang="ko-KR" altLang="en-US" dirty="0"/>
              <a:t>단어의 미묘한 차이를 표현할 수 없다</a:t>
            </a:r>
          </a:p>
          <a:p>
            <a:pPr lvl="3"/>
            <a:r>
              <a:rPr lang="ko-KR" altLang="en-US" dirty="0"/>
              <a:t>뜻은 비슷하지만 느낌</a:t>
            </a:r>
            <a:r>
              <a:rPr lang="en-US" altLang="ko-KR" dirty="0"/>
              <a:t>, </a:t>
            </a:r>
            <a:r>
              <a:rPr lang="ko-KR" altLang="en-US" dirty="0"/>
              <a:t>활용 형태</a:t>
            </a:r>
            <a:r>
              <a:rPr lang="en-US" altLang="ko-KR" dirty="0"/>
              <a:t>, </a:t>
            </a:r>
            <a:r>
              <a:rPr lang="ko-KR" altLang="en-US" dirty="0"/>
              <a:t>활용 상황이 다른 경우가 매우 많음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대응이 어려움</a:t>
            </a:r>
            <a:br>
              <a:rPr lang="ko-KR" altLang="en-US" dirty="0"/>
            </a:br>
            <a:endParaRPr lang="ko-KR" altLang="en-US" dirty="0"/>
          </a:p>
          <a:p>
            <a:pPr marL="914400" lvl="2" indent="0">
              <a:buNone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FF0000"/>
                </a:solidFill>
              </a:rPr>
              <a:t>문제의 해결을 위하여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통계 기반 기법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신경망을 이용한 추론 기반 기법 등이 제안됨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시소러스의 대표적인 모델</a:t>
            </a:r>
            <a:r>
              <a:rPr lang="en-US" altLang="ko-KR" dirty="0"/>
              <a:t>: WordNet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4E139-0DA1-4BB0-BC4D-198EB32E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 파악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12CD5-3C31-4A45-9B4D-FD7A3AF1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95DC1-F856-4613-912F-BE7C0E8C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42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0057CA-3C7D-406D-809C-9B0DF9AA91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프린스턴 대학교 심리학 교수 </a:t>
            </a:r>
            <a:r>
              <a:rPr lang="en-US" altLang="ko-KR" dirty="0"/>
              <a:t>“</a:t>
            </a:r>
            <a:r>
              <a:rPr lang="ko-KR" altLang="en-US" dirty="0"/>
              <a:t>조지 </a:t>
            </a:r>
            <a:r>
              <a:rPr lang="ko-KR" altLang="en-US" dirty="0" err="1"/>
              <a:t>아미티지</a:t>
            </a:r>
            <a:r>
              <a:rPr lang="ko-KR" altLang="en-US" dirty="0"/>
              <a:t> 밀러</a:t>
            </a:r>
            <a:r>
              <a:rPr lang="en-US" altLang="ko-KR" dirty="0"/>
              <a:t>”</a:t>
            </a:r>
            <a:r>
              <a:rPr lang="ko-KR" altLang="en-US" dirty="0"/>
              <a:t>의 지도 하에 </a:t>
            </a:r>
            <a:r>
              <a:rPr lang="en-US" altLang="ko-KR" dirty="0"/>
              <a:t>1985</a:t>
            </a:r>
            <a:r>
              <a:rPr lang="ko-KR" altLang="en-US" dirty="0"/>
              <a:t>년부터 개발</a:t>
            </a:r>
            <a:endParaRPr lang="en-US" altLang="ko-KR" dirty="0"/>
          </a:p>
          <a:p>
            <a:pPr lvl="1"/>
            <a:r>
              <a:rPr lang="ko-KR" altLang="en-US" dirty="0"/>
              <a:t>기계번역을 돕기 위한 목적으로 개발됨</a:t>
            </a:r>
            <a:endParaRPr lang="en-US" altLang="ko-KR" dirty="0"/>
          </a:p>
          <a:p>
            <a:pPr lvl="1"/>
            <a:r>
              <a:rPr lang="ko-KR" altLang="en-US" dirty="0"/>
              <a:t>동의어 집합</a:t>
            </a:r>
            <a:r>
              <a:rPr lang="en-US" altLang="ko-KR" dirty="0"/>
              <a:t>, </a:t>
            </a:r>
            <a:r>
              <a:rPr lang="ko-KR" altLang="en-US" dirty="0" err="1"/>
              <a:t>상위어</a:t>
            </a:r>
            <a:r>
              <a:rPr lang="en-US" altLang="ko-KR" dirty="0"/>
              <a:t>, </a:t>
            </a:r>
            <a:r>
              <a:rPr lang="ko-KR" altLang="en-US" dirty="0" err="1"/>
              <a:t>하위어에</a:t>
            </a:r>
            <a:r>
              <a:rPr lang="ko-KR" altLang="en-US" dirty="0"/>
              <a:t> 대한 정보가 잘 구축되어 있음</a:t>
            </a:r>
            <a:endParaRPr lang="en-US" altLang="ko-KR" dirty="0"/>
          </a:p>
          <a:p>
            <a:pPr lvl="1"/>
            <a:r>
              <a:rPr lang="ko-KR" altLang="en-US" dirty="0"/>
              <a:t>유향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(Directed Acyclic Graph, DAG)</a:t>
            </a:r>
            <a:r>
              <a:rPr lang="ko-KR" altLang="en-US" dirty="0"/>
              <a:t>로 구성됨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트리구조가 아닌 이유</a:t>
            </a:r>
            <a:r>
              <a:rPr lang="en-US" altLang="ko-KR" dirty="0"/>
              <a:t>: </a:t>
            </a:r>
            <a:r>
              <a:rPr lang="ko-KR" altLang="en-US" dirty="0"/>
              <a:t>하나의 노드가 여러 개의 상위 노드를 가질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4E139-0DA1-4BB0-BC4D-198EB32E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12CD5-3C31-4A45-9B4D-FD7A3AF1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95DC1-F856-4613-912F-BE7C0E8C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81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6A472E-F3A0-4581-82CA-F2ED6C34CF5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WordNet </a:t>
            </a:r>
            <a:r>
              <a:rPr lang="ko-KR" altLang="en-US" dirty="0"/>
              <a:t>사용 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표제어 읽는 방법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4A5A1A-AE48-49EB-89DB-7E0CEC7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09B0B2-A5A3-41FB-B0A8-5EA083EA3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0A9B1-B792-4FE2-A09F-B45DBB32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31725FE-D3C4-4095-9830-396D34B6A94E}"/>
              </a:ext>
            </a:extLst>
          </p:cNvPr>
          <p:cNvGrpSpPr/>
          <p:nvPr/>
        </p:nvGrpSpPr>
        <p:grpSpPr>
          <a:xfrm>
            <a:off x="1625708" y="1601180"/>
            <a:ext cx="8940584" cy="2356474"/>
            <a:chOff x="1616223" y="1675745"/>
            <a:chExt cx="8940584" cy="235647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09AEE15-E227-46DF-8E41-E7CC0B63E8B7}"/>
                </a:ext>
              </a:extLst>
            </p:cNvPr>
            <p:cNvSpPr/>
            <p:nvPr/>
          </p:nvSpPr>
          <p:spPr>
            <a:xfrm>
              <a:off x="1616223" y="2253954"/>
              <a:ext cx="679588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EEEB67-AC00-4536-92A1-30DEE55634CB}"/>
                </a:ext>
              </a:extLst>
            </p:cNvPr>
            <p:cNvSpPr/>
            <p:nvPr/>
          </p:nvSpPr>
          <p:spPr>
            <a:xfrm>
              <a:off x="2450625" y="2253296"/>
              <a:ext cx="1233591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physical_entity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2FD87A6-4DF3-423C-81A3-00BF61FE63BE}"/>
                </a:ext>
              </a:extLst>
            </p:cNvPr>
            <p:cNvSpPr/>
            <p:nvPr/>
          </p:nvSpPr>
          <p:spPr>
            <a:xfrm>
              <a:off x="3839030" y="2253296"/>
              <a:ext cx="1111543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causal_agent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065FB52-5A58-4D2F-B884-7A84D72D3EF5}"/>
                </a:ext>
              </a:extLst>
            </p:cNvPr>
            <p:cNvSpPr/>
            <p:nvPr/>
          </p:nvSpPr>
          <p:spPr>
            <a:xfrm>
              <a:off x="5105387" y="2253296"/>
              <a:ext cx="703525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person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26CDCA8-D55A-4730-ADBF-BCD8B0BBE6B9}"/>
                </a:ext>
              </a:extLst>
            </p:cNvPr>
            <p:cNvSpPr/>
            <p:nvPr/>
          </p:nvSpPr>
          <p:spPr>
            <a:xfrm>
              <a:off x="6153685" y="1675745"/>
              <a:ext cx="872805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worker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C4AC421-EA3B-46E8-8BA5-1D9A910B9775}"/>
                </a:ext>
              </a:extLst>
            </p:cNvPr>
            <p:cNvSpPr/>
            <p:nvPr/>
          </p:nvSpPr>
          <p:spPr>
            <a:xfrm>
              <a:off x="6158001" y="2126404"/>
              <a:ext cx="872805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enrollee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2CBF1FF-5EE0-4508-8B29-613A1B30A9E0}"/>
                </a:ext>
              </a:extLst>
            </p:cNvPr>
            <p:cNvSpPr/>
            <p:nvPr/>
          </p:nvSpPr>
          <p:spPr>
            <a:xfrm>
              <a:off x="6153685" y="3110177"/>
              <a:ext cx="872805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preserver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F851DDC-AF94-4742-97DB-BBF510B1249F}"/>
                </a:ext>
              </a:extLst>
            </p:cNvPr>
            <p:cNvSpPr/>
            <p:nvPr/>
          </p:nvSpPr>
          <p:spPr>
            <a:xfrm>
              <a:off x="7211453" y="1675745"/>
              <a:ext cx="920424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employee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6EA6E82-4662-46F0-A373-20C8A25E0165}"/>
                </a:ext>
              </a:extLst>
            </p:cNvPr>
            <p:cNvSpPr/>
            <p:nvPr/>
          </p:nvSpPr>
          <p:spPr>
            <a:xfrm>
              <a:off x="7215769" y="2126404"/>
              <a:ext cx="920424" cy="365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student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F74AD3D-426F-47AF-B7C1-A496D19FDCA3}"/>
                </a:ext>
              </a:extLst>
            </p:cNvPr>
            <p:cNvSpPr/>
            <p:nvPr/>
          </p:nvSpPr>
          <p:spPr>
            <a:xfrm>
              <a:off x="7211453" y="3110177"/>
              <a:ext cx="920424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defender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CB4F5C2-C724-47A5-B2E6-EB594C10C49D}"/>
                </a:ext>
              </a:extLst>
            </p:cNvPr>
            <p:cNvSpPr/>
            <p:nvPr/>
          </p:nvSpPr>
          <p:spPr>
            <a:xfrm>
              <a:off x="8316840" y="1675745"/>
              <a:ext cx="1088658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deliveryman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2FBC0E7-7E27-45AD-80EB-B8C13321A27B}"/>
                </a:ext>
              </a:extLst>
            </p:cNvPr>
            <p:cNvSpPr/>
            <p:nvPr/>
          </p:nvSpPr>
          <p:spPr>
            <a:xfrm>
              <a:off x="8316840" y="2909947"/>
              <a:ext cx="1088658" cy="365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lawman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7F72B2-5966-496A-AC34-C71E2BB5994D}"/>
                </a:ext>
              </a:extLst>
            </p:cNvPr>
            <p:cNvSpPr/>
            <p:nvPr/>
          </p:nvSpPr>
          <p:spPr>
            <a:xfrm>
              <a:off x="8316840" y="3350179"/>
              <a:ext cx="1088658" cy="365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fireman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7126D57-A98F-499F-8EB3-210277610A3D}"/>
                </a:ext>
              </a:extLst>
            </p:cNvPr>
            <p:cNvSpPr/>
            <p:nvPr/>
          </p:nvSpPr>
          <p:spPr>
            <a:xfrm>
              <a:off x="9590461" y="1676435"/>
              <a:ext cx="966346" cy="365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mailman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44B4E25-78A6-4F66-9ED7-AE239327BEEA}"/>
                </a:ext>
              </a:extLst>
            </p:cNvPr>
            <p:cNvSpPr/>
            <p:nvPr/>
          </p:nvSpPr>
          <p:spPr>
            <a:xfrm>
              <a:off x="9590461" y="2670635"/>
              <a:ext cx="966346" cy="365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sheriff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C62815E-880E-4B66-A059-C948BF993B9C}"/>
                </a:ext>
              </a:extLst>
            </p:cNvPr>
            <p:cNvSpPr/>
            <p:nvPr/>
          </p:nvSpPr>
          <p:spPr>
            <a:xfrm>
              <a:off x="9590461" y="3110867"/>
              <a:ext cx="966346" cy="365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policeman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.n.01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311869-1F30-4C49-B1EA-26B251616AA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2295811" y="2435947"/>
              <a:ext cx="154814" cy="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6A45D2A-D94A-41A1-92B3-58DDFB92B02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684216" y="2435947"/>
              <a:ext cx="1548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C56889F-AF5D-43E5-AE6E-C70D41F5E5E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950573" y="2435947"/>
              <a:ext cx="1548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DDF030-0C5A-44E0-8511-92D24B93EB7E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5808912" y="1858396"/>
              <a:ext cx="344773" cy="577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3AA936F-6BE2-499B-BCDB-108A65519DE2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808912" y="2309055"/>
              <a:ext cx="349089" cy="126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DC6AD7A-F466-4EED-95CA-AAD4B11BCCAA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5808912" y="2435947"/>
              <a:ext cx="344773" cy="856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94778BB-3D15-441C-BBE7-C89A8BC887E5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7026490" y="3292828"/>
              <a:ext cx="1849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B6424DB-9B46-49E7-AB3F-CCBC93F84FDB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030806" y="2309055"/>
              <a:ext cx="1849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328D391-A167-40A2-9C20-B7B55A02C8D1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7026490" y="1858396"/>
              <a:ext cx="1849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D7B61E-4FE5-441C-8CAA-4738D9EE42DD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8131877" y="1858396"/>
              <a:ext cx="1849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88B767-8918-48DA-86CE-8A8724428D7B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9405498" y="1858396"/>
              <a:ext cx="184963" cy="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07D761-B79A-4A65-BE8B-71B36EA8D3A2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8131877" y="3092598"/>
              <a:ext cx="184963" cy="200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46A12BA-9433-4E0D-9C4E-AB395BE6FF31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8131877" y="3292828"/>
              <a:ext cx="184963" cy="240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88D3CAE-F338-406B-ACF2-815732B2A88A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9405498" y="3092598"/>
              <a:ext cx="184963" cy="200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DE1DE2E-524C-4D2C-B051-D7E50DD7A10F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9405498" y="2853286"/>
              <a:ext cx="184963" cy="239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942A65-2FD8-4F07-B4BA-4F5C9A2391B0}"/>
                </a:ext>
              </a:extLst>
            </p:cNvPr>
            <p:cNvSpPr txBox="1"/>
            <p:nvPr/>
          </p:nvSpPr>
          <p:spPr>
            <a:xfrm>
              <a:off x="2932883" y="3755220"/>
              <a:ext cx="6326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WordNet</a:t>
              </a:r>
              <a:r>
                <a:rPr lang="ko-KR" altLang="en-US" sz="1200" b="1" dirty="0"/>
                <a:t> 내의 단어 별 </a:t>
              </a:r>
              <a:r>
                <a:rPr lang="en-US" altLang="ko-KR" sz="1200" b="1" dirty="0"/>
                <a:t>top-1 </a:t>
              </a:r>
              <a:r>
                <a:rPr lang="ko-KR" altLang="en-US" sz="1200" b="1" dirty="0"/>
                <a:t>의미의 </a:t>
              </a:r>
              <a:r>
                <a:rPr lang="en-US" altLang="ko-KR" sz="1200" b="1" dirty="0"/>
                <a:t>top-1 </a:t>
              </a:r>
              <a:r>
                <a:rPr lang="ko-KR" altLang="en-US" sz="1200" b="1" dirty="0" err="1"/>
                <a:t>상위어만</a:t>
              </a:r>
              <a:r>
                <a:rPr lang="ko-KR" altLang="en-US" sz="1200" b="1" dirty="0"/>
                <a:t> 선택하여 트리 구조로 나타낸 경우</a:t>
              </a:r>
              <a:endParaRPr lang="ko-KR" altLang="en-US" b="1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C42F367-530C-4CD9-ADF9-B7BBD2A17ECF}"/>
              </a:ext>
            </a:extLst>
          </p:cNvPr>
          <p:cNvSpPr txBox="1"/>
          <p:nvPr/>
        </p:nvSpPr>
        <p:spPr>
          <a:xfrm>
            <a:off x="4404286" y="4658339"/>
            <a:ext cx="148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car.n.01</a:t>
            </a:r>
            <a:endParaRPr lang="ko-KR" altLang="en-US" sz="2800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BE067E-CA38-49E5-AC8C-E57089B690C1}"/>
              </a:ext>
            </a:extLst>
          </p:cNvPr>
          <p:cNvCxnSpPr/>
          <p:nvPr/>
        </p:nvCxnSpPr>
        <p:spPr>
          <a:xfrm flipH="1">
            <a:off x="4501360" y="5125349"/>
            <a:ext cx="45869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149F38-DF92-4203-A9CF-8B364F6F2C7B}"/>
              </a:ext>
            </a:extLst>
          </p:cNvPr>
          <p:cNvCxnSpPr>
            <a:cxnSpLocks/>
          </p:cNvCxnSpPr>
          <p:nvPr/>
        </p:nvCxnSpPr>
        <p:spPr>
          <a:xfrm flipH="1">
            <a:off x="5077602" y="5125349"/>
            <a:ext cx="2047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4EDD692-2BBE-4A1B-AC75-42C862BBA9DC}"/>
              </a:ext>
            </a:extLst>
          </p:cNvPr>
          <p:cNvCxnSpPr>
            <a:cxnSpLocks/>
          </p:cNvCxnSpPr>
          <p:nvPr/>
        </p:nvCxnSpPr>
        <p:spPr>
          <a:xfrm flipH="1">
            <a:off x="5394831" y="5125349"/>
            <a:ext cx="36173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20FFC1-CF09-4CC8-BD5C-ADD8FEA4641F}"/>
              </a:ext>
            </a:extLst>
          </p:cNvPr>
          <p:cNvSpPr txBox="1"/>
          <p:nvPr/>
        </p:nvSpPr>
        <p:spPr>
          <a:xfrm>
            <a:off x="3326747" y="540148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단어 이름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138443-8983-46E8-A926-D34F83435C01}"/>
              </a:ext>
            </a:extLst>
          </p:cNvPr>
          <p:cNvSpPr txBox="1"/>
          <p:nvPr/>
        </p:nvSpPr>
        <p:spPr>
          <a:xfrm>
            <a:off x="4200466" y="580398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속성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명사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동사 등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031804-27F6-4EDE-BBE4-4070C0B97EEF}"/>
              </a:ext>
            </a:extLst>
          </p:cNvPr>
          <p:cNvSpPr txBox="1"/>
          <p:nvPr/>
        </p:nvSpPr>
        <p:spPr>
          <a:xfrm>
            <a:off x="6336157" y="536158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</a:rPr>
              <a:t>그룹의 인덱스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02C5C7E-DA26-4132-B72D-5E7E91FF2D65}"/>
              </a:ext>
            </a:extLst>
          </p:cNvPr>
          <p:cNvCxnSpPr/>
          <p:nvPr/>
        </p:nvCxnSpPr>
        <p:spPr>
          <a:xfrm flipH="1">
            <a:off x="4285514" y="5122243"/>
            <a:ext cx="445195" cy="3209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438A860-415E-477F-82FF-9ADCAA404A9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184069" y="5133208"/>
            <a:ext cx="868" cy="670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FB3D4A2-04C6-4A8D-A26A-082FB2B43D6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575699" y="5122243"/>
            <a:ext cx="760458" cy="4086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43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479243-966D-491B-822E-E9F58F204C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한국어 </a:t>
            </a:r>
            <a:r>
              <a:rPr lang="en-US" altLang="ko-KR" dirty="0"/>
              <a:t>WordNet</a:t>
            </a:r>
          </a:p>
          <a:p>
            <a:pPr lvl="2"/>
            <a:r>
              <a:rPr lang="ko-KR" altLang="en-US" dirty="0"/>
              <a:t>표준이라고 할 만한 것은 없음</a:t>
            </a:r>
            <a:endParaRPr lang="en-US" altLang="ko-KR" dirty="0"/>
          </a:p>
          <a:p>
            <a:pPr lvl="2"/>
            <a:r>
              <a:rPr lang="ko-KR" altLang="en-US" dirty="0"/>
              <a:t>몇 개의 워드넷이 존재하는 정도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98EBE0-CAAD-49D3-BAE5-963ABE74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743120-6E61-45E0-90C2-0EADC1BDD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DCE1F-E9DF-47E9-9379-217B5ACE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6" name="표 38">
            <a:extLst>
              <a:ext uri="{FF2B5EF4-FFF2-40B4-BE49-F238E27FC236}">
                <a16:creationId xmlns:a16="http://schemas.microsoft.com/office/drawing/2014/main" id="{5C8F1D91-53D4-49BB-BD4E-AF1B5DA4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96707"/>
              </p:ext>
            </p:extLst>
          </p:nvPr>
        </p:nvGraphicFramePr>
        <p:xfrm>
          <a:off x="2064268" y="2781816"/>
          <a:ext cx="88928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278">
                  <a:extLst>
                    <a:ext uri="{9D8B030D-6E8A-4147-A177-3AD203B41FA5}">
                      <a16:colId xmlns:a16="http://schemas.microsoft.com/office/drawing/2014/main" val="3621097512"/>
                    </a:ext>
                  </a:extLst>
                </a:gridCol>
                <a:gridCol w="1742200">
                  <a:extLst>
                    <a:ext uri="{9D8B030D-6E8A-4147-A177-3AD203B41FA5}">
                      <a16:colId xmlns:a16="http://schemas.microsoft.com/office/drawing/2014/main" val="3376472615"/>
                    </a:ext>
                  </a:extLst>
                </a:gridCol>
                <a:gridCol w="4186356">
                  <a:extLst>
                    <a:ext uri="{9D8B030D-6E8A-4147-A177-3AD203B41FA5}">
                      <a16:colId xmlns:a16="http://schemas.microsoft.com/office/drawing/2014/main" val="319164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웹사이트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1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KorLex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부산대학교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hlinkClick r:id="rId2"/>
                        </a:rPr>
                        <a:t>http://korlex.pusan.ac.kr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Korean WordNet(KWN)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KAIST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hlinkClick r:id="rId3"/>
                        </a:rPr>
                        <a:t>http://wordnet.kaist.ac.kr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67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28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FD445F-1B2A-4EC7-832E-70413D8B69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단어들은 그 내용을 설명할 수 있는 다양한 특징을 가짐</a:t>
            </a:r>
            <a:endParaRPr lang="en-US" altLang="ko-KR" dirty="0"/>
          </a:p>
          <a:p>
            <a:pPr lvl="1"/>
            <a:r>
              <a:rPr lang="ko-KR" altLang="en-US" dirty="0"/>
              <a:t>특징벡터</a:t>
            </a:r>
            <a:r>
              <a:rPr lang="en-US" altLang="ko-KR" dirty="0"/>
              <a:t>: </a:t>
            </a:r>
            <a:r>
              <a:rPr lang="ko-KR" altLang="en-US" dirty="0"/>
              <a:t>이러한 특징 별 수치를 모아 벡터로 표현한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단어의 특징 벡터를 구성하기 위한 가정</a:t>
            </a:r>
            <a:endParaRPr lang="en-US" altLang="ko-KR" dirty="0"/>
          </a:p>
          <a:p>
            <a:pPr lvl="2"/>
            <a:r>
              <a:rPr lang="ko-KR" altLang="en-US" dirty="0"/>
              <a:t>의미가 비슷한 단어라면 쓰임새가 비슷할 것</a:t>
            </a:r>
            <a:endParaRPr lang="en-US" altLang="ko-KR" dirty="0"/>
          </a:p>
          <a:p>
            <a:pPr lvl="2"/>
            <a:r>
              <a:rPr lang="ko-KR" altLang="en-US" dirty="0"/>
              <a:t>쓰임새가 비슷하므로 비슷한 문장 안에서 비슷한 역할로 사용될 것</a:t>
            </a:r>
            <a:endParaRPr lang="en-US" altLang="ko-KR" dirty="0"/>
          </a:p>
          <a:p>
            <a:pPr lvl="2"/>
            <a:r>
              <a:rPr lang="ko-KR" altLang="en-US" dirty="0"/>
              <a:t>따라서 함께 나타나는 단어들이 유사할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5EAB4-F0B7-44B8-9624-7EAB1F6E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26F1F8-C82C-4B30-9F99-6CC729FDD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E1933-2EDF-428F-873F-C12655AC1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25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C0A2475-4625-43EE-91FB-F40080D80383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26720" y="1028700"/>
                <a:ext cx="11338560" cy="556260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특징 추출하기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TF-IDF(Term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Frequency-Inverse Document Frequency)</a:t>
                </a:r>
              </a:p>
              <a:p>
                <a:pPr lvl="2"/>
                <a:r>
                  <a:rPr lang="ko-KR" altLang="en-US" dirty="0"/>
                  <a:t>어떤 단어가 출현한 문서의 숫자의 역수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TF:</a:t>
                </a:r>
                <a:r>
                  <a:rPr lang="ko-KR" altLang="en-US" dirty="0"/>
                  <a:t> 단어가 문서에 출현한 횟수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값이 클 수록 문서에서 중요한 단어일 확률 높음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3"/>
                <a:r>
                  <a:rPr lang="en-US" altLang="ko-KR" dirty="0"/>
                  <a:t>DF:</a:t>
                </a:r>
                <a:r>
                  <a:rPr lang="ko-KR" altLang="en-US" dirty="0"/>
                  <a:t> 해당 단어가 출현한 문서의 수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>
                    <a:sym typeface="Wingdings" panose="05000000000000000000" pitchFamily="2" charset="2"/>
                  </a:rPr>
                  <a:t>값이 클 수록 중요하다고 하기보다는 일반적으로 많이 쓰이는 단어일 가능성이 높음</a:t>
                </a:r>
                <a:r>
                  <a:rPr lang="en-US" altLang="ko-KR" dirty="0">
                    <a:sym typeface="Wingdings" panose="05000000000000000000" pitchFamily="2" charset="2"/>
                  </a:rPr>
                  <a:t>(‘the’</a:t>
                </a:r>
                <a:r>
                  <a:rPr lang="ko-KR" altLang="en-US" dirty="0">
                    <a:sym typeface="Wingdings" panose="05000000000000000000" pitchFamily="2" charset="2"/>
                  </a:rPr>
                  <a:t>와 같은 것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</a:p>
              <a:p>
                <a:pPr lvl="3"/>
                <a:r>
                  <a:rPr lang="en-US" altLang="ko-KR" dirty="0">
                    <a:sym typeface="Wingdings" panose="05000000000000000000" pitchFamily="2" charset="2"/>
                  </a:rPr>
                  <a:t>IDF</a:t>
                </a:r>
                <a:r>
                  <a:rPr lang="ko-KR" altLang="en-US" dirty="0">
                    <a:sym typeface="Wingdings" panose="05000000000000000000" pitchFamily="2" charset="2"/>
                  </a:rPr>
                  <a:t>를 구해 </a:t>
                </a:r>
                <a:r>
                  <a:rPr lang="en-US" altLang="ko-KR" dirty="0">
                    <a:sym typeface="Wingdings" panose="05000000000000000000" pitchFamily="2" charset="2"/>
                  </a:rPr>
                  <a:t>TF</a:t>
                </a:r>
                <a:r>
                  <a:rPr lang="ko-KR" altLang="en-US" dirty="0">
                    <a:sym typeface="Wingdings" panose="05000000000000000000" pitchFamily="2" charset="2"/>
                  </a:rPr>
                  <a:t>에 곱해줌으로써 </a:t>
                </a:r>
                <a:r>
                  <a:rPr lang="en-US" altLang="ko-KR" dirty="0">
                    <a:sym typeface="Wingdings" panose="05000000000000000000" pitchFamily="2" charset="2"/>
                  </a:rPr>
                  <a:t>‘the’</a:t>
                </a:r>
                <a:r>
                  <a:rPr lang="ko-KR" altLang="en-US" dirty="0">
                    <a:sym typeface="Wingdings" panose="05000000000000000000" pitchFamily="2" charset="2"/>
                  </a:rPr>
                  <a:t>와 같은 단어에 대한 페널티를 적용함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어떤 단어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가 문서 </a:t>
                </a:r>
                <a:r>
                  <a:rPr lang="en-US" altLang="ko-KR" dirty="0"/>
                  <a:t>d </a:t>
                </a:r>
                <a:r>
                  <a:rPr lang="ko-KR" altLang="en-US" dirty="0"/>
                  <a:t>내에서 얼마나 중요한지 나타내는 수치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 수치가 높을 수록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를 대표하는 성질을 띠게 된다고 볼 수 있음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C0A2475-4625-43EE-91FB-F40080D80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26720" y="1028700"/>
                <a:ext cx="11338560" cy="5562600"/>
              </a:xfr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1D0E1919-B4B4-43F1-B469-46AC244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7F6AB-B306-44F2-AD67-36B9A9F2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7260C-5047-49AC-A7B1-04EA26C49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216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160615-BABD-4251-ABFD-58B1B745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641E4-0ED2-4C5A-A538-392814167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D091F-DCD5-4FB3-8240-FA9C8AF58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D09A6-BC46-404B-BCDF-69E42B8D9C75}"/>
              </a:ext>
            </a:extLst>
          </p:cNvPr>
          <p:cNvSpPr txBox="1"/>
          <p:nvPr/>
        </p:nvSpPr>
        <p:spPr>
          <a:xfrm>
            <a:off x="5234225" y="3074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7555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603434-E5C5-46EE-9AE4-FE4920E0B0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단어의 중의성에 대한 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F3C74-D771-4F0C-9745-5BCE4A0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의미와 유사성</a:t>
            </a:r>
            <a:r>
              <a:rPr lang="en-US" altLang="ko-KR" dirty="0"/>
              <a:t>, </a:t>
            </a:r>
            <a:r>
              <a:rPr lang="ko-KR" altLang="en-US" dirty="0"/>
              <a:t>모호성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DE5DA-161C-471C-8A91-6C6C8D62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EECA3-5386-4BC9-8E3A-55CB136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18F0C1-85C5-4208-B395-507988E9F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71792"/>
              </p:ext>
            </p:extLst>
          </p:nvPr>
        </p:nvGraphicFramePr>
        <p:xfrm>
          <a:off x="842888" y="1754634"/>
          <a:ext cx="10922391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01">
                  <a:extLst>
                    <a:ext uri="{9D8B030D-6E8A-4147-A177-3AD203B41FA5}">
                      <a16:colId xmlns:a16="http://schemas.microsoft.com/office/drawing/2014/main" val="3059428563"/>
                    </a:ext>
                  </a:extLst>
                </a:gridCol>
                <a:gridCol w="1322544">
                  <a:extLst>
                    <a:ext uri="{9D8B030D-6E8A-4147-A177-3AD203B41FA5}">
                      <a16:colId xmlns:a16="http://schemas.microsoft.com/office/drawing/2014/main" val="3839363444"/>
                    </a:ext>
                  </a:extLst>
                </a:gridCol>
                <a:gridCol w="8535446">
                  <a:extLst>
                    <a:ext uri="{9D8B030D-6E8A-4147-A177-3AD203B41FA5}">
                      <a16:colId xmlns:a16="http://schemas.microsoft.com/office/drawing/2014/main" val="2791823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연관 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세부 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풀이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3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좋은 향기나 맛이 있는 식물의 잎이나 뿌리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열매 등을 달이거나 우려서 만든 마실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73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바퀴가 달려 있어 사람이나 짐을 실어 나르는 기관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77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사람이나 물건을 차에 실어 그 분량을 세는 단위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장기의 말 중에서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車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자를 새긴 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24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둘 이상을 비교했을 때 서로 다르게 나타나는 수준이나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34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3-2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어떤 수나 식에서 다른 수나 식을 뺀 나머지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5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#4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어떤 일의 차례나 횟수를 나타내는 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4-2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어떠한 일을 하던 기회나 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4-3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일정한 주기나 기간이 지난 해당 시기를 나타내는 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25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3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D654B9-75E4-4C88-994F-00B998EC4AA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통계 기반 기법은</a:t>
            </a:r>
            <a:endParaRPr lang="en-US" altLang="ko-KR" dirty="0"/>
          </a:p>
          <a:p>
            <a:pPr lvl="1"/>
            <a:r>
              <a:rPr lang="ko-KR" altLang="en-US" dirty="0"/>
              <a:t>통계를 기반으로 </a:t>
            </a:r>
          </a:p>
          <a:p>
            <a:pPr lvl="2"/>
            <a:r>
              <a:rPr lang="ko-KR" altLang="en-US" dirty="0"/>
              <a:t>어떤 데이터가 많이 사용되는지</a:t>
            </a:r>
          </a:p>
          <a:p>
            <a:pPr lvl="2"/>
            <a:r>
              <a:rPr lang="ko-KR" altLang="en-US" dirty="0"/>
              <a:t>데이터가 어떻게 분포되어 있는지</a:t>
            </a:r>
          </a:p>
          <a:p>
            <a:pPr lvl="2"/>
            <a:r>
              <a:rPr lang="ko-KR" altLang="en-US" dirty="0"/>
              <a:t>데이터의 분포에 따라 어떤 연관성과 의미를 갖는지</a:t>
            </a:r>
          </a:p>
          <a:p>
            <a:pPr lvl="1"/>
            <a:r>
              <a:rPr lang="ko-KR" altLang="en-US" dirty="0"/>
              <a:t>등의 정보를 추출하여 자연어를 처리하는 기법</a:t>
            </a:r>
          </a:p>
          <a:p>
            <a:pPr lvl="1"/>
            <a:r>
              <a:rPr lang="ko-KR" altLang="en-US" dirty="0"/>
              <a:t>통계를 사용하므로 통계 결과를 계산하기 위한 충분한 크기를 가진 대규모의 텍스트 데이터가 요구됨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61DA95-7B3A-4106-8290-3AE559B4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2AF84-061E-45E0-8F03-0139091BD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34AA6-D4F6-4DB9-A5E5-4F904784A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75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823FA9-B990-4559-8E81-9CCFB46E474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413913" cy="5177789"/>
          </a:xfrm>
        </p:spPr>
        <p:txBody>
          <a:bodyPr>
            <a:normAutofit/>
          </a:bodyPr>
          <a:lstStyle/>
          <a:p>
            <a:r>
              <a:rPr lang="ko-KR" altLang="en-US" dirty="0"/>
              <a:t>말뭉치</a:t>
            </a:r>
            <a:r>
              <a:rPr lang="en-US" altLang="ko-KR" dirty="0"/>
              <a:t>(Corpus)</a:t>
            </a:r>
            <a:r>
              <a:rPr lang="ko-KR" altLang="en-US" dirty="0"/>
              <a:t>를 이용한다</a:t>
            </a:r>
          </a:p>
          <a:p>
            <a:pPr lvl="1"/>
            <a:r>
              <a:rPr lang="ko-KR" altLang="en-US" dirty="0"/>
              <a:t>말뭉치</a:t>
            </a:r>
            <a:r>
              <a:rPr lang="en-US" altLang="ko-KR" dirty="0"/>
              <a:t>: </a:t>
            </a:r>
            <a:r>
              <a:rPr lang="ko-KR" altLang="en-US" dirty="0"/>
              <a:t>자연어 처리에 대한 연구</a:t>
            </a:r>
            <a:r>
              <a:rPr lang="en-US" altLang="ko-KR" dirty="0"/>
              <a:t>, </a:t>
            </a:r>
            <a:r>
              <a:rPr lang="ko-KR" altLang="en-US" dirty="0"/>
              <a:t>애플리케이션의 개발 등을 염두에 두고 수집된 대량의 텍스트 데이터</a:t>
            </a:r>
          </a:p>
          <a:p>
            <a:pPr lvl="1"/>
            <a:r>
              <a:rPr lang="ko-KR" altLang="en-US" dirty="0"/>
              <a:t>말뭉치 자체는 단순한 텍스트 데이터이지만 텍스트에 담긴 문장은 사람이 쓴 글이다</a:t>
            </a:r>
          </a:p>
          <a:p>
            <a:pPr lvl="2"/>
            <a:r>
              <a:rPr lang="ko-KR" altLang="en-US" dirty="0"/>
              <a:t>말뭉치에는 자연어에 대한 사람의 지식이 충분히 담겨있다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문장을 쓰는 방법</a:t>
            </a:r>
            <a:r>
              <a:rPr lang="en-US" altLang="ko-KR" dirty="0"/>
              <a:t>, </a:t>
            </a:r>
            <a:r>
              <a:rPr lang="ko-KR" altLang="en-US" dirty="0"/>
              <a:t>단어를 선택하는 방법</a:t>
            </a:r>
            <a:r>
              <a:rPr lang="en-US" altLang="ko-KR" dirty="0"/>
              <a:t>, </a:t>
            </a:r>
            <a:r>
              <a:rPr lang="ko-KR" altLang="en-US" dirty="0"/>
              <a:t>단어의 의미 등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말뭉치에서 자동으로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그리고 효율적으로 핵심을 추출하는 것</a:t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</a:rPr>
              <a:t> 통계 기반의 자연어 처리 기법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4E25EB-D068-42BF-AE94-47446D14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5FE905-8372-4C00-AA3E-16246BA4E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4B6B4E-B7FA-4271-BE8B-66942195B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841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7C0FCA-5B23-482E-B9A0-A1E28CA8709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분포 가설</a:t>
            </a:r>
            <a:r>
              <a:rPr lang="en-US" altLang="ko-KR" dirty="0"/>
              <a:t>(Distributional Hypothesis)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단어의 의미는 주변 단어에 의해 형성된다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단어 자체에는 별 의미가 없고 그 </a:t>
            </a:r>
            <a:r>
              <a:rPr lang="ko-KR" altLang="en-US" dirty="0">
                <a:solidFill>
                  <a:srgbClr val="FF0000"/>
                </a:solidFill>
              </a:rPr>
              <a:t>단어가 사용된 맥락</a:t>
            </a:r>
            <a:r>
              <a:rPr lang="en-US" altLang="ko-KR" dirty="0">
                <a:solidFill>
                  <a:srgbClr val="FF0000"/>
                </a:solidFill>
              </a:rPr>
              <a:t>(Context)</a:t>
            </a:r>
            <a:r>
              <a:rPr lang="ko-KR" altLang="en-US" dirty="0">
                <a:solidFill>
                  <a:srgbClr val="FF0000"/>
                </a:solidFill>
              </a:rPr>
              <a:t>이 의미를 형성한다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자연어 처리에 관한 중요한 기법은 대부분 분포가설을 기반으로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B1BAEC-117F-422A-8226-2F4F2021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649D53-1B10-4BF0-A7E0-227A8AC2E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BFCB56-F680-40E5-8770-7969095F9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5AC48-EFE2-4BB8-B159-5B424F8841F4}"/>
              </a:ext>
            </a:extLst>
          </p:cNvPr>
          <p:cNvSpPr txBox="1"/>
          <p:nvPr/>
        </p:nvSpPr>
        <p:spPr>
          <a:xfrm>
            <a:off x="2915257" y="4623017"/>
            <a:ext cx="636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You   say   goodbye   and   I   say   hello.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163CCD-A19B-4750-94A1-B89DDCC261AF}"/>
              </a:ext>
            </a:extLst>
          </p:cNvPr>
          <p:cNvSpPr/>
          <p:nvPr/>
        </p:nvSpPr>
        <p:spPr>
          <a:xfrm>
            <a:off x="4623018" y="4662478"/>
            <a:ext cx="1353940" cy="422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DFC516-B033-4DB7-9179-744B9B1D4CEA}"/>
              </a:ext>
            </a:extLst>
          </p:cNvPr>
          <p:cNvSpPr/>
          <p:nvPr/>
        </p:nvSpPr>
        <p:spPr>
          <a:xfrm>
            <a:off x="2978668" y="4691199"/>
            <a:ext cx="592594" cy="364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708EADB4-ADAA-416D-A88C-7CABFB4C429D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 rot="5400000" flipH="1">
            <a:off x="4273116" y="4057810"/>
            <a:ext cx="28721" cy="2025023"/>
          </a:xfrm>
          <a:prstGeom prst="curvedConnector3">
            <a:avLst>
              <a:gd name="adj1" fmla="val -2954859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7A9F33-E890-4398-BA52-027E42D3EE71}"/>
              </a:ext>
            </a:extLst>
          </p:cNvPr>
          <p:cNvSpPr/>
          <p:nvPr/>
        </p:nvSpPr>
        <p:spPr>
          <a:xfrm>
            <a:off x="7028714" y="4691199"/>
            <a:ext cx="287794" cy="364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809926-4591-4485-97B0-E6E29AB304B7}"/>
              </a:ext>
            </a:extLst>
          </p:cNvPr>
          <p:cNvSpPr/>
          <p:nvPr/>
        </p:nvSpPr>
        <p:spPr>
          <a:xfrm>
            <a:off x="3750806" y="4691199"/>
            <a:ext cx="636744" cy="364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497250-2AB5-4217-A9DD-300F1A962B36}"/>
              </a:ext>
            </a:extLst>
          </p:cNvPr>
          <p:cNvSpPr/>
          <p:nvPr/>
        </p:nvSpPr>
        <p:spPr>
          <a:xfrm>
            <a:off x="6215041" y="4691199"/>
            <a:ext cx="633147" cy="364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00B628C6-5513-4077-A724-B79013CE5789}"/>
              </a:ext>
            </a:extLst>
          </p:cNvPr>
          <p:cNvCxnSpPr>
            <a:cxnSpLocks/>
            <a:stCxn id="16" idx="2"/>
            <a:endCxn id="22" idx="2"/>
          </p:cNvCxnSpPr>
          <p:nvPr/>
        </p:nvCxnSpPr>
        <p:spPr>
          <a:xfrm rot="5400000" flipH="1" flipV="1">
            <a:off x="6221938" y="4134009"/>
            <a:ext cx="28721" cy="1872623"/>
          </a:xfrm>
          <a:prstGeom prst="curvedConnector3">
            <a:avLst>
              <a:gd name="adj1" fmla="val -288653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11B1D19-B499-43C4-8A3D-0718FD802BB5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 rot="5400000" flipH="1">
            <a:off x="4670222" y="4454916"/>
            <a:ext cx="28721" cy="1230810"/>
          </a:xfrm>
          <a:prstGeom prst="curvedConnector3">
            <a:avLst>
              <a:gd name="adj1" fmla="val -1233192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F45C42-3AD2-4F66-B5F8-B345FECE29E1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 rot="5400000" flipH="1" flipV="1">
            <a:off x="5901440" y="4454507"/>
            <a:ext cx="28721" cy="1231627"/>
          </a:xfrm>
          <a:prstGeom prst="curvedConnector3">
            <a:avLst>
              <a:gd name="adj1" fmla="val -1287842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50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D8700B-F886-4FE6-942A-D7717A5CD78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391B6E-8DFF-4CDF-BFC4-D9C0186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9868D-3F03-4319-9C52-7C861886E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1AC35-6359-45C8-B779-02178AF18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F4B7A9-5EA0-4BEB-AF03-DADC43E62C73}"/>
              </a:ext>
            </a:extLst>
          </p:cNvPr>
          <p:cNvSpPr/>
          <p:nvPr/>
        </p:nvSpPr>
        <p:spPr>
          <a:xfrm>
            <a:off x="1778669" y="2475717"/>
            <a:ext cx="2462464" cy="542677"/>
          </a:xfrm>
          <a:prstGeom prst="roundRect">
            <a:avLst/>
          </a:prstGeom>
          <a:solidFill>
            <a:srgbClr val="E8FEEF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drink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beer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6D4E38-D4DA-49ED-AC7C-7AE427F541D3}"/>
              </a:ext>
            </a:extLst>
          </p:cNvPr>
          <p:cNvSpPr/>
          <p:nvPr/>
        </p:nvSpPr>
        <p:spPr>
          <a:xfrm>
            <a:off x="1778669" y="3246155"/>
            <a:ext cx="2462464" cy="542677"/>
          </a:xfrm>
          <a:prstGeom prst="roundRect">
            <a:avLst/>
          </a:prstGeom>
          <a:solidFill>
            <a:srgbClr val="E8FEEF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We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drink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wine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F4A7AC8-A4A7-4361-AFAA-C5D5B3B74102}"/>
              </a:ext>
            </a:extLst>
          </p:cNvPr>
          <p:cNvSpPr/>
          <p:nvPr/>
        </p:nvSpPr>
        <p:spPr>
          <a:xfrm>
            <a:off x="2765914" y="3983242"/>
            <a:ext cx="487973" cy="23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D05AE-FEFF-4F32-B5E9-62E2121B17A2}"/>
              </a:ext>
            </a:extLst>
          </p:cNvPr>
          <p:cNvSpPr txBox="1"/>
          <p:nvPr/>
        </p:nvSpPr>
        <p:spPr>
          <a:xfrm>
            <a:off x="1855577" y="4394134"/>
            <a:ext cx="2308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Drink </a:t>
            </a:r>
            <a:r>
              <a:rPr lang="ko-KR" altLang="en-US" b="1" dirty="0">
                <a:solidFill>
                  <a:schemeClr val="accent1"/>
                </a:solidFill>
              </a:rPr>
              <a:t>의 주변에는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음료가 등장할 확률이 높다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9ABC97-8580-4EDE-B155-429D954EE02D}"/>
              </a:ext>
            </a:extLst>
          </p:cNvPr>
          <p:cNvSpPr/>
          <p:nvPr/>
        </p:nvSpPr>
        <p:spPr>
          <a:xfrm>
            <a:off x="6895954" y="2475717"/>
            <a:ext cx="2462464" cy="542677"/>
          </a:xfrm>
          <a:prstGeom prst="roundRect">
            <a:avLst/>
          </a:prstGeom>
          <a:solidFill>
            <a:srgbClr val="E8FEEF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guzzle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beer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367DCF-3611-4B2C-983A-A01C5A2F5CB0}"/>
              </a:ext>
            </a:extLst>
          </p:cNvPr>
          <p:cNvSpPr/>
          <p:nvPr/>
        </p:nvSpPr>
        <p:spPr>
          <a:xfrm>
            <a:off x="6895954" y="3246155"/>
            <a:ext cx="2462464" cy="542677"/>
          </a:xfrm>
          <a:prstGeom prst="roundRect">
            <a:avLst/>
          </a:prstGeom>
          <a:solidFill>
            <a:srgbClr val="E8FEEF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We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guzzle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wine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786068F-E2B2-4CDB-838E-177FF196398B}"/>
              </a:ext>
            </a:extLst>
          </p:cNvPr>
          <p:cNvSpPr/>
          <p:nvPr/>
        </p:nvSpPr>
        <p:spPr>
          <a:xfrm>
            <a:off x="7883199" y="3983242"/>
            <a:ext cx="487973" cy="23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1A57C-6740-4B3C-8285-A8FACBA6F5EB}"/>
              </a:ext>
            </a:extLst>
          </p:cNvPr>
          <p:cNvSpPr txBox="1"/>
          <p:nvPr/>
        </p:nvSpPr>
        <p:spPr>
          <a:xfrm>
            <a:off x="5942131" y="4302051"/>
            <a:ext cx="437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Guzzle</a:t>
            </a:r>
            <a:r>
              <a:rPr lang="ko-KR" altLang="en-US" b="1" dirty="0">
                <a:solidFill>
                  <a:schemeClr val="accent1"/>
                </a:solidFill>
              </a:rPr>
              <a:t>는 </a:t>
            </a:r>
            <a:r>
              <a:rPr lang="en-US" altLang="ko-KR" b="1" dirty="0">
                <a:solidFill>
                  <a:schemeClr val="accent1"/>
                </a:solidFill>
              </a:rPr>
              <a:t>drink</a:t>
            </a:r>
            <a:r>
              <a:rPr lang="ko-KR" altLang="en-US" b="1" dirty="0">
                <a:solidFill>
                  <a:schemeClr val="accent1"/>
                </a:solidFill>
              </a:rPr>
              <a:t>와 같은 맥락으로 사용될 확률이 높다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4B134-6C49-4FDB-BD43-EE0849CF5B2A}"/>
              </a:ext>
            </a:extLst>
          </p:cNvPr>
          <p:cNvSpPr txBox="1"/>
          <p:nvPr/>
        </p:nvSpPr>
        <p:spPr>
          <a:xfrm>
            <a:off x="6146513" y="4647171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Guzzle</a:t>
            </a:r>
            <a:r>
              <a:rPr lang="ko-KR" altLang="en-US" b="1" dirty="0">
                <a:solidFill>
                  <a:schemeClr val="accent1"/>
                </a:solidFill>
              </a:rPr>
              <a:t>는 </a:t>
            </a:r>
            <a:r>
              <a:rPr lang="en-US" altLang="ko-KR" b="1" dirty="0">
                <a:solidFill>
                  <a:schemeClr val="accent1"/>
                </a:solidFill>
              </a:rPr>
              <a:t>drink</a:t>
            </a:r>
            <a:r>
              <a:rPr lang="ko-KR" altLang="en-US" b="1" dirty="0">
                <a:solidFill>
                  <a:schemeClr val="accent1"/>
                </a:solidFill>
              </a:rPr>
              <a:t>와 가까운 의미의 단어일 것이다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0042453C-662D-4737-96D8-0F21A72FF837}"/>
              </a:ext>
            </a:extLst>
          </p:cNvPr>
          <p:cNvSpPr/>
          <p:nvPr/>
        </p:nvSpPr>
        <p:spPr>
          <a:xfrm>
            <a:off x="9358418" y="1487254"/>
            <a:ext cx="2289526" cy="889742"/>
          </a:xfrm>
          <a:prstGeom prst="wedgeRoundRectCallout">
            <a:avLst>
              <a:gd name="adj1" fmla="val -35112"/>
              <a:gd name="adj2" fmla="val 68780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이런 방식으로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단어 사이의 연관성과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맥락을 이용함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BC9E8-F00B-483C-9930-1B29BCA18698}"/>
              </a:ext>
            </a:extLst>
          </p:cNvPr>
          <p:cNvSpPr txBox="1"/>
          <p:nvPr/>
        </p:nvSpPr>
        <p:spPr>
          <a:xfrm>
            <a:off x="9573941" y="5279223"/>
            <a:ext cx="1779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Guzzle :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폭음하다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81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0057CA-3C7D-406D-809C-9B0DF9AA9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470212"/>
          </a:xfrm>
        </p:spPr>
        <p:txBody>
          <a:bodyPr/>
          <a:lstStyle/>
          <a:p>
            <a:r>
              <a:rPr lang="ko-KR" altLang="en-US" dirty="0"/>
              <a:t>분포 가설을 기초로 통계적 분석을 하려면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일단 어떤 단어가 몇 번이나 나오는지 세어보자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핵심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동시발생 행렬</a:t>
            </a:r>
            <a:r>
              <a:rPr lang="en-US" altLang="ko-KR" dirty="0"/>
              <a:t>: </a:t>
            </a:r>
            <a:r>
              <a:rPr lang="ko-KR" altLang="en-US" dirty="0"/>
              <a:t>주어진 단어의 맥락으로써 동시에 발생하는 단어의 출현빈도</a:t>
            </a:r>
            <a:endParaRPr lang="en-US" altLang="ko-KR" dirty="0"/>
          </a:p>
          <a:p>
            <a:pPr lvl="2"/>
            <a:r>
              <a:rPr lang="ko-KR" altLang="en-US" dirty="0"/>
              <a:t>맥락의 크기를 윈도우라고 하고</a:t>
            </a:r>
            <a:r>
              <a:rPr lang="en-US" altLang="ko-KR" dirty="0"/>
              <a:t>, </a:t>
            </a:r>
            <a:r>
              <a:rPr lang="ko-KR" altLang="en-US" dirty="0"/>
              <a:t>윈도우가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r>
              <a:rPr lang="en-US" altLang="ko-KR" dirty="0"/>
              <a:t>(</a:t>
            </a:r>
            <a:r>
              <a:rPr lang="ko-KR" altLang="en-US" dirty="0"/>
              <a:t>주어진 단어에서 한 단어까지 처리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You</a:t>
            </a:r>
            <a:r>
              <a:rPr lang="ko-KR" altLang="en-US" dirty="0"/>
              <a:t>의 맥락으로 발생하는 단어는 </a:t>
            </a:r>
            <a:r>
              <a:rPr lang="en-US" altLang="ko-KR" dirty="0"/>
              <a:t>say </a:t>
            </a:r>
            <a:r>
              <a:rPr lang="ko-KR" altLang="en-US" dirty="0"/>
              <a:t>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동시발생 행렬은 </a:t>
            </a:r>
            <a:r>
              <a:rPr lang="en-US" altLang="ko-KR" dirty="0">
                <a:sym typeface="Wingdings" panose="05000000000000000000" pitchFamily="2" charset="2"/>
              </a:rPr>
              <a:t>[0, 1, 0, 0, 0, 0, 0]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/>
              <a:t>say</a:t>
            </a:r>
            <a:r>
              <a:rPr lang="ko-KR" altLang="en-US" dirty="0"/>
              <a:t>의 맥락으로 발생하는 단어는 </a:t>
            </a:r>
            <a:r>
              <a:rPr lang="en-US" altLang="ko-KR" dirty="0"/>
              <a:t>You, goodbye, I, hello </a:t>
            </a:r>
            <a:r>
              <a:rPr lang="en-US" altLang="ko-KR" dirty="0">
                <a:sym typeface="Wingdings" panose="05000000000000000000" pitchFamily="2" charset="2"/>
              </a:rPr>
              <a:t> [1, 0, 1, 0, 1, 1, 0]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4E139-0DA1-4BB0-BC4D-198EB32E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12CD5-3C31-4A45-9B4D-FD7A3AF1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95DC1-F856-4613-912F-BE7C0E8C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47273-AF86-42A8-9DB1-1FD362551E55}"/>
              </a:ext>
            </a:extLst>
          </p:cNvPr>
          <p:cNvSpPr txBox="1"/>
          <p:nvPr/>
        </p:nvSpPr>
        <p:spPr>
          <a:xfrm>
            <a:off x="1996862" y="3583034"/>
            <a:ext cx="516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You say goodbye and I say hello.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BB1505-7AD2-4D2E-8F7F-BEE484B2C5FB}"/>
              </a:ext>
            </a:extLst>
          </p:cNvPr>
          <p:cNvSpPr/>
          <p:nvPr/>
        </p:nvSpPr>
        <p:spPr>
          <a:xfrm>
            <a:off x="2064269" y="3651216"/>
            <a:ext cx="592594" cy="364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E5CE12-E199-4DCE-866D-574DE460C95C}"/>
              </a:ext>
            </a:extLst>
          </p:cNvPr>
          <p:cNvSpPr/>
          <p:nvPr/>
        </p:nvSpPr>
        <p:spPr>
          <a:xfrm>
            <a:off x="2720275" y="3651216"/>
            <a:ext cx="493864" cy="364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5912817-0BC5-406B-8DCA-3539662B3809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16200000" flipH="1">
            <a:off x="2663886" y="3712656"/>
            <a:ext cx="12700" cy="606641"/>
          </a:xfrm>
          <a:prstGeom prst="curvedConnector3">
            <a:avLst>
              <a:gd name="adj1" fmla="val 18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4012DF-2885-42D7-9422-92F14431F852}"/>
              </a:ext>
            </a:extLst>
          </p:cNvPr>
          <p:cNvSpPr txBox="1"/>
          <p:nvPr/>
        </p:nvSpPr>
        <p:spPr>
          <a:xfrm>
            <a:off x="2246756" y="4141499"/>
            <a:ext cx="460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0          1                  0                    0       0       0            0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04329-76AE-4113-924C-230FACE81BFE}"/>
              </a:ext>
            </a:extLst>
          </p:cNvPr>
          <p:cNvSpPr txBox="1"/>
          <p:nvPr/>
        </p:nvSpPr>
        <p:spPr>
          <a:xfrm>
            <a:off x="1996862" y="5101147"/>
            <a:ext cx="516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You say goodbye and I say hello.</a:t>
            </a:r>
            <a:endParaRPr lang="ko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5BA072-BA51-4DA7-A0BD-587AFB2AE1D0}"/>
              </a:ext>
            </a:extLst>
          </p:cNvPr>
          <p:cNvSpPr/>
          <p:nvPr/>
        </p:nvSpPr>
        <p:spPr>
          <a:xfrm>
            <a:off x="2060273" y="5149599"/>
            <a:ext cx="592594" cy="364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5FE07-A12C-40F7-AB18-ABE9019DDC72}"/>
              </a:ext>
            </a:extLst>
          </p:cNvPr>
          <p:cNvSpPr/>
          <p:nvPr/>
        </p:nvSpPr>
        <p:spPr>
          <a:xfrm>
            <a:off x="2716278" y="5149599"/>
            <a:ext cx="497861" cy="364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40F6491-33EE-4E68-94FF-CEE4499C8C5F}"/>
              </a:ext>
            </a:extLst>
          </p:cNvPr>
          <p:cNvCxnSpPr>
            <a:cxnSpLocks/>
            <a:stCxn id="22" idx="2"/>
            <a:endCxn id="26" idx="2"/>
          </p:cNvCxnSpPr>
          <p:nvPr/>
        </p:nvCxnSpPr>
        <p:spPr>
          <a:xfrm rot="16200000" flipH="1">
            <a:off x="3452006" y="5027563"/>
            <a:ext cx="12700" cy="973594"/>
          </a:xfrm>
          <a:prstGeom prst="curvedConnector3">
            <a:avLst>
              <a:gd name="adj1" fmla="val 180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1BAEED-1837-448E-A70D-537437A80256}"/>
              </a:ext>
            </a:extLst>
          </p:cNvPr>
          <p:cNvSpPr txBox="1"/>
          <p:nvPr/>
        </p:nvSpPr>
        <p:spPr>
          <a:xfrm>
            <a:off x="2242760" y="5659612"/>
            <a:ext cx="464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1          0                  1                    0       1       0            1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F4BD60-52B9-4862-ADD5-0A6975C1EC4E}"/>
              </a:ext>
            </a:extLst>
          </p:cNvPr>
          <p:cNvSpPr/>
          <p:nvPr/>
        </p:nvSpPr>
        <p:spPr>
          <a:xfrm>
            <a:off x="5503511" y="5149599"/>
            <a:ext cx="524468" cy="364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DCA437-E9B1-43DC-8582-2668440134BF}"/>
              </a:ext>
            </a:extLst>
          </p:cNvPr>
          <p:cNvSpPr/>
          <p:nvPr/>
        </p:nvSpPr>
        <p:spPr>
          <a:xfrm>
            <a:off x="3274208" y="5149599"/>
            <a:ext cx="1329190" cy="364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CD0499-609C-43D4-B4B1-36B339DCD1D6}"/>
              </a:ext>
            </a:extLst>
          </p:cNvPr>
          <p:cNvSpPr/>
          <p:nvPr/>
        </p:nvSpPr>
        <p:spPr>
          <a:xfrm>
            <a:off x="5301954" y="5149599"/>
            <a:ext cx="162110" cy="364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D8A472-2143-4211-9F87-09919ED4E076}"/>
              </a:ext>
            </a:extLst>
          </p:cNvPr>
          <p:cNvSpPr/>
          <p:nvPr/>
        </p:nvSpPr>
        <p:spPr>
          <a:xfrm>
            <a:off x="6067426" y="5149599"/>
            <a:ext cx="780765" cy="364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3AC18FA-429D-472C-9637-70036783CEE9}"/>
              </a:ext>
            </a:extLst>
          </p:cNvPr>
          <p:cNvCxnSpPr>
            <a:cxnSpLocks/>
            <a:stCxn id="22" idx="2"/>
            <a:endCxn id="21" idx="2"/>
          </p:cNvCxnSpPr>
          <p:nvPr/>
        </p:nvCxnSpPr>
        <p:spPr>
          <a:xfrm rot="5400000">
            <a:off x="2660890" y="5210041"/>
            <a:ext cx="12700" cy="608639"/>
          </a:xfrm>
          <a:prstGeom prst="curvedConnector3">
            <a:avLst>
              <a:gd name="adj1" fmla="val 180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69BA2C86-CB17-4D23-B0EB-F64F9150F1C8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5400000">
            <a:off x="5574377" y="5322992"/>
            <a:ext cx="12700" cy="382736"/>
          </a:xfrm>
          <a:prstGeom prst="curvedConnector3">
            <a:avLst>
              <a:gd name="adj1" fmla="val 180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AC279726-CB28-493A-9637-EC44BE7761E0}"/>
              </a:ext>
            </a:extLst>
          </p:cNvPr>
          <p:cNvCxnSpPr>
            <a:cxnSpLocks/>
            <a:stCxn id="25" idx="2"/>
            <a:endCxn id="28" idx="2"/>
          </p:cNvCxnSpPr>
          <p:nvPr/>
        </p:nvCxnSpPr>
        <p:spPr>
          <a:xfrm rot="16200000" flipH="1">
            <a:off x="6111777" y="5168328"/>
            <a:ext cx="12700" cy="692064"/>
          </a:xfrm>
          <a:prstGeom prst="curvedConnector3">
            <a:avLst>
              <a:gd name="adj1" fmla="val 180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id="{30678219-B891-455B-912E-3B4C370C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33989"/>
              </p:ext>
            </p:extLst>
          </p:nvPr>
        </p:nvGraphicFramePr>
        <p:xfrm>
          <a:off x="7561295" y="5160429"/>
          <a:ext cx="33916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70">
                  <a:extLst>
                    <a:ext uri="{9D8B030D-6E8A-4147-A177-3AD203B41FA5}">
                      <a16:colId xmlns:a16="http://schemas.microsoft.com/office/drawing/2014/main" val="478648359"/>
                    </a:ext>
                  </a:extLst>
                </a:gridCol>
                <a:gridCol w="427766">
                  <a:extLst>
                    <a:ext uri="{9D8B030D-6E8A-4147-A177-3AD203B41FA5}">
                      <a16:colId xmlns:a16="http://schemas.microsoft.com/office/drawing/2014/main" val="366659507"/>
                    </a:ext>
                  </a:extLst>
                </a:gridCol>
                <a:gridCol w="412069">
                  <a:extLst>
                    <a:ext uri="{9D8B030D-6E8A-4147-A177-3AD203B41FA5}">
                      <a16:colId xmlns:a16="http://schemas.microsoft.com/office/drawing/2014/main" val="3785041573"/>
                    </a:ext>
                  </a:extLst>
                </a:gridCol>
                <a:gridCol w="722101">
                  <a:extLst>
                    <a:ext uri="{9D8B030D-6E8A-4147-A177-3AD203B41FA5}">
                      <a16:colId xmlns:a16="http://schemas.microsoft.com/office/drawing/2014/main" val="841636632"/>
                    </a:ext>
                  </a:extLst>
                </a:gridCol>
                <a:gridCol w="412069">
                  <a:extLst>
                    <a:ext uri="{9D8B030D-6E8A-4147-A177-3AD203B41FA5}">
                      <a16:colId xmlns:a16="http://schemas.microsoft.com/office/drawing/2014/main" val="1743985758"/>
                    </a:ext>
                  </a:extLst>
                </a:gridCol>
                <a:gridCol w="247241">
                  <a:extLst>
                    <a:ext uri="{9D8B030D-6E8A-4147-A177-3AD203B41FA5}">
                      <a16:colId xmlns:a16="http://schemas.microsoft.com/office/drawing/2014/main" val="3578525979"/>
                    </a:ext>
                  </a:extLst>
                </a:gridCol>
                <a:gridCol w="518029">
                  <a:extLst>
                    <a:ext uri="{9D8B030D-6E8A-4147-A177-3AD203B41FA5}">
                      <a16:colId xmlns:a16="http://schemas.microsoft.com/office/drawing/2014/main" val="233069488"/>
                    </a:ext>
                  </a:extLst>
                </a:gridCol>
                <a:gridCol w="266864">
                  <a:extLst>
                    <a:ext uri="{9D8B030D-6E8A-4147-A177-3AD203B41FA5}">
                      <a16:colId xmlns:a16="http://schemas.microsoft.com/office/drawing/2014/main" val="646102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you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say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goodbye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and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i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hello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3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say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7762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4B6EE8F0-DB9C-47D6-B8A0-4C8F84DD3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76373"/>
              </p:ext>
            </p:extLst>
          </p:nvPr>
        </p:nvGraphicFramePr>
        <p:xfrm>
          <a:off x="7556368" y="3649125"/>
          <a:ext cx="33916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70">
                  <a:extLst>
                    <a:ext uri="{9D8B030D-6E8A-4147-A177-3AD203B41FA5}">
                      <a16:colId xmlns:a16="http://schemas.microsoft.com/office/drawing/2014/main" val="478648359"/>
                    </a:ext>
                  </a:extLst>
                </a:gridCol>
                <a:gridCol w="427766">
                  <a:extLst>
                    <a:ext uri="{9D8B030D-6E8A-4147-A177-3AD203B41FA5}">
                      <a16:colId xmlns:a16="http://schemas.microsoft.com/office/drawing/2014/main" val="366659507"/>
                    </a:ext>
                  </a:extLst>
                </a:gridCol>
                <a:gridCol w="412069">
                  <a:extLst>
                    <a:ext uri="{9D8B030D-6E8A-4147-A177-3AD203B41FA5}">
                      <a16:colId xmlns:a16="http://schemas.microsoft.com/office/drawing/2014/main" val="3785041573"/>
                    </a:ext>
                  </a:extLst>
                </a:gridCol>
                <a:gridCol w="722101">
                  <a:extLst>
                    <a:ext uri="{9D8B030D-6E8A-4147-A177-3AD203B41FA5}">
                      <a16:colId xmlns:a16="http://schemas.microsoft.com/office/drawing/2014/main" val="841636632"/>
                    </a:ext>
                  </a:extLst>
                </a:gridCol>
                <a:gridCol w="412069">
                  <a:extLst>
                    <a:ext uri="{9D8B030D-6E8A-4147-A177-3AD203B41FA5}">
                      <a16:colId xmlns:a16="http://schemas.microsoft.com/office/drawing/2014/main" val="1743985758"/>
                    </a:ext>
                  </a:extLst>
                </a:gridCol>
                <a:gridCol w="247241">
                  <a:extLst>
                    <a:ext uri="{9D8B030D-6E8A-4147-A177-3AD203B41FA5}">
                      <a16:colId xmlns:a16="http://schemas.microsoft.com/office/drawing/2014/main" val="3578525979"/>
                    </a:ext>
                  </a:extLst>
                </a:gridCol>
                <a:gridCol w="518029">
                  <a:extLst>
                    <a:ext uri="{9D8B030D-6E8A-4147-A177-3AD203B41FA5}">
                      <a16:colId xmlns:a16="http://schemas.microsoft.com/office/drawing/2014/main" val="233069488"/>
                    </a:ext>
                  </a:extLst>
                </a:gridCol>
                <a:gridCol w="266864">
                  <a:extLst>
                    <a:ext uri="{9D8B030D-6E8A-4147-A177-3AD203B41FA5}">
                      <a16:colId xmlns:a16="http://schemas.microsoft.com/office/drawing/2014/main" val="646102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you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say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goodbye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and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i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hello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3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say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7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34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052070-F2BE-4760-81B1-582BCD6C63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맥락이란 특정 단어를 중심에 둔 주변 단어를 말함</a:t>
            </a:r>
            <a:endParaRPr lang="en-US" altLang="ko-KR" dirty="0"/>
          </a:p>
          <a:p>
            <a:pPr lvl="2"/>
            <a:r>
              <a:rPr lang="ko-KR" altLang="en-US" dirty="0"/>
              <a:t>맥락의 크기</a:t>
            </a:r>
            <a:r>
              <a:rPr lang="en-US" altLang="ko-KR" dirty="0"/>
              <a:t>: “</a:t>
            </a:r>
            <a:r>
              <a:rPr lang="ko-KR" altLang="en-US" dirty="0" err="1"/>
              <a:t>윈도우”라고</a:t>
            </a:r>
            <a:r>
              <a:rPr lang="ko-KR" altLang="en-US" dirty="0"/>
              <a:t> 부름</a:t>
            </a:r>
            <a:endParaRPr lang="en-US" altLang="ko-KR" dirty="0"/>
          </a:p>
          <a:p>
            <a:pPr lvl="3"/>
            <a:r>
              <a:rPr lang="ko-KR" altLang="en-US" dirty="0"/>
              <a:t>윈도우 </a:t>
            </a:r>
            <a:r>
              <a:rPr lang="en-US" altLang="ko-KR" dirty="0"/>
              <a:t>= 2 </a:t>
            </a:r>
            <a:r>
              <a:rPr lang="ko-KR" altLang="en-US" dirty="0"/>
              <a:t>라면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You, say, and, I </a:t>
            </a:r>
            <a:r>
              <a:rPr lang="ko-KR" altLang="en-US" dirty="0"/>
              <a:t>를 맥락에 포함시킴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72CC7A-8D75-4615-AFF7-2C7C4496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ADCA83-6642-4981-9F80-1581E42E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0A2FE-87FD-419B-A6A0-E85D5CCDB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6B0D3B-C45E-4181-8EAF-89DFA4E10022}"/>
              </a:ext>
            </a:extLst>
          </p:cNvPr>
          <p:cNvGrpSpPr/>
          <p:nvPr/>
        </p:nvGrpSpPr>
        <p:grpSpPr>
          <a:xfrm>
            <a:off x="2470588" y="3532767"/>
            <a:ext cx="8571622" cy="542677"/>
            <a:chOff x="1942073" y="3638274"/>
            <a:chExt cx="8571622" cy="5426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B3143B1-6805-46E0-8A4D-98A3EC9199A2}"/>
                </a:ext>
              </a:extLst>
            </p:cNvPr>
            <p:cNvSpPr/>
            <p:nvPr/>
          </p:nvSpPr>
          <p:spPr>
            <a:xfrm>
              <a:off x="194207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C89286D-2EE7-4A46-B004-A4520BB36918}"/>
                </a:ext>
              </a:extLst>
            </p:cNvPr>
            <p:cNvSpPr/>
            <p:nvPr/>
          </p:nvSpPr>
          <p:spPr>
            <a:xfrm>
              <a:off x="3023582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072EE7C-5710-42B0-A8C4-8878B0AADABA}"/>
                </a:ext>
              </a:extLst>
            </p:cNvPr>
            <p:cNvSpPr/>
            <p:nvPr/>
          </p:nvSpPr>
          <p:spPr>
            <a:xfrm>
              <a:off x="4105091" y="3638274"/>
              <a:ext cx="1346422" cy="542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CB82BF4-9CEC-4BC3-99E0-517BDC816D68}"/>
                </a:ext>
              </a:extLst>
            </p:cNvPr>
            <p:cNvSpPr/>
            <p:nvPr/>
          </p:nvSpPr>
          <p:spPr>
            <a:xfrm>
              <a:off x="581210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C6F6AD2-9082-4BEE-98A5-3A58EEF5FF50}"/>
                </a:ext>
              </a:extLst>
            </p:cNvPr>
            <p:cNvSpPr/>
            <p:nvPr/>
          </p:nvSpPr>
          <p:spPr>
            <a:xfrm>
              <a:off x="6893612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B467CAE-71D7-4967-8CB2-7BFA652DB2D4}"/>
                </a:ext>
              </a:extLst>
            </p:cNvPr>
            <p:cNvSpPr/>
            <p:nvPr/>
          </p:nvSpPr>
          <p:spPr>
            <a:xfrm>
              <a:off x="7712730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7BCE1D4-1A29-4ECD-BBB7-1589F6201237}"/>
                </a:ext>
              </a:extLst>
            </p:cNvPr>
            <p:cNvSpPr/>
            <p:nvPr/>
          </p:nvSpPr>
          <p:spPr>
            <a:xfrm>
              <a:off x="8794239" y="3638274"/>
              <a:ext cx="900341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A4EC760-0CE6-47BF-BA98-38149F422CD7}"/>
                </a:ext>
              </a:extLst>
            </p:cNvPr>
            <p:cNvSpPr/>
            <p:nvPr/>
          </p:nvSpPr>
          <p:spPr>
            <a:xfrm>
              <a:off x="10055167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FAF211B4-06AB-4F3C-845D-BE655602B201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4609687" y="3378314"/>
            <a:ext cx="12700" cy="1394260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ECC71-E7A4-4DC1-9174-12C463287F43}"/>
              </a:ext>
            </a:extLst>
          </p:cNvPr>
          <p:cNvSpPr txBox="1"/>
          <p:nvPr/>
        </p:nvSpPr>
        <p:spPr>
          <a:xfrm>
            <a:off x="4230816" y="42771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1B59740-B530-475D-8B3A-B29F4F6549E7}"/>
              </a:ext>
            </a:extLst>
          </p:cNvPr>
          <p:cNvCxnSpPr>
            <a:cxnSpLocks/>
            <a:stCxn id="9" idx="2"/>
            <a:endCxn id="7" idx="2"/>
          </p:cNvCxnSpPr>
          <p:nvPr/>
        </p:nvCxnSpPr>
        <p:spPr>
          <a:xfrm rot="5400000">
            <a:off x="4068933" y="2837560"/>
            <a:ext cx="12700" cy="2475769"/>
          </a:xfrm>
          <a:prstGeom prst="curvedConnector3">
            <a:avLst>
              <a:gd name="adj1" fmla="val 5607709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DBB09C-C943-4D63-AC63-B2187163E4A5}"/>
              </a:ext>
            </a:extLst>
          </p:cNvPr>
          <p:cNvSpPr txBox="1"/>
          <p:nvPr/>
        </p:nvSpPr>
        <p:spPr>
          <a:xfrm>
            <a:off x="3710604" y="4792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E4D51F21-2572-40C3-9CE3-1E9E3DC643E1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6003947" y="3378313"/>
            <a:ext cx="12700" cy="1394261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DC78A35-C3D4-49D0-B946-0C9542D11775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16200000" flipH="1">
            <a:off x="6479104" y="2903157"/>
            <a:ext cx="12700" cy="2344574"/>
          </a:xfrm>
          <a:prstGeom prst="curvedConnector3">
            <a:avLst>
              <a:gd name="adj1" fmla="val 6611543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F75BCE-63B3-42F9-9123-FA3E7CBA7859}"/>
              </a:ext>
            </a:extLst>
          </p:cNvPr>
          <p:cNvSpPr txBox="1"/>
          <p:nvPr/>
        </p:nvSpPr>
        <p:spPr>
          <a:xfrm>
            <a:off x="6010297" y="42698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23ABD5-0168-49C1-B0B3-A532FAFD77D3}"/>
              </a:ext>
            </a:extLst>
          </p:cNvPr>
          <p:cNvSpPr txBox="1"/>
          <p:nvPr/>
        </p:nvSpPr>
        <p:spPr>
          <a:xfrm>
            <a:off x="6701077" y="49468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227476B-2482-40BE-B6FD-EA854B4C793E}"/>
              </a:ext>
            </a:extLst>
          </p:cNvPr>
          <p:cNvSpPr/>
          <p:nvPr/>
        </p:nvSpPr>
        <p:spPr>
          <a:xfrm>
            <a:off x="5611636" y="2609724"/>
            <a:ext cx="2289526" cy="570155"/>
          </a:xfrm>
          <a:prstGeom prst="wedgeRoundRectCallout">
            <a:avLst>
              <a:gd name="adj1" fmla="val -38682"/>
              <a:gd name="adj2" fmla="val 98701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좌우의 맥락의 크기를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서로 다르게 적용 가능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A797C49E-13F8-4443-BA3A-BBB44A60F6B7}"/>
              </a:ext>
            </a:extLst>
          </p:cNvPr>
          <p:cNvSpPr/>
          <p:nvPr/>
        </p:nvSpPr>
        <p:spPr>
          <a:xfrm>
            <a:off x="8506917" y="1070642"/>
            <a:ext cx="3062783" cy="1022355"/>
          </a:xfrm>
          <a:prstGeom prst="wedgeRoundRectCallout">
            <a:avLst>
              <a:gd name="adj1" fmla="val -60579"/>
              <a:gd name="adj2" fmla="val -17640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맥락이란 사물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대상 또는 어떤 의미의 흐름이 서로 이어지는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관계성을 의미함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그러나 컴퓨터에서 처리하기 위해서는 수치적으로 명확한 정의가 필요하므로</a:t>
            </a:r>
            <a:r>
              <a:rPr lang="en-US" altLang="ko-KR" sz="1200" b="1" dirty="0">
                <a:solidFill>
                  <a:schemeClr val="tx1"/>
                </a:solidFill>
              </a:rPr>
              <a:t>..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41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04F1D8-4E41-4C25-B4FE-C29BB1F7ED4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동시발생 행렬</a:t>
            </a:r>
          </a:p>
          <a:p>
            <a:pPr lvl="1"/>
            <a:r>
              <a:rPr lang="ko-KR" altLang="en-US" dirty="0"/>
              <a:t>분포 가설에 기초하여 단어를 벡터로 바꾸는 방법</a:t>
            </a:r>
          </a:p>
          <a:p>
            <a:pPr lvl="1"/>
            <a:r>
              <a:rPr lang="ko-KR" altLang="en-US" dirty="0"/>
              <a:t>단어가 몇 개나 나오는지 세어본다</a:t>
            </a:r>
            <a:r>
              <a:rPr lang="en-US" altLang="ko-KR" dirty="0"/>
              <a:t>. (</a:t>
            </a:r>
            <a:r>
              <a:rPr lang="ko-KR" altLang="en-US" dirty="0"/>
              <a:t>통계 기반 기법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96F31D-898F-4C27-BAAF-F2B18D98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6E554A-164F-4BBB-8E68-9AE710701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F4865-4B86-449F-9708-EE2993EF3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B67175-A26D-4DFB-B5A4-7584EA6B9BAD}"/>
              </a:ext>
            </a:extLst>
          </p:cNvPr>
          <p:cNvGrpSpPr/>
          <p:nvPr/>
        </p:nvGrpSpPr>
        <p:grpSpPr>
          <a:xfrm>
            <a:off x="1810189" y="3752900"/>
            <a:ext cx="8571622" cy="542677"/>
            <a:chOff x="1942073" y="3638274"/>
            <a:chExt cx="8571622" cy="5426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D66E278-3A1C-49D5-B8A6-8534B883B62F}"/>
                </a:ext>
              </a:extLst>
            </p:cNvPr>
            <p:cNvSpPr/>
            <p:nvPr/>
          </p:nvSpPr>
          <p:spPr>
            <a:xfrm>
              <a:off x="1942073" y="3638274"/>
              <a:ext cx="720919" cy="542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7473CBA-A100-4F88-B976-DFADC8CC3962}"/>
                </a:ext>
              </a:extLst>
            </p:cNvPr>
            <p:cNvSpPr/>
            <p:nvPr/>
          </p:nvSpPr>
          <p:spPr>
            <a:xfrm>
              <a:off x="3023582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45A4E6C-AA6B-448D-B35C-A75420F83524}"/>
                </a:ext>
              </a:extLst>
            </p:cNvPr>
            <p:cNvSpPr/>
            <p:nvPr/>
          </p:nvSpPr>
          <p:spPr>
            <a:xfrm>
              <a:off x="4105091" y="3638274"/>
              <a:ext cx="1346422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D2A88D0-0B7B-458A-8029-5632665BAAF6}"/>
                </a:ext>
              </a:extLst>
            </p:cNvPr>
            <p:cNvSpPr/>
            <p:nvPr/>
          </p:nvSpPr>
          <p:spPr>
            <a:xfrm>
              <a:off x="581210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E57C8E0-B2AE-4C13-A07E-EFA23C067440}"/>
                </a:ext>
              </a:extLst>
            </p:cNvPr>
            <p:cNvSpPr/>
            <p:nvPr/>
          </p:nvSpPr>
          <p:spPr>
            <a:xfrm>
              <a:off x="6893612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B6B4985-37FA-4423-82FC-4A281C223B22}"/>
                </a:ext>
              </a:extLst>
            </p:cNvPr>
            <p:cNvSpPr/>
            <p:nvPr/>
          </p:nvSpPr>
          <p:spPr>
            <a:xfrm>
              <a:off x="7712730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F537775-7CE5-44B6-9932-96395D867670}"/>
                </a:ext>
              </a:extLst>
            </p:cNvPr>
            <p:cNvSpPr/>
            <p:nvPr/>
          </p:nvSpPr>
          <p:spPr>
            <a:xfrm>
              <a:off x="8794239" y="3638274"/>
              <a:ext cx="900341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F43FAA4-D201-48E0-9C6D-DC2001D67A4F}"/>
                </a:ext>
              </a:extLst>
            </p:cNvPr>
            <p:cNvSpPr/>
            <p:nvPr/>
          </p:nvSpPr>
          <p:spPr>
            <a:xfrm>
              <a:off x="10055167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A276CA3D-F639-422A-8573-5451B8B9F4F9}"/>
              </a:ext>
            </a:extLst>
          </p:cNvPr>
          <p:cNvSpPr/>
          <p:nvPr/>
        </p:nvSpPr>
        <p:spPr>
          <a:xfrm>
            <a:off x="9562696" y="2954541"/>
            <a:ext cx="2289526" cy="450126"/>
          </a:xfrm>
          <a:prstGeom prst="wedgeRoundRectCallout">
            <a:avLst>
              <a:gd name="adj1" fmla="val -36264"/>
              <a:gd name="adj2" fmla="val 100033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사용된 단어는 </a:t>
            </a:r>
            <a:r>
              <a:rPr lang="ko-KR" altLang="en-US" sz="1400" b="1">
                <a:solidFill>
                  <a:schemeClr val="tx1"/>
                </a:solidFill>
              </a:rPr>
              <a:t>총 </a:t>
            </a:r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r>
              <a:rPr lang="ko-KR" altLang="en-US" sz="140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227F4A6B-0BBD-41A8-A4BC-8F1C36A9817B}"/>
              </a:ext>
            </a:extLst>
          </p:cNvPr>
          <p:cNvSpPr/>
          <p:nvPr/>
        </p:nvSpPr>
        <p:spPr>
          <a:xfrm>
            <a:off x="773319" y="4975305"/>
            <a:ext cx="2289526" cy="652097"/>
          </a:xfrm>
          <a:prstGeom prst="wedgeRoundRectCallout">
            <a:avLst>
              <a:gd name="adj1" fmla="val 5595"/>
              <a:gd name="adj2" fmla="val -146708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윈도우</a:t>
            </a:r>
            <a:r>
              <a:rPr lang="en-US" altLang="ko-KR" sz="1400" b="1" dirty="0">
                <a:solidFill>
                  <a:schemeClr val="tx1"/>
                </a:solidFill>
              </a:rPr>
              <a:t>=1 </a:t>
            </a:r>
            <a:r>
              <a:rPr lang="ko-KR" altLang="en-US" sz="1400" b="1" dirty="0">
                <a:solidFill>
                  <a:schemeClr val="tx1"/>
                </a:solidFill>
              </a:rPr>
              <a:t>이라면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you</a:t>
            </a:r>
            <a:r>
              <a:rPr lang="ko-KR" altLang="en-US" sz="1400" b="1" dirty="0">
                <a:solidFill>
                  <a:schemeClr val="tx1"/>
                </a:solidFill>
              </a:rPr>
              <a:t>의 맥락은 </a:t>
            </a:r>
            <a:r>
              <a:rPr lang="en-US" altLang="ko-KR" sz="1400" b="1" dirty="0">
                <a:solidFill>
                  <a:schemeClr val="tx1"/>
                </a:solidFill>
              </a:rPr>
              <a:t>say (1</a:t>
            </a:r>
            <a:r>
              <a:rPr lang="ko-KR" altLang="en-US" sz="1400" b="1" dirty="0">
                <a:solidFill>
                  <a:schemeClr val="tx1"/>
                </a:solidFill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40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04F1D8-4E41-4C25-B4FE-C29BB1F7ED4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동시발생 행렬</a:t>
            </a:r>
          </a:p>
          <a:p>
            <a:pPr lvl="1"/>
            <a:r>
              <a:rPr lang="ko-KR" altLang="en-US" dirty="0"/>
              <a:t>분포 가설에 기초하여 단어를 벡터로 바꾸는 방법</a:t>
            </a:r>
          </a:p>
          <a:p>
            <a:pPr lvl="1"/>
            <a:r>
              <a:rPr lang="ko-KR" altLang="en-US" dirty="0"/>
              <a:t>단어가 몇 개나 나오는지 세어본다</a:t>
            </a:r>
            <a:r>
              <a:rPr lang="en-US" altLang="ko-KR" dirty="0"/>
              <a:t>. (</a:t>
            </a:r>
            <a:r>
              <a:rPr lang="ko-KR" altLang="en-US" dirty="0"/>
              <a:t>통계 기반 기법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96F31D-898F-4C27-BAAF-F2B18D98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6E554A-164F-4BBB-8E68-9AE710701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F4865-4B86-449F-9708-EE2993EF3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B67175-A26D-4DFB-B5A4-7584EA6B9BAD}"/>
              </a:ext>
            </a:extLst>
          </p:cNvPr>
          <p:cNvGrpSpPr/>
          <p:nvPr/>
        </p:nvGrpSpPr>
        <p:grpSpPr>
          <a:xfrm>
            <a:off x="1810189" y="3752900"/>
            <a:ext cx="8571622" cy="542677"/>
            <a:chOff x="1942073" y="3638274"/>
            <a:chExt cx="8571622" cy="5426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D66E278-3A1C-49D5-B8A6-8534B883B62F}"/>
                </a:ext>
              </a:extLst>
            </p:cNvPr>
            <p:cNvSpPr/>
            <p:nvPr/>
          </p:nvSpPr>
          <p:spPr>
            <a:xfrm>
              <a:off x="1942073" y="3638274"/>
              <a:ext cx="720919" cy="542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7473CBA-A100-4F88-B976-DFADC8CC3962}"/>
                </a:ext>
              </a:extLst>
            </p:cNvPr>
            <p:cNvSpPr/>
            <p:nvPr/>
          </p:nvSpPr>
          <p:spPr>
            <a:xfrm>
              <a:off x="3023582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45A4E6C-AA6B-448D-B35C-A75420F83524}"/>
                </a:ext>
              </a:extLst>
            </p:cNvPr>
            <p:cNvSpPr/>
            <p:nvPr/>
          </p:nvSpPr>
          <p:spPr>
            <a:xfrm>
              <a:off x="4105091" y="3638274"/>
              <a:ext cx="1346422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D2A88D0-0B7B-458A-8029-5632665BAAF6}"/>
                </a:ext>
              </a:extLst>
            </p:cNvPr>
            <p:cNvSpPr/>
            <p:nvPr/>
          </p:nvSpPr>
          <p:spPr>
            <a:xfrm>
              <a:off x="581210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E57C8E0-B2AE-4C13-A07E-EFA23C067440}"/>
                </a:ext>
              </a:extLst>
            </p:cNvPr>
            <p:cNvSpPr/>
            <p:nvPr/>
          </p:nvSpPr>
          <p:spPr>
            <a:xfrm>
              <a:off x="6893612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B6B4985-37FA-4423-82FC-4A281C223B22}"/>
                </a:ext>
              </a:extLst>
            </p:cNvPr>
            <p:cNvSpPr/>
            <p:nvPr/>
          </p:nvSpPr>
          <p:spPr>
            <a:xfrm>
              <a:off x="7712730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F537775-7CE5-44B6-9932-96395D867670}"/>
                </a:ext>
              </a:extLst>
            </p:cNvPr>
            <p:cNvSpPr/>
            <p:nvPr/>
          </p:nvSpPr>
          <p:spPr>
            <a:xfrm>
              <a:off x="8794239" y="3638274"/>
              <a:ext cx="900341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F43FAA4-D201-48E0-9C6D-DC2001D67A4F}"/>
                </a:ext>
              </a:extLst>
            </p:cNvPr>
            <p:cNvSpPr/>
            <p:nvPr/>
          </p:nvSpPr>
          <p:spPr>
            <a:xfrm>
              <a:off x="10055167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A276CA3D-F639-422A-8573-5451B8B9F4F9}"/>
              </a:ext>
            </a:extLst>
          </p:cNvPr>
          <p:cNvSpPr/>
          <p:nvPr/>
        </p:nvSpPr>
        <p:spPr>
          <a:xfrm>
            <a:off x="9562696" y="2954541"/>
            <a:ext cx="2289526" cy="450126"/>
          </a:xfrm>
          <a:prstGeom prst="wedgeRoundRectCallout">
            <a:avLst>
              <a:gd name="adj1" fmla="val -36264"/>
              <a:gd name="adj2" fmla="val 100033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사용된 단어는 </a:t>
            </a:r>
            <a:r>
              <a:rPr lang="ko-KR" altLang="en-US" sz="1400" b="1">
                <a:solidFill>
                  <a:schemeClr val="tx1"/>
                </a:solidFill>
              </a:rPr>
              <a:t>총 </a:t>
            </a:r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r>
              <a:rPr lang="ko-KR" altLang="en-US" sz="140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227F4A6B-0BBD-41A8-A4BC-8F1C36A9817B}"/>
              </a:ext>
            </a:extLst>
          </p:cNvPr>
          <p:cNvSpPr/>
          <p:nvPr/>
        </p:nvSpPr>
        <p:spPr>
          <a:xfrm>
            <a:off x="773319" y="4975305"/>
            <a:ext cx="2289526" cy="652097"/>
          </a:xfrm>
          <a:prstGeom prst="wedgeRoundRectCallout">
            <a:avLst>
              <a:gd name="adj1" fmla="val 5595"/>
              <a:gd name="adj2" fmla="val -146708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윈도우</a:t>
            </a:r>
            <a:r>
              <a:rPr lang="en-US" altLang="ko-KR" sz="1400" b="1" dirty="0">
                <a:solidFill>
                  <a:schemeClr val="tx1"/>
                </a:solidFill>
              </a:rPr>
              <a:t>=1 </a:t>
            </a:r>
            <a:r>
              <a:rPr lang="ko-KR" altLang="en-US" sz="1400" b="1" dirty="0">
                <a:solidFill>
                  <a:schemeClr val="tx1"/>
                </a:solidFill>
              </a:rPr>
              <a:t>이라면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you</a:t>
            </a:r>
            <a:r>
              <a:rPr lang="ko-KR" altLang="en-US" sz="1400" b="1" dirty="0">
                <a:solidFill>
                  <a:schemeClr val="tx1"/>
                </a:solidFill>
              </a:rPr>
              <a:t>의 맥락은 </a:t>
            </a:r>
            <a:r>
              <a:rPr lang="en-US" altLang="ko-KR" sz="1400" b="1" dirty="0">
                <a:solidFill>
                  <a:schemeClr val="tx1"/>
                </a:solidFill>
              </a:rPr>
              <a:t>say (1</a:t>
            </a:r>
            <a:r>
              <a:rPr lang="ko-KR" altLang="en-US" sz="1400" b="1" dirty="0">
                <a:solidFill>
                  <a:schemeClr val="tx1"/>
                </a:solidFill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87621-B443-4770-BDC6-E823D726B57E}"/>
              </a:ext>
            </a:extLst>
          </p:cNvPr>
          <p:cNvGrpSpPr/>
          <p:nvPr/>
        </p:nvGrpSpPr>
        <p:grpSpPr>
          <a:xfrm>
            <a:off x="4519921" y="4695153"/>
            <a:ext cx="5861890" cy="776678"/>
            <a:chOff x="3803922" y="5011615"/>
            <a:chExt cx="5861890" cy="77667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76DA54-960B-46BD-B30F-E463D0266CD3}"/>
                </a:ext>
              </a:extLst>
            </p:cNvPr>
            <p:cNvSpPr/>
            <p:nvPr/>
          </p:nvSpPr>
          <p:spPr>
            <a:xfrm>
              <a:off x="4541227" y="5011615"/>
              <a:ext cx="65942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you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EC6D759-F4F3-4BED-BC4F-6057861005B2}"/>
                </a:ext>
              </a:extLst>
            </p:cNvPr>
            <p:cNvSpPr/>
            <p:nvPr/>
          </p:nvSpPr>
          <p:spPr>
            <a:xfrm>
              <a:off x="5263530" y="5011615"/>
              <a:ext cx="65942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say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D0590A-DD0C-4BE9-8836-5A548DACEAD7}"/>
                </a:ext>
              </a:extLst>
            </p:cNvPr>
            <p:cNvSpPr/>
            <p:nvPr/>
          </p:nvSpPr>
          <p:spPr>
            <a:xfrm>
              <a:off x="5985833" y="5011615"/>
              <a:ext cx="123295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goodbye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73AA73-2F15-4A74-B899-F759FD391328}"/>
                </a:ext>
              </a:extLst>
            </p:cNvPr>
            <p:cNvSpPr/>
            <p:nvPr/>
          </p:nvSpPr>
          <p:spPr>
            <a:xfrm>
              <a:off x="7281666" y="5011615"/>
              <a:ext cx="65942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and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52C10A-E368-4F5D-802B-2ACE48DBA45B}"/>
                </a:ext>
              </a:extLst>
            </p:cNvPr>
            <p:cNvSpPr/>
            <p:nvPr/>
          </p:nvSpPr>
          <p:spPr>
            <a:xfrm>
              <a:off x="8003969" y="5011615"/>
              <a:ext cx="446734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>
                  <a:solidFill>
                    <a:schemeClr val="bg1"/>
                  </a:solidFill>
                </a:rPr>
                <a:t>i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CF7966-3408-4072-B2BB-4906E3DC4F60}"/>
                </a:ext>
              </a:extLst>
            </p:cNvPr>
            <p:cNvSpPr/>
            <p:nvPr/>
          </p:nvSpPr>
          <p:spPr>
            <a:xfrm>
              <a:off x="8513583" y="5011615"/>
              <a:ext cx="737398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hello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578AEC-8B77-427E-9A7B-D8DAFDC6C2EB}"/>
                </a:ext>
              </a:extLst>
            </p:cNvPr>
            <p:cNvSpPr/>
            <p:nvPr/>
          </p:nvSpPr>
          <p:spPr>
            <a:xfrm>
              <a:off x="9313861" y="5011615"/>
              <a:ext cx="351951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.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B2DA90C-3428-4711-A41A-6FFB43F33016}"/>
                </a:ext>
              </a:extLst>
            </p:cNvPr>
            <p:cNvSpPr/>
            <p:nvPr/>
          </p:nvSpPr>
          <p:spPr>
            <a:xfrm>
              <a:off x="3803922" y="5440996"/>
              <a:ext cx="65942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you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4DF600-B5A5-4B30-BE64-52C26F73C9F8}"/>
                </a:ext>
              </a:extLst>
            </p:cNvPr>
            <p:cNvSpPr/>
            <p:nvPr/>
          </p:nvSpPr>
          <p:spPr>
            <a:xfrm>
              <a:off x="4539127" y="5440996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C84AEB-98FB-4FBB-A8D2-F50077C3133A}"/>
                </a:ext>
              </a:extLst>
            </p:cNvPr>
            <p:cNvSpPr/>
            <p:nvPr/>
          </p:nvSpPr>
          <p:spPr>
            <a:xfrm>
              <a:off x="5261430" y="5440996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0F98FB2-339F-4AF6-9ED8-2884D1D68EF5}"/>
                </a:ext>
              </a:extLst>
            </p:cNvPr>
            <p:cNvSpPr/>
            <p:nvPr/>
          </p:nvSpPr>
          <p:spPr>
            <a:xfrm>
              <a:off x="5983733" y="5440996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19234C9-4ED1-469C-99F5-1F6562CF1668}"/>
                </a:ext>
              </a:extLst>
            </p:cNvPr>
            <p:cNvSpPr/>
            <p:nvPr/>
          </p:nvSpPr>
          <p:spPr>
            <a:xfrm>
              <a:off x="7279566" y="5440996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93BD994-0F54-4074-81CB-8FD0A2352B06}"/>
                </a:ext>
              </a:extLst>
            </p:cNvPr>
            <p:cNvSpPr/>
            <p:nvPr/>
          </p:nvSpPr>
          <p:spPr>
            <a:xfrm>
              <a:off x="8001869" y="5440996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E892090-355D-47A9-BA63-9796CA69AF61}"/>
                </a:ext>
              </a:extLst>
            </p:cNvPr>
            <p:cNvSpPr/>
            <p:nvPr/>
          </p:nvSpPr>
          <p:spPr>
            <a:xfrm>
              <a:off x="8511483" y="5440996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91E6892-C923-4C58-8A26-60B22D65280C}"/>
                </a:ext>
              </a:extLst>
            </p:cNvPr>
            <p:cNvSpPr/>
            <p:nvPr/>
          </p:nvSpPr>
          <p:spPr>
            <a:xfrm>
              <a:off x="9311761" y="5440996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9C5985A0-1FE9-4ED5-B205-BCCA59B64806}"/>
              </a:ext>
            </a:extLst>
          </p:cNvPr>
          <p:cNvSpPr/>
          <p:nvPr/>
        </p:nvSpPr>
        <p:spPr>
          <a:xfrm>
            <a:off x="3702163" y="5864205"/>
            <a:ext cx="4029406" cy="450126"/>
          </a:xfrm>
          <a:prstGeom prst="wedgeRoundRectCallout">
            <a:avLst>
              <a:gd name="adj1" fmla="val 11545"/>
              <a:gd name="adj2" fmla="val -133386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you</a:t>
            </a:r>
            <a:r>
              <a:rPr lang="ko-KR" altLang="en-US" sz="1400" b="1" dirty="0">
                <a:solidFill>
                  <a:schemeClr val="tx1"/>
                </a:solidFill>
              </a:rPr>
              <a:t>의 맥락으로 동시에 발생하는 단어의 빈도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4E0427-BFEE-402A-882E-8F9533155A1F}"/>
              </a:ext>
            </a:extLst>
          </p:cNvPr>
          <p:cNvSpPr txBox="1"/>
          <p:nvPr/>
        </p:nvSpPr>
        <p:spPr>
          <a:xfrm>
            <a:off x="8725521" y="5958463"/>
            <a:ext cx="2305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70C0"/>
                </a:solidFill>
              </a:rPr>
              <a:t>you </a:t>
            </a:r>
            <a:r>
              <a:rPr lang="ko-KR" altLang="en-US" sz="1100" b="1" dirty="0">
                <a:solidFill>
                  <a:srgbClr val="0070C0"/>
                </a:solidFill>
              </a:rPr>
              <a:t>의 벡터 값</a:t>
            </a:r>
            <a:r>
              <a:rPr lang="en-US" altLang="ko-KR" sz="1100" b="1" dirty="0">
                <a:solidFill>
                  <a:srgbClr val="0070C0"/>
                </a:solidFill>
              </a:rPr>
              <a:t>: [0, 1, 0, 0, 0, 0, 0]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09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58D3B4-3A1C-4AE6-8884-C0C818A9C1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동시발생 행렬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3BE5DD-163C-4CE0-A53D-670E137A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272A0-F2FB-46C4-BA36-2825A3CA2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AE256E-ECBE-43B1-8A28-666E41D1D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A7B562-A767-4D90-9EA2-9BCFB78BF384}"/>
              </a:ext>
            </a:extLst>
          </p:cNvPr>
          <p:cNvGrpSpPr/>
          <p:nvPr/>
        </p:nvGrpSpPr>
        <p:grpSpPr>
          <a:xfrm>
            <a:off x="1521996" y="1726436"/>
            <a:ext cx="8571622" cy="542677"/>
            <a:chOff x="1942073" y="3638274"/>
            <a:chExt cx="8571622" cy="5426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A95B3D6-705E-4334-B581-FA5A0B871F63}"/>
                </a:ext>
              </a:extLst>
            </p:cNvPr>
            <p:cNvSpPr/>
            <p:nvPr/>
          </p:nvSpPr>
          <p:spPr>
            <a:xfrm>
              <a:off x="194207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5D63B10-EA99-4DC1-B2D6-05EB38D66D70}"/>
                </a:ext>
              </a:extLst>
            </p:cNvPr>
            <p:cNvSpPr/>
            <p:nvPr/>
          </p:nvSpPr>
          <p:spPr>
            <a:xfrm>
              <a:off x="3005464" y="3638274"/>
              <a:ext cx="720919" cy="542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B48C1E3-AE38-498F-8F48-E6457C59104F}"/>
                </a:ext>
              </a:extLst>
            </p:cNvPr>
            <p:cNvSpPr/>
            <p:nvPr/>
          </p:nvSpPr>
          <p:spPr>
            <a:xfrm>
              <a:off x="4105091" y="3638274"/>
              <a:ext cx="1346422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14CA55A-8CB9-49EA-A520-6C83511FF195}"/>
                </a:ext>
              </a:extLst>
            </p:cNvPr>
            <p:cNvSpPr/>
            <p:nvPr/>
          </p:nvSpPr>
          <p:spPr>
            <a:xfrm>
              <a:off x="581210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3101B6F-74F8-44FC-9C12-A81AB18700EE}"/>
                </a:ext>
              </a:extLst>
            </p:cNvPr>
            <p:cNvSpPr/>
            <p:nvPr/>
          </p:nvSpPr>
          <p:spPr>
            <a:xfrm>
              <a:off x="6893612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356B541-B13B-4143-8F17-C9DC9E90A3CC}"/>
                </a:ext>
              </a:extLst>
            </p:cNvPr>
            <p:cNvSpPr/>
            <p:nvPr/>
          </p:nvSpPr>
          <p:spPr>
            <a:xfrm>
              <a:off x="7694612" y="3638274"/>
              <a:ext cx="720919" cy="542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FFC69FC-5C57-46B3-BF76-DC9D41F8EACC}"/>
                </a:ext>
              </a:extLst>
            </p:cNvPr>
            <p:cNvSpPr/>
            <p:nvPr/>
          </p:nvSpPr>
          <p:spPr>
            <a:xfrm>
              <a:off x="8794239" y="3638274"/>
              <a:ext cx="900341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F8A8487-9AD7-4024-847A-7BBF1460D254}"/>
                </a:ext>
              </a:extLst>
            </p:cNvPr>
            <p:cNvSpPr/>
            <p:nvPr/>
          </p:nvSpPr>
          <p:spPr>
            <a:xfrm>
              <a:off x="10055167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84DD963-5F82-49C6-8794-8C4AE63AB263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2414152" y="1737418"/>
            <a:ext cx="12700" cy="1063391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DB4C661-FCDC-440B-91A2-DFCAA8A2B380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3652036" y="1562924"/>
            <a:ext cx="12700" cy="1412378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94989B3-E10C-4732-89C6-207128036393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16200000" flipH="1">
            <a:off x="8229664" y="1674444"/>
            <a:ext cx="12700" cy="1189338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53A3064-F6DC-4354-8B41-72D7FD726025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7168897" y="1803015"/>
            <a:ext cx="12700" cy="932196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B48E04-AAC1-43CC-BD55-378A8F2AE9F4}"/>
              </a:ext>
            </a:extLst>
          </p:cNvPr>
          <p:cNvGrpSpPr/>
          <p:nvPr/>
        </p:nvGrpSpPr>
        <p:grpSpPr>
          <a:xfrm>
            <a:off x="1521996" y="2890958"/>
            <a:ext cx="6529930" cy="3352964"/>
            <a:chOff x="2795373" y="3255351"/>
            <a:chExt cx="6529930" cy="3352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88040A-AC1E-4629-B171-289DA4FE06A3}"/>
                </a:ext>
              </a:extLst>
            </p:cNvPr>
            <p:cNvSpPr/>
            <p:nvPr/>
          </p:nvSpPr>
          <p:spPr>
            <a:xfrm>
              <a:off x="4200718" y="3255351"/>
              <a:ext cx="65942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you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72222C-3E95-4DCB-B903-A95CDDFFA293}"/>
                </a:ext>
              </a:extLst>
            </p:cNvPr>
            <p:cNvSpPr/>
            <p:nvPr/>
          </p:nvSpPr>
          <p:spPr>
            <a:xfrm>
              <a:off x="4923021" y="3255351"/>
              <a:ext cx="65942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say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64F68B-9D9D-4FAA-BFD4-EA490B8FEEDF}"/>
                </a:ext>
              </a:extLst>
            </p:cNvPr>
            <p:cNvSpPr/>
            <p:nvPr/>
          </p:nvSpPr>
          <p:spPr>
            <a:xfrm>
              <a:off x="5645324" y="3255351"/>
              <a:ext cx="123295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goodbye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A1A657D-060B-4D04-AD8B-C61DC788980D}"/>
                </a:ext>
              </a:extLst>
            </p:cNvPr>
            <p:cNvSpPr/>
            <p:nvPr/>
          </p:nvSpPr>
          <p:spPr>
            <a:xfrm>
              <a:off x="6941157" y="3255351"/>
              <a:ext cx="65942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and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A6C59F-E64E-4BD6-8625-486ED773F4E3}"/>
                </a:ext>
              </a:extLst>
            </p:cNvPr>
            <p:cNvSpPr/>
            <p:nvPr/>
          </p:nvSpPr>
          <p:spPr>
            <a:xfrm>
              <a:off x="7663460" y="3255351"/>
              <a:ext cx="446734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>
                  <a:solidFill>
                    <a:schemeClr val="bg1"/>
                  </a:solidFill>
                </a:rPr>
                <a:t>i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2968E8-A5E7-4C0A-9666-FD003A6E30F6}"/>
                </a:ext>
              </a:extLst>
            </p:cNvPr>
            <p:cNvSpPr/>
            <p:nvPr/>
          </p:nvSpPr>
          <p:spPr>
            <a:xfrm>
              <a:off x="8173074" y="3255351"/>
              <a:ext cx="737398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hello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BDD78BA-9982-47CB-AC0D-07C283A3AF5D}"/>
                </a:ext>
              </a:extLst>
            </p:cNvPr>
            <p:cNvSpPr/>
            <p:nvPr/>
          </p:nvSpPr>
          <p:spPr>
            <a:xfrm>
              <a:off x="8973352" y="3255351"/>
              <a:ext cx="351951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.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B82849A-D826-4C8C-93C4-B1C7A793BCC9}"/>
                </a:ext>
              </a:extLst>
            </p:cNvPr>
            <p:cNvSpPr/>
            <p:nvPr/>
          </p:nvSpPr>
          <p:spPr>
            <a:xfrm>
              <a:off x="2795373" y="3684732"/>
              <a:ext cx="132746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you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63AA51-409D-46D3-B678-96B9566329A4}"/>
                </a:ext>
              </a:extLst>
            </p:cNvPr>
            <p:cNvSpPr/>
            <p:nvPr/>
          </p:nvSpPr>
          <p:spPr>
            <a:xfrm>
              <a:off x="4198618" y="3684732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CD9ADE-9F6D-4A24-8E6C-B9F0C35583D9}"/>
                </a:ext>
              </a:extLst>
            </p:cNvPr>
            <p:cNvSpPr/>
            <p:nvPr/>
          </p:nvSpPr>
          <p:spPr>
            <a:xfrm>
              <a:off x="4920921" y="3684732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6B9AF6-FB4F-4267-8C12-CC18D148EA8C}"/>
                </a:ext>
              </a:extLst>
            </p:cNvPr>
            <p:cNvSpPr/>
            <p:nvPr/>
          </p:nvSpPr>
          <p:spPr>
            <a:xfrm>
              <a:off x="5643224" y="3684732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5F725C-8837-4127-B1F9-9B1C86164746}"/>
                </a:ext>
              </a:extLst>
            </p:cNvPr>
            <p:cNvSpPr/>
            <p:nvPr/>
          </p:nvSpPr>
          <p:spPr>
            <a:xfrm>
              <a:off x="6939057" y="3684732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28D97D8-ED0E-4D2B-B7EA-619630FED3F2}"/>
                </a:ext>
              </a:extLst>
            </p:cNvPr>
            <p:cNvSpPr/>
            <p:nvPr/>
          </p:nvSpPr>
          <p:spPr>
            <a:xfrm>
              <a:off x="7661360" y="3684732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382ECE-E038-4022-9293-C5551D43FD15}"/>
                </a:ext>
              </a:extLst>
            </p:cNvPr>
            <p:cNvSpPr/>
            <p:nvPr/>
          </p:nvSpPr>
          <p:spPr>
            <a:xfrm>
              <a:off x="8170974" y="3684732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AF48325-1423-474B-9FE1-EEA016FC6653}"/>
                </a:ext>
              </a:extLst>
            </p:cNvPr>
            <p:cNvSpPr/>
            <p:nvPr/>
          </p:nvSpPr>
          <p:spPr>
            <a:xfrm>
              <a:off x="8971252" y="3684732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0F3ED0-B64F-4492-9EF3-61D0AA3D08F1}"/>
                </a:ext>
              </a:extLst>
            </p:cNvPr>
            <p:cNvSpPr/>
            <p:nvPr/>
          </p:nvSpPr>
          <p:spPr>
            <a:xfrm>
              <a:off x="2795373" y="4114113"/>
              <a:ext cx="132746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say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4AE773-6C0F-424A-BA5D-55C58777D6FE}"/>
                </a:ext>
              </a:extLst>
            </p:cNvPr>
            <p:cNvSpPr/>
            <p:nvPr/>
          </p:nvSpPr>
          <p:spPr>
            <a:xfrm>
              <a:off x="4198618" y="4114113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83A089-8ACC-4FFA-83F6-4B3E88689C48}"/>
                </a:ext>
              </a:extLst>
            </p:cNvPr>
            <p:cNvSpPr/>
            <p:nvPr/>
          </p:nvSpPr>
          <p:spPr>
            <a:xfrm>
              <a:off x="4920921" y="4114113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20C073-45A8-4BA5-9624-3089C2EE5740}"/>
                </a:ext>
              </a:extLst>
            </p:cNvPr>
            <p:cNvSpPr/>
            <p:nvPr/>
          </p:nvSpPr>
          <p:spPr>
            <a:xfrm>
              <a:off x="5643224" y="4114113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881620-7EAA-4303-AF0A-CB57CC900A01}"/>
                </a:ext>
              </a:extLst>
            </p:cNvPr>
            <p:cNvSpPr/>
            <p:nvPr/>
          </p:nvSpPr>
          <p:spPr>
            <a:xfrm>
              <a:off x="6939057" y="4114113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0CB224-8B93-4190-9F44-C4D593EB3164}"/>
                </a:ext>
              </a:extLst>
            </p:cNvPr>
            <p:cNvSpPr/>
            <p:nvPr/>
          </p:nvSpPr>
          <p:spPr>
            <a:xfrm>
              <a:off x="7661360" y="4114113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2A36B73-0772-45B7-9B98-81DBE95C08A8}"/>
                </a:ext>
              </a:extLst>
            </p:cNvPr>
            <p:cNvSpPr/>
            <p:nvPr/>
          </p:nvSpPr>
          <p:spPr>
            <a:xfrm>
              <a:off x="8170974" y="4114113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78C10B2-754B-4708-A105-55A0094B7198}"/>
                </a:ext>
              </a:extLst>
            </p:cNvPr>
            <p:cNvSpPr/>
            <p:nvPr/>
          </p:nvSpPr>
          <p:spPr>
            <a:xfrm>
              <a:off x="8971252" y="4114113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F287B76-2C20-4C66-A158-DAEF475CF9EA}"/>
                </a:ext>
              </a:extLst>
            </p:cNvPr>
            <p:cNvSpPr/>
            <p:nvPr/>
          </p:nvSpPr>
          <p:spPr>
            <a:xfrm>
              <a:off x="2795373" y="4543494"/>
              <a:ext cx="132746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goodbye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19979B-5B94-4E55-8760-7AF6D64D0DF5}"/>
                </a:ext>
              </a:extLst>
            </p:cNvPr>
            <p:cNvSpPr/>
            <p:nvPr/>
          </p:nvSpPr>
          <p:spPr>
            <a:xfrm>
              <a:off x="4198618" y="4543494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12F583F-BE1E-4AFE-893C-E78741BF7A31}"/>
                </a:ext>
              </a:extLst>
            </p:cNvPr>
            <p:cNvSpPr/>
            <p:nvPr/>
          </p:nvSpPr>
          <p:spPr>
            <a:xfrm>
              <a:off x="4920921" y="4543494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021B3D-2656-4FAA-9395-8DE9D8914FD0}"/>
                </a:ext>
              </a:extLst>
            </p:cNvPr>
            <p:cNvSpPr/>
            <p:nvPr/>
          </p:nvSpPr>
          <p:spPr>
            <a:xfrm>
              <a:off x="5643224" y="4543494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73C06B7-B6ED-4153-8FC3-397A3BE56409}"/>
                </a:ext>
              </a:extLst>
            </p:cNvPr>
            <p:cNvSpPr/>
            <p:nvPr/>
          </p:nvSpPr>
          <p:spPr>
            <a:xfrm>
              <a:off x="6939057" y="4543494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3CCD19A-2DE7-427A-9676-716239F44C13}"/>
                </a:ext>
              </a:extLst>
            </p:cNvPr>
            <p:cNvSpPr/>
            <p:nvPr/>
          </p:nvSpPr>
          <p:spPr>
            <a:xfrm>
              <a:off x="7661360" y="4543494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F2B130-F096-419F-94EC-0C6989BFF1A5}"/>
                </a:ext>
              </a:extLst>
            </p:cNvPr>
            <p:cNvSpPr/>
            <p:nvPr/>
          </p:nvSpPr>
          <p:spPr>
            <a:xfrm>
              <a:off x="8170974" y="4543494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221EC6-EF13-4E16-9912-8A484BFE77F7}"/>
                </a:ext>
              </a:extLst>
            </p:cNvPr>
            <p:cNvSpPr/>
            <p:nvPr/>
          </p:nvSpPr>
          <p:spPr>
            <a:xfrm>
              <a:off x="8971252" y="4543494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FD4F62C-E051-4733-B533-B5A43A60C57D}"/>
                </a:ext>
              </a:extLst>
            </p:cNvPr>
            <p:cNvSpPr/>
            <p:nvPr/>
          </p:nvSpPr>
          <p:spPr>
            <a:xfrm>
              <a:off x="2795373" y="4972875"/>
              <a:ext cx="132746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and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6DBF968-8D82-49FE-972B-FAD407EB8DDE}"/>
                </a:ext>
              </a:extLst>
            </p:cNvPr>
            <p:cNvSpPr/>
            <p:nvPr/>
          </p:nvSpPr>
          <p:spPr>
            <a:xfrm>
              <a:off x="4198618" y="4972875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2567C26-7940-4F5F-A202-CEC8E5EAEB92}"/>
                </a:ext>
              </a:extLst>
            </p:cNvPr>
            <p:cNvSpPr/>
            <p:nvPr/>
          </p:nvSpPr>
          <p:spPr>
            <a:xfrm>
              <a:off x="4920921" y="4972875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7A1AAC5-A615-48F7-8B18-8113D5CDE1F2}"/>
                </a:ext>
              </a:extLst>
            </p:cNvPr>
            <p:cNvSpPr/>
            <p:nvPr/>
          </p:nvSpPr>
          <p:spPr>
            <a:xfrm>
              <a:off x="5643224" y="4972875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4DA2D9C-D0EA-40E3-B007-EF7128A5B0DC}"/>
                </a:ext>
              </a:extLst>
            </p:cNvPr>
            <p:cNvSpPr/>
            <p:nvPr/>
          </p:nvSpPr>
          <p:spPr>
            <a:xfrm>
              <a:off x="6939057" y="4972875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A12E0C-206D-4F42-B8B3-3C28210B7067}"/>
                </a:ext>
              </a:extLst>
            </p:cNvPr>
            <p:cNvSpPr/>
            <p:nvPr/>
          </p:nvSpPr>
          <p:spPr>
            <a:xfrm>
              <a:off x="7661360" y="4972875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076546-4B67-4FE2-99C4-07D79B8CFF08}"/>
                </a:ext>
              </a:extLst>
            </p:cNvPr>
            <p:cNvSpPr/>
            <p:nvPr/>
          </p:nvSpPr>
          <p:spPr>
            <a:xfrm>
              <a:off x="8170974" y="4972875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A44DE36-825A-45B1-8EB4-02C31A866253}"/>
                </a:ext>
              </a:extLst>
            </p:cNvPr>
            <p:cNvSpPr/>
            <p:nvPr/>
          </p:nvSpPr>
          <p:spPr>
            <a:xfrm>
              <a:off x="8971252" y="4972875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A96B512-2A53-444F-A6A5-EFA3E748464C}"/>
                </a:ext>
              </a:extLst>
            </p:cNvPr>
            <p:cNvSpPr/>
            <p:nvPr/>
          </p:nvSpPr>
          <p:spPr>
            <a:xfrm>
              <a:off x="2795373" y="5402256"/>
              <a:ext cx="132746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>
                  <a:solidFill>
                    <a:schemeClr val="bg1"/>
                  </a:solidFill>
                </a:rPr>
                <a:t>i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09DF66-68D2-49AD-8AA1-BE801E0897E1}"/>
                </a:ext>
              </a:extLst>
            </p:cNvPr>
            <p:cNvSpPr/>
            <p:nvPr/>
          </p:nvSpPr>
          <p:spPr>
            <a:xfrm>
              <a:off x="4198618" y="5402256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1E995D-F306-4826-95DB-9915C749DEF9}"/>
                </a:ext>
              </a:extLst>
            </p:cNvPr>
            <p:cNvSpPr/>
            <p:nvPr/>
          </p:nvSpPr>
          <p:spPr>
            <a:xfrm>
              <a:off x="4920921" y="5402256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2BC34D7-7EC3-4605-B4A6-E6283658123D}"/>
                </a:ext>
              </a:extLst>
            </p:cNvPr>
            <p:cNvSpPr/>
            <p:nvPr/>
          </p:nvSpPr>
          <p:spPr>
            <a:xfrm>
              <a:off x="5643224" y="5402256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FF036D0-D8F0-4CEB-8E9E-4AF8B83BACB8}"/>
                </a:ext>
              </a:extLst>
            </p:cNvPr>
            <p:cNvSpPr/>
            <p:nvPr/>
          </p:nvSpPr>
          <p:spPr>
            <a:xfrm>
              <a:off x="6939057" y="5402256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F0C283-23DD-4652-BBF9-AB1AF3A7B9A5}"/>
                </a:ext>
              </a:extLst>
            </p:cNvPr>
            <p:cNvSpPr/>
            <p:nvPr/>
          </p:nvSpPr>
          <p:spPr>
            <a:xfrm>
              <a:off x="7661360" y="5402256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1E5E507-ABBB-45AA-A663-4E7D1DA4BB8F}"/>
                </a:ext>
              </a:extLst>
            </p:cNvPr>
            <p:cNvSpPr/>
            <p:nvPr/>
          </p:nvSpPr>
          <p:spPr>
            <a:xfrm>
              <a:off x="8170974" y="5402256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93B07C7-C6CE-4EE6-8C04-BDAEDAAB3852}"/>
                </a:ext>
              </a:extLst>
            </p:cNvPr>
            <p:cNvSpPr/>
            <p:nvPr/>
          </p:nvSpPr>
          <p:spPr>
            <a:xfrm>
              <a:off x="8971252" y="5402256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4D5F406-4373-4316-9DCD-CF37F6BF1B6C}"/>
                </a:ext>
              </a:extLst>
            </p:cNvPr>
            <p:cNvSpPr/>
            <p:nvPr/>
          </p:nvSpPr>
          <p:spPr>
            <a:xfrm>
              <a:off x="2795373" y="5831637"/>
              <a:ext cx="132746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hello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03BA8C-E8A7-438A-B4DC-3D7307B864DF}"/>
                </a:ext>
              </a:extLst>
            </p:cNvPr>
            <p:cNvSpPr/>
            <p:nvPr/>
          </p:nvSpPr>
          <p:spPr>
            <a:xfrm>
              <a:off x="4198618" y="5831637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66EC43B-9E3B-47FB-B3C2-8BAE3B2A3EC9}"/>
                </a:ext>
              </a:extLst>
            </p:cNvPr>
            <p:cNvSpPr/>
            <p:nvPr/>
          </p:nvSpPr>
          <p:spPr>
            <a:xfrm>
              <a:off x="4920921" y="5831637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52D42DA-D4BA-4D3C-890A-5CDA97F6AE46}"/>
                </a:ext>
              </a:extLst>
            </p:cNvPr>
            <p:cNvSpPr/>
            <p:nvPr/>
          </p:nvSpPr>
          <p:spPr>
            <a:xfrm>
              <a:off x="5643224" y="5831637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9C36D4F-46DE-46D5-8565-EACC4101092D}"/>
                </a:ext>
              </a:extLst>
            </p:cNvPr>
            <p:cNvSpPr/>
            <p:nvPr/>
          </p:nvSpPr>
          <p:spPr>
            <a:xfrm>
              <a:off x="6939057" y="5831637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B37917-A809-4C12-8908-B2BE03192609}"/>
                </a:ext>
              </a:extLst>
            </p:cNvPr>
            <p:cNvSpPr/>
            <p:nvPr/>
          </p:nvSpPr>
          <p:spPr>
            <a:xfrm>
              <a:off x="7661360" y="5831637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E8F8D19-DC07-418A-AA5F-A9FCCB9CDD5F}"/>
                </a:ext>
              </a:extLst>
            </p:cNvPr>
            <p:cNvSpPr/>
            <p:nvPr/>
          </p:nvSpPr>
          <p:spPr>
            <a:xfrm>
              <a:off x="8170974" y="5831637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FABF57F-8C2A-4EDB-A54B-BBCF7EC026CF}"/>
                </a:ext>
              </a:extLst>
            </p:cNvPr>
            <p:cNvSpPr/>
            <p:nvPr/>
          </p:nvSpPr>
          <p:spPr>
            <a:xfrm>
              <a:off x="8971252" y="5831637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33EAFE7-BE32-4F15-A926-EF4594877A22}"/>
                </a:ext>
              </a:extLst>
            </p:cNvPr>
            <p:cNvSpPr/>
            <p:nvPr/>
          </p:nvSpPr>
          <p:spPr>
            <a:xfrm>
              <a:off x="2795373" y="6261018"/>
              <a:ext cx="1327463" cy="34729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.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83EEC0C-5A82-4F8E-939C-9F527337F04A}"/>
                </a:ext>
              </a:extLst>
            </p:cNvPr>
            <p:cNvSpPr/>
            <p:nvPr/>
          </p:nvSpPr>
          <p:spPr>
            <a:xfrm>
              <a:off x="4198618" y="6261018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700ED46-FB46-4B69-AF45-6F3B253F7C0B}"/>
                </a:ext>
              </a:extLst>
            </p:cNvPr>
            <p:cNvSpPr/>
            <p:nvPr/>
          </p:nvSpPr>
          <p:spPr>
            <a:xfrm>
              <a:off x="4920921" y="6261018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5ADD26-58BF-4063-A256-8ECE20CFFAF9}"/>
                </a:ext>
              </a:extLst>
            </p:cNvPr>
            <p:cNvSpPr/>
            <p:nvPr/>
          </p:nvSpPr>
          <p:spPr>
            <a:xfrm>
              <a:off x="5643224" y="6261018"/>
              <a:ext cx="123295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D7A4F89-6E89-4AF9-9D87-7DD64E53414D}"/>
                </a:ext>
              </a:extLst>
            </p:cNvPr>
            <p:cNvSpPr/>
            <p:nvPr/>
          </p:nvSpPr>
          <p:spPr>
            <a:xfrm>
              <a:off x="6939057" y="6261018"/>
              <a:ext cx="659423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FE046A-3C5F-44EF-99EF-4F139581EAE5}"/>
                </a:ext>
              </a:extLst>
            </p:cNvPr>
            <p:cNvSpPr/>
            <p:nvPr/>
          </p:nvSpPr>
          <p:spPr>
            <a:xfrm>
              <a:off x="7661360" y="6261018"/>
              <a:ext cx="446734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5EA5971-2E11-4FE3-B29D-5D88E4985B16}"/>
                </a:ext>
              </a:extLst>
            </p:cNvPr>
            <p:cNvSpPr/>
            <p:nvPr/>
          </p:nvSpPr>
          <p:spPr>
            <a:xfrm>
              <a:off x="8170974" y="6261018"/>
              <a:ext cx="737398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1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B945459-12A2-4E50-B2FE-975D8C580174}"/>
                </a:ext>
              </a:extLst>
            </p:cNvPr>
            <p:cNvSpPr/>
            <p:nvPr/>
          </p:nvSpPr>
          <p:spPr>
            <a:xfrm>
              <a:off x="8971252" y="6261018"/>
              <a:ext cx="351951" cy="347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0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0B43426-BF4D-4EDA-B0C4-7F91DA9AE57F}"/>
              </a:ext>
            </a:extLst>
          </p:cNvPr>
          <p:cNvSpPr txBox="1"/>
          <p:nvPr/>
        </p:nvSpPr>
        <p:spPr>
          <a:xfrm>
            <a:off x="8932814" y="2890958"/>
            <a:ext cx="140455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[ 0, 1, 0, 0, 0, 0, 0 ]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[ 1, 0, 1, 0, 1, 1, 0 ]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[ 0, 1, 0, 1, 0, 0, 0 ]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[ 0, 0, 1, 0, 1, 0, 0 ]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[ 0, 1, 0, 1, 0, 0, 0 ]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[ 0, 1, 0, 0, 0, 0, 1 ]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[ 0, 0, 0, 0, 0, 1, 0 ]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C2A2C4-9AE2-4035-92D8-5D2885A8DAC3}"/>
              </a:ext>
            </a:extLst>
          </p:cNvPr>
          <p:cNvSpPr txBox="1"/>
          <p:nvPr/>
        </p:nvSpPr>
        <p:spPr>
          <a:xfrm>
            <a:off x="9081088" y="4298119"/>
            <a:ext cx="1107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동시 발생 행렬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C6AE0D4F-5270-4A2D-85A6-783D9A26A7FA}"/>
              </a:ext>
            </a:extLst>
          </p:cNvPr>
          <p:cNvSpPr/>
          <p:nvPr/>
        </p:nvSpPr>
        <p:spPr>
          <a:xfrm>
            <a:off x="8291295" y="3377758"/>
            <a:ext cx="400050" cy="289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7B1918-8E9E-4128-B32C-E951FFE3463D}"/>
              </a:ext>
            </a:extLst>
          </p:cNvPr>
          <p:cNvSpPr txBox="1"/>
          <p:nvPr/>
        </p:nvSpPr>
        <p:spPr>
          <a:xfrm>
            <a:off x="9134876" y="559909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70C0"/>
                </a:solidFill>
              </a:rPr>
              <a:t>ID=0 </a:t>
            </a:r>
            <a:r>
              <a:rPr lang="ko-KR" altLang="en-US" sz="1100" b="1" dirty="0">
                <a:solidFill>
                  <a:srgbClr val="0070C0"/>
                </a:solidFill>
              </a:rPr>
              <a:t>인 단어의 벡터표현</a:t>
            </a:r>
            <a:endParaRPr lang="en-US" altLang="ko-KR" sz="1100" b="1" dirty="0">
              <a:solidFill>
                <a:srgbClr val="0070C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70C0"/>
                </a:solidFill>
              </a:rPr>
              <a:t>[ 0 1 0 0 0 0 0 ]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956059-AF9A-4E95-99A9-99EBD4380C12}"/>
              </a:ext>
            </a:extLst>
          </p:cNvPr>
          <p:cNvSpPr txBox="1"/>
          <p:nvPr/>
        </p:nvSpPr>
        <p:spPr>
          <a:xfrm>
            <a:off x="8847136" y="5123550"/>
            <a:ext cx="2305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70C0"/>
                </a:solidFill>
              </a:rPr>
              <a:t>you </a:t>
            </a:r>
            <a:r>
              <a:rPr lang="ko-KR" altLang="en-US" sz="1100" b="1" dirty="0">
                <a:solidFill>
                  <a:srgbClr val="0070C0"/>
                </a:solidFill>
              </a:rPr>
              <a:t>의 벡터 값</a:t>
            </a:r>
            <a:r>
              <a:rPr lang="en-US" altLang="ko-KR" sz="1100" b="1" dirty="0">
                <a:solidFill>
                  <a:srgbClr val="0070C0"/>
                </a:solidFill>
              </a:rPr>
              <a:t>: [0, 1, 0, 0, 0, 0, 0]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88" name="화살표: 아래쪽 87">
            <a:extLst>
              <a:ext uri="{FF2B5EF4-FFF2-40B4-BE49-F238E27FC236}">
                <a16:creationId xmlns:a16="http://schemas.microsoft.com/office/drawing/2014/main" id="{EEC05AFF-F62E-411A-983A-90556A214D12}"/>
              </a:ext>
            </a:extLst>
          </p:cNvPr>
          <p:cNvSpPr/>
          <p:nvPr/>
        </p:nvSpPr>
        <p:spPr>
          <a:xfrm>
            <a:off x="9885224" y="5426202"/>
            <a:ext cx="229264" cy="13185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75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82A38FE-6A40-4F82-A7E0-5C233AF9F49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26720" y="1028700"/>
                <a:ext cx="11338560" cy="549375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벡터 간 유사도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동시발생 행렬을 이용하여 단어를 벡터로 표현하였다면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벡터 사이의 유사도를 계산하여 해당 단어 간의 유사도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관련성을 확인 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벡터 간 유사도 계산 방법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벡터의 내적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유클리드 거리</a:t>
                </a:r>
                <a:endParaRPr lang="en-US" altLang="ko-KR" dirty="0"/>
              </a:p>
              <a:p>
                <a:pPr lvl="3"/>
                <a:r>
                  <a:rPr lang="ko-KR" altLang="en-US" b="1" dirty="0">
                    <a:solidFill>
                      <a:srgbClr val="FF0000"/>
                    </a:solidFill>
                  </a:rPr>
                  <a:t>코사인 유사도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단어 벡터 간의 유사도를 나타낼 때는 코사인 유사도를 많이 사용</a:t>
                </a:r>
                <a:endParaRPr lang="en-US" altLang="ko-KR" b="1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𝑺𝒊𝒎𝒊𝒍𝒂𝒓𝒊𝒕𝒚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US" altLang="ko-KR" b="1" dirty="0"/>
              </a:p>
              <a:p>
                <a:pPr lvl="3"/>
                <a:r>
                  <a:rPr lang="ko-KR" altLang="en-US" dirty="0"/>
                  <a:t>기타</a:t>
                </a:r>
                <a:r>
                  <a:rPr lang="en-US" altLang="ko-KR" dirty="0"/>
                  <a:t>...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82A38FE-6A40-4F82-A7E0-5C233AF9F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26720" y="1028700"/>
                <a:ext cx="11338560" cy="5493758"/>
              </a:xfr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43CBBC76-1C84-446F-88E3-4D3B431B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EA519-A8BB-46B6-A900-8ABBBB776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07671-AC9D-4733-AC2C-1296D0A3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FB1603-2AB0-425C-8FB0-B2D667858254}"/>
              </a:ext>
            </a:extLst>
          </p:cNvPr>
          <p:cNvSpPr/>
          <p:nvPr/>
        </p:nvSpPr>
        <p:spPr>
          <a:xfrm>
            <a:off x="5753264" y="3720832"/>
            <a:ext cx="6012016" cy="6921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코사인 유사도 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두 벡터가 가리키는 방향이 얼마나 </a:t>
            </a:r>
            <a:r>
              <a:rPr lang="ko-KR" alt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비슷한가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를 확인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벡터의 방향이 완전히 같다면 코사인 유사도 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1,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완전히 반대라면 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-1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603434-E5C5-46EE-9AE4-FE4920E0B0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단어의 형태들과 내부 의미들이 갖는 관계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F3C74-D771-4F0C-9745-5BCE4A0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의미와 유사성</a:t>
            </a:r>
            <a:r>
              <a:rPr lang="en-US" altLang="ko-KR" dirty="0"/>
              <a:t>, </a:t>
            </a:r>
            <a:r>
              <a:rPr lang="ko-KR" altLang="en-US" dirty="0"/>
              <a:t>모호성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DE5DA-161C-471C-8A91-6C6C8D62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EECA3-5386-4BC9-8E3A-55CB136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A8930D-52CE-4534-9FD6-B81B9A75DBAB}"/>
              </a:ext>
            </a:extLst>
          </p:cNvPr>
          <p:cNvSpPr/>
          <p:nvPr/>
        </p:nvSpPr>
        <p:spPr>
          <a:xfrm>
            <a:off x="961492" y="4736827"/>
            <a:ext cx="906551" cy="313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단어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023C1-82EA-46ED-A8CA-091FFBCCA552}"/>
              </a:ext>
            </a:extLst>
          </p:cNvPr>
          <p:cNvSpPr/>
          <p:nvPr/>
        </p:nvSpPr>
        <p:spPr>
          <a:xfrm>
            <a:off x="5866649" y="3321400"/>
            <a:ext cx="906551" cy="313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단어 </a:t>
            </a: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8D19E5-6809-45F8-8DA6-A2FB62BF5B89}"/>
              </a:ext>
            </a:extLst>
          </p:cNvPr>
          <p:cNvSpPr/>
          <p:nvPr/>
        </p:nvSpPr>
        <p:spPr>
          <a:xfrm>
            <a:off x="3308335" y="2613687"/>
            <a:ext cx="1036060" cy="3139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의미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8A94C-D24B-4FB3-A704-BFCA5FDF5EE8}"/>
              </a:ext>
            </a:extLst>
          </p:cNvPr>
          <p:cNvSpPr/>
          <p:nvPr/>
        </p:nvSpPr>
        <p:spPr>
          <a:xfrm>
            <a:off x="3308335" y="3321400"/>
            <a:ext cx="1036060" cy="3139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의미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029BF2-F44C-4BA3-87FD-637E0DA5C755}"/>
              </a:ext>
            </a:extLst>
          </p:cNvPr>
          <p:cNvSpPr/>
          <p:nvPr/>
        </p:nvSpPr>
        <p:spPr>
          <a:xfrm>
            <a:off x="3308335" y="4029113"/>
            <a:ext cx="1036060" cy="3139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의미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019370-0EE0-481F-A455-ECE5355BB6B6}"/>
              </a:ext>
            </a:extLst>
          </p:cNvPr>
          <p:cNvSpPr/>
          <p:nvPr/>
        </p:nvSpPr>
        <p:spPr>
          <a:xfrm>
            <a:off x="3308335" y="4736826"/>
            <a:ext cx="1036060" cy="3139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의미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E13E0E-C63F-436B-9BFF-8686ED478073}"/>
              </a:ext>
            </a:extLst>
          </p:cNvPr>
          <p:cNvSpPr/>
          <p:nvPr/>
        </p:nvSpPr>
        <p:spPr>
          <a:xfrm>
            <a:off x="3308335" y="5444539"/>
            <a:ext cx="1036060" cy="3139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의미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7960E7-8EAC-4127-86DB-F151AAC28468}"/>
              </a:ext>
            </a:extLst>
          </p:cNvPr>
          <p:cNvSpPr/>
          <p:nvPr/>
        </p:nvSpPr>
        <p:spPr>
          <a:xfrm>
            <a:off x="3198451" y="2464563"/>
            <a:ext cx="1255829" cy="1995917"/>
          </a:xfrm>
          <a:prstGeom prst="roundRect">
            <a:avLst>
              <a:gd name="adj" fmla="val 8952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54461D-EA32-41C5-BF83-33DB74B73A24}"/>
              </a:ext>
            </a:extLst>
          </p:cNvPr>
          <p:cNvSpPr/>
          <p:nvPr/>
        </p:nvSpPr>
        <p:spPr>
          <a:xfrm>
            <a:off x="3198451" y="4617459"/>
            <a:ext cx="1255829" cy="1249108"/>
          </a:xfrm>
          <a:prstGeom prst="roundRect">
            <a:avLst>
              <a:gd name="adj" fmla="val 8952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D0619E-3314-46FE-AA80-8AC5FED365A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868043" y="4186092"/>
            <a:ext cx="1440292" cy="7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1B57CE-5867-4DEB-825B-B6D89276D5E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868043" y="4893805"/>
            <a:ext cx="144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4D5A1-C498-4D2E-BECF-9EC5E9D57E1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868043" y="4893805"/>
            <a:ext cx="1440292" cy="7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0DBBA0-B353-4B5B-B28A-FB026E7F428C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4344395" y="2770666"/>
            <a:ext cx="1522254" cy="7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DF8439-7EA2-4304-83FB-3766887A82C0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344395" y="3478379"/>
            <a:ext cx="152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3BE95E-82DE-4763-B1BD-A79C2E9F5C4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4344395" y="3478379"/>
            <a:ext cx="1522254" cy="7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0E9F1DB-BC53-468B-A3E3-697D0A6A872F}"/>
              </a:ext>
            </a:extLst>
          </p:cNvPr>
          <p:cNvCxnSpPr>
            <a:cxnSpLocks/>
          </p:cNvCxnSpPr>
          <p:nvPr/>
        </p:nvCxnSpPr>
        <p:spPr>
          <a:xfrm>
            <a:off x="2390013" y="2032872"/>
            <a:ext cx="0" cy="3971557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3D62183-50B6-475B-9873-046D6E2DEAAF}"/>
              </a:ext>
            </a:extLst>
          </p:cNvPr>
          <p:cNvCxnSpPr>
            <a:cxnSpLocks/>
          </p:cNvCxnSpPr>
          <p:nvPr/>
        </p:nvCxnSpPr>
        <p:spPr>
          <a:xfrm>
            <a:off x="5297409" y="2032872"/>
            <a:ext cx="0" cy="3971557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6B21CD6-4B18-4C79-8D6B-2AE625DAA4EC}"/>
              </a:ext>
            </a:extLst>
          </p:cNvPr>
          <p:cNvSpPr txBox="1"/>
          <p:nvPr/>
        </p:nvSpPr>
        <p:spPr>
          <a:xfrm>
            <a:off x="961492" y="20660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현실세계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379769-5C72-4243-9713-90EFB6B74A71}"/>
              </a:ext>
            </a:extLst>
          </p:cNvPr>
          <p:cNvSpPr txBox="1"/>
          <p:nvPr/>
        </p:nvSpPr>
        <p:spPr>
          <a:xfrm>
            <a:off x="5866649" y="20660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현실세계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D7CC19-16DD-46A1-90DF-2C7A52B46A47}"/>
              </a:ext>
            </a:extLst>
          </p:cNvPr>
          <p:cNvSpPr txBox="1"/>
          <p:nvPr/>
        </p:nvSpPr>
        <p:spPr>
          <a:xfrm>
            <a:off x="3132906" y="206913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내부 잠재 공간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303706-C2F6-4507-8E66-5D9A8B92DAC8}"/>
              </a:ext>
            </a:extLst>
          </p:cNvPr>
          <p:cNvSpPr txBox="1"/>
          <p:nvPr/>
        </p:nvSpPr>
        <p:spPr>
          <a:xfrm>
            <a:off x="2731656" y="255522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연관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의미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AB7A52-3B87-4697-AB86-32D4E59826D0}"/>
              </a:ext>
            </a:extLst>
          </p:cNvPr>
          <p:cNvSpPr txBox="1"/>
          <p:nvPr/>
        </p:nvSpPr>
        <p:spPr>
          <a:xfrm>
            <a:off x="4454279" y="538607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연관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의미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BDC2611-FA02-40CD-A055-E3AF21C54C2F}"/>
              </a:ext>
            </a:extLst>
          </p:cNvPr>
          <p:cNvSpPr/>
          <p:nvPr/>
        </p:nvSpPr>
        <p:spPr>
          <a:xfrm>
            <a:off x="7523198" y="2066041"/>
            <a:ext cx="4034347" cy="5476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단어는 그 형태를 공유하더라도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서로 다른 뜻을 가진 의미로 구성될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CDD8108-2091-4C56-B0C7-F36997028A0D}"/>
              </a:ext>
            </a:extLst>
          </p:cNvPr>
          <p:cNvSpPr/>
          <p:nvPr/>
        </p:nvSpPr>
        <p:spPr>
          <a:xfrm>
            <a:off x="7523197" y="2833609"/>
            <a:ext cx="4034347" cy="800329"/>
          </a:xfrm>
          <a:prstGeom prst="roundRect">
            <a:avLst>
              <a:gd name="adj" fmla="val 1030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사람은 머릿속으로는 내부 잠재 공간의 의미를 받아들이지만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실제로 사용할 때는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현실세계의 단어를 매개체로 사용하여 의미를 전달한다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9328726-9DA3-49BF-8425-848036DED11F}"/>
              </a:ext>
            </a:extLst>
          </p:cNvPr>
          <p:cNvSpPr/>
          <p:nvPr/>
        </p:nvSpPr>
        <p:spPr>
          <a:xfrm>
            <a:off x="7523198" y="4166463"/>
            <a:ext cx="4034347" cy="5476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</a:rPr>
              <a:t>한 가지 형태의 단어에 여러 의미가 포함되어 생기는</a:t>
            </a:r>
            <a:endParaRPr lang="en-US" altLang="ko-KR" sz="10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C00000"/>
                </a:solidFill>
              </a:rPr>
              <a:t>“</a:t>
            </a:r>
            <a:r>
              <a:rPr lang="ko-KR" altLang="en-US" sz="1000" b="1" dirty="0" err="1">
                <a:solidFill>
                  <a:srgbClr val="C00000"/>
                </a:solidFill>
              </a:rPr>
              <a:t>중의성</a:t>
            </a:r>
            <a:r>
              <a:rPr lang="ko-KR" altLang="en-US" sz="1000" b="1" dirty="0">
                <a:solidFill>
                  <a:srgbClr val="C00000"/>
                </a:solidFill>
              </a:rPr>
              <a:t> 문제</a:t>
            </a:r>
            <a:r>
              <a:rPr lang="en-US" altLang="ko-KR" sz="1000" b="1" dirty="0">
                <a:solidFill>
                  <a:srgbClr val="C00000"/>
                </a:solidFill>
              </a:rPr>
              <a:t>”</a:t>
            </a:r>
            <a:r>
              <a:rPr lang="ko-KR" altLang="en-US" sz="1000" b="1" dirty="0">
                <a:solidFill>
                  <a:srgbClr val="C00000"/>
                </a:solidFill>
              </a:rPr>
              <a:t>는 자연어 처리에 있어서 매우 큰 비중을 차지하며</a:t>
            </a:r>
            <a:endParaRPr lang="en-US" altLang="ko-KR" sz="1000" b="1" dirty="0">
              <a:solidFill>
                <a:srgbClr val="C0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7485FD0-7A67-4B54-997B-1C9D89B7637C}"/>
              </a:ext>
            </a:extLst>
          </p:cNvPr>
          <p:cNvSpPr/>
          <p:nvPr/>
        </p:nvSpPr>
        <p:spPr>
          <a:xfrm>
            <a:off x="7523197" y="4934031"/>
            <a:ext cx="4034347" cy="5476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</a:rPr>
              <a:t>특히 기계번역에서는 단어의 의미에 따라서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C00000"/>
                </a:solidFill>
              </a:rPr>
              <a:t>해당 번역 단어의 형태가 완전히 바뀌기 때문에 매우 중요하다</a:t>
            </a:r>
            <a:r>
              <a:rPr lang="en-US" altLang="ko-KR" sz="1000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243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FAC1DB-755B-49F5-944D-4F4EDA81DE0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유사 단어의 랭킹 표시</a:t>
            </a:r>
          </a:p>
          <a:p>
            <a:pPr lvl="1"/>
            <a:r>
              <a:rPr lang="ko-KR" altLang="en-US" dirty="0"/>
              <a:t>유사도가 높은 순서로 순위를 매겨서 활용</a:t>
            </a:r>
          </a:p>
          <a:p>
            <a:pPr lvl="1"/>
            <a:r>
              <a:rPr lang="ko-KR" altLang="en-US" dirty="0"/>
              <a:t>입력 데이터인 말뭉치</a:t>
            </a:r>
            <a:r>
              <a:rPr lang="en-US" altLang="ko-KR" dirty="0"/>
              <a:t>(</a:t>
            </a:r>
            <a:r>
              <a:rPr lang="ko-KR" altLang="en-US" dirty="0"/>
              <a:t>텍스트 데이터</a:t>
            </a:r>
            <a:r>
              <a:rPr lang="en-US" altLang="ko-KR" dirty="0"/>
              <a:t>)</a:t>
            </a:r>
            <a:r>
              <a:rPr lang="ko-KR" altLang="en-US" dirty="0"/>
              <a:t>가 커질수록 랭킹은 정확해짐</a:t>
            </a:r>
          </a:p>
          <a:p>
            <a:pPr lvl="1"/>
            <a:r>
              <a:rPr lang="ko-KR" altLang="en-US" dirty="0"/>
              <a:t>말뭉치가 작을수록 납득하기 어려운 순위를 보여줌</a:t>
            </a:r>
            <a:r>
              <a:rPr lang="en-US" altLang="ko-KR" dirty="0"/>
              <a:t>(</a:t>
            </a:r>
            <a:r>
              <a:rPr lang="ko-KR" altLang="en-US" dirty="0"/>
              <a:t>당연히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ECA22A-8ECD-4233-AA38-29C9FDAC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AE6D4-4F80-407B-A90C-CFD4D7AA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B8AA0-F27A-4D88-B4A2-88EAE3ECC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00C0E9-2CFE-48F8-8EA5-3966BF6E17CF}"/>
              </a:ext>
            </a:extLst>
          </p:cNvPr>
          <p:cNvSpPr/>
          <p:nvPr/>
        </p:nvSpPr>
        <p:spPr>
          <a:xfrm>
            <a:off x="2785534" y="4182533"/>
            <a:ext cx="6620932" cy="1515533"/>
          </a:xfrm>
          <a:prstGeom prst="roundRect">
            <a:avLst>
              <a:gd name="adj" fmla="val 77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이런 과정을 거쳐 도출된 각 단어의 유사도 랭킹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순위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에 따라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단어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문맥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맥락</a:t>
            </a:r>
            <a:r>
              <a:rPr lang="en-US" altLang="ko-KR" b="1" dirty="0">
                <a:solidFill>
                  <a:srgbClr val="FF0000"/>
                </a:solidFill>
              </a:rPr>
              <a:t>), </a:t>
            </a:r>
            <a:r>
              <a:rPr lang="ko-KR" altLang="en-US" b="1" dirty="0">
                <a:solidFill>
                  <a:srgbClr val="FF0000"/>
                </a:solidFill>
              </a:rPr>
              <a:t>문장에 해당하는 의미를 선택하고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그 결과를 활용하는 것이 통계 기반의 기법</a:t>
            </a:r>
          </a:p>
        </p:txBody>
      </p:sp>
    </p:spTree>
    <p:extLst>
      <p:ext uri="{BB962C8B-B14F-4D97-AF65-F5344CB8AC3E}">
        <p14:creationId xmlns:p14="http://schemas.microsoft.com/office/powerpoint/2010/main" val="140899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103A1E-7BE5-43C4-83C5-1B48E288679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개선 사항</a:t>
            </a:r>
            <a:endParaRPr lang="en-US" altLang="ko-KR" dirty="0"/>
          </a:p>
          <a:p>
            <a:pPr lvl="1"/>
            <a:r>
              <a:rPr lang="ko-KR" altLang="en-US" dirty="0"/>
              <a:t>통계 기반 기법에서는 단어의 동시발생 행렬을 이용함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발생횟수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단어의 빈도수는 많이 활용되는 특성이지만 좋은 특징은 아님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전문적인 내용의 말뭉치일 경우</a:t>
            </a:r>
            <a:r>
              <a:rPr lang="en-US" altLang="ko-KR" dirty="0"/>
              <a:t>, </a:t>
            </a:r>
            <a:r>
              <a:rPr lang="ko-KR" altLang="en-US" dirty="0"/>
              <a:t>해당 주제에 관련된 말이 비정상적으로 많이 나올 수 있음</a:t>
            </a:r>
            <a:endParaRPr lang="en-US" altLang="ko-KR" dirty="0"/>
          </a:p>
          <a:p>
            <a:pPr lvl="1"/>
            <a:r>
              <a:rPr lang="ko-KR" altLang="en-US" dirty="0"/>
              <a:t>영어권 언어에서는 관사 등 실제 의미와 무관한 단어가 최고 빈도수를 가짐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262E30-2B5C-4A13-8359-442B6F2B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C720-1C21-411D-81DE-350E8171A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81BAE-03B3-4FCB-AC07-9721E091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58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103A1E-7BE5-43C4-83C5-1B48E288679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ko-KR" altLang="en-US" dirty="0">
                <a:sym typeface="Wingdings" panose="05000000000000000000" pitchFamily="2" charset="2"/>
              </a:rPr>
              <a:t>단어의 빈도수를 이용할 경우 발생가능한 문제의 사례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the, car, drive </a:t>
            </a:r>
            <a:r>
              <a:rPr lang="ko-KR" altLang="en-US" dirty="0">
                <a:sym typeface="Wingdings" panose="05000000000000000000" pitchFamily="2" charset="2"/>
              </a:rPr>
              <a:t>등의 단어가 포함된 말뭉치의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car, drive</a:t>
            </a:r>
            <a:r>
              <a:rPr lang="ko-KR" altLang="en-US" dirty="0">
                <a:sym typeface="Wingdings" panose="05000000000000000000" pitchFamily="2" charset="2"/>
              </a:rPr>
              <a:t>는 관련성이 깊은 단어임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그러나 처리를 해 보면 </a:t>
            </a:r>
            <a:r>
              <a:rPr lang="en-US" altLang="ko-KR" dirty="0">
                <a:sym typeface="Wingdings" panose="05000000000000000000" pitchFamily="2" charset="2"/>
              </a:rPr>
              <a:t>the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car</a:t>
            </a:r>
            <a:r>
              <a:rPr lang="ko-KR" altLang="en-US" dirty="0">
                <a:sym typeface="Wingdings" panose="05000000000000000000" pitchFamily="2" charset="2"/>
              </a:rPr>
              <a:t>의 관련성이 더 높은 것으로 계산됨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the</a:t>
            </a:r>
            <a:r>
              <a:rPr lang="ko-KR" altLang="en-US" dirty="0">
                <a:sym typeface="Wingdings" panose="05000000000000000000" pitchFamily="2" charset="2"/>
              </a:rPr>
              <a:t>와 같은 관사는 내용과 관계없이 가장 많이 사용되는 단어의 하나이므로 </a:t>
            </a:r>
            <a:r>
              <a:rPr lang="ko-KR" altLang="en-US" dirty="0" err="1">
                <a:sym typeface="Wingdings" panose="05000000000000000000" pitchFamily="2" charset="2"/>
              </a:rPr>
              <a:t>최다빈도수를</a:t>
            </a:r>
            <a:r>
              <a:rPr lang="ko-KR" altLang="en-US" dirty="0">
                <a:sym typeface="Wingdings" panose="05000000000000000000" pitchFamily="2" charset="2"/>
              </a:rPr>
              <a:t> 가짐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올바르지 않은 결과 초래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262E30-2B5C-4A13-8359-442B6F2B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C720-1C21-411D-81DE-350E8171A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81BAE-03B3-4FCB-AC07-9721E091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367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AB348F3-A5FE-485E-84DF-33211D2AAEAA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점별 상호 정보량</a:t>
                </a:r>
                <a:r>
                  <a:rPr lang="en-US" altLang="ko-KR" dirty="0">
                    <a:sym typeface="Wingdings" panose="05000000000000000000" pitchFamily="2" charset="2"/>
                  </a:rPr>
                  <a:t>(Pointwise Mutual Information, PMI)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𝑷𝑴𝑰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일어날 확률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가 일어날 확률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/>
                  <a:t>가 동시에 일어날 확률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𝑃𝑀𝐼</m:t>
                    </m:r>
                  </m:oMath>
                </a14:m>
                <a:r>
                  <a:rPr lang="ko-KR" altLang="en-US" dirty="0"/>
                  <a:t> 값이 높을수록 관련성이 높음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말뭉치에 적용하면</a:t>
                </a:r>
                <a:r>
                  <a:rPr lang="en-US" altLang="ko-KR" dirty="0"/>
                  <a:t>...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말뭉치에 등장할 확률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/>
                  <a:t>가 말뭉치에 동시에 등장할 확률</a:t>
                </a:r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AB348F3-A5FE-485E-84DF-33211D2AA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62004F29-73BF-4F6E-98A5-BA2FE5F4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E2C45-FD01-4A70-B790-11B15663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A5225-B753-4E7A-A559-C2DC5A92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6BFD5FE-7290-4F89-8717-3EB904334633}"/>
                  </a:ext>
                </a:extLst>
              </p:cNvPr>
              <p:cNvSpPr/>
              <p:nvPr/>
            </p:nvSpPr>
            <p:spPr>
              <a:xfrm>
                <a:off x="3020094" y="4919106"/>
                <a:ext cx="6151812" cy="1362314"/>
              </a:xfrm>
              <a:prstGeom prst="roundRect">
                <a:avLst>
                  <a:gd name="adj" fmla="val 980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10,000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개의 단어로 구성된 말뭉치에서 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“the”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100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번 등장한다면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𝟏𝟎𝟎𝟎𝟎</m:t>
                        </m:r>
                      </m:den>
                    </m:f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“the”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“car”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번 동시에 발생했다면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”,“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𝒄𝒂𝒓</m:t>
                        </m:r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𝟏𝟎𝟎𝟎𝟎</m:t>
                        </m:r>
                      </m:den>
                    </m:f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6BFD5FE-7290-4F89-8717-3EB904334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94" y="4919106"/>
                <a:ext cx="6151812" cy="1362314"/>
              </a:xfrm>
              <a:prstGeom prst="roundRect">
                <a:avLst>
                  <a:gd name="adj" fmla="val 9808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84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AB348F3-A5FE-485E-84DF-33211D2AAEAA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lvl="2"/>
                <a:r>
                  <a:rPr lang="ko-KR" altLang="en-US" dirty="0"/>
                  <a:t>동시발생 행렬을 사용하여 다시 정리하면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𝑷𝑴𝑰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동시발생 행렬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의 등장횟수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의 등장횟수</a:t>
                </a:r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/>
                  <a:t>가 동시 발생하는 횟수</a:t>
                </a:r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말뭉치에 포함된 단어 수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말뭉치 단어 수가 </a:t>
                </a:r>
                <a:r>
                  <a:rPr lang="en-US" altLang="ko-KR" dirty="0"/>
                  <a:t>10,000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“the” 1,000</a:t>
                </a:r>
                <a:r>
                  <a:rPr lang="ko-KR" altLang="en-US" dirty="0"/>
                  <a:t>번</a:t>
                </a:r>
                <a:r>
                  <a:rPr lang="en-US" altLang="ko-KR" dirty="0"/>
                  <a:t>, “car” 20</a:t>
                </a:r>
                <a:r>
                  <a:rPr lang="ko-KR" altLang="en-US" dirty="0"/>
                  <a:t>번</a:t>
                </a:r>
                <a:r>
                  <a:rPr lang="en-US" altLang="ko-KR" dirty="0"/>
                  <a:t>, “drive” 10</a:t>
                </a:r>
                <a:r>
                  <a:rPr lang="ko-KR" altLang="en-US" dirty="0"/>
                  <a:t>번 등장했고</a:t>
                </a:r>
                <a:r>
                  <a:rPr lang="en-US" altLang="ko-KR" dirty="0"/>
                  <a:t>, “the”, ”car”</a:t>
                </a:r>
                <a:r>
                  <a:rPr lang="ko-KR" altLang="en-US" dirty="0"/>
                  <a:t>의 동시발생 수는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회</a:t>
                </a:r>
                <a:r>
                  <a:rPr lang="en-US" altLang="ko-KR" dirty="0"/>
                  <a:t>, “car”, “drive”</a:t>
                </a:r>
                <a:r>
                  <a:rPr lang="ko-KR" altLang="en-US" dirty="0"/>
                  <a:t>의 동시발생 수는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회라고 가정</a:t>
                </a:r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𝑷𝑴𝑰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”,”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𝒄𝒂𝒓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𝟏𝟎𝟎𝟎𝟎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𝑷𝑴𝑰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𝒄𝒂𝒓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”,”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𝒅𝒓𝒊𝒗𝒆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𝟏𝟎𝟎𝟎𝟎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𝟗𝟕</m:t>
                    </m:r>
                  </m:oMath>
                </a14:m>
                <a:endParaRPr lang="en-US" altLang="ko-KR" dirty="0"/>
              </a:p>
              <a:p>
                <a:pPr lvl="4"/>
                <a:r>
                  <a:rPr lang="en-US" altLang="ko-KR" dirty="0"/>
                  <a:t>“car”, “drive”</a:t>
                </a:r>
                <a:r>
                  <a:rPr lang="ko-KR" altLang="en-US" dirty="0"/>
                  <a:t>의 관련성이 더 높은 것을 확인할 수 있음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AB348F3-A5FE-485E-84DF-33211D2AA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62004F29-73BF-4F6E-98A5-BA2FE5F4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E2C45-FD01-4A70-B790-11B15663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A5225-B753-4E7A-A559-C2DC5A92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965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AB348F3-A5FE-485E-84DF-33211D2AAEAA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𝑃𝑀𝐼</m:t>
                    </m:r>
                  </m:oMath>
                </a14:m>
                <a:r>
                  <a:rPr lang="ko-KR" altLang="en-US" dirty="0"/>
                  <a:t>의 문제점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두 단어의 동시발생 횟수가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dirty="0"/>
                  <a:t>가 됨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문제 해결을 위하여 실제 구현 시에는 양의 상호정보량</a:t>
                </a:r>
                <a:r>
                  <a:rPr lang="en-US" altLang="ko-KR" dirty="0"/>
                  <a:t>(Positive PMI, PPMI)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𝑃𝑃𝑀𝐼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PMI</a:t>
                </a:r>
                <a:r>
                  <a:rPr lang="ko-KR" altLang="en-US" dirty="0">
                    <a:sym typeface="Wingdings" panose="05000000000000000000" pitchFamily="2" charset="2"/>
                  </a:rPr>
                  <a:t>가 음수일때는 </a:t>
                </a:r>
                <a:r>
                  <a:rPr lang="en-US" altLang="ko-KR" dirty="0">
                    <a:sym typeface="Wingdings" panose="05000000000000000000" pitchFamily="2" charset="2"/>
                  </a:rPr>
                  <a:t>0</a:t>
                </a:r>
                <a:r>
                  <a:rPr lang="ko-KR" altLang="en-US" dirty="0">
                    <a:sym typeface="Wingdings" panose="05000000000000000000" pitchFamily="2" charset="2"/>
                  </a:rPr>
                  <a:t>으로 취급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𝑃𝑀𝐼</m:t>
                    </m:r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𝑃𝑃𝑀𝐼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모두 말뭉치의 어휘 수 증가에 따라 단어벡터의 차원 수가 증가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차원 감소를 위한 방안이 요구됨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AB348F3-A5FE-485E-84DF-33211D2AA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62004F29-73BF-4F6E-98A5-BA2FE5F4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E2C45-FD01-4A70-B790-11B15663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A5225-B753-4E7A-A559-C2DC5A92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811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B348F3-A5FE-485E-84DF-33211D2AAEA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차원 감소</a:t>
            </a:r>
            <a:endParaRPr lang="en-US" altLang="ko-KR" dirty="0"/>
          </a:p>
          <a:p>
            <a:pPr lvl="2"/>
            <a:r>
              <a:rPr lang="ko-KR" altLang="en-US" dirty="0"/>
              <a:t>벡터의 차원을 줄이는 기법</a:t>
            </a:r>
            <a:endParaRPr lang="en-US" altLang="ko-KR" dirty="0"/>
          </a:p>
          <a:p>
            <a:pPr lvl="2"/>
            <a:r>
              <a:rPr lang="ko-KR" altLang="en-US" dirty="0"/>
              <a:t>단순한 차원 감소가 아니라 </a:t>
            </a:r>
            <a:r>
              <a:rPr lang="en-US" altLang="ko-KR" dirty="0"/>
              <a:t>“</a:t>
            </a:r>
            <a:r>
              <a:rPr lang="ko-KR" altLang="en-US" dirty="0"/>
              <a:t>중요한 정보</a:t>
            </a:r>
            <a:r>
              <a:rPr lang="en-US" altLang="ko-KR" dirty="0"/>
              <a:t>”</a:t>
            </a:r>
            <a:r>
              <a:rPr lang="ko-KR" altLang="en-US" dirty="0"/>
              <a:t>는 최대한 유지하면서 줄여야 함</a:t>
            </a:r>
            <a:endParaRPr lang="en-US" altLang="ko-KR" dirty="0"/>
          </a:p>
          <a:p>
            <a:pPr lvl="2"/>
            <a:r>
              <a:rPr lang="ko-KR" altLang="en-US" dirty="0"/>
              <a:t>단어 벡터는 주로 </a:t>
            </a:r>
            <a:r>
              <a:rPr lang="ko-KR" altLang="en-US" dirty="0" err="1"/>
              <a:t>원핫</a:t>
            </a:r>
            <a:r>
              <a:rPr lang="ko-KR" altLang="en-US" dirty="0"/>
              <a:t> 인코딩과 같은 희소벡터</a:t>
            </a:r>
            <a:r>
              <a:rPr lang="en-US" altLang="ko-KR" dirty="0"/>
              <a:t>(=</a:t>
            </a:r>
            <a:r>
              <a:rPr lang="ko-KR" altLang="en-US" dirty="0"/>
              <a:t>희소행렬</a:t>
            </a:r>
            <a:r>
              <a:rPr lang="en-US" altLang="ko-KR" dirty="0"/>
              <a:t>)</a:t>
            </a:r>
            <a:r>
              <a:rPr lang="ko-KR" altLang="en-US" dirty="0"/>
              <a:t>를 사용하므로</a:t>
            </a:r>
            <a:br>
              <a:rPr lang="en-US" altLang="ko-KR" dirty="0"/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희소벡터에서 중요한 축을 찾아내어 더 적은 차원으로 다시 표현하는 것이 핵심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2"/>
            <a:r>
              <a:rPr lang="ko-KR" altLang="en-US" dirty="0"/>
              <a:t>차원 감소 결과는 원소 대부분이 </a:t>
            </a:r>
            <a:r>
              <a:rPr lang="en-US" altLang="ko-KR" dirty="0"/>
              <a:t>0</a:t>
            </a:r>
            <a:r>
              <a:rPr lang="ko-KR" altLang="en-US" dirty="0"/>
              <a:t>이 아닌 값으로 구성된 밀집벡터가 됨</a:t>
            </a:r>
            <a:br>
              <a:rPr lang="en-US" altLang="ko-KR" dirty="0"/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단어의 분산 표현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2"/>
            <a:r>
              <a:rPr lang="ko-KR" altLang="en-US" dirty="0"/>
              <a:t>다양한 차원감소 기법 중 단어 처리에서 주로 사용되는 것은</a:t>
            </a:r>
            <a:br>
              <a:rPr lang="en-US" altLang="ko-KR" dirty="0"/>
            </a:b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 err="1">
                <a:solidFill>
                  <a:srgbClr val="C00000"/>
                </a:solidFill>
              </a:rPr>
              <a:t>특잇값</a:t>
            </a:r>
            <a:r>
              <a:rPr lang="ko-KR" altLang="en-US" b="1" dirty="0">
                <a:solidFill>
                  <a:srgbClr val="C00000"/>
                </a:solidFill>
              </a:rPr>
              <a:t> 분해</a:t>
            </a:r>
            <a:r>
              <a:rPr lang="en-US" altLang="ko-KR" b="1" dirty="0">
                <a:solidFill>
                  <a:srgbClr val="C00000"/>
                </a:solidFill>
              </a:rPr>
              <a:t>(Singular Value Decomposition, SVD)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004F29-73BF-4F6E-98A5-BA2FE5F4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E2C45-FD01-4A70-B790-11B15663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A5225-B753-4E7A-A559-C2DC5A92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841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88194FE-17B9-4B06-A904-F35597EFBE24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/>
                  <a:t>특잇값 분해</a:t>
                </a:r>
                <a:r>
                  <a:rPr lang="en-US" altLang="ko-KR" dirty="0"/>
                  <a:t>(SVD)</a:t>
                </a:r>
              </a:p>
              <a:p>
                <a:pPr lvl="2"/>
                <a:r>
                  <a:rPr lang="ko-KR" altLang="en-US" dirty="0"/>
                  <a:t>주어진 행렬</a:t>
                </a:r>
                <a:r>
                  <a:rPr lang="en-US" altLang="ko-KR" dirty="0"/>
                  <a:t>(X)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개의 행렬</a:t>
                </a:r>
                <a:r>
                  <a:rPr lang="en-US" altLang="ko-KR" dirty="0"/>
                  <a:t>(U,S,V)</a:t>
                </a:r>
                <a:r>
                  <a:rPr lang="ko-KR" altLang="en-US" dirty="0"/>
                  <a:t>의 곱으로 분해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𝑼𝑺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b="1" dirty="0"/>
              </a:p>
              <a:p>
                <a:pPr lvl="3"/>
                <a:r>
                  <a:rPr lang="en-US" altLang="ko-KR" dirty="0"/>
                  <a:t>U, V: </a:t>
                </a:r>
                <a:r>
                  <a:rPr lang="ko-KR" altLang="en-US" dirty="0"/>
                  <a:t>직교행렬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열 벡터가 서로 직교함</a:t>
                </a:r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어떤 공간의 축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ko-KR" altLang="en-US" dirty="0">
                    <a:sym typeface="Wingdings" panose="05000000000000000000" pitchFamily="2" charset="2"/>
                  </a:rPr>
                  <a:t>기저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sym typeface="Wingdings" panose="05000000000000000000" pitchFamily="2" charset="2"/>
                  </a:rPr>
                  <a:t>을 형성</a:t>
                </a:r>
                <a:r>
                  <a:rPr lang="en-US" altLang="ko-KR" dirty="0">
                    <a:sym typeface="Wingdings" panose="05000000000000000000" pitchFamily="2" charset="2"/>
                  </a:rPr>
                  <a:t>. U</a:t>
                </a:r>
                <a:r>
                  <a:rPr lang="ko-KR" altLang="en-US" dirty="0">
                    <a:sym typeface="Wingdings" panose="05000000000000000000" pitchFamily="2" charset="2"/>
                  </a:rPr>
                  <a:t>행렬은 단어 공간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S: </a:t>
                </a:r>
                <a:r>
                  <a:rPr lang="ko-KR" altLang="en-US" dirty="0"/>
                  <a:t>대각행렬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대각성분 외에는 모두 </a:t>
                </a:r>
                <a:r>
                  <a:rPr lang="en-US" altLang="ko-KR" dirty="0"/>
                  <a:t>0)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대각성분은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특잇값</a:t>
                </a:r>
                <a:r>
                  <a:rPr lang="en-US" altLang="ko-KR" dirty="0">
                    <a:sym typeface="Wingdings" panose="05000000000000000000" pitchFamily="2" charset="2"/>
                  </a:rPr>
                  <a:t>(=</a:t>
                </a:r>
                <a:r>
                  <a:rPr lang="ko-KR" altLang="en-US" dirty="0">
                    <a:sym typeface="Wingdings" panose="05000000000000000000" pitchFamily="2" charset="2"/>
                  </a:rPr>
                  <a:t>해당 축의 중요도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중요도가 낮은 원소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특잇값이</a:t>
                </a:r>
                <a:r>
                  <a:rPr lang="ko-KR" altLang="en-US" dirty="0">
                    <a:sym typeface="Wingdings" panose="05000000000000000000" pitchFamily="2" charset="2"/>
                  </a:rPr>
                  <a:t> 작은 원소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sym typeface="Wingdings" panose="05000000000000000000" pitchFamily="2" charset="2"/>
                  </a:rPr>
                  <a:t>를 깎아내어 차원 축소에 반영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88194FE-17B9-4B06-A904-F35597EFB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8BE8178-408C-46CB-A713-1A2AFB48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184A8-0B92-436F-B2D3-03506343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19EA1-397E-4B06-A321-83AE2C247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097472-5E0C-49BC-9053-A6B5C81394C7}"/>
              </a:ext>
            </a:extLst>
          </p:cNvPr>
          <p:cNvGrpSpPr/>
          <p:nvPr/>
        </p:nvGrpSpPr>
        <p:grpSpPr>
          <a:xfrm>
            <a:off x="2070221" y="4286146"/>
            <a:ext cx="3860454" cy="1534466"/>
            <a:chOff x="2535204" y="3900917"/>
            <a:chExt cx="3860454" cy="1534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5D045B6-995D-4763-9D8C-0E0D46989B13}"/>
                    </a:ext>
                  </a:extLst>
                </p:cNvPr>
                <p:cNvSpPr/>
                <p:nvPr/>
              </p:nvSpPr>
              <p:spPr>
                <a:xfrm>
                  <a:off x="2535204" y="3900917"/>
                  <a:ext cx="847684" cy="153446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5D045B6-995D-4763-9D8C-0E0D46989B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204" y="3900917"/>
                  <a:ext cx="847684" cy="15344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2B1462-1596-4385-AD52-109E3661D818}"/>
                </a:ext>
              </a:extLst>
            </p:cNvPr>
            <p:cNvSpPr txBox="1"/>
            <p:nvPr/>
          </p:nvSpPr>
          <p:spPr>
            <a:xfrm>
              <a:off x="3520245" y="448348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9EFA1A2-5F74-42CF-A3F2-7D1254548588}"/>
                    </a:ext>
                  </a:extLst>
                </p:cNvPr>
                <p:cNvSpPr/>
                <p:nvPr/>
              </p:nvSpPr>
              <p:spPr>
                <a:xfrm>
                  <a:off x="4004172" y="3900917"/>
                  <a:ext cx="847684" cy="153446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9EFA1A2-5F74-42CF-A3F2-7D1254548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172" y="3900917"/>
                  <a:ext cx="847684" cy="15344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50E1F2C-0C08-48D8-9465-F88608A725FB}"/>
                    </a:ext>
                  </a:extLst>
                </p:cNvPr>
                <p:cNvSpPr/>
                <p:nvPr/>
              </p:nvSpPr>
              <p:spPr>
                <a:xfrm>
                  <a:off x="4989213" y="3900917"/>
                  <a:ext cx="634544" cy="153446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50E1F2C-0C08-48D8-9465-F88608A725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213" y="3900917"/>
                  <a:ext cx="634544" cy="15344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FEC67180-DF53-4120-B672-CB99DB23C20B}"/>
                </a:ext>
              </a:extLst>
            </p:cNvPr>
            <p:cNvSpPr/>
            <p:nvPr/>
          </p:nvSpPr>
          <p:spPr>
            <a:xfrm flipH="1">
              <a:off x="4989213" y="3900917"/>
              <a:ext cx="634544" cy="698555"/>
            </a:xfrm>
            <a:prstGeom prst="diagStripe">
              <a:avLst>
                <a:gd name="adj" fmla="val 5856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270B8FC-E4D6-4F96-9CE8-56BC3E6BA6CE}"/>
                    </a:ext>
                  </a:extLst>
                </p:cNvPr>
                <p:cNvSpPr/>
                <p:nvPr/>
              </p:nvSpPr>
              <p:spPr>
                <a:xfrm>
                  <a:off x="5761114" y="4195251"/>
                  <a:ext cx="634544" cy="9518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270B8FC-E4D6-4F96-9CE8-56BC3E6BA6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114" y="4195251"/>
                  <a:ext cx="634544" cy="9518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22D-3066-480D-AFEE-FD68C419E77C}"/>
              </a:ext>
            </a:extLst>
          </p:cNvPr>
          <p:cNvSpPr txBox="1"/>
          <p:nvPr/>
        </p:nvSpPr>
        <p:spPr>
          <a:xfrm>
            <a:off x="1983162" y="5902034"/>
            <a:ext cx="3959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SVD</a:t>
            </a:r>
            <a:r>
              <a:rPr lang="ko-KR" altLang="en-US" sz="1200" b="1" dirty="0"/>
              <a:t>에 의한 행렬의 변환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행렬의 흰 부분은 원소가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임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390371-6C0F-4998-ADE8-8A3D776B5F44}"/>
                  </a:ext>
                </a:extLst>
              </p:cNvPr>
              <p:cNvSpPr/>
              <p:nvPr/>
            </p:nvSpPr>
            <p:spPr>
              <a:xfrm>
                <a:off x="7482086" y="4286146"/>
                <a:ext cx="847684" cy="15344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390371-6C0F-4998-ADE8-8A3D776B5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086" y="4286146"/>
                <a:ext cx="847684" cy="15344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C61AE-3917-4500-AAFA-13F7B23C5071}"/>
                  </a:ext>
                </a:extLst>
              </p:cNvPr>
              <p:cNvSpPr txBox="1"/>
              <p:nvPr/>
            </p:nvSpPr>
            <p:spPr>
              <a:xfrm>
                <a:off x="8374153" y="4868713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C61AE-3917-4500-AAFA-13F7B23C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53" y="4868713"/>
                <a:ext cx="439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341367-58A7-4F52-8A05-B8F540D730DB}"/>
              </a:ext>
            </a:extLst>
          </p:cNvPr>
          <p:cNvSpPr/>
          <p:nvPr/>
        </p:nvSpPr>
        <p:spPr>
          <a:xfrm>
            <a:off x="8858080" y="4286146"/>
            <a:ext cx="847684" cy="153446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6A8675-CC51-457E-B52A-1A6921E92BC7}"/>
              </a:ext>
            </a:extLst>
          </p:cNvPr>
          <p:cNvSpPr/>
          <p:nvPr/>
        </p:nvSpPr>
        <p:spPr>
          <a:xfrm>
            <a:off x="9843121" y="4286146"/>
            <a:ext cx="634544" cy="15344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대각선 줄무늬 18">
            <a:extLst>
              <a:ext uri="{FF2B5EF4-FFF2-40B4-BE49-F238E27FC236}">
                <a16:creationId xmlns:a16="http://schemas.microsoft.com/office/drawing/2014/main" id="{F6CE15E0-2760-40BE-9F17-8F3D5242B797}"/>
              </a:ext>
            </a:extLst>
          </p:cNvPr>
          <p:cNvSpPr/>
          <p:nvPr/>
        </p:nvSpPr>
        <p:spPr>
          <a:xfrm flipH="1">
            <a:off x="9843121" y="4286146"/>
            <a:ext cx="634544" cy="698555"/>
          </a:xfrm>
          <a:prstGeom prst="diagStripe">
            <a:avLst>
              <a:gd name="adj" fmla="val 5856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2BD919-EB65-4160-81D3-55A30383CD11}"/>
              </a:ext>
            </a:extLst>
          </p:cNvPr>
          <p:cNvSpPr/>
          <p:nvPr/>
        </p:nvSpPr>
        <p:spPr>
          <a:xfrm>
            <a:off x="10615022" y="4580480"/>
            <a:ext cx="634544" cy="95189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47080-1134-44ED-B808-7695570BA950}"/>
              </a:ext>
            </a:extLst>
          </p:cNvPr>
          <p:cNvSpPr txBox="1"/>
          <p:nvPr/>
        </p:nvSpPr>
        <p:spPr>
          <a:xfrm>
            <a:off x="8423353" y="5897291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SVD</a:t>
            </a:r>
            <a:r>
              <a:rPr lang="ko-KR" altLang="en-US" sz="1200" b="1" dirty="0"/>
              <a:t>에 의한 차원 감소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BEEE5-8074-4F18-933F-86AA28CDE383}"/>
              </a:ext>
            </a:extLst>
          </p:cNvPr>
          <p:cNvSpPr/>
          <p:nvPr/>
        </p:nvSpPr>
        <p:spPr>
          <a:xfrm>
            <a:off x="7482086" y="4286146"/>
            <a:ext cx="847684" cy="133431"/>
          </a:xfrm>
          <a:prstGeom prst="rect">
            <a:avLst/>
          </a:prstGeom>
          <a:solidFill>
            <a:srgbClr val="E6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4A020E9-40F3-4E4C-AB5B-EE328915DAA7}"/>
                  </a:ext>
                </a:extLst>
              </p:cNvPr>
              <p:cNvSpPr/>
              <p:nvPr/>
            </p:nvSpPr>
            <p:spPr>
              <a:xfrm>
                <a:off x="8858080" y="4286146"/>
                <a:ext cx="316927" cy="1534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4A020E9-40F3-4E4C-AB5B-EE328915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080" y="4286146"/>
                <a:ext cx="316927" cy="1534466"/>
              </a:xfrm>
              <a:prstGeom prst="rect">
                <a:avLst/>
              </a:prstGeom>
              <a:blipFill>
                <a:blip r:embed="rId9"/>
                <a:stretch>
                  <a:fillRect l="-129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89E961-F2CB-4C6C-B58E-252A74B8F353}"/>
              </a:ext>
            </a:extLst>
          </p:cNvPr>
          <p:cNvSpPr/>
          <p:nvPr/>
        </p:nvSpPr>
        <p:spPr>
          <a:xfrm>
            <a:off x="8858080" y="4292215"/>
            <a:ext cx="319374" cy="121292"/>
          </a:xfrm>
          <a:prstGeom prst="rect">
            <a:avLst/>
          </a:prstGeom>
          <a:solidFill>
            <a:srgbClr val="E6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F836FB4-4609-4454-99DC-7B9FE9F7CD3A}"/>
                  </a:ext>
                </a:extLst>
              </p:cNvPr>
              <p:cNvSpPr/>
              <p:nvPr/>
            </p:nvSpPr>
            <p:spPr>
              <a:xfrm>
                <a:off x="9843121" y="4286145"/>
                <a:ext cx="346512" cy="3832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F836FB4-4609-4454-99DC-7B9FE9F7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1" y="4286145"/>
                <a:ext cx="346512" cy="3832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대각선 줄무늬 25">
            <a:extLst>
              <a:ext uri="{FF2B5EF4-FFF2-40B4-BE49-F238E27FC236}">
                <a16:creationId xmlns:a16="http://schemas.microsoft.com/office/drawing/2014/main" id="{F61BC930-F5BA-4138-BBAB-68CBC86897EE}"/>
              </a:ext>
            </a:extLst>
          </p:cNvPr>
          <p:cNvSpPr/>
          <p:nvPr/>
        </p:nvSpPr>
        <p:spPr>
          <a:xfrm flipH="1">
            <a:off x="9840674" y="4286144"/>
            <a:ext cx="348958" cy="383217"/>
          </a:xfrm>
          <a:prstGeom prst="diagStripe">
            <a:avLst>
              <a:gd name="adj" fmla="val 24241"/>
            </a:avLst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423AE5DC-15B7-4BF1-9256-5DD73F4FCBAA}"/>
              </a:ext>
            </a:extLst>
          </p:cNvPr>
          <p:cNvSpPr/>
          <p:nvPr/>
        </p:nvSpPr>
        <p:spPr>
          <a:xfrm rot="5400000">
            <a:off x="7858356" y="3749207"/>
            <a:ext cx="95140" cy="847683"/>
          </a:xfrm>
          <a:prstGeom prst="leftBrace">
            <a:avLst>
              <a:gd name="adj1" fmla="val 27949"/>
              <a:gd name="adj2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051AB-2560-4242-AC23-2B365FF4F2D1}"/>
              </a:ext>
            </a:extLst>
          </p:cNvPr>
          <p:cNvSpPr txBox="1"/>
          <p:nvPr/>
        </p:nvSpPr>
        <p:spPr>
          <a:xfrm>
            <a:off x="7534670" y="391322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단어 벡터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E68F9-2E1A-4BE3-9148-A9E65272199F}"/>
              </a:ext>
            </a:extLst>
          </p:cNvPr>
          <p:cNvSpPr txBox="1"/>
          <p:nvPr/>
        </p:nvSpPr>
        <p:spPr>
          <a:xfrm>
            <a:off x="6883243" y="4229750"/>
            <a:ext cx="428002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000" dirty="0"/>
              <a:t>단어 </a:t>
            </a:r>
            <a:r>
              <a:rPr lang="en-US" altLang="ko-KR" sz="1000" dirty="0"/>
              <a:t>ID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15F524-C5D5-45BE-96DD-5670A724CD54}"/>
              </a:ext>
            </a:extLst>
          </p:cNvPr>
          <p:cNvCxnSpPr>
            <a:stCxn id="29" idx="3"/>
            <a:endCxn id="22" idx="1"/>
          </p:cNvCxnSpPr>
          <p:nvPr/>
        </p:nvCxnSpPr>
        <p:spPr>
          <a:xfrm>
            <a:off x="7311245" y="4352861"/>
            <a:ext cx="17084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03FFBBC0-B626-4221-B441-B93405EFE4FF}"/>
              </a:ext>
            </a:extLst>
          </p:cNvPr>
          <p:cNvSpPr/>
          <p:nvPr/>
        </p:nvSpPr>
        <p:spPr>
          <a:xfrm rot="5400000">
            <a:off x="8968973" y="4014587"/>
            <a:ext cx="95141" cy="316926"/>
          </a:xfrm>
          <a:prstGeom prst="leftBrace">
            <a:avLst>
              <a:gd name="adj1" fmla="val 25724"/>
              <a:gd name="adj2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5628E-7A82-4A0B-B99C-82DE44880907}"/>
              </a:ext>
            </a:extLst>
          </p:cNvPr>
          <p:cNvSpPr txBox="1"/>
          <p:nvPr/>
        </p:nvSpPr>
        <p:spPr>
          <a:xfrm>
            <a:off x="8581167" y="3736162"/>
            <a:ext cx="870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차원 감소된</a:t>
            </a:r>
            <a:endParaRPr lang="en-US" altLang="ko-KR" sz="1000" dirty="0"/>
          </a:p>
          <a:p>
            <a:pPr algn="ctr"/>
            <a:r>
              <a:rPr lang="ko-KR" altLang="en-US" sz="1000" dirty="0"/>
              <a:t>단어 벡터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5F3968C-B20D-4277-9C64-ABE69F745C6B}"/>
              </a:ext>
            </a:extLst>
          </p:cNvPr>
          <p:cNvSpPr/>
          <p:nvPr/>
        </p:nvSpPr>
        <p:spPr>
          <a:xfrm>
            <a:off x="6341269" y="4903518"/>
            <a:ext cx="636717" cy="310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92D89E3-1A45-4312-A8D5-95E2B75ED5BC}"/>
                  </a:ext>
                </a:extLst>
              </p:cNvPr>
              <p:cNvSpPr/>
              <p:nvPr/>
            </p:nvSpPr>
            <p:spPr>
              <a:xfrm>
                <a:off x="10615023" y="4580479"/>
                <a:ext cx="634544" cy="5291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92D89E3-1A45-4312-A8D5-95E2B75ED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023" y="4580479"/>
                <a:ext cx="634544" cy="5291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81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21A0F0-0C67-478B-89FD-0626EE14B3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PTB(Penn</a:t>
            </a:r>
            <a:r>
              <a:rPr lang="ko-KR" altLang="en-US" dirty="0"/>
              <a:t> </a:t>
            </a:r>
            <a:r>
              <a:rPr lang="en-US" altLang="ko-KR" dirty="0"/>
              <a:t>Treebank)</a:t>
            </a:r>
            <a:r>
              <a:rPr lang="ko-KR" altLang="en-US" dirty="0"/>
              <a:t> 데이터 셋</a:t>
            </a:r>
            <a:endParaRPr lang="en-US" altLang="ko-KR" dirty="0"/>
          </a:p>
          <a:p>
            <a:pPr lvl="2"/>
            <a:r>
              <a:rPr lang="ko-KR" altLang="en-US" dirty="0"/>
              <a:t>펜실베이니아 대학교에서 관리하는 데이터 셋</a:t>
            </a:r>
            <a:endParaRPr lang="en-US" altLang="ko-KR" dirty="0"/>
          </a:p>
          <a:p>
            <a:pPr lvl="2"/>
            <a:r>
              <a:rPr lang="en-US" altLang="ko-KR" dirty="0"/>
              <a:t>NLP(</a:t>
            </a:r>
            <a:r>
              <a:rPr lang="ko-KR" altLang="en-US" dirty="0"/>
              <a:t>자연어 처리</a:t>
            </a:r>
            <a:r>
              <a:rPr lang="en-US" altLang="ko-KR" dirty="0"/>
              <a:t>) </a:t>
            </a:r>
            <a:r>
              <a:rPr lang="ko-KR" altLang="en-US" dirty="0"/>
              <a:t>연구를 위한 기계 학습에 널리 사용되는 데이터 셋</a:t>
            </a:r>
            <a:endParaRPr lang="en-US" altLang="ko-KR" dirty="0"/>
          </a:p>
          <a:p>
            <a:pPr lvl="2"/>
            <a:r>
              <a:rPr lang="ko-KR" altLang="en-US" dirty="0"/>
              <a:t>대부분의 최신 데이터 집합에 비해 상대적으로 작아서 주어진 기법의 품질을 측정하는 벤치마크로 자주 이용됨</a:t>
            </a:r>
          </a:p>
          <a:p>
            <a:pPr lvl="2"/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숫자 및 문장 부호가 포함되어 있지 않으며 어휘는 </a:t>
            </a:r>
            <a:r>
              <a:rPr lang="en-US" altLang="ko-KR" dirty="0"/>
              <a:t>10k </a:t>
            </a:r>
            <a:r>
              <a:rPr lang="ko-KR" altLang="en-US" dirty="0"/>
              <a:t>고유 단어로 제한됨</a:t>
            </a:r>
            <a:endParaRPr lang="en-US" altLang="ko-KR" dirty="0"/>
          </a:p>
          <a:p>
            <a:pPr lvl="2"/>
            <a:r>
              <a:rPr lang="ko-KR" altLang="en-US" dirty="0"/>
              <a:t>스피치 조각</a:t>
            </a:r>
            <a:r>
              <a:rPr lang="en-US" altLang="ko-KR" dirty="0"/>
              <a:t>, </a:t>
            </a:r>
            <a:r>
              <a:rPr lang="ko-KR" altLang="en-US" dirty="0"/>
              <a:t>구문 및 의미론적 골격과 같은 다양한 종류의 주석으로 나뉨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BC8741-E122-4F3A-88F3-F680293B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CCD84D-D076-47C3-B070-AB5CD5E79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7C829-E12A-4671-A603-D49ECCCFD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01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18300A-FA48-4526-B6E3-B29BED6F4C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/>
              <a:t>통계 기반 기법에서는 주변 단어의 빈도를 기초로 단어를 표현함</a:t>
            </a:r>
            <a:endParaRPr lang="en-US" altLang="ko-KR" dirty="0"/>
          </a:p>
          <a:p>
            <a:pPr lvl="1"/>
            <a:r>
              <a:rPr lang="ko-KR" altLang="en-US" dirty="0"/>
              <a:t>단어의 동시발생 행렬을 만들고 그 행렬에 </a:t>
            </a:r>
            <a:r>
              <a:rPr lang="en-US" altLang="ko-KR" dirty="0"/>
              <a:t>SVD</a:t>
            </a:r>
            <a:r>
              <a:rPr lang="ko-KR" altLang="en-US" dirty="0"/>
              <a:t>를 적용하여 밀집벡터</a:t>
            </a:r>
            <a:r>
              <a:rPr lang="en-US" altLang="ko-KR" dirty="0"/>
              <a:t>(</a:t>
            </a:r>
            <a:r>
              <a:rPr lang="ko-KR" altLang="en-US" dirty="0"/>
              <a:t>분산표현</a:t>
            </a:r>
            <a:r>
              <a:rPr lang="en-US" altLang="ko-KR" dirty="0"/>
              <a:t>)</a:t>
            </a:r>
            <a:r>
              <a:rPr lang="ko-KR" altLang="en-US" dirty="0"/>
              <a:t>를 획득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대규모의 말뭉치를 다룰 때 문제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특히 통계 기반 기법은 말뭉치 전체의 통계를 이용하여 단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회의 처리만에 단어의 분산 표현을 확보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시스템의 부하가 매우 큼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89B2C5-58AF-4353-9D72-7FF6448C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068C8-BDBD-4E28-A888-7559BDFB1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FC04C-5D98-4E31-94E4-CA513D886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48BED41-58FE-4DFC-AC27-B39E9ED1CDAD}"/>
                  </a:ext>
                </a:extLst>
              </p:cNvPr>
              <p:cNvSpPr/>
              <p:nvPr/>
            </p:nvSpPr>
            <p:spPr>
              <a:xfrm>
                <a:off x="2254080" y="3617594"/>
                <a:ext cx="7683839" cy="10199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SVD</a:t>
                </a:r>
                <a:r>
                  <a:rPr lang="ko-KR" altLang="en-US" sz="1400" b="1" dirty="0">
                    <a:solidFill>
                      <a:schemeClr val="tx1"/>
                    </a:solidFill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4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schemeClr val="tx1"/>
                    </a:solidFill>
                  </a:rPr>
                  <a:t>행렬에 적용하는 비용은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100</a:t>
                </a:r>
                <a:r>
                  <a:rPr lang="ko-KR" altLang="en-US" sz="1400" b="1" dirty="0">
                    <a:solidFill>
                      <a:schemeClr val="tx1"/>
                    </a:solidFill>
                  </a:rPr>
                  <a:t>만개의 어휘를 다루려면 </a:t>
                </a:r>
                <a:r>
                  <a:rPr lang="en-US" altLang="ko-KR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𝟔</m:t>
                        </m:r>
                      </m:sup>
                    </m:sSup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1400" b="1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𝟏𝟐</m:t>
                        </m:r>
                      </m:sup>
                    </m:sSup>
                  </m:oMath>
                </a14:m>
                <a:r>
                  <a:rPr lang="ko-KR" altLang="en-US" sz="1400" b="1" dirty="0">
                    <a:solidFill>
                      <a:schemeClr val="tx1"/>
                    </a:solidFill>
                  </a:rPr>
                  <a:t> 크기의 행렬 생성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altLang="ko-K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p>
                            </m:sSup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tx1"/>
                    </a:solidFill>
                  </a:rPr>
                  <a:t>만큼의 계산 시간이 소요됨 </a:t>
                </a:r>
                <a:r>
                  <a:rPr lang="en-US" altLang="ko-KR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슈퍼컴퓨터로도 처리 불가능에 가까움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48BED41-58FE-4DFC-AC27-B39E9ED1C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80" y="3617594"/>
                <a:ext cx="7683839" cy="1019920"/>
              </a:xfrm>
              <a:prstGeom prst="round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1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603434-E5C5-46EE-9AE4-FE4920E0B0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동형어</a:t>
            </a:r>
            <a:r>
              <a:rPr lang="en-US" altLang="ko-KR" dirty="0"/>
              <a:t>,</a:t>
            </a:r>
            <a:r>
              <a:rPr lang="ko-KR" altLang="en-US" dirty="0"/>
              <a:t> 다의어</a:t>
            </a:r>
            <a:r>
              <a:rPr lang="en-US" altLang="ko-KR" dirty="0"/>
              <a:t>, </a:t>
            </a:r>
            <a:r>
              <a:rPr lang="ko-KR" altLang="en-US" dirty="0"/>
              <a:t>동의어</a:t>
            </a:r>
            <a:endParaRPr lang="en-US" altLang="ko-KR" dirty="0"/>
          </a:p>
          <a:p>
            <a:pPr lvl="1"/>
            <a:r>
              <a:rPr lang="ko-KR" altLang="en-US" dirty="0" err="1"/>
              <a:t>동형어</a:t>
            </a:r>
            <a:r>
              <a:rPr lang="en-US" altLang="ko-KR" dirty="0"/>
              <a:t>: </a:t>
            </a:r>
            <a:r>
              <a:rPr lang="ko-KR" altLang="en-US" dirty="0"/>
              <a:t>형태는 같으나 뜻이 서로 다른 단어</a:t>
            </a:r>
            <a:endParaRPr lang="en-US" altLang="ko-KR" dirty="0"/>
          </a:p>
          <a:p>
            <a:pPr lvl="2"/>
            <a:r>
              <a:rPr lang="ko-KR" altLang="en-US" dirty="0"/>
              <a:t>어원이 서로 다른 의미들이 같은 형태를 띠는 단어</a:t>
            </a:r>
            <a:endParaRPr lang="en-US" altLang="ko-KR" dirty="0"/>
          </a:p>
          <a:p>
            <a:pPr lvl="1"/>
            <a:r>
              <a:rPr lang="ko-KR" altLang="en-US" dirty="0"/>
              <a:t>다의어</a:t>
            </a:r>
            <a:r>
              <a:rPr lang="en-US" altLang="ko-KR" dirty="0"/>
              <a:t>: </a:t>
            </a:r>
            <a:r>
              <a:rPr lang="ko-KR" altLang="en-US" dirty="0"/>
              <a:t>한 형태의 단어가 여러 의미를 지니는 단어</a:t>
            </a:r>
            <a:endParaRPr lang="en-US" altLang="ko-KR" dirty="0"/>
          </a:p>
          <a:p>
            <a:pPr lvl="2"/>
            <a:r>
              <a:rPr lang="ko-KR" altLang="en-US" dirty="0"/>
              <a:t>각 의미들이 서로 관련된 뜻을 가진다는 점에서 </a:t>
            </a:r>
            <a:r>
              <a:rPr lang="ko-KR" altLang="en-US" dirty="0" err="1"/>
              <a:t>동형어와</a:t>
            </a:r>
            <a:r>
              <a:rPr lang="ko-KR" altLang="en-US" dirty="0"/>
              <a:t> 차이가 있음</a:t>
            </a:r>
            <a:endParaRPr lang="en-US" altLang="ko-KR" dirty="0"/>
          </a:p>
          <a:p>
            <a:pPr lvl="1"/>
            <a:r>
              <a:rPr lang="ko-KR" altLang="en-US" dirty="0"/>
              <a:t>동의어</a:t>
            </a:r>
            <a:r>
              <a:rPr lang="en-US" altLang="ko-KR" dirty="0"/>
              <a:t>: </a:t>
            </a:r>
            <a:r>
              <a:rPr lang="ko-KR" altLang="en-US" dirty="0"/>
              <a:t>같은 의미를 가지는 다른 형태의 단어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자연어 처리를 위하여 단어의 중의성을 제거하는 작업이 필요함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F3C74-D771-4F0C-9745-5BCE4A0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의미와 유사성</a:t>
            </a:r>
            <a:r>
              <a:rPr lang="en-US" altLang="ko-KR" dirty="0"/>
              <a:t>, </a:t>
            </a:r>
            <a:r>
              <a:rPr lang="ko-KR" altLang="en-US" dirty="0"/>
              <a:t>모호성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DE5DA-161C-471C-8A91-6C6C8D62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EECA3-5386-4BC9-8E3A-55CB136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1CBD887-5972-4A77-97B4-F6727439E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3152"/>
              </p:ext>
            </p:extLst>
          </p:nvPr>
        </p:nvGraphicFramePr>
        <p:xfrm>
          <a:off x="7689723" y="1905850"/>
          <a:ext cx="41817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68">
                  <a:extLst>
                    <a:ext uri="{9D8B030D-6E8A-4147-A177-3AD203B41FA5}">
                      <a16:colId xmlns:a16="http://schemas.microsoft.com/office/drawing/2014/main" val="3858271845"/>
                    </a:ext>
                  </a:extLst>
                </a:gridCol>
                <a:gridCol w="773005">
                  <a:extLst>
                    <a:ext uri="{9D8B030D-6E8A-4147-A177-3AD203B41FA5}">
                      <a16:colId xmlns:a16="http://schemas.microsoft.com/office/drawing/2014/main" val="127752650"/>
                    </a:ext>
                  </a:extLst>
                </a:gridCol>
                <a:gridCol w="1249593">
                  <a:extLst>
                    <a:ext uri="{9D8B030D-6E8A-4147-A177-3AD203B41FA5}">
                      <a16:colId xmlns:a16="http://schemas.microsoft.com/office/drawing/2014/main" val="1371030396"/>
                    </a:ext>
                  </a:extLst>
                </a:gridCol>
                <a:gridCol w="1548914">
                  <a:extLst>
                    <a:ext uri="{9D8B030D-6E8A-4147-A177-3AD203B41FA5}">
                      <a16:colId xmlns:a16="http://schemas.microsoft.com/office/drawing/2014/main" val="177510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단어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의미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의미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074616"/>
                  </a:ext>
                </a:extLst>
              </a:tr>
              <a:tr h="14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동형어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마시는 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茶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tea)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달리는 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車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car)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718945"/>
                  </a:ext>
                </a:extLst>
              </a:tr>
              <a:tr h="14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다의어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사람 다리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脚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leg)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책상 다리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跏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desk leg)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894745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5575DA-FCF1-4F8C-97A6-145EEFD0F0D3}"/>
              </a:ext>
            </a:extLst>
          </p:cNvPr>
          <p:cNvSpPr/>
          <p:nvPr/>
        </p:nvSpPr>
        <p:spPr>
          <a:xfrm>
            <a:off x="10839369" y="2677349"/>
            <a:ext cx="1032134" cy="2197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책상다리할 가</a:t>
            </a:r>
          </a:p>
        </p:txBody>
      </p:sp>
    </p:spTree>
    <p:extLst>
      <p:ext uri="{BB962C8B-B14F-4D97-AF65-F5344CB8AC3E}">
        <p14:creationId xmlns:p14="http://schemas.microsoft.com/office/powerpoint/2010/main" val="439246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160615-BABD-4251-ABFD-58B1B745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641E4-0ED2-4C5A-A538-392814167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D091F-DCD5-4FB3-8240-FA9C8AF58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D09A6-BC46-404B-BCDF-69E42B8D9C75}"/>
              </a:ext>
            </a:extLst>
          </p:cNvPr>
          <p:cNvSpPr txBox="1"/>
          <p:nvPr/>
        </p:nvSpPr>
        <p:spPr>
          <a:xfrm>
            <a:off x="5234225" y="3074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834290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172BD08-5EE7-4849-9FE9-DDDE290C84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추론 기반 기법은</a:t>
            </a:r>
            <a:endParaRPr lang="en-US" altLang="ko-KR" dirty="0"/>
          </a:p>
          <a:p>
            <a:pPr lvl="1"/>
            <a:r>
              <a:rPr lang="ko-KR" altLang="en-US" dirty="0"/>
              <a:t>신경망을 이용한 추론을 기반으로 단어의 분산 표현을 얻는 기법</a:t>
            </a:r>
            <a:endParaRPr lang="en-US" altLang="ko-KR" dirty="0"/>
          </a:p>
          <a:p>
            <a:pPr lvl="1"/>
            <a:r>
              <a:rPr lang="ko-KR" altLang="en-US" dirty="0"/>
              <a:t>통계 기반 기법과 마찬가지로 분포 가설을 기초로 함</a:t>
            </a:r>
            <a:endParaRPr lang="en-US" altLang="ko-KR" dirty="0"/>
          </a:p>
          <a:p>
            <a:pPr lvl="1"/>
            <a:r>
              <a:rPr lang="ko-KR" altLang="en-US" dirty="0"/>
              <a:t>통계 기반 기법과의 비교</a:t>
            </a:r>
            <a:endParaRPr lang="en-US" altLang="ko-KR" dirty="0"/>
          </a:p>
          <a:p>
            <a:pPr lvl="2"/>
            <a:r>
              <a:rPr lang="ko-KR" altLang="en-US" dirty="0"/>
              <a:t>통계 기반 기법</a:t>
            </a:r>
            <a:r>
              <a:rPr lang="en-US" altLang="ko-KR" dirty="0"/>
              <a:t>: </a:t>
            </a:r>
            <a:r>
              <a:rPr lang="ko-KR" altLang="en-US" dirty="0"/>
              <a:t>학습 데이터를 한꺼번에 처리함</a:t>
            </a:r>
            <a:r>
              <a:rPr lang="en-US" altLang="ko-KR" dirty="0"/>
              <a:t>(</a:t>
            </a:r>
            <a:r>
              <a:rPr lang="ko-KR" altLang="en-US" dirty="0"/>
              <a:t>배치 학습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추론 기반 기법</a:t>
            </a:r>
            <a:r>
              <a:rPr lang="en-US" altLang="ko-KR" dirty="0"/>
              <a:t>: </a:t>
            </a:r>
            <a:r>
              <a:rPr lang="ko-KR" altLang="en-US" dirty="0"/>
              <a:t>학습 데이터의 일부를 사용하여 순차적으로 학습함</a:t>
            </a:r>
            <a:r>
              <a:rPr lang="en-US" altLang="ko-KR" dirty="0"/>
              <a:t>(</a:t>
            </a:r>
            <a:r>
              <a:rPr lang="ko-KR" altLang="en-US" dirty="0"/>
              <a:t>미니배치 학습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말뭉치의 어휘 수가 많아 </a:t>
            </a:r>
            <a:r>
              <a:rPr lang="en-US" altLang="ko-KR" dirty="0">
                <a:sym typeface="Wingdings" panose="05000000000000000000" pitchFamily="2" charset="2"/>
              </a:rPr>
              <a:t>SVD </a:t>
            </a:r>
            <a:r>
              <a:rPr lang="ko-KR" altLang="en-US" dirty="0">
                <a:sym typeface="Wingdings" panose="05000000000000000000" pitchFamily="2" charset="2"/>
              </a:rPr>
              <a:t>등 </a:t>
            </a:r>
            <a:r>
              <a:rPr lang="ko-KR" altLang="en-US" dirty="0" err="1">
                <a:sym typeface="Wingdings" panose="05000000000000000000" pitchFamily="2" charset="2"/>
              </a:rPr>
              <a:t>계산량이</a:t>
            </a:r>
            <a:r>
              <a:rPr lang="ko-KR" altLang="en-US" dirty="0">
                <a:sym typeface="Wingdings" panose="05000000000000000000" pitchFamily="2" charset="2"/>
              </a:rPr>
              <a:t> 큰 작업을 처리하기 어려운 경우에도 학습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GPU</a:t>
            </a:r>
            <a:r>
              <a:rPr lang="ko-KR" altLang="en-US" dirty="0">
                <a:sym typeface="Wingdings" panose="05000000000000000000" pitchFamily="2" charset="2"/>
              </a:rPr>
              <a:t>를 이용한 병렬 계산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학습 속도 향상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116F75-37A2-4014-845A-1D8F5139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965B90-98C3-406C-AAD9-A2015BEBC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4A228-2E4C-42FE-AB8E-6B0D11D01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395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BA2021-A559-4E18-A8B4-1E0518A6209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추론 기반 기법에서의 </a:t>
            </a:r>
            <a:r>
              <a:rPr lang="en-US" altLang="ko-KR" dirty="0"/>
              <a:t>“</a:t>
            </a:r>
            <a:r>
              <a:rPr lang="ko-KR" altLang="en-US" dirty="0"/>
              <a:t>추론</a:t>
            </a:r>
            <a:r>
              <a:rPr lang="en-US" altLang="ko-KR" dirty="0"/>
              <a:t>”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주변 단어들을 맥락으로 사용하여 </a:t>
            </a:r>
            <a:r>
              <a:rPr lang="en-US" altLang="ko-KR" dirty="0"/>
              <a:t>?</a:t>
            </a:r>
            <a:r>
              <a:rPr lang="ko-KR" altLang="en-US" dirty="0"/>
              <a:t>에 들어갈 단어를 추측함</a:t>
            </a:r>
            <a:endParaRPr lang="en-US" altLang="ko-KR" dirty="0"/>
          </a:p>
          <a:p>
            <a:pPr lvl="1"/>
            <a:r>
              <a:rPr lang="ko-KR" altLang="en-US" dirty="0"/>
              <a:t>이러한 추론 문제를 반복 수행하여 단어의 출현 패턴을 학습함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66F1F7-206F-4E28-95BB-823EF339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09F6C9-9ABA-4561-B8C4-FB36F05AC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5A438-F1B4-4472-AB32-955B831DC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180332-0E2D-47C7-9167-ADD9D929A004}"/>
              </a:ext>
            </a:extLst>
          </p:cNvPr>
          <p:cNvGrpSpPr/>
          <p:nvPr/>
        </p:nvGrpSpPr>
        <p:grpSpPr>
          <a:xfrm>
            <a:off x="1810189" y="1990636"/>
            <a:ext cx="8571622" cy="542677"/>
            <a:chOff x="1942073" y="3638274"/>
            <a:chExt cx="8571622" cy="5426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2F93C8E-32F9-4B98-B07F-193B5A1119D6}"/>
                </a:ext>
              </a:extLst>
            </p:cNvPr>
            <p:cNvSpPr/>
            <p:nvPr/>
          </p:nvSpPr>
          <p:spPr>
            <a:xfrm>
              <a:off x="194207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79052F6-493C-4A7F-980B-3FADEED8A8CA}"/>
                </a:ext>
              </a:extLst>
            </p:cNvPr>
            <p:cNvSpPr/>
            <p:nvPr/>
          </p:nvSpPr>
          <p:spPr>
            <a:xfrm>
              <a:off x="3023582" y="3638274"/>
              <a:ext cx="720919" cy="542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58E3AB4-5361-4806-BEC3-06340D648019}"/>
                </a:ext>
              </a:extLst>
            </p:cNvPr>
            <p:cNvSpPr/>
            <p:nvPr/>
          </p:nvSpPr>
          <p:spPr>
            <a:xfrm>
              <a:off x="4105091" y="3638274"/>
              <a:ext cx="1346422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190B552-0D94-4247-BBC4-33BF2158841D}"/>
                </a:ext>
              </a:extLst>
            </p:cNvPr>
            <p:cNvSpPr/>
            <p:nvPr/>
          </p:nvSpPr>
          <p:spPr>
            <a:xfrm>
              <a:off x="5812103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2B8852E-372A-4270-9124-94F29CB6C933}"/>
                </a:ext>
              </a:extLst>
            </p:cNvPr>
            <p:cNvSpPr/>
            <p:nvPr/>
          </p:nvSpPr>
          <p:spPr>
            <a:xfrm>
              <a:off x="6893612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79D631-AC02-444B-9C3F-A1B975C78647}"/>
                </a:ext>
              </a:extLst>
            </p:cNvPr>
            <p:cNvSpPr/>
            <p:nvPr/>
          </p:nvSpPr>
          <p:spPr>
            <a:xfrm>
              <a:off x="7712730" y="3638274"/>
              <a:ext cx="720919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22F5C7D-7AF2-4C80-A9AB-64B0DFC4C05A}"/>
                </a:ext>
              </a:extLst>
            </p:cNvPr>
            <p:cNvSpPr/>
            <p:nvPr/>
          </p:nvSpPr>
          <p:spPr>
            <a:xfrm>
              <a:off x="8794239" y="3638274"/>
              <a:ext cx="900341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E5C074-B939-4825-8CB9-CF06E27AD5A9}"/>
                </a:ext>
              </a:extLst>
            </p:cNvPr>
            <p:cNvSpPr/>
            <p:nvPr/>
          </p:nvSpPr>
          <p:spPr>
            <a:xfrm>
              <a:off x="10055167" y="3638274"/>
              <a:ext cx="458528" cy="5426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7588573F-3606-4870-B71B-278839755CF2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3949288" y="1836183"/>
            <a:ext cx="12700" cy="1394260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82403259-6F18-402B-BD67-D350D7712E3E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2711403" y="1992558"/>
            <a:ext cx="12700" cy="108150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637615-C65D-4BF4-A08D-F0B5B16B6777}"/>
              </a:ext>
            </a:extLst>
          </p:cNvPr>
          <p:cNvSpPr/>
          <p:nvPr/>
        </p:nvSpPr>
        <p:spPr>
          <a:xfrm>
            <a:off x="2344936" y="4657952"/>
            <a:ext cx="720919" cy="325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you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13244E6-AC17-44B5-A7D4-B51F907BC98A}"/>
              </a:ext>
            </a:extLst>
          </p:cNvPr>
          <p:cNvSpPr/>
          <p:nvPr/>
        </p:nvSpPr>
        <p:spPr>
          <a:xfrm>
            <a:off x="2032184" y="5223511"/>
            <a:ext cx="1346422" cy="325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goodbye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E7D2A8-B88A-498E-BFE7-5CC26F12CFD2}"/>
              </a:ext>
            </a:extLst>
          </p:cNvPr>
          <p:cNvSpPr/>
          <p:nvPr/>
        </p:nvSpPr>
        <p:spPr>
          <a:xfrm>
            <a:off x="4352412" y="4657952"/>
            <a:ext cx="1085080" cy="8919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신경망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FE291DF0-08D9-4829-AF3E-DC120E6DADE4}"/>
              </a:ext>
            </a:extLst>
          </p:cNvPr>
          <p:cNvSpPr/>
          <p:nvPr/>
        </p:nvSpPr>
        <p:spPr>
          <a:xfrm>
            <a:off x="3449041" y="4657952"/>
            <a:ext cx="388846" cy="891988"/>
          </a:xfrm>
          <a:prstGeom prst="rightBrace">
            <a:avLst>
              <a:gd name="adj1" fmla="val 3717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A17950-2D85-4BBF-BB4E-75FCE0B1CAB7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>
            <a:off x="3837887" y="5103946"/>
            <a:ext cx="5145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EEF20B-1F3B-4FA0-9D27-51FB79945B7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437492" y="5103947"/>
            <a:ext cx="114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2F1818-0FD3-4526-92D5-E05924471FFF}"/>
              </a:ext>
            </a:extLst>
          </p:cNvPr>
          <p:cNvGrpSpPr/>
          <p:nvPr/>
        </p:nvGrpSpPr>
        <p:grpSpPr>
          <a:xfrm>
            <a:off x="6986059" y="4225769"/>
            <a:ext cx="4229100" cy="2507904"/>
            <a:chOff x="6943725" y="1657350"/>
            <a:chExt cx="4229100" cy="418523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95E66DA-5421-4027-A441-0CAD44F2E3E3}"/>
                </a:ext>
              </a:extLst>
            </p:cNvPr>
            <p:cNvCxnSpPr/>
            <p:nvPr/>
          </p:nvCxnSpPr>
          <p:spPr>
            <a:xfrm flipV="1">
              <a:off x="6943725" y="1657350"/>
              <a:ext cx="0" cy="2486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448630C-DC0B-4106-9EE1-C7E095D7992B}"/>
                </a:ext>
              </a:extLst>
            </p:cNvPr>
            <p:cNvCxnSpPr>
              <a:cxnSpLocks/>
            </p:cNvCxnSpPr>
            <p:nvPr/>
          </p:nvCxnSpPr>
          <p:spPr>
            <a:xfrm>
              <a:off x="6943725" y="4143375"/>
              <a:ext cx="422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24A7EC-DAFC-426A-8496-48401C3A1C98}"/>
                </a:ext>
              </a:extLst>
            </p:cNvPr>
            <p:cNvSpPr/>
            <p:nvPr/>
          </p:nvSpPr>
          <p:spPr>
            <a:xfrm>
              <a:off x="7324726" y="3714468"/>
              <a:ext cx="276225" cy="419382"/>
            </a:xfrm>
            <a:prstGeom prst="rect">
              <a:avLst/>
            </a:prstGeom>
            <a:solidFill>
              <a:srgbClr val="7D99D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A4D4DC1-EF2C-4828-85C0-1EC55E850360}"/>
                </a:ext>
              </a:extLst>
            </p:cNvPr>
            <p:cNvSpPr/>
            <p:nvPr/>
          </p:nvSpPr>
          <p:spPr>
            <a:xfrm>
              <a:off x="7834661" y="2301305"/>
              <a:ext cx="276225" cy="1832545"/>
            </a:xfrm>
            <a:prstGeom prst="rect">
              <a:avLst/>
            </a:prstGeom>
            <a:solidFill>
              <a:srgbClr val="7D99D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95F292-77B2-4BF7-AB2B-43997B9EB7D3}"/>
                </a:ext>
              </a:extLst>
            </p:cNvPr>
            <p:cNvSpPr/>
            <p:nvPr/>
          </p:nvSpPr>
          <p:spPr>
            <a:xfrm>
              <a:off x="8344596" y="3867155"/>
              <a:ext cx="276225" cy="266694"/>
            </a:xfrm>
            <a:prstGeom prst="rect">
              <a:avLst/>
            </a:prstGeom>
            <a:solidFill>
              <a:srgbClr val="7D99D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E37CCE-9889-4DBC-AD20-F28D731EE0E8}"/>
                </a:ext>
              </a:extLst>
            </p:cNvPr>
            <p:cNvSpPr/>
            <p:nvPr/>
          </p:nvSpPr>
          <p:spPr>
            <a:xfrm>
              <a:off x="8854531" y="3452467"/>
              <a:ext cx="276225" cy="681382"/>
            </a:xfrm>
            <a:prstGeom prst="rect">
              <a:avLst/>
            </a:prstGeom>
            <a:solidFill>
              <a:srgbClr val="7D99D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62C059A-6192-446A-9E2C-2B4F2DA2D127}"/>
                </a:ext>
              </a:extLst>
            </p:cNvPr>
            <p:cNvSpPr/>
            <p:nvPr/>
          </p:nvSpPr>
          <p:spPr>
            <a:xfrm>
              <a:off x="9364466" y="3552832"/>
              <a:ext cx="276225" cy="576600"/>
            </a:xfrm>
            <a:prstGeom prst="rect">
              <a:avLst/>
            </a:prstGeom>
            <a:solidFill>
              <a:srgbClr val="7D99D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E5F95C-AD9D-4868-B298-53FE04181D9B}"/>
                </a:ext>
              </a:extLst>
            </p:cNvPr>
            <p:cNvSpPr/>
            <p:nvPr/>
          </p:nvSpPr>
          <p:spPr>
            <a:xfrm>
              <a:off x="9874401" y="3886205"/>
              <a:ext cx="276225" cy="243234"/>
            </a:xfrm>
            <a:prstGeom prst="rect">
              <a:avLst/>
            </a:prstGeom>
            <a:solidFill>
              <a:srgbClr val="7D99D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942BD-197F-4A8E-969C-9DE47E772752}"/>
                </a:ext>
              </a:extLst>
            </p:cNvPr>
            <p:cNvSpPr/>
            <p:nvPr/>
          </p:nvSpPr>
          <p:spPr>
            <a:xfrm>
              <a:off x="10384336" y="3971925"/>
              <a:ext cx="276225" cy="157513"/>
            </a:xfrm>
            <a:prstGeom prst="rect">
              <a:avLst/>
            </a:prstGeom>
            <a:solidFill>
              <a:srgbClr val="7D99D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7EBA64-9607-43EE-8405-6B2086A66BD1}"/>
                </a:ext>
              </a:extLst>
            </p:cNvPr>
            <p:cNvSpPr txBox="1"/>
            <p:nvPr/>
          </p:nvSpPr>
          <p:spPr>
            <a:xfrm rot="5400000">
              <a:off x="7068380" y="4533075"/>
              <a:ext cx="909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you</a:t>
              </a:r>
              <a:endParaRPr lang="ko-KR" alt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A9E61A-AA59-42AE-8217-F31488C5ADCE}"/>
                </a:ext>
              </a:extLst>
            </p:cNvPr>
            <p:cNvSpPr txBox="1"/>
            <p:nvPr/>
          </p:nvSpPr>
          <p:spPr>
            <a:xfrm rot="5400000">
              <a:off x="7612103" y="4518648"/>
              <a:ext cx="837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say</a:t>
              </a:r>
              <a:endParaRPr lang="ko-KR" altLang="en-US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DBAE86-B5EA-477B-9E9F-8F970054D4AF}"/>
                </a:ext>
              </a:extLst>
            </p:cNvPr>
            <p:cNvSpPr txBox="1"/>
            <p:nvPr/>
          </p:nvSpPr>
          <p:spPr>
            <a:xfrm rot="5400000">
              <a:off x="7674112" y="4802773"/>
              <a:ext cx="1741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goodbye</a:t>
              </a:r>
              <a:endParaRPr lang="ko-KR" altLang="en-US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550703-804E-40B3-A54D-7AC6BE58A97C}"/>
                </a:ext>
              </a:extLst>
            </p:cNvPr>
            <p:cNvSpPr txBox="1"/>
            <p:nvPr/>
          </p:nvSpPr>
          <p:spPr>
            <a:xfrm rot="5400000">
              <a:off x="8599224" y="4493347"/>
              <a:ext cx="918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and</a:t>
              </a:r>
              <a:endParaRPr lang="ko-KR" altLang="en-US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33D27D-FA1C-4372-A014-F466D6742A52}"/>
                </a:ext>
              </a:extLst>
            </p:cNvPr>
            <p:cNvSpPr txBox="1"/>
            <p:nvPr/>
          </p:nvSpPr>
          <p:spPr>
            <a:xfrm rot="5400000">
              <a:off x="9353242" y="4300185"/>
              <a:ext cx="415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I</a:t>
              </a:r>
              <a:endParaRPr lang="ko-KR" altLang="en-US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F2BDFA-2B2E-4528-A698-9CCCA34B5358}"/>
                </a:ext>
              </a:extLst>
            </p:cNvPr>
            <p:cNvSpPr txBox="1"/>
            <p:nvPr/>
          </p:nvSpPr>
          <p:spPr>
            <a:xfrm rot="5400000">
              <a:off x="9523113" y="4563880"/>
              <a:ext cx="1102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hello</a:t>
              </a:r>
              <a:endParaRPr lang="ko-KR" altLang="en-US" sz="16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291AA5-9F3C-49E1-BD14-843CABE2A330}"/>
                </a:ext>
              </a:extLst>
            </p:cNvPr>
            <p:cNvSpPr txBox="1"/>
            <p:nvPr/>
          </p:nvSpPr>
          <p:spPr>
            <a:xfrm>
              <a:off x="10405363" y="4181536"/>
              <a:ext cx="239168" cy="56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.</a:t>
              </a:r>
              <a:endParaRPr lang="ko-KR" altLang="en-US" sz="1600" b="1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3DEF213-7FA2-41D2-8435-7B30818BF28A}"/>
              </a:ext>
            </a:extLst>
          </p:cNvPr>
          <p:cNvSpPr txBox="1"/>
          <p:nvPr/>
        </p:nvSpPr>
        <p:spPr>
          <a:xfrm>
            <a:off x="1402354" y="5931782"/>
            <a:ext cx="553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맥락을 입력하여 신경망 모델을 통해 </a:t>
            </a:r>
            <a:r>
              <a:rPr lang="ko-KR" altLang="en-US" sz="1400" b="1">
                <a:solidFill>
                  <a:srgbClr val="C00000"/>
                </a:solidFill>
              </a:rPr>
              <a:t>각 단어의 </a:t>
            </a:r>
            <a:r>
              <a:rPr lang="ko-KR" altLang="en-US" sz="1400" b="1" dirty="0">
                <a:solidFill>
                  <a:srgbClr val="C00000"/>
                </a:solidFill>
              </a:rPr>
              <a:t>출현확률을 계산</a:t>
            </a:r>
          </a:p>
        </p:txBody>
      </p:sp>
    </p:spTree>
    <p:extLst>
      <p:ext uri="{BB962C8B-B14F-4D97-AF65-F5344CB8AC3E}">
        <p14:creationId xmlns:p14="http://schemas.microsoft.com/office/powerpoint/2010/main" val="2260481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7CE27F-BEB7-4978-9C1B-74C4ED9CA7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신경망에서의 단어 처리</a:t>
            </a:r>
            <a:endParaRPr lang="en-US" altLang="ko-KR" dirty="0"/>
          </a:p>
          <a:p>
            <a:pPr lvl="1"/>
            <a:r>
              <a:rPr lang="ko-KR" altLang="en-US" dirty="0"/>
              <a:t>단어를 고정 길이의 벡터로 변환 </a:t>
            </a:r>
            <a:r>
              <a:rPr lang="en-US" altLang="ko-KR" dirty="0"/>
              <a:t>(</a:t>
            </a:r>
            <a:r>
              <a:rPr lang="ko-KR" altLang="en-US" dirty="0"/>
              <a:t>원 핫 벡터</a:t>
            </a:r>
            <a:r>
              <a:rPr lang="en-US" altLang="ko-KR" dirty="0"/>
              <a:t>: One-hot Vector)</a:t>
            </a:r>
          </a:p>
          <a:p>
            <a:pPr lvl="2"/>
            <a:r>
              <a:rPr lang="ko-KR" altLang="en-US" dirty="0"/>
              <a:t>원 핫 벡터</a:t>
            </a:r>
            <a:r>
              <a:rPr lang="en-US" altLang="ko-KR" dirty="0"/>
              <a:t>: </a:t>
            </a:r>
            <a:r>
              <a:rPr lang="ko-KR" altLang="en-US" dirty="0"/>
              <a:t>벡터의 원소 중 </a:t>
            </a:r>
            <a:r>
              <a:rPr lang="en-US" altLang="ko-KR" dirty="0"/>
              <a:t>1</a:t>
            </a:r>
            <a:r>
              <a:rPr lang="ko-KR" altLang="en-US" dirty="0"/>
              <a:t>개만 </a:t>
            </a:r>
            <a:r>
              <a:rPr lang="en-US" altLang="ko-KR" dirty="0"/>
              <a:t>1</a:t>
            </a:r>
            <a:r>
              <a:rPr lang="ko-KR" altLang="en-US" dirty="0"/>
              <a:t>이고 나머지는 모두 </a:t>
            </a:r>
            <a:r>
              <a:rPr lang="en-US" altLang="ko-KR" dirty="0"/>
              <a:t>0</a:t>
            </a:r>
            <a:r>
              <a:rPr lang="ko-KR" altLang="en-US" dirty="0"/>
              <a:t>인 벡터</a:t>
            </a:r>
            <a:endParaRPr lang="en-US" altLang="ko-KR" dirty="0"/>
          </a:p>
          <a:p>
            <a:pPr lvl="3"/>
            <a:r>
              <a:rPr lang="en-US" altLang="ko-KR" dirty="0"/>
              <a:t>You say goodbye and I say hello : </a:t>
            </a:r>
            <a:r>
              <a:rPr lang="ko-KR" altLang="en-US" dirty="0"/>
              <a:t>총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dirty="0"/>
              <a:t>의 단어</a:t>
            </a:r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F3A2A6-29DE-4921-A4B7-0AD04DC1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BC1347-38C2-402C-B6E6-5CD988314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365F1-F7C2-440E-B141-D5C3EB936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114099-29F8-4172-9BAC-25301AE459A4}"/>
              </a:ext>
            </a:extLst>
          </p:cNvPr>
          <p:cNvSpPr/>
          <p:nvPr/>
        </p:nvSpPr>
        <p:spPr>
          <a:xfrm>
            <a:off x="2352383" y="3800350"/>
            <a:ext cx="720919" cy="5426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you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94EECD-84C9-4B24-AF9D-B7043B84465B}"/>
              </a:ext>
            </a:extLst>
          </p:cNvPr>
          <p:cNvSpPr/>
          <p:nvPr/>
        </p:nvSpPr>
        <p:spPr>
          <a:xfrm>
            <a:off x="2039631" y="4531694"/>
            <a:ext cx="1346422" cy="5426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goodbye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77BDF-C41E-46C9-A26B-B4C705AFF4DD}"/>
              </a:ext>
            </a:extLst>
          </p:cNvPr>
          <p:cNvSpPr txBox="1"/>
          <p:nvPr/>
        </p:nvSpPr>
        <p:spPr>
          <a:xfrm>
            <a:off x="2039631" y="544889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단어</a:t>
            </a:r>
            <a:r>
              <a:rPr lang="en-US" altLang="ko-KR" sz="1600" dirty="0"/>
              <a:t>(</a:t>
            </a:r>
            <a:r>
              <a:rPr lang="ko-KR" altLang="en-US" sz="1600" dirty="0"/>
              <a:t>텍스트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41A8529-D858-4B98-8E11-2A36FF628C04}"/>
              </a:ext>
            </a:extLst>
          </p:cNvPr>
          <p:cNvSpPr/>
          <p:nvPr/>
        </p:nvSpPr>
        <p:spPr>
          <a:xfrm>
            <a:off x="4705058" y="3800350"/>
            <a:ext cx="720919" cy="5426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2CE97E-1EC3-4382-B794-535AC2B8A92D}"/>
              </a:ext>
            </a:extLst>
          </p:cNvPr>
          <p:cNvSpPr/>
          <p:nvPr/>
        </p:nvSpPr>
        <p:spPr>
          <a:xfrm>
            <a:off x="4705057" y="4531694"/>
            <a:ext cx="720920" cy="5426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0EEBF-6914-41D1-B65A-2A5F2AACAA2E}"/>
              </a:ext>
            </a:extLst>
          </p:cNvPr>
          <p:cNvSpPr txBox="1"/>
          <p:nvPr/>
        </p:nvSpPr>
        <p:spPr>
          <a:xfrm>
            <a:off x="4623729" y="544889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단어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ID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98259D-BC15-4FA3-A8BD-9AF5DF4693BA}"/>
              </a:ext>
            </a:extLst>
          </p:cNvPr>
          <p:cNvSpPr/>
          <p:nvPr/>
        </p:nvSpPr>
        <p:spPr>
          <a:xfrm>
            <a:off x="6554481" y="3800350"/>
            <a:ext cx="2865744" cy="5426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en-US" altLang="ko-KR" sz="2000" b="1" dirty="0">
                <a:solidFill>
                  <a:schemeClr val="tx1"/>
                </a:solidFill>
              </a:rPr>
              <a:t>, 0, 0, 0, 0, 0, 0)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FD8A243-FF89-4D16-9D18-BB5AEDED983E}"/>
              </a:ext>
            </a:extLst>
          </p:cNvPr>
          <p:cNvSpPr/>
          <p:nvPr/>
        </p:nvSpPr>
        <p:spPr>
          <a:xfrm>
            <a:off x="6554481" y="4531694"/>
            <a:ext cx="2865744" cy="5426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(0, 0, 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en-US" altLang="ko-KR" sz="2000" b="1" dirty="0">
                <a:solidFill>
                  <a:schemeClr val="tx1"/>
                </a:solidFill>
              </a:rPr>
              <a:t>, 0, 0, 0, 0)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9AC0D-15F1-47FE-98A1-08AF7D15624E}"/>
              </a:ext>
            </a:extLst>
          </p:cNvPr>
          <p:cNvSpPr txBox="1"/>
          <p:nvPr/>
        </p:nvSpPr>
        <p:spPr>
          <a:xfrm>
            <a:off x="7486254" y="5448896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원 핫 벡터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543DF96E-C6BE-42CF-AABA-C94D5F5FEC4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507304" y="4803033"/>
            <a:ext cx="1047177" cy="8151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81C7007-5EAE-417D-8B19-A7BAB519149D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5948863" y="3466070"/>
            <a:ext cx="845889" cy="365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89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9B8553-A082-4B75-A508-490585F7851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원 핫 벡터</a:t>
            </a:r>
            <a:r>
              <a:rPr lang="en-US" altLang="ko-KR" dirty="0"/>
              <a:t>(</a:t>
            </a:r>
            <a:r>
              <a:rPr lang="ko-KR" altLang="en-US" dirty="0"/>
              <a:t>고정길이 벡터</a:t>
            </a:r>
            <a:r>
              <a:rPr lang="en-US" altLang="ko-KR" dirty="0"/>
              <a:t>)</a:t>
            </a:r>
            <a:r>
              <a:rPr lang="ko-KR" altLang="en-US" dirty="0"/>
              <a:t>를 입력층의 뉴런에 대응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AD99EF-1B78-4034-8565-860C486C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689D22-DF88-46C7-900B-836FD3FBD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EA174-2537-4EF0-BC4B-A3554F7D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516C-341F-45A8-B621-2B34A5FB3B07}"/>
              </a:ext>
            </a:extLst>
          </p:cNvPr>
          <p:cNvSpPr txBox="1"/>
          <p:nvPr/>
        </p:nvSpPr>
        <p:spPr>
          <a:xfrm>
            <a:off x="3804943" y="60443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입력층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722EFA-BD2C-45CB-B50B-2D4F1E998B43}"/>
              </a:ext>
            </a:extLst>
          </p:cNvPr>
          <p:cNvGrpSpPr/>
          <p:nvPr/>
        </p:nvGrpSpPr>
        <p:grpSpPr>
          <a:xfrm>
            <a:off x="1648571" y="1762219"/>
            <a:ext cx="2713235" cy="4271113"/>
            <a:chOff x="1720538" y="2115520"/>
            <a:chExt cx="2713235" cy="427111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20B9EEF-1811-48C9-A206-E85ACD722324}"/>
                </a:ext>
              </a:extLst>
            </p:cNvPr>
            <p:cNvSpPr/>
            <p:nvPr/>
          </p:nvSpPr>
          <p:spPr>
            <a:xfrm>
              <a:off x="2033290" y="2115520"/>
              <a:ext cx="720919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4BFE7FC-8B69-4EF3-BB85-C108DD3AD03F}"/>
                </a:ext>
              </a:extLst>
            </p:cNvPr>
            <p:cNvSpPr/>
            <p:nvPr/>
          </p:nvSpPr>
          <p:spPr>
            <a:xfrm>
              <a:off x="2033290" y="2667462"/>
              <a:ext cx="720919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27ED46A-5FD7-4413-9A0E-6BEEFBBB6F0B}"/>
                </a:ext>
              </a:extLst>
            </p:cNvPr>
            <p:cNvSpPr/>
            <p:nvPr/>
          </p:nvSpPr>
          <p:spPr>
            <a:xfrm>
              <a:off x="1720538" y="3219404"/>
              <a:ext cx="1346422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BC63966-0EE2-4AF5-B772-6244F43B1B18}"/>
                </a:ext>
              </a:extLst>
            </p:cNvPr>
            <p:cNvSpPr/>
            <p:nvPr/>
          </p:nvSpPr>
          <p:spPr>
            <a:xfrm>
              <a:off x="2033290" y="3771346"/>
              <a:ext cx="720919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633EBFF-3A0C-4778-BE69-6DDCE6602CB1}"/>
                </a:ext>
              </a:extLst>
            </p:cNvPr>
            <p:cNvSpPr/>
            <p:nvPr/>
          </p:nvSpPr>
          <p:spPr>
            <a:xfrm>
              <a:off x="2164485" y="4323288"/>
              <a:ext cx="458528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459FFA-0E46-4FA8-83AF-9C492F00949C}"/>
                </a:ext>
              </a:extLst>
            </p:cNvPr>
            <p:cNvSpPr/>
            <p:nvPr/>
          </p:nvSpPr>
          <p:spPr>
            <a:xfrm>
              <a:off x="2033290" y="4875230"/>
              <a:ext cx="720919" cy="3944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B631E21-BC1C-4666-ADBC-02A70813FBBC}"/>
                </a:ext>
              </a:extLst>
            </p:cNvPr>
            <p:cNvSpPr/>
            <p:nvPr/>
          </p:nvSpPr>
          <p:spPr>
            <a:xfrm>
              <a:off x="1943579" y="5432055"/>
              <a:ext cx="900341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A058E-4D48-47E8-B7D0-94EA2F19359E}"/>
                </a:ext>
              </a:extLst>
            </p:cNvPr>
            <p:cNvSpPr/>
            <p:nvPr/>
          </p:nvSpPr>
          <p:spPr>
            <a:xfrm>
              <a:off x="2164485" y="5983997"/>
              <a:ext cx="458528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13597C4-6AED-45CD-80F4-8DDCEF0486BD}"/>
                </a:ext>
              </a:extLst>
            </p:cNvPr>
            <p:cNvSpPr/>
            <p:nvPr/>
          </p:nvSpPr>
          <p:spPr>
            <a:xfrm>
              <a:off x="4043324" y="2115521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92CD79-EC04-45CF-9A5B-B560FD8FEA09}"/>
                </a:ext>
              </a:extLst>
            </p:cNvPr>
            <p:cNvSpPr/>
            <p:nvPr/>
          </p:nvSpPr>
          <p:spPr>
            <a:xfrm>
              <a:off x="4043324" y="2670029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8E6DDB0-D5D8-4891-BAA9-F3DB30C043A7}"/>
                </a:ext>
              </a:extLst>
            </p:cNvPr>
            <p:cNvSpPr/>
            <p:nvPr/>
          </p:nvSpPr>
          <p:spPr>
            <a:xfrm>
              <a:off x="4043324" y="3224537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02FB3FB-C5EE-421C-A5B5-7735FB4D2282}"/>
                </a:ext>
              </a:extLst>
            </p:cNvPr>
            <p:cNvSpPr/>
            <p:nvPr/>
          </p:nvSpPr>
          <p:spPr>
            <a:xfrm>
              <a:off x="4043324" y="3779045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1B6BF8A-991E-467B-AC34-F50B6BE0914C}"/>
                </a:ext>
              </a:extLst>
            </p:cNvPr>
            <p:cNvSpPr/>
            <p:nvPr/>
          </p:nvSpPr>
          <p:spPr>
            <a:xfrm>
              <a:off x="4043324" y="4333553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9F521F7-D8F1-4006-B5F7-F1E10DA52236}"/>
                </a:ext>
              </a:extLst>
            </p:cNvPr>
            <p:cNvSpPr/>
            <p:nvPr/>
          </p:nvSpPr>
          <p:spPr>
            <a:xfrm>
              <a:off x="4043324" y="4888061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3FB3339-1028-4123-B2FD-23FD1A6C9DA9}"/>
                </a:ext>
              </a:extLst>
            </p:cNvPr>
            <p:cNvSpPr/>
            <p:nvPr/>
          </p:nvSpPr>
          <p:spPr>
            <a:xfrm>
              <a:off x="4043324" y="5442569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4DDD8A-60F0-4E62-A074-300D7FF42637}"/>
                </a:ext>
              </a:extLst>
            </p:cNvPr>
            <p:cNvSpPr/>
            <p:nvPr/>
          </p:nvSpPr>
          <p:spPr>
            <a:xfrm>
              <a:off x="4043324" y="5997077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4F214F0-4FE5-4747-9546-1207C6B295DB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>
              <a:off x="2754209" y="2310298"/>
              <a:ext cx="1289115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5E0BE71-8B6C-43E3-8153-E1131AE85DA8}"/>
                </a:ext>
              </a:extLst>
            </p:cNvPr>
            <p:cNvCxnSpPr>
              <a:cxnSpLocks/>
              <a:stCxn id="9" idx="3"/>
              <a:endCxn id="17" idx="2"/>
            </p:cNvCxnSpPr>
            <p:nvPr/>
          </p:nvCxnSpPr>
          <p:spPr>
            <a:xfrm>
              <a:off x="2754209" y="2862240"/>
              <a:ext cx="1289115" cy="256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9A10AC4-C588-4E25-9D0E-79A899374904}"/>
                </a:ext>
              </a:extLst>
            </p:cNvPr>
            <p:cNvCxnSpPr>
              <a:cxnSpLocks/>
              <a:stCxn id="10" idx="3"/>
              <a:endCxn id="18" idx="2"/>
            </p:cNvCxnSpPr>
            <p:nvPr/>
          </p:nvCxnSpPr>
          <p:spPr>
            <a:xfrm>
              <a:off x="3066960" y="3414182"/>
              <a:ext cx="976364" cy="513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43BA6CC-9AA8-42BB-B4A8-DBAFA7F99568}"/>
                </a:ext>
              </a:extLst>
            </p:cNvPr>
            <p:cNvCxnSpPr>
              <a:cxnSpLocks/>
              <a:stCxn id="11" idx="3"/>
              <a:endCxn id="19" idx="2"/>
            </p:cNvCxnSpPr>
            <p:nvPr/>
          </p:nvCxnSpPr>
          <p:spPr>
            <a:xfrm>
              <a:off x="2754209" y="3966124"/>
              <a:ext cx="1289115" cy="769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2AE425C-E916-4A20-8683-4CCEAFE6952E}"/>
                </a:ext>
              </a:extLst>
            </p:cNvPr>
            <p:cNvCxnSpPr>
              <a:cxnSpLocks/>
              <a:stCxn id="12" idx="3"/>
              <a:endCxn id="20" idx="2"/>
            </p:cNvCxnSpPr>
            <p:nvPr/>
          </p:nvCxnSpPr>
          <p:spPr>
            <a:xfrm>
              <a:off x="2623013" y="4518066"/>
              <a:ext cx="1420311" cy="10265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AE6D137-CC8A-46E8-A626-65B6D663BD53}"/>
                </a:ext>
              </a:extLst>
            </p:cNvPr>
            <p:cNvCxnSpPr>
              <a:cxnSpLocks/>
              <a:stCxn id="13" idx="3"/>
              <a:endCxn id="21" idx="2"/>
            </p:cNvCxnSpPr>
            <p:nvPr/>
          </p:nvCxnSpPr>
          <p:spPr>
            <a:xfrm>
              <a:off x="2754209" y="5072450"/>
              <a:ext cx="1289115" cy="1038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C7231B8-C337-4B96-ACE0-187A284D7787}"/>
                </a:ext>
              </a:extLst>
            </p:cNvPr>
            <p:cNvCxnSpPr>
              <a:cxnSpLocks/>
              <a:stCxn id="14" idx="3"/>
              <a:endCxn id="22" idx="2"/>
            </p:cNvCxnSpPr>
            <p:nvPr/>
          </p:nvCxnSpPr>
          <p:spPr>
            <a:xfrm>
              <a:off x="2843920" y="5626833"/>
              <a:ext cx="1199404" cy="10514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388B9B4-C094-473E-8D5E-33D93F38CB5D}"/>
                </a:ext>
              </a:extLst>
            </p:cNvPr>
            <p:cNvCxnSpPr>
              <a:cxnSpLocks/>
              <a:stCxn id="15" idx="3"/>
              <a:endCxn id="23" idx="2"/>
            </p:cNvCxnSpPr>
            <p:nvPr/>
          </p:nvCxnSpPr>
          <p:spPr>
            <a:xfrm>
              <a:off x="2623013" y="6178775"/>
              <a:ext cx="1420311" cy="1308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B507A78-8028-453F-9055-5C2FA9925773}"/>
              </a:ext>
            </a:extLst>
          </p:cNvPr>
          <p:cNvSpPr/>
          <p:nvPr/>
        </p:nvSpPr>
        <p:spPr>
          <a:xfrm>
            <a:off x="5788321" y="1762219"/>
            <a:ext cx="390449" cy="389556"/>
          </a:xfrm>
          <a:prstGeom prst="ellipse">
            <a:avLst/>
          </a:prstGeom>
          <a:solidFill>
            <a:srgbClr val="B3640D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F16B18-7CEE-4CF2-ABAE-DFCEDE545FF6}"/>
              </a:ext>
            </a:extLst>
          </p:cNvPr>
          <p:cNvSpPr/>
          <p:nvPr/>
        </p:nvSpPr>
        <p:spPr>
          <a:xfrm>
            <a:off x="5788321" y="231672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BE2A9E-C35D-4941-BBA3-F808BFEFF336}"/>
              </a:ext>
            </a:extLst>
          </p:cNvPr>
          <p:cNvSpPr/>
          <p:nvPr/>
        </p:nvSpPr>
        <p:spPr>
          <a:xfrm>
            <a:off x="5788321" y="2871235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4E1B503-AD25-46B6-AE18-5353DF32D514}"/>
              </a:ext>
            </a:extLst>
          </p:cNvPr>
          <p:cNvSpPr/>
          <p:nvPr/>
        </p:nvSpPr>
        <p:spPr>
          <a:xfrm>
            <a:off x="5788321" y="3425743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4CAE06D-C27B-419A-9886-3116E85BF80F}"/>
              </a:ext>
            </a:extLst>
          </p:cNvPr>
          <p:cNvSpPr/>
          <p:nvPr/>
        </p:nvSpPr>
        <p:spPr>
          <a:xfrm>
            <a:off x="5788321" y="3980251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82139EC-A25F-4F1E-BB4B-B6019CDBD092}"/>
              </a:ext>
            </a:extLst>
          </p:cNvPr>
          <p:cNvSpPr/>
          <p:nvPr/>
        </p:nvSpPr>
        <p:spPr>
          <a:xfrm>
            <a:off x="5788321" y="453475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301469C-250C-4BE7-BD76-74521E055754}"/>
              </a:ext>
            </a:extLst>
          </p:cNvPr>
          <p:cNvSpPr/>
          <p:nvPr/>
        </p:nvSpPr>
        <p:spPr>
          <a:xfrm>
            <a:off x="5788321" y="508926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E9CEEAC-CF90-49FC-8FC2-CDD346F83D40}"/>
              </a:ext>
            </a:extLst>
          </p:cNvPr>
          <p:cNvSpPr/>
          <p:nvPr/>
        </p:nvSpPr>
        <p:spPr>
          <a:xfrm>
            <a:off x="5788321" y="5643775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265207D-1A46-4B89-8FEC-C92884FD6C10}"/>
              </a:ext>
            </a:extLst>
          </p:cNvPr>
          <p:cNvSpPr/>
          <p:nvPr/>
        </p:nvSpPr>
        <p:spPr>
          <a:xfrm>
            <a:off x="6697375" y="1759653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5B8C51F-9360-4040-AA9B-3F4F55AB8B1E}"/>
              </a:ext>
            </a:extLst>
          </p:cNvPr>
          <p:cNvSpPr/>
          <p:nvPr/>
        </p:nvSpPr>
        <p:spPr>
          <a:xfrm>
            <a:off x="6697375" y="2314161"/>
            <a:ext cx="390449" cy="389556"/>
          </a:xfrm>
          <a:prstGeom prst="ellipse">
            <a:avLst/>
          </a:prstGeom>
          <a:solidFill>
            <a:srgbClr val="B3640D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1B895AE-C81D-4F6C-93F7-F02FE0988CD9}"/>
              </a:ext>
            </a:extLst>
          </p:cNvPr>
          <p:cNvSpPr/>
          <p:nvPr/>
        </p:nvSpPr>
        <p:spPr>
          <a:xfrm>
            <a:off x="6697375" y="286866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444B0A5-8DDE-4604-A588-7A618E811A15}"/>
              </a:ext>
            </a:extLst>
          </p:cNvPr>
          <p:cNvSpPr/>
          <p:nvPr/>
        </p:nvSpPr>
        <p:spPr>
          <a:xfrm>
            <a:off x="6697375" y="342317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27FF836-2D62-4F3C-ADE6-495A0E7B670B}"/>
              </a:ext>
            </a:extLst>
          </p:cNvPr>
          <p:cNvSpPr/>
          <p:nvPr/>
        </p:nvSpPr>
        <p:spPr>
          <a:xfrm>
            <a:off x="6697375" y="3977685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09924F0-6D8A-4A79-876A-103538B67BD3}"/>
              </a:ext>
            </a:extLst>
          </p:cNvPr>
          <p:cNvSpPr/>
          <p:nvPr/>
        </p:nvSpPr>
        <p:spPr>
          <a:xfrm>
            <a:off x="6697375" y="4532193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22B5CDF-89D5-400E-A47D-3BA56B1EC9FC}"/>
              </a:ext>
            </a:extLst>
          </p:cNvPr>
          <p:cNvSpPr/>
          <p:nvPr/>
        </p:nvSpPr>
        <p:spPr>
          <a:xfrm>
            <a:off x="6697375" y="5086701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9AF2663-3081-49A6-B5AC-C5C0BB3DE0D4}"/>
              </a:ext>
            </a:extLst>
          </p:cNvPr>
          <p:cNvSpPr/>
          <p:nvPr/>
        </p:nvSpPr>
        <p:spPr>
          <a:xfrm>
            <a:off x="6697375" y="564120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516D8B-8974-4AEB-888F-18FF2578EBF8}"/>
              </a:ext>
            </a:extLst>
          </p:cNvPr>
          <p:cNvSpPr/>
          <p:nvPr/>
        </p:nvSpPr>
        <p:spPr>
          <a:xfrm>
            <a:off x="7596041" y="176221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443E1A8-D8B0-4C6F-BEC0-AD24D77ADE24}"/>
              </a:ext>
            </a:extLst>
          </p:cNvPr>
          <p:cNvSpPr/>
          <p:nvPr/>
        </p:nvSpPr>
        <p:spPr>
          <a:xfrm>
            <a:off x="7596041" y="231672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4D67D03-0036-4F70-89CC-D2BF47FCEA09}"/>
              </a:ext>
            </a:extLst>
          </p:cNvPr>
          <p:cNvSpPr/>
          <p:nvPr/>
        </p:nvSpPr>
        <p:spPr>
          <a:xfrm>
            <a:off x="7596041" y="2871235"/>
            <a:ext cx="390449" cy="389556"/>
          </a:xfrm>
          <a:prstGeom prst="ellipse">
            <a:avLst/>
          </a:prstGeom>
          <a:solidFill>
            <a:srgbClr val="B3640D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CB57E88-13A7-481D-91C7-7961AE7E85C3}"/>
              </a:ext>
            </a:extLst>
          </p:cNvPr>
          <p:cNvSpPr/>
          <p:nvPr/>
        </p:nvSpPr>
        <p:spPr>
          <a:xfrm>
            <a:off x="7596041" y="3425743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5161D4B-1D33-446A-9E79-58922C851294}"/>
              </a:ext>
            </a:extLst>
          </p:cNvPr>
          <p:cNvSpPr/>
          <p:nvPr/>
        </p:nvSpPr>
        <p:spPr>
          <a:xfrm>
            <a:off x="7596041" y="3980251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5CCD8ED-9BD6-4059-B1C6-969B8708F97B}"/>
              </a:ext>
            </a:extLst>
          </p:cNvPr>
          <p:cNvSpPr/>
          <p:nvPr/>
        </p:nvSpPr>
        <p:spPr>
          <a:xfrm>
            <a:off x="7596041" y="453475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46B6742-261A-4C7A-9AE0-A7313F260084}"/>
              </a:ext>
            </a:extLst>
          </p:cNvPr>
          <p:cNvSpPr/>
          <p:nvPr/>
        </p:nvSpPr>
        <p:spPr>
          <a:xfrm>
            <a:off x="7596041" y="508926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2FC62BE-BD79-4F91-B410-FF1098FA9324}"/>
              </a:ext>
            </a:extLst>
          </p:cNvPr>
          <p:cNvSpPr/>
          <p:nvPr/>
        </p:nvSpPr>
        <p:spPr>
          <a:xfrm>
            <a:off x="7596041" y="5643775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E666466-E9B8-464E-93A5-21A1F56B4080}"/>
              </a:ext>
            </a:extLst>
          </p:cNvPr>
          <p:cNvCxnSpPr/>
          <p:nvPr/>
        </p:nvCxnSpPr>
        <p:spPr>
          <a:xfrm>
            <a:off x="8881533" y="3612823"/>
            <a:ext cx="66675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E81C56-E642-4DF1-8C9F-B764353A9A3F}"/>
              </a:ext>
            </a:extLst>
          </p:cNvPr>
          <p:cNvSpPr txBox="1"/>
          <p:nvPr/>
        </p:nvSpPr>
        <p:spPr>
          <a:xfrm>
            <a:off x="5750801" y="604426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7A4CCD-4884-4F41-A6DA-F2AAB4E0D30C}"/>
              </a:ext>
            </a:extLst>
          </p:cNvPr>
          <p:cNvSpPr txBox="1"/>
          <p:nvPr/>
        </p:nvSpPr>
        <p:spPr>
          <a:xfrm>
            <a:off x="6660805" y="604182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say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B2791-697F-45C7-B859-CFC9C0734E04}"/>
              </a:ext>
            </a:extLst>
          </p:cNvPr>
          <p:cNvSpPr txBox="1"/>
          <p:nvPr/>
        </p:nvSpPr>
        <p:spPr>
          <a:xfrm>
            <a:off x="7396042" y="6048573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goodbye</a:t>
            </a:r>
            <a:endParaRPr lang="ko-KR" altLang="en-US" dirty="0"/>
          </a:p>
        </p:txBody>
      </p:sp>
      <p:sp>
        <p:nvSpPr>
          <p:cNvPr id="60" name="왼쪽 중괄호 59">
            <a:extLst>
              <a:ext uri="{FF2B5EF4-FFF2-40B4-BE49-F238E27FC236}">
                <a16:creationId xmlns:a16="http://schemas.microsoft.com/office/drawing/2014/main" id="{54722807-7AA3-4E8B-B517-71DA4A22FEE8}"/>
              </a:ext>
            </a:extLst>
          </p:cNvPr>
          <p:cNvSpPr/>
          <p:nvPr/>
        </p:nvSpPr>
        <p:spPr>
          <a:xfrm rot="16200000">
            <a:off x="9883816" y="3433056"/>
            <a:ext cx="353339" cy="2595100"/>
          </a:xfrm>
          <a:prstGeom prst="leftBrace">
            <a:avLst>
              <a:gd name="adj1" fmla="val 285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A0852E-31B7-4C05-86FA-ECAA1AD1F5DB}"/>
              </a:ext>
            </a:extLst>
          </p:cNvPr>
          <p:cNvSpPr txBox="1"/>
          <p:nvPr/>
        </p:nvSpPr>
        <p:spPr>
          <a:xfrm>
            <a:off x="9494464" y="49104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 모델</a:t>
            </a:r>
          </a:p>
        </p:txBody>
      </p:sp>
    </p:spTree>
    <p:extLst>
      <p:ext uri="{BB962C8B-B14F-4D97-AF65-F5344CB8AC3E}">
        <p14:creationId xmlns:p14="http://schemas.microsoft.com/office/powerpoint/2010/main" val="1987725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9B8553-A082-4B75-A508-490585F7851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AD99EF-1B78-4034-8565-860C486C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689D22-DF88-46C7-900B-836FD3FBD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EA174-2537-4EF0-BC4B-A3554F7D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2E5A34-20D9-46B3-B35B-C280C78675BB}"/>
              </a:ext>
            </a:extLst>
          </p:cNvPr>
          <p:cNvSpPr/>
          <p:nvPr/>
        </p:nvSpPr>
        <p:spPr>
          <a:xfrm>
            <a:off x="7047010" y="1631451"/>
            <a:ext cx="4698786" cy="4779466"/>
          </a:xfrm>
          <a:prstGeom prst="roundRect">
            <a:avLst>
              <a:gd name="adj" fmla="val 84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3549CC-09B1-48FB-83BD-893109884B1E}"/>
              </a:ext>
            </a:extLst>
          </p:cNvPr>
          <p:cNvSpPr txBox="1"/>
          <p:nvPr/>
        </p:nvSpPr>
        <p:spPr>
          <a:xfrm>
            <a:off x="5334162" y="52423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은닉층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B1EC441-18A7-492C-863E-891C3F54E3C4}"/>
              </a:ext>
            </a:extLst>
          </p:cNvPr>
          <p:cNvSpPr/>
          <p:nvPr/>
        </p:nvSpPr>
        <p:spPr>
          <a:xfrm>
            <a:off x="5522555" y="2836493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8EE4A16-F0DC-4BE4-89A5-65DA3D6146C2}"/>
              </a:ext>
            </a:extLst>
          </p:cNvPr>
          <p:cNvSpPr/>
          <p:nvPr/>
        </p:nvSpPr>
        <p:spPr>
          <a:xfrm>
            <a:off x="5522555" y="3391001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4FCA203-3A4C-4C70-BBFF-9F96937C523F}"/>
              </a:ext>
            </a:extLst>
          </p:cNvPr>
          <p:cNvSpPr/>
          <p:nvPr/>
        </p:nvSpPr>
        <p:spPr>
          <a:xfrm>
            <a:off x="5522555" y="394550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BDEDB47-A4B5-4CBF-AA10-94436C806556}"/>
              </a:ext>
            </a:extLst>
          </p:cNvPr>
          <p:cNvSpPr/>
          <p:nvPr/>
        </p:nvSpPr>
        <p:spPr>
          <a:xfrm>
            <a:off x="5522555" y="450001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AB125B-F16B-4C49-A47F-528BD3A55C7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979770" y="1922255"/>
            <a:ext cx="1542785" cy="110901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9FC351-4510-4828-AA7A-534DA75D0270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979770" y="1922255"/>
            <a:ext cx="1542785" cy="166352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CEAE576-2E1F-4015-B165-C1E1901AAC62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3979770" y="1922255"/>
            <a:ext cx="1542785" cy="221803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6144BF-94A5-4042-8AD9-EF33DF42BEF6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3979770" y="1922255"/>
            <a:ext cx="1542785" cy="277254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CFE6E6-2D4E-4456-8215-1873694FF39F}"/>
              </a:ext>
            </a:extLst>
          </p:cNvPr>
          <p:cNvCxnSpPr>
            <a:cxnSpLocks/>
            <a:stCxn id="93" idx="6"/>
            <a:endCxn id="38" idx="2"/>
          </p:cNvCxnSpPr>
          <p:nvPr/>
        </p:nvCxnSpPr>
        <p:spPr>
          <a:xfrm flipV="1">
            <a:off x="3968107" y="4694795"/>
            <a:ext cx="1554448" cy="108873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5B475CE-2DBC-4CF3-9C75-47B974277512}"/>
              </a:ext>
            </a:extLst>
          </p:cNvPr>
          <p:cNvCxnSpPr>
            <a:cxnSpLocks/>
            <a:stCxn id="93" idx="6"/>
            <a:endCxn id="37" idx="2"/>
          </p:cNvCxnSpPr>
          <p:nvPr/>
        </p:nvCxnSpPr>
        <p:spPr>
          <a:xfrm flipV="1">
            <a:off x="3968107" y="4140287"/>
            <a:ext cx="1554448" cy="164323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0D8CC43-7155-4CB4-8856-CAF9AF7C7DC2}"/>
              </a:ext>
            </a:extLst>
          </p:cNvPr>
          <p:cNvCxnSpPr>
            <a:cxnSpLocks/>
            <a:stCxn id="93" idx="6"/>
            <a:endCxn id="36" idx="2"/>
          </p:cNvCxnSpPr>
          <p:nvPr/>
        </p:nvCxnSpPr>
        <p:spPr>
          <a:xfrm flipV="1">
            <a:off x="3968107" y="3585779"/>
            <a:ext cx="1554448" cy="219774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8E0718-C170-47B2-8DF2-319C93A5981E}"/>
              </a:ext>
            </a:extLst>
          </p:cNvPr>
          <p:cNvCxnSpPr>
            <a:cxnSpLocks/>
            <a:stCxn id="93" idx="6"/>
            <a:endCxn id="35" idx="2"/>
          </p:cNvCxnSpPr>
          <p:nvPr/>
        </p:nvCxnSpPr>
        <p:spPr>
          <a:xfrm flipV="1">
            <a:off x="3968107" y="3031271"/>
            <a:ext cx="1554448" cy="275225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B5B6ED8-CFD2-4C54-91F1-CEAB3B9ECF60}"/>
              </a:ext>
            </a:extLst>
          </p:cNvPr>
          <p:cNvCxnSpPr>
            <a:cxnSpLocks/>
          </p:cNvCxnSpPr>
          <p:nvPr/>
        </p:nvCxnSpPr>
        <p:spPr>
          <a:xfrm>
            <a:off x="6096000" y="3849172"/>
            <a:ext cx="66675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0C04B837-2A1E-4A03-8B03-4E30E3C58AB6}"/>
              </a:ext>
            </a:extLst>
          </p:cNvPr>
          <p:cNvSpPr/>
          <p:nvPr/>
        </p:nvSpPr>
        <p:spPr>
          <a:xfrm>
            <a:off x="9344976" y="2626244"/>
            <a:ext cx="234067" cy="2397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523C731-885D-4A1F-83C3-7700F4616BF7}"/>
              </a:ext>
            </a:extLst>
          </p:cNvPr>
          <p:cNvSpPr/>
          <p:nvPr/>
        </p:nvSpPr>
        <p:spPr>
          <a:xfrm>
            <a:off x="9344976" y="3030958"/>
            <a:ext cx="234067" cy="23977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91284E-E1F6-472E-8657-77DAA3AA400F}"/>
              </a:ext>
            </a:extLst>
          </p:cNvPr>
          <p:cNvSpPr/>
          <p:nvPr/>
        </p:nvSpPr>
        <p:spPr>
          <a:xfrm>
            <a:off x="9344976" y="3435671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BA5B5D8-B6DC-4ABD-814B-D7D5665B93AE}"/>
              </a:ext>
            </a:extLst>
          </p:cNvPr>
          <p:cNvSpPr/>
          <p:nvPr/>
        </p:nvSpPr>
        <p:spPr>
          <a:xfrm>
            <a:off x="9344976" y="3840385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CF8B4F2-B7F7-461F-9BF8-249B4D9F8BDE}"/>
              </a:ext>
            </a:extLst>
          </p:cNvPr>
          <p:cNvSpPr/>
          <p:nvPr/>
        </p:nvSpPr>
        <p:spPr>
          <a:xfrm>
            <a:off x="9344976" y="4245098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BD7CFBE-B36E-47FA-B8C4-0FD10CDCCDC7}"/>
              </a:ext>
            </a:extLst>
          </p:cNvPr>
          <p:cNvSpPr/>
          <p:nvPr/>
        </p:nvSpPr>
        <p:spPr>
          <a:xfrm>
            <a:off x="9344976" y="4649811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1ECA67-69D2-4FFC-B17E-6F0143F31382}"/>
              </a:ext>
            </a:extLst>
          </p:cNvPr>
          <p:cNvSpPr/>
          <p:nvPr/>
        </p:nvSpPr>
        <p:spPr>
          <a:xfrm>
            <a:off x="9344976" y="5054525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6A2B6F2-572B-41B7-8DCB-A3B55D2B4E0E}"/>
              </a:ext>
            </a:extLst>
          </p:cNvPr>
          <p:cNvSpPr/>
          <p:nvPr/>
        </p:nvSpPr>
        <p:spPr>
          <a:xfrm>
            <a:off x="9685049" y="2630029"/>
            <a:ext cx="234067" cy="2397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ED9044-51E3-4784-8F95-EB26DF9C30C0}"/>
              </a:ext>
            </a:extLst>
          </p:cNvPr>
          <p:cNvSpPr/>
          <p:nvPr/>
        </p:nvSpPr>
        <p:spPr>
          <a:xfrm>
            <a:off x="9685049" y="3034743"/>
            <a:ext cx="234067" cy="239771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0048C1-B05F-4B0E-8D45-0AABEBA9B665}"/>
              </a:ext>
            </a:extLst>
          </p:cNvPr>
          <p:cNvSpPr/>
          <p:nvPr/>
        </p:nvSpPr>
        <p:spPr>
          <a:xfrm>
            <a:off x="9685049" y="3439456"/>
            <a:ext cx="234067" cy="2397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E798F8F-9FBD-44A6-9F82-ACB421948BE6}"/>
              </a:ext>
            </a:extLst>
          </p:cNvPr>
          <p:cNvSpPr/>
          <p:nvPr/>
        </p:nvSpPr>
        <p:spPr>
          <a:xfrm>
            <a:off x="9685049" y="3844170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16042FE-57F4-44DB-8C51-4789E1E5BA5D}"/>
              </a:ext>
            </a:extLst>
          </p:cNvPr>
          <p:cNvSpPr/>
          <p:nvPr/>
        </p:nvSpPr>
        <p:spPr>
          <a:xfrm>
            <a:off x="9685049" y="4248883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0D2A84C-DDD8-4D69-B62D-7BA8A60CC856}"/>
              </a:ext>
            </a:extLst>
          </p:cNvPr>
          <p:cNvSpPr/>
          <p:nvPr/>
        </p:nvSpPr>
        <p:spPr>
          <a:xfrm>
            <a:off x="9685049" y="4653596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7FCFFC-70E6-4C1B-9C13-3C5D0C6E049E}"/>
              </a:ext>
            </a:extLst>
          </p:cNvPr>
          <p:cNvSpPr/>
          <p:nvPr/>
        </p:nvSpPr>
        <p:spPr>
          <a:xfrm>
            <a:off x="9685049" y="5058310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D27BDB4-4E99-41D0-A325-6E8FA4D2CCDB}"/>
              </a:ext>
            </a:extLst>
          </p:cNvPr>
          <p:cNvSpPr/>
          <p:nvPr/>
        </p:nvSpPr>
        <p:spPr>
          <a:xfrm>
            <a:off x="10022990" y="2622345"/>
            <a:ext cx="234067" cy="239771"/>
          </a:xfrm>
          <a:prstGeom prst="ellipse">
            <a:avLst/>
          </a:prstGeom>
          <a:solidFill>
            <a:srgbClr val="B3640D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472BDA8-B0A8-4533-8231-275226DB916D}"/>
              </a:ext>
            </a:extLst>
          </p:cNvPr>
          <p:cNvSpPr/>
          <p:nvPr/>
        </p:nvSpPr>
        <p:spPr>
          <a:xfrm>
            <a:off x="10022990" y="3027059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6EC20DC-8179-4754-A058-4BFC6BFF8056}"/>
              </a:ext>
            </a:extLst>
          </p:cNvPr>
          <p:cNvSpPr/>
          <p:nvPr/>
        </p:nvSpPr>
        <p:spPr>
          <a:xfrm>
            <a:off x="10022990" y="3431772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714E7BA-09BC-4C63-90AB-E5DA9EE13D87}"/>
              </a:ext>
            </a:extLst>
          </p:cNvPr>
          <p:cNvSpPr/>
          <p:nvPr/>
        </p:nvSpPr>
        <p:spPr>
          <a:xfrm>
            <a:off x="10022990" y="3836486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4D52B3-463A-40F5-87D1-3359C1E973D3}"/>
              </a:ext>
            </a:extLst>
          </p:cNvPr>
          <p:cNvSpPr/>
          <p:nvPr/>
        </p:nvSpPr>
        <p:spPr>
          <a:xfrm>
            <a:off x="10022990" y="4241199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E1C57C8-A067-435A-8175-250B2BEE6A8F}"/>
              </a:ext>
            </a:extLst>
          </p:cNvPr>
          <p:cNvSpPr/>
          <p:nvPr/>
        </p:nvSpPr>
        <p:spPr>
          <a:xfrm>
            <a:off x="10022990" y="4645912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6100181-8730-4654-B5F2-BB769DAD6A30}"/>
              </a:ext>
            </a:extLst>
          </p:cNvPr>
          <p:cNvSpPr/>
          <p:nvPr/>
        </p:nvSpPr>
        <p:spPr>
          <a:xfrm>
            <a:off x="10022990" y="5050626"/>
            <a:ext cx="234067" cy="2397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BB14BC-9955-4936-BD0D-720F156BF991}"/>
              </a:ext>
            </a:extLst>
          </p:cNvPr>
          <p:cNvSpPr txBox="1"/>
          <p:nvPr/>
        </p:nvSpPr>
        <p:spPr>
          <a:xfrm>
            <a:off x="9299380" y="53962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가중치의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행렬곱</a:t>
            </a:r>
            <a:endParaRPr lang="ko-KR" altLang="en-US" sz="16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7E87FF2-9114-4916-8801-77124C1DF3D0}"/>
              </a:ext>
            </a:extLst>
          </p:cNvPr>
          <p:cNvSpPr/>
          <p:nvPr/>
        </p:nvSpPr>
        <p:spPr>
          <a:xfrm>
            <a:off x="7333315" y="3819777"/>
            <a:ext cx="1651773" cy="310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b="1" dirty="0">
                <a:solidFill>
                  <a:schemeClr val="tx1"/>
                </a:solidFill>
              </a:rPr>
              <a:t>, 0, 0, 0, 0, 0, 0)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236F54C-E14D-4353-97D5-A9FFB6005445}"/>
              </a:ext>
            </a:extLst>
          </p:cNvPr>
          <p:cNvSpPr/>
          <p:nvPr/>
        </p:nvSpPr>
        <p:spPr>
          <a:xfrm>
            <a:off x="10674652" y="3848069"/>
            <a:ext cx="234067" cy="2397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B51EC5A-CA42-41D7-B59D-0110D6056192}"/>
              </a:ext>
            </a:extLst>
          </p:cNvPr>
          <p:cNvSpPr/>
          <p:nvPr/>
        </p:nvSpPr>
        <p:spPr>
          <a:xfrm>
            <a:off x="11014725" y="3851854"/>
            <a:ext cx="234067" cy="2397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695D203-2937-4DB8-9A2B-E964B3C52687}"/>
              </a:ext>
            </a:extLst>
          </p:cNvPr>
          <p:cNvSpPr/>
          <p:nvPr/>
        </p:nvSpPr>
        <p:spPr>
          <a:xfrm>
            <a:off x="11352666" y="3844170"/>
            <a:ext cx="234067" cy="239771"/>
          </a:xfrm>
          <a:prstGeom prst="ellipse">
            <a:avLst/>
          </a:prstGeom>
          <a:solidFill>
            <a:srgbClr val="B3640D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96F9137C-C2AD-4447-8F5C-B40724FDF4CF}"/>
              </a:ext>
            </a:extLst>
          </p:cNvPr>
          <p:cNvSpPr/>
          <p:nvPr/>
        </p:nvSpPr>
        <p:spPr>
          <a:xfrm>
            <a:off x="10477180" y="3899647"/>
            <a:ext cx="139765" cy="134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양쪽 대괄호 74">
            <a:extLst>
              <a:ext uri="{FF2B5EF4-FFF2-40B4-BE49-F238E27FC236}">
                <a16:creationId xmlns:a16="http://schemas.microsoft.com/office/drawing/2014/main" id="{2A8F92C1-C648-4071-924A-D7598EBCB041}"/>
              </a:ext>
            </a:extLst>
          </p:cNvPr>
          <p:cNvSpPr/>
          <p:nvPr/>
        </p:nvSpPr>
        <p:spPr>
          <a:xfrm>
            <a:off x="9155525" y="2520363"/>
            <a:ext cx="1263947" cy="287584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C4FC67-AAC9-45AA-A102-BE2019BB439E}"/>
              </a:ext>
            </a:extLst>
          </p:cNvPr>
          <p:cNvSpPr txBox="1"/>
          <p:nvPr/>
        </p:nvSpPr>
        <p:spPr>
          <a:xfrm>
            <a:off x="3411244" y="59893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입력층</a:t>
            </a:r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CCD6557-AC4B-4060-B412-9CB678C2EEA6}"/>
              </a:ext>
            </a:extLst>
          </p:cNvPr>
          <p:cNvGrpSpPr/>
          <p:nvPr/>
        </p:nvGrpSpPr>
        <p:grpSpPr>
          <a:xfrm>
            <a:off x="1254872" y="1707190"/>
            <a:ext cx="2713235" cy="4271113"/>
            <a:chOff x="1720538" y="2115520"/>
            <a:chExt cx="2713235" cy="427111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DD93165-A033-4CD5-9DDF-D8EC53641ED9}"/>
                </a:ext>
              </a:extLst>
            </p:cNvPr>
            <p:cNvSpPr/>
            <p:nvPr/>
          </p:nvSpPr>
          <p:spPr>
            <a:xfrm>
              <a:off x="2033290" y="2115520"/>
              <a:ext cx="720919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92F1A11-2AAA-44BD-9027-CE1626878948}"/>
                </a:ext>
              </a:extLst>
            </p:cNvPr>
            <p:cNvSpPr/>
            <p:nvPr/>
          </p:nvSpPr>
          <p:spPr>
            <a:xfrm>
              <a:off x="2033290" y="2667462"/>
              <a:ext cx="720919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BBB1AA14-936A-4161-9789-40483D3C76BD}"/>
                </a:ext>
              </a:extLst>
            </p:cNvPr>
            <p:cNvSpPr/>
            <p:nvPr/>
          </p:nvSpPr>
          <p:spPr>
            <a:xfrm>
              <a:off x="1720538" y="3219404"/>
              <a:ext cx="1346422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3CE061EC-C666-44DA-80C1-5A2423A069E6}"/>
                </a:ext>
              </a:extLst>
            </p:cNvPr>
            <p:cNvSpPr/>
            <p:nvPr/>
          </p:nvSpPr>
          <p:spPr>
            <a:xfrm>
              <a:off x="2033290" y="3771346"/>
              <a:ext cx="720919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13F15964-6C31-4BC5-BD20-2C61E414536F}"/>
                </a:ext>
              </a:extLst>
            </p:cNvPr>
            <p:cNvSpPr/>
            <p:nvPr/>
          </p:nvSpPr>
          <p:spPr>
            <a:xfrm>
              <a:off x="2164485" y="4323288"/>
              <a:ext cx="458528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804C4C4-7968-4F4E-B3CA-6DF7A638A39D}"/>
                </a:ext>
              </a:extLst>
            </p:cNvPr>
            <p:cNvSpPr/>
            <p:nvPr/>
          </p:nvSpPr>
          <p:spPr>
            <a:xfrm>
              <a:off x="2033290" y="4875230"/>
              <a:ext cx="720919" cy="3944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488C4D5-201A-487D-91CA-7E697BED0997}"/>
                </a:ext>
              </a:extLst>
            </p:cNvPr>
            <p:cNvSpPr/>
            <p:nvPr/>
          </p:nvSpPr>
          <p:spPr>
            <a:xfrm>
              <a:off x="1943579" y="5432055"/>
              <a:ext cx="900341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0BDFAC8-9DED-423A-8779-22FAF36E93BC}"/>
                </a:ext>
              </a:extLst>
            </p:cNvPr>
            <p:cNvSpPr/>
            <p:nvPr/>
          </p:nvSpPr>
          <p:spPr>
            <a:xfrm>
              <a:off x="2164485" y="5983997"/>
              <a:ext cx="458528" cy="38955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D94316A-4325-41E5-ACBA-CB4795947D59}"/>
                </a:ext>
              </a:extLst>
            </p:cNvPr>
            <p:cNvSpPr/>
            <p:nvPr/>
          </p:nvSpPr>
          <p:spPr>
            <a:xfrm>
              <a:off x="4043324" y="2115521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635999F-6291-4268-9C43-9F9BB6B325B8}"/>
                </a:ext>
              </a:extLst>
            </p:cNvPr>
            <p:cNvSpPr/>
            <p:nvPr/>
          </p:nvSpPr>
          <p:spPr>
            <a:xfrm>
              <a:off x="4043324" y="2670029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E3763C8-E0D6-4F60-B018-0540848BCF21}"/>
                </a:ext>
              </a:extLst>
            </p:cNvPr>
            <p:cNvSpPr/>
            <p:nvPr/>
          </p:nvSpPr>
          <p:spPr>
            <a:xfrm>
              <a:off x="4043324" y="3224537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E5911FC-6393-422B-98CD-6F5A848457A9}"/>
                </a:ext>
              </a:extLst>
            </p:cNvPr>
            <p:cNvSpPr/>
            <p:nvPr/>
          </p:nvSpPr>
          <p:spPr>
            <a:xfrm>
              <a:off x="4043324" y="3779045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DE815DB-59E8-46FD-AD7D-8C945856C763}"/>
                </a:ext>
              </a:extLst>
            </p:cNvPr>
            <p:cNvSpPr/>
            <p:nvPr/>
          </p:nvSpPr>
          <p:spPr>
            <a:xfrm>
              <a:off x="4043324" y="4333553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ABDC1C6-8E5C-4594-A5B4-B0BD39C7E0E3}"/>
                </a:ext>
              </a:extLst>
            </p:cNvPr>
            <p:cNvSpPr/>
            <p:nvPr/>
          </p:nvSpPr>
          <p:spPr>
            <a:xfrm>
              <a:off x="4043324" y="4888061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A09D082-0186-4991-BD6E-CB25C65587C9}"/>
                </a:ext>
              </a:extLst>
            </p:cNvPr>
            <p:cNvSpPr/>
            <p:nvPr/>
          </p:nvSpPr>
          <p:spPr>
            <a:xfrm>
              <a:off x="4043324" y="5442569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F2A9EBB-34E5-40F4-9BA5-CC69281A4E53}"/>
                </a:ext>
              </a:extLst>
            </p:cNvPr>
            <p:cNvSpPr/>
            <p:nvPr/>
          </p:nvSpPr>
          <p:spPr>
            <a:xfrm>
              <a:off x="4043324" y="5997077"/>
              <a:ext cx="390449" cy="389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E6266690-3458-4764-9513-76D985D264C4}"/>
                </a:ext>
              </a:extLst>
            </p:cNvPr>
            <p:cNvCxnSpPr>
              <a:cxnSpLocks/>
              <a:stCxn id="78" idx="3"/>
              <a:endCxn id="86" idx="2"/>
            </p:cNvCxnSpPr>
            <p:nvPr/>
          </p:nvCxnSpPr>
          <p:spPr>
            <a:xfrm>
              <a:off x="2754209" y="2310298"/>
              <a:ext cx="1289115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1EE656A8-B554-4C4B-ABDA-A8B462FB1E2B}"/>
                </a:ext>
              </a:extLst>
            </p:cNvPr>
            <p:cNvCxnSpPr>
              <a:cxnSpLocks/>
              <a:stCxn id="79" idx="3"/>
              <a:endCxn id="87" idx="2"/>
            </p:cNvCxnSpPr>
            <p:nvPr/>
          </p:nvCxnSpPr>
          <p:spPr>
            <a:xfrm>
              <a:off x="2754209" y="2862240"/>
              <a:ext cx="1289115" cy="256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CD97A7D-4E43-4A39-9523-C68B5875C75D}"/>
                </a:ext>
              </a:extLst>
            </p:cNvPr>
            <p:cNvCxnSpPr>
              <a:cxnSpLocks/>
              <a:stCxn id="80" idx="3"/>
              <a:endCxn id="88" idx="2"/>
            </p:cNvCxnSpPr>
            <p:nvPr/>
          </p:nvCxnSpPr>
          <p:spPr>
            <a:xfrm>
              <a:off x="3066960" y="3414182"/>
              <a:ext cx="976364" cy="513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189ED97-D3A7-4828-8973-2573A2C15EB5}"/>
                </a:ext>
              </a:extLst>
            </p:cNvPr>
            <p:cNvCxnSpPr>
              <a:cxnSpLocks/>
              <a:stCxn id="81" idx="3"/>
              <a:endCxn id="89" idx="2"/>
            </p:cNvCxnSpPr>
            <p:nvPr/>
          </p:nvCxnSpPr>
          <p:spPr>
            <a:xfrm>
              <a:off x="2754209" y="3966124"/>
              <a:ext cx="1289115" cy="769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CFEF9B8E-40E3-42FC-8FC4-22F3E7D00857}"/>
                </a:ext>
              </a:extLst>
            </p:cNvPr>
            <p:cNvCxnSpPr>
              <a:cxnSpLocks/>
              <a:stCxn id="82" idx="3"/>
              <a:endCxn id="90" idx="2"/>
            </p:cNvCxnSpPr>
            <p:nvPr/>
          </p:nvCxnSpPr>
          <p:spPr>
            <a:xfrm>
              <a:off x="2623013" y="4518066"/>
              <a:ext cx="1420311" cy="10265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4AFE950-168C-4A70-A39D-44F691821207}"/>
                </a:ext>
              </a:extLst>
            </p:cNvPr>
            <p:cNvCxnSpPr>
              <a:cxnSpLocks/>
              <a:stCxn id="83" idx="3"/>
              <a:endCxn id="91" idx="2"/>
            </p:cNvCxnSpPr>
            <p:nvPr/>
          </p:nvCxnSpPr>
          <p:spPr>
            <a:xfrm>
              <a:off x="2754209" y="5072450"/>
              <a:ext cx="1289115" cy="1038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03D41058-CBAE-40AA-AA6F-737C0107D3DA}"/>
                </a:ext>
              </a:extLst>
            </p:cNvPr>
            <p:cNvCxnSpPr>
              <a:cxnSpLocks/>
              <a:stCxn id="84" idx="3"/>
              <a:endCxn id="92" idx="2"/>
            </p:cNvCxnSpPr>
            <p:nvPr/>
          </p:nvCxnSpPr>
          <p:spPr>
            <a:xfrm>
              <a:off x="2843920" y="5626833"/>
              <a:ext cx="1199404" cy="10514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4A7057B-5B3F-4830-9C27-A81A397E9D09}"/>
                </a:ext>
              </a:extLst>
            </p:cNvPr>
            <p:cNvCxnSpPr>
              <a:cxnSpLocks/>
              <a:stCxn id="85" idx="3"/>
              <a:endCxn id="93" idx="2"/>
            </p:cNvCxnSpPr>
            <p:nvPr/>
          </p:nvCxnSpPr>
          <p:spPr>
            <a:xfrm>
              <a:off x="2623013" y="6178775"/>
              <a:ext cx="1420311" cy="1308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001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F10C4-C851-4338-9CEC-9DD04F43535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</a:p>
          <a:p>
            <a:pPr lvl="1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Google</a:t>
            </a:r>
            <a:r>
              <a:rPr lang="ko-KR" altLang="en-US" dirty="0"/>
              <a:t>에서 발표</a:t>
            </a:r>
            <a:r>
              <a:rPr lang="en-US" altLang="ko-KR" dirty="0"/>
              <a:t>,</a:t>
            </a:r>
            <a:r>
              <a:rPr lang="ko-KR" altLang="en-US" dirty="0"/>
              <a:t> 현재 가장 많이 사용되고 있는 단어 </a:t>
            </a:r>
            <a:r>
              <a:rPr lang="ko-KR" altLang="en-US" dirty="0" err="1"/>
              <a:t>임베딩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1"/>
            <a:r>
              <a:rPr lang="ko-KR" altLang="en-US" dirty="0"/>
              <a:t>기존 신경망 기반의 단어 </a:t>
            </a:r>
            <a:r>
              <a:rPr lang="ko-KR" altLang="en-US" dirty="0" err="1"/>
              <a:t>임베딩과</a:t>
            </a:r>
            <a:r>
              <a:rPr lang="ko-KR" altLang="en-US" dirty="0"/>
              <a:t> 구조의 차이는 크지 않으나 </a:t>
            </a:r>
            <a:r>
              <a:rPr lang="ko-KR" altLang="en-US" dirty="0" err="1"/>
              <a:t>계산량을</a:t>
            </a:r>
            <a:r>
              <a:rPr lang="ko-KR" altLang="en-US" dirty="0"/>
              <a:t> 획기적으로 줄여 빠른 학습을 가능하게 하였음</a:t>
            </a:r>
            <a:endParaRPr lang="en-US" altLang="ko-KR" dirty="0"/>
          </a:p>
          <a:p>
            <a:pPr lvl="1"/>
            <a:r>
              <a:rPr lang="en-US" altLang="ko-KR" dirty="0"/>
              <a:t>CBOW(Continuous Bag-of-Words) </a:t>
            </a:r>
            <a:r>
              <a:rPr lang="ko-KR" altLang="en-US" dirty="0"/>
              <a:t>모델과 </a:t>
            </a:r>
            <a:r>
              <a:rPr lang="en-US" altLang="ko-KR" dirty="0"/>
              <a:t>skip-gram </a:t>
            </a:r>
            <a:r>
              <a:rPr lang="ko-KR" altLang="en-US" dirty="0"/>
              <a:t>모델이 있음</a:t>
            </a:r>
            <a:endParaRPr lang="en-US" altLang="ko-KR" dirty="0"/>
          </a:p>
          <a:p>
            <a:pPr lvl="2"/>
            <a:r>
              <a:rPr lang="en-US" altLang="ko-KR" dirty="0"/>
              <a:t>CBOW: </a:t>
            </a:r>
            <a:r>
              <a:rPr lang="ko-KR" altLang="en-US" dirty="0"/>
              <a:t>신경망의 입력을 주변 단어들로 구성하고 출력을 타깃 단어로 설정하여 학습된 가중치 데이터를 </a:t>
            </a:r>
            <a:r>
              <a:rPr lang="ko-KR" altLang="en-US" dirty="0" err="1"/>
              <a:t>임베딩</a:t>
            </a:r>
            <a:r>
              <a:rPr lang="ko-KR" altLang="en-US" dirty="0"/>
              <a:t> 벡터로 활용</a:t>
            </a:r>
            <a:endParaRPr lang="en-US" altLang="ko-KR" dirty="0"/>
          </a:p>
          <a:p>
            <a:pPr lvl="2"/>
            <a:r>
              <a:rPr lang="en-US" altLang="ko-KR" dirty="0"/>
              <a:t>skip-gram: </a:t>
            </a:r>
            <a:r>
              <a:rPr lang="ko-KR" altLang="en-US" dirty="0"/>
              <a:t>하나의 타깃 단어를 이용하여 주변 단어들을 예측하는 모델</a:t>
            </a:r>
            <a:r>
              <a:rPr lang="en-US" altLang="ko-KR" dirty="0"/>
              <a:t>(CBOW</a:t>
            </a:r>
            <a:r>
              <a:rPr lang="ko-KR" altLang="en-US" dirty="0"/>
              <a:t>와 반대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612FB-5DA1-4C87-8A76-94C7210F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548BE6-02A8-4D17-AE20-876F05F8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49117-1C7B-4886-A3C8-1C31644C7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331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9B8553-A082-4B75-A508-490585F7851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AD99EF-1B78-4034-8565-860C486C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689D22-DF88-46C7-900B-836FD3FBD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EA174-2537-4EF0-BC4B-A3554F7D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E383C8-882E-4F81-8BAD-ACE131C486CE}"/>
              </a:ext>
            </a:extLst>
          </p:cNvPr>
          <p:cNvSpPr/>
          <p:nvPr/>
        </p:nvSpPr>
        <p:spPr>
          <a:xfrm>
            <a:off x="2055748" y="1965710"/>
            <a:ext cx="720919" cy="542677"/>
          </a:xfrm>
          <a:prstGeom prst="roundRect">
            <a:avLst/>
          </a:prstGeom>
          <a:solidFill>
            <a:srgbClr val="B0F5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you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9016BC-BEE5-436D-A3A8-03A2679684B8}"/>
              </a:ext>
            </a:extLst>
          </p:cNvPr>
          <p:cNvSpPr/>
          <p:nvPr/>
        </p:nvSpPr>
        <p:spPr>
          <a:xfrm>
            <a:off x="1742997" y="2911600"/>
            <a:ext cx="1346422" cy="542677"/>
          </a:xfrm>
          <a:prstGeom prst="roundRect">
            <a:avLst/>
          </a:prstGeom>
          <a:solidFill>
            <a:srgbClr val="B0F5A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goodbye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35E26F-EF6C-4C8B-94F7-A379359E94AF}"/>
              </a:ext>
            </a:extLst>
          </p:cNvPr>
          <p:cNvSpPr/>
          <p:nvPr/>
        </p:nvSpPr>
        <p:spPr>
          <a:xfrm>
            <a:off x="4009184" y="1965709"/>
            <a:ext cx="1303648" cy="1488568"/>
          </a:xfrm>
          <a:prstGeom prst="roundRect">
            <a:avLst>
              <a:gd name="adj" fmla="val 124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신경망모델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...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word2vec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65F94C29-8663-4F63-9AEF-95041B248D59}"/>
              </a:ext>
            </a:extLst>
          </p:cNvPr>
          <p:cNvSpPr/>
          <p:nvPr/>
        </p:nvSpPr>
        <p:spPr>
          <a:xfrm>
            <a:off x="3215097" y="1965708"/>
            <a:ext cx="388846" cy="1488567"/>
          </a:xfrm>
          <a:prstGeom prst="rightBrace">
            <a:avLst>
              <a:gd name="adj1" fmla="val 3717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DD40A2-004B-4841-B332-90B82AE2957A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>
            <a:off x="3603943" y="2709992"/>
            <a:ext cx="4052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307A54-1799-468B-B138-493F33293BF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12832" y="2709993"/>
            <a:ext cx="8460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BAF08F-9BD7-49B1-9912-D02F132AD64D}"/>
              </a:ext>
            </a:extLst>
          </p:cNvPr>
          <p:cNvGrpSpPr/>
          <p:nvPr/>
        </p:nvGrpSpPr>
        <p:grpSpPr>
          <a:xfrm>
            <a:off x="6816148" y="1312228"/>
            <a:ext cx="4229100" cy="3942436"/>
            <a:chOff x="6943725" y="1657350"/>
            <a:chExt cx="4229100" cy="3942436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AAED0C7-3A2A-425D-A448-195CE26322ED}"/>
                </a:ext>
              </a:extLst>
            </p:cNvPr>
            <p:cNvCxnSpPr/>
            <p:nvPr/>
          </p:nvCxnSpPr>
          <p:spPr>
            <a:xfrm flipV="1">
              <a:off x="6943725" y="1657350"/>
              <a:ext cx="0" cy="2486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DFDB1CB-06C3-4E8F-AE1A-089C57514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3725" y="4143375"/>
              <a:ext cx="422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0DA970-C5BD-4390-BCAE-3FA2C12209F0}"/>
                </a:ext>
              </a:extLst>
            </p:cNvPr>
            <p:cNvSpPr/>
            <p:nvPr/>
          </p:nvSpPr>
          <p:spPr>
            <a:xfrm>
              <a:off x="7324726" y="3714468"/>
              <a:ext cx="276225" cy="41938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1039EE-F735-44A1-AE3A-7021E8FEC102}"/>
                </a:ext>
              </a:extLst>
            </p:cNvPr>
            <p:cNvSpPr/>
            <p:nvPr/>
          </p:nvSpPr>
          <p:spPr>
            <a:xfrm>
              <a:off x="7834661" y="2301305"/>
              <a:ext cx="276225" cy="183254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50F8B8-F506-48D4-960D-7EC2B186F4A4}"/>
                </a:ext>
              </a:extLst>
            </p:cNvPr>
            <p:cNvSpPr/>
            <p:nvPr/>
          </p:nvSpPr>
          <p:spPr>
            <a:xfrm>
              <a:off x="8344596" y="3867155"/>
              <a:ext cx="276225" cy="26669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F03DBB-414E-4803-8F41-CF629FC6F642}"/>
                </a:ext>
              </a:extLst>
            </p:cNvPr>
            <p:cNvSpPr/>
            <p:nvPr/>
          </p:nvSpPr>
          <p:spPr>
            <a:xfrm>
              <a:off x="8854531" y="3452467"/>
              <a:ext cx="276225" cy="68138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A83F8C1-75B1-4E0E-90D1-7D1107BF622E}"/>
                </a:ext>
              </a:extLst>
            </p:cNvPr>
            <p:cNvSpPr/>
            <p:nvPr/>
          </p:nvSpPr>
          <p:spPr>
            <a:xfrm>
              <a:off x="9364466" y="3552832"/>
              <a:ext cx="276225" cy="5766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614A92-0477-440F-8E35-E46751D6F27A}"/>
                </a:ext>
              </a:extLst>
            </p:cNvPr>
            <p:cNvSpPr/>
            <p:nvPr/>
          </p:nvSpPr>
          <p:spPr>
            <a:xfrm>
              <a:off x="9874401" y="3886205"/>
              <a:ext cx="276225" cy="24323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22BCA2-7C4C-432A-B36F-FCE07613C45C}"/>
                </a:ext>
              </a:extLst>
            </p:cNvPr>
            <p:cNvSpPr/>
            <p:nvPr/>
          </p:nvSpPr>
          <p:spPr>
            <a:xfrm>
              <a:off x="10384336" y="3971925"/>
              <a:ext cx="276225" cy="15751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AE6C3-EF21-433E-983F-F8C0CE1FEBAF}"/>
                </a:ext>
              </a:extLst>
            </p:cNvPr>
            <p:cNvSpPr txBox="1"/>
            <p:nvPr/>
          </p:nvSpPr>
          <p:spPr>
            <a:xfrm rot="5400000">
              <a:off x="7202176" y="4502297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you</a:t>
              </a:r>
              <a:endParaRPr lang="ko-KR" altLang="en-US" sz="20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9F1C8E-DC0F-486C-AAD6-703BA4461B43}"/>
                </a:ext>
              </a:extLst>
            </p:cNvPr>
            <p:cNvSpPr txBox="1"/>
            <p:nvPr/>
          </p:nvSpPr>
          <p:spPr>
            <a:xfrm rot="5400000">
              <a:off x="7724693" y="4487870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say</a:t>
              </a:r>
              <a:endParaRPr lang="ko-KR" altLang="en-US" sz="20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40B65F-9F52-4828-8FD7-53679D86B490}"/>
                </a:ext>
              </a:extLst>
            </p:cNvPr>
            <p:cNvSpPr txBox="1"/>
            <p:nvPr/>
          </p:nvSpPr>
          <p:spPr>
            <a:xfrm rot="5400000">
              <a:off x="7916915" y="4771995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goodbye</a:t>
              </a:r>
              <a:endParaRPr lang="ko-KR" altLang="en-US" sz="2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27F4BD-ABA0-4B0C-B023-90828108166C}"/>
                </a:ext>
              </a:extLst>
            </p:cNvPr>
            <p:cNvSpPr txBox="1"/>
            <p:nvPr/>
          </p:nvSpPr>
          <p:spPr>
            <a:xfrm rot="5400000">
              <a:off x="8737514" y="4462569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and</a:t>
              </a:r>
              <a:endParaRPr lang="ko-KR" altLang="en-US" sz="2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99AA15-A8C9-4B51-9D6B-235111436BAA}"/>
                </a:ext>
              </a:extLst>
            </p:cNvPr>
            <p:cNvSpPr txBox="1"/>
            <p:nvPr/>
          </p:nvSpPr>
          <p:spPr>
            <a:xfrm rot="5400000">
              <a:off x="9433232" y="4269407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I</a:t>
              </a:r>
              <a:endParaRPr lang="ko-KR" altLang="en-US" sz="2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846599-DB5E-4EFA-9336-62B8FFAF7A1C}"/>
                </a:ext>
              </a:extLst>
            </p:cNvPr>
            <p:cNvSpPr txBox="1"/>
            <p:nvPr/>
          </p:nvSpPr>
          <p:spPr>
            <a:xfrm rot="5400000">
              <a:off x="9683162" y="4533102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hello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CFC1E4-5622-4C34-9CFF-269000C4BE52}"/>
                </a:ext>
              </a:extLst>
            </p:cNvPr>
            <p:cNvSpPr txBox="1"/>
            <p:nvPr/>
          </p:nvSpPr>
          <p:spPr>
            <a:xfrm>
              <a:off x="10405363" y="4181536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4642E0-A3FB-49C0-A50B-735A79303FD6}"/>
              </a:ext>
            </a:extLst>
          </p:cNvPr>
          <p:cNvSpPr/>
          <p:nvPr/>
        </p:nvSpPr>
        <p:spPr>
          <a:xfrm>
            <a:off x="3226013" y="4313612"/>
            <a:ext cx="2869987" cy="704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CBOW </a:t>
            </a:r>
            <a:r>
              <a:rPr lang="ko-KR" altLang="en-US" b="1" dirty="0">
                <a:solidFill>
                  <a:schemeClr val="tx1"/>
                </a:solidFill>
              </a:rPr>
              <a:t>모델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25D516-792F-4138-8539-4183ACBC64FF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4661007" y="3454277"/>
            <a:ext cx="1" cy="859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C6C818-C2B1-43BF-B98E-EE18A4CCDCD2}"/>
              </a:ext>
            </a:extLst>
          </p:cNvPr>
          <p:cNvSpPr txBox="1"/>
          <p:nvPr/>
        </p:nvSpPr>
        <p:spPr>
          <a:xfrm>
            <a:off x="3376260" y="4710556"/>
            <a:ext cx="256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Continuous Bag-Of-Word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BFCF2AF-464D-470A-A5D6-E6D25B49F97B}"/>
              </a:ext>
            </a:extLst>
          </p:cNvPr>
          <p:cNvSpPr/>
          <p:nvPr/>
        </p:nvSpPr>
        <p:spPr>
          <a:xfrm>
            <a:off x="3226013" y="5346136"/>
            <a:ext cx="2869987" cy="4831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Skip-gram </a:t>
            </a:r>
            <a:r>
              <a:rPr lang="ko-KR" altLang="en-US" b="1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1912D54-7C12-4C33-80E8-6E7FB80FE7A9}"/>
              </a:ext>
            </a:extLst>
          </p:cNvPr>
          <p:cNvSpPr/>
          <p:nvPr/>
        </p:nvSpPr>
        <p:spPr>
          <a:xfrm>
            <a:off x="9258090" y="1035227"/>
            <a:ext cx="2507190" cy="9742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word2vec</a:t>
            </a:r>
            <a:r>
              <a:rPr lang="ko-KR" altLang="en-US" sz="1000" dirty="0">
                <a:solidFill>
                  <a:schemeClr val="tx1"/>
                </a:solidFill>
              </a:rPr>
              <a:t>은 원래 프로그램이나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도구를 가리키는데 사용되었으나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용어가 유명해지면서 문맥에 따라서는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신경망 모델을 가리키는 경우가 늘어남</a:t>
            </a:r>
          </a:p>
        </p:txBody>
      </p:sp>
    </p:spTree>
    <p:extLst>
      <p:ext uri="{BB962C8B-B14F-4D97-AF65-F5344CB8AC3E}">
        <p14:creationId xmlns:p14="http://schemas.microsoft.com/office/powerpoint/2010/main" val="441148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DC0E7E-4D69-4A83-9BCD-6CDF78C33C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498580" cy="5177789"/>
          </a:xfrm>
        </p:spPr>
        <p:txBody>
          <a:bodyPr/>
          <a:lstStyle/>
          <a:p>
            <a:r>
              <a:rPr lang="en-US" altLang="ko-KR" dirty="0"/>
              <a:t>CBOW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맥락으로부터 타겟을 추측하기 위한 신경망 </a:t>
            </a:r>
            <a:r>
              <a:rPr lang="en-US" altLang="ko-KR" dirty="0"/>
              <a:t>(</a:t>
            </a:r>
            <a:r>
              <a:rPr lang="ko-KR" altLang="en-US" dirty="0"/>
              <a:t>타겟</a:t>
            </a:r>
            <a:r>
              <a:rPr lang="en-US" altLang="ko-KR" dirty="0"/>
              <a:t>: </a:t>
            </a:r>
            <a:r>
              <a:rPr lang="ko-KR" altLang="en-US" dirty="0"/>
              <a:t>중앙 단어</a:t>
            </a:r>
            <a:r>
              <a:rPr lang="en-US" altLang="ko-KR" dirty="0"/>
              <a:t>, </a:t>
            </a:r>
            <a:r>
              <a:rPr lang="ko-KR" altLang="en-US" dirty="0"/>
              <a:t>맥락</a:t>
            </a:r>
            <a:r>
              <a:rPr lang="en-US" altLang="ko-KR" dirty="0"/>
              <a:t>: </a:t>
            </a:r>
            <a:r>
              <a:rPr lang="ko-KR" altLang="en-US" dirty="0"/>
              <a:t>주변 단어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162387-6643-4965-B87E-0B4AA18E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ADE20D-9030-4EC0-8DBA-1B5F971F2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DE462-1779-4BB8-B9E4-1A10F65A1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AC49F5-E76A-4354-82F9-E4D8FB9FEA48}"/>
              </a:ext>
            </a:extLst>
          </p:cNvPr>
          <p:cNvGrpSpPr/>
          <p:nvPr/>
        </p:nvGrpSpPr>
        <p:grpSpPr>
          <a:xfrm>
            <a:off x="2968313" y="2611352"/>
            <a:ext cx="2127562" cy="1635296"/>
            <a:chOff x="1720538" y="2115520"/>
            <a:chExt cx="2713235" cy="31620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91C97DE-96B0-43AA-839D-C9B46E954A6F}"/>
                </a:ext>
              </a:extLst>
            </p:cNvPr>
            <p:cNvSpPr/>
            <p:nvPr/>
          </p:nvSpPr>
          <p:spPr>
            <a:xfrm>
              <a:off x="2033290" y="2115520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you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7C4B91A-65E0-4F98-A638-E9523B2BD28A}"/>
                </a:ext>
              </a:extLst>
            </p:cNvPr>
            <p:cNvSpPr/>
            <p:nvPr/>
          </p:nvSpPr>
          <p:spPr>
            <a:xfrm>
              <a:off x="2033290" y="2667462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say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E7C71FE-7E6E-4218-B18F-C33021E109D2}"/>
                </a:ext>
              </a:extLst>
            </p:cNvPr>
            <p:cNvSpPr/>
            <p:nvPr/>
          </p:nvSpPr>
          <p:spPr>
            <a:xfrm>
              <a:off x="1720538" y="3219404"/>
              <a:ext cx="1346422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goodbye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FFCC9F5-10B3-4564-A3F2-003E31902684}"/>
                </a:ext>
              </a:extLst>
            </p:cNvPr>
            <p:cNvSpPr/>
            <p:nvPr/>
          </p:nvSpPr>
          <p:spPr>
            <a:xfrm>
              <a:off x="1944987" y="4328543"/>
              <a:ext cx="897526" cy="37904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hello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9C9ED20-F7BB-4FFC-AFB8-5193B60E15BE}"/>
                </a:ext>
              </a:extLst>
            </p:cNvPr>
            <p:cNvSpPr/>
            <p:nvPr/>
          </p:nvSpPr>
          <p:spPr>
            <a:xfrm>
              <a:off x="2033290" y="4875230"/>
              <a:ext cx="720919" cy="394439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.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595C68C-C334-4D3E-A0FF-65AF51D0B1B9}"/>
                </a:ext>
              </a:extLst>
            </p:cNvPr>
            <p:cNvSpPr/>
            <p:nvPr/>
          </p:nvSpPr>
          <p:spPr>
            <a:xfrm>
              <a:off x="4043324" y="2115521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AAC7F5-293A-4D57-AD0C-3FFF5CA93C63}"/>
                </a:ext>
              </a:extLst>
            </p:cNvPr>
            <p:cNvSpPr/>
            <p:nvPr/>
          </p:nvSpPr>
          <p:spPr>
            <a:xfrm>
              <a:off x="4043324" y="2670029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280D72-E504-42B3-8BF6-DB8B0CACC2C1}"/>
                </a:ext>
              </a:extLst>
            </p:cNvPr>
            <p:cNvSpPr/>
            <p:nvPr/>
          </p:nvSpPr>
          <p:spPr>
            <a:xfrm>
              <a:off x="4043324" y="3224537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6DD74D-680A-48DA-ADF8-F64536ED107A}"/>
                </a:ext>
              </a:extLst>
            </p:cNvPr>
            <p:cNvSpPr/>
            <p:nvPr/>
          </p:nvSpPr>
          <p:spPr>
            <a:xfrm>
              <a:off x="4043324" y="4333553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F37014-E5EA-4FB7-92FC-C6B29CD677A3}"/>
                </a:ext>
              </a:extLst>
            </p:cNvPr>
            <p:cNvSpPr/>
            <p:nvPr/>
          </p:nvSpPr>
          <p:spPr>
            <a:xfrm>
              <a:off x="4043324" y="4888061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DFD6D79-8840-4FB3-96AD-58D3EF1F4C1A}"/>
                </a:ext>
              </a:extLst>
            </p:cNvPr>
            <p:cNvCxnSpPr>
              <a:cxnSpLocks/>
              <a:stCxn id="7" idx="3"/>
              <a:endCxn id="12" idx="2"/>
            </p:cNvCxnSpPr>
            <p:nvPr/>
          </p:nvCxnSpPr>
          <p:spPr>
            <a:xfrm>
              <a:off x="2754209" y="2310298"/>
              <a:ext cx="1289115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638F9B8-626D-445E-81C3-714D24EFBFC6}"/>
                </a:ext>
              </a:extLst>
            </p:cNvPr>
            <p:cNvCxnSpPr>
              <a:cxnSpLocks/>
              <a:stCxn id="8" idx="3"/>
              <a:endCxn id="13" idx="2"/>
            </p:cNvCxnSpPr>
            <p:nvPr/>
          </p:nvCxnSpPr>
          <p:spPr>
            <a:xfrm>
              <a:off x="2754209" y="2862240"/>
              <a:ext cx="1289115" cy="256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17D5F0-1BAB-4BA0-A757-BA898BC3765B}"/>
                </a:ext>
              </a:extLst>
            </p:cNvPr>
            <p:cNvCxnSpPr>
              <a:cxnSpLocks/>
              <a:stCxn id="9" idx="3"/>
              <a:endCxn id="14" idx="2"/>
            </p:cNvCxnSpPr>
            <p:nvPr/>
          </p:nvCxnSpPr>
          <p:spPr>
            <a:xfrm>
              <a:off x="3066960" y="3414182"/>
              <a:ext cx="976364" cy="513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6131AFB-C225-4054-B21B-CF68B34EAA9F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>
              <a:off x="2842513" y="4518066"/>
              <a:ext cx="1200810" cy="1026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28C03F-D900-48E5-BA11-6CE50061DD4F}"/>
                </a:ext>
              </a:extLst>
            </p:cNvPr>
            <p:cNvCxnSpPr>
              <a:cxnSpLocks/>
              <a:stCxn id="11" idx="3"/>
              <a:endCxn id="16" idx="2"/>
            </p:cNvCxnSpPr>
            <p:nvPr/>
          </p:nvCxnSpPr>
          <p:spPr>
            <a:xfrm>
              <a:off x="2754209" y="5072450"/>
              <a:ext cx="1289115" cy="1038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A15C2B-3607-4CE2-B458-62EC19E70C80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3496207" y="37558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975377-EEB0-4EEB-8E9E-9663B19E93A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96206" y="3383693"/>
            <a:ext cx="1" cy="37213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5C5904-7401-4F0D-9230-4BBFF96FBCEC}"/>
              </a:ext>
            </a:extLst>
          </p:cNvPr>
          <p:cNvGrpSpPr/>
          <p:nvPr/>
        </p:nvGrpSpPr>
        <p:grpSpPr>
          <a:xfrm>
            <a:off x="2968313" y="4668689"/>
            <a:ext cx="2127562" cy="1635296"/>
            <a:chOff x="1720538" y="2115520"/>
            <a:chExt cx="2713235" cy="31620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7C5EA47-3596-4778-81B0-EA60C6705CA7}"/>
                </a:ext>
              </a:extLst>
            </p:cNvPr>
            <p:cNvSpPr/>
            <p:nvPr/>
          </p:nvSpPr>
          <p:spPr>
            <a:xfrm>
              <a:off x="2033290" y="2115520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you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8B5DBDB-3018-4EDD-95D6-F66CB6F4E65B}"/>
                </a:ext>
              </a:extLst>
            </p:cNvPr>
            <p:cNvSpPr/>
            <p:nvPr/>
          </p:nvSpPr>
          <p:spPr>
            <a:xfrm>
              <a:off x="2033290" y="2667462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say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3B243F9-F14C-49D8-B8CF-00926BD2B7E7}"/>
                </a:ext>
              </a:extLst>
            </p:cNvPr>
            <p:cNvSpPr/>
            <p:nvPr/>
          </p:nvSpPr>
          <p:spPr>
            <a:xfrm>
              <a:off x="1720538" y="3219404"/>
              <a:ext cx="1346422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goodbye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EF6B2C-D93A-476C-9277-74C55188978F}"/>
                </a:ext>
              </a:extLst>
            </p:cNvPr>
            <p:cNvSpPr/>
            <p:nvPr/>
          </p:nvSpPr>
          <p:spPr>
            <a:xfrm>
              <a:off x="1944987" y="4328543"/>
              <a:ext cx="897526" cy="37904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hello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CC5BB20-7C18-4460-9395-C4FFC036A335}"/>
                </a:ext>
              </a:extLst>
            </p:cNvPr>
            <p:cNvSpPr/>
            <p:nvPr/>
          </p:nvSpPr>
          <p:spPr>
            <a:xfrm>
              <a:off x="2033290" y="4875230"/>
              <a:ext cx="720919" cy="394439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.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2396313-73C7-4AC1-8A98-6A2D156E4C70}"/>
                </a:ext>
              </a:extLst>
            </p:cNvPr>
            <p:cNvSpPr/>
            <p:nvPr/>
          </p:nvSpPr>
          <p:spPr>
            <a:xfrm>
              <a:off x="4043324" y="2115521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30E42C1-A77D-4351-9EB5-72E2AE1EA5FA}"/>
                </a:ext>
              </a:extLst>
            </p:cNvPr>
            <p:cNvSpPr/>
            <p:nvPr/>
          </p:nvSpPr>
          <p:spPr>
            <a:xfrm>
              <a:off x="4043324" y="2670029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F919D43-79E2-4729-A9DF-EDE9F3FEED15}"/>
                </a:ext>
              </a:extLst>
            </p:cNvPr>
            <p:cNvSpPr/>
            <p:nvPr/>
          </p:nvSpPr>
          <p:spPr>
            <a:xfrm>
              <a:off x="4043324" y="3224537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18CBCE9-B032-4078-A8CC-451D8D04B419}"/>
                </a:ext>
              </a:extLst>
            </p:cNvPr>
            <p:cNvSpPr/>
            <p:nvPr/>
          </p:nvSpPr>
          <p:spPr>
            <a:xfrm>
              <a:off x="4043324" y="4333553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4D2BBE-5EBE-41FB-A628-3EF5189518C9}"/>
                </a:ext>
              </a:extLst>
            </p:cNvPr>
            <p:cNvSpPr/>
            <p:nvPr/>
          </p:nvSpPr>
          <p:spPr>
            <a:xfrm>
              <a:off x="4043324" y="4888061"/>
              <a:ext cx="390449" cy="3895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FC85033-35B0-4453-BD0C-17D8F883B4D4}"/>
                </a:ext>
              </a:extLst>
            </p:cNvPr>
            <p:cNvCxnSpPr>
              <a:cxnSpLocks/>
              <a:stCxn id="25" idx="3"/>
              <a:endCxn id="30" idx="2"/>
            </p:cNvCxnSpPr>
            <p:nvPr/>
          </p:nvCxnSpPr>
          <p:spPr>
            <a:xfrm>
              <a:off x="2754209" y="2310298"/>
              <a:ext cx="1289115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1F3DBFF-B4CC-4A1C-BD1B-A4B7C9181049}"/>
                </a:ext>
              </a:extLst>
            </p:cNvPr>
            <p:cNvCxnSpPr>
              <a:cxnSpLocks/>
              <a:stCxn id="26" idx="3"/>
              <a:endCxn id="31" idx="2"/>
            </p:cNvCxnSpPr>
            <p:nvPr/>
          </p:nvCxnSpPr>
          <p:spPr>
            <a:xfrm>
              <a:off x="2754209" y="2862240"/>
              <a:ext cx="1289115" cy="256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467225-883B-4DC5-A600-1BD2575A24C0}"/>
                </a:ext>
              </a:extLst>
            </p:cNvPr>
            <p:cNvCxnSpPr>
              <a:cxnSpLocks/>
              <a:stCxn id="27" idx="3"/>
              <a:endCxn id="32" idx="2"/>
            </p:cNvCxnSpPr>
            <p:nvPr/>
          </p:nvCxnSpPr>
          <p:spPr>
            <a:xfrm>
              <a:off x="3066960" y="3414182"/>
              <a:ext cx="976364" cy="513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70CFB69-F4B0-420F-A5E0-AD55F2A7B191}"/>
                </a:ext>
              </a:extLst>
            </p:cNvPr>
            <p:cNvCxnSpPr>
              <a:cxnSpLocks/>
              <a:stCxn id="28" idx="3"/>
              <a:endCxn id="33" idx="2"/>
            </p:cNvCxnSpPr>
            <p:nvPr/>
          </p:nvCxnSpPr>
          <p:spPr>
            <a:xfrm>
              <a:off x="2842513" y="4518066"/>
              <a:ext cx="1200810" cy="1026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8A30FB2-C1F9-4133-9E78-DA4BA79E54DA}"/>
                </a:ext>
              </a:extLst>
            </p:cNvPr>
            <p:cNvCxnSpPr>
              <a:cxnSpLocks/>
              <a:stCxn id="29" idx="3"/>
              <a:endCxn id="34" idx="2"/>
            </p:cNvCxnSpPr>
            <p:nvPr/>
          </p:nvCxnSpPr>
          <p:spPr>
            <a:xfrm>
              <a:off x="2754209" y="5072450"/>
              <a:ext cx="1289115" cy="1038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FAF353D-7F29-4836-852D-4D77C6E5B481}"/>
              </a:ext>
            </a:extLst>
          </p:cNvPr>
          <p:cNvCxnSpPr>
            <a:cxnSpLocks/>
            <a:stCxn id="28" idx="0"/>
            <a:endCxn id="28" idx="0"/>
          </p:cNvCxnSpPr>
          <p:nvPr/>
        </p:nvCxnSpPr>
        <p:spPr>
          <a:xfrm>
            <a:off x="3496207" y="5813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E6CF41-BAD5-46BC-BF6F-AF043C556BA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496206" y="5441030"/>
            <a:ext cx="1" cy="37213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1920CDF-8A50-4E93-818D-CA99728D650A}"/>
              </a:ext>
            </a:extLst>
          </p:cNvPr>
          <p:cNvSpPr/>
          <p:nvPr/>
        </p:nvSpPr>
        <p:spPr>
          <a:xfrm>
            <a:off x="6614585" y="3566291"/>
            <a:ext cx="1085080" cy="14885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은닉층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AD200F-8FD5-4B75-9347-08BD116F8E93}"/>
              </a:ext>
            </a:extLst>
          </p:cNvPr>
          <p:cNvCxnSpPr>
            <a:cxnSpLocks/>
            <a:stCxn id="12" idx="7"/>
          </p:cNvCxnSpPr>
          <p:nvPr/>
        </p:nvCxnSpPr>
        <p:spPr>
          <a:xfrm>
            <a:off x="5051038" y="2640856"/>
            <a:ext cx="1563547" cy="12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538A06-CC0B-462C-847B-9C41B5596940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942791" y="4246648"/>
            <a:ext cx="1671794" cy="45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38FB226-31B7-4799-A861-670D1598C5A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42791" y="3975327"/>
            <a:ext cx="1679969" cy="69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8F5FC08-7E12-4740-B40F-F0E1577A2CC4}"/>
              </a:ext>
            </a:extLst>
          </p:cNvPr>
          <p:cNvCxnSpPr>
            <a:cxnSpLocks/>
            <a:stCxn id="34" idx="5"/>
          </p:cNvCxnSpPr>
          <p:nvPr/>
        </p:nvCxnSpPr>
        <p:spPr>
          <a:xfrm flipV="1">
            <a:off x="5051038" y="4827274"/>
            <a:ext cx="1556859" cy="14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A5DBBD-D058-44B2-9135-D76A734184E6}"/>
              </a:ext>
            </a:extLst>
          </p:cNvPr>
          <p:cNvSpPr txBox="1"/>
          <p:nvPr/>
        </p:nvSpPr>
        <p:spPr>
          <a:xfrm>
            <a:off x="5317488" y="3558419"/>
            <a:ext cx="102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Weight(in)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407B03-DA00-476F-90DB-EC624633FBA6}"/>
              </a:ext>
            </a:extLst>
          </p:cNvPr>
          <p:cNvSpPr txBox="1"/>
          <p:nvPr/>
        </p:nvSpPr>
        <p:spPr>
          <a:xfrm>
            <a:off x="5257775" y="4844292"/>
            <a:ext cx="102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Weight(in)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18E2BE-1FE3-4EAD-8CE9-EE3C71419DDA}"/>
              </a:ext>
            </a:extLst>
          </p:cNvPr>
          <p:cNvSpPr txBox="1"/>
          <p:nvPr/>
        </p:nvSpPr>
        <p:spPr>
          <a:xfrm>
            <a:off x="6000611" y="5349054"/>
            <a:ext cx="2300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완전 연결 계층</a:t>
            </a:r>
            <a:endParaRPr lang="en-US" altLang="ko-KR" sz="1400" dirty="0"/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여러 개의 </a:t>
            </a:r>
            <a:r>
              <a:rPr lang="ko-KR" altLang="en-US" sz="1400" dirty="0" err="1">
                <a:sym typeface="Wingdings" panose="05000000000000000000" pitchFamily="2" charset="2"/>
              </a:rPr>
              <a:t>입력값은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400" dirty="0">
                <a:sym typeface="Wingdings" panose="05000000000000000000" pitchFamily="2" charset="2"/>
              </a:rPr>
              <a:t>     평균을 계산하여  처리</a:t>
            </a:r>
            <a:endParaRPr lang="ko-KR" altLang="en-US" sz="14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D4EAAC0-EE3D-4694-BF00-C4AD15B93E15}"/>
              </a:ext>
            </a:extLst>
          </p:cNvPr>
          <p:cNvGrpSpPr/>
          <p:nvPr/>
        </p:nvGrpSpPr>
        <p:grpSpPr>
          <a:xfrm>
            <a:off x="8923103" y="3492927"/>
            <a:ext cx="1582327" cy="1635295"/>
            <a:chOff x="9088381" y="3292818"/>
            <a:chExt cx="1582327" cy="163529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159E4D9-4A1A-4D8E-9046-0CE332D94D6F}"/>
                </a:ext>
              </a:extLst>
            </p:cNvPr>
            <p:cNvSpPr/>
            <p:nvPr/>
          </p:nvSpPr>
          <p:spPr>
            <a:xfrm>
              <a:off x="9860164" y="3292818"/>
              <a:ext cx="565303" cy="201461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you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C8A5E00-E37B-4C6E-B9D3-7124DDAA90E6}"/>
                </a:ext>
              </a:extLst>
            </p:cNvPr>
            <p:cNvSpPr/>
            <p:nvPr/>
          </p:nvSpPr>
          <p:spPr>
            <a:xfrm>
              <a:off x="9860164" y="3571514"/>
              <a:ext cx="565303" cy="201461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say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BB96E91-3B21-4FAC-8F43-BC6B427D2CBD}"/>
                </a:ext>
              </a:extLst>
            </p:cNvPr>
            <p:cNvSpPr/>
            <p:nvPr/>
          </p:nvSpPr>
          <p:spPr>
            <a:xfrm>
              <a:off x="9614922" y="3864979"/>
              <a:ext cx="1055786" cy="201461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goodbye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9A6991A-A4F7-4A87-B613-0C3B68A9911E}"/>
                </a:ext>
              </a:extLst>
            </p:cNvPr>
            <p:cNvSpPr/>
            <p:nvPr/>
          </p:nvSpPr>
          <p:spPr>
            <a:xfrm>
              <a:off x="9790921" y="4437360"/>
              <a:ext cx="703788" cy="19602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hello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02FA9F7-E6F3-44C9-8589-C14FAA84C37D}"/>
                </a:ext>
              </a:extLst>
            </p:cNvPr>
            <p:cNvSpPr/>
            <p:nvPr/>
          </p:nvSpPr>
          <p:spPr>
            <a:xfrm>
              <a:off x="9860164" y="4724127"/>
              <a:ext cx="565303" cy="20398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.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0B00AD4-B9E5-4CF4-BF67-443147592B58}"/>
                </a:ext>
              </a:extLst>
            </p:cNvPr>
            <p:cNvSpPr/>
            <p:nvPr/>
          </p:nvSpPr>
          <p:spPr>
            <a:xfrm>
              <a:off x="9088381" y="3292818"/>
              <a:ext cx="306168" cy="2014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D7C8C46-1D17-4E0B-8AF4-DC2153E7C67A}"/>
                </a:ext>
              </a:extLst>
            </p:cNvPr>
            <p:cNvSpPr/>
            <p:nvPr/>
          </p:nvSpPr>
          <p:spPr>
            <a:xfrm>
              <a:off x="9088381" y="3579584"/>
              <a:ext cx="306168" cy="2014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87F0F7C-9B45-46B7-A5BE-FB08C4C2147D}"/>
                </a:ext>
              </a:extLst>
            </p:cNvPr>
            <p:cNvSpPr/>
            <p:nvPr/>
          </p:nvSpPr>
          <p:spPr>
            <a:xfrm>
              <a:off x="9088381" y="3866351"/>
              <a:ext cx="306168" cy="2014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153B024-8195-4D4E-8609-1854714A696A}"/>
                </a:ext>
              </a:extLst>
            </p:cNvPr>
            <p:cNvSpPr/>
            <p:nvPr/>
          </p:nvSpPr>
          <p:spPr>
            <a:xfrm>
              <a:off x="9088381" y="4439885"/>
              <a:ext cx="306168" cy="2014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B80919B-DE08-49B2-B471-2C50355433F9}"/>
                </a:ext>
              </a:extLst>
            </p:cNvPr>
            <p:cNvSpPr/>
            <p:nvPr/>
          </p:nvSpPr>
          <p:spPr>
            <a:xfrm>
              <a:off x="9088381" y="4726652"/>
              <a:ext cx="306168" cy="2014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B36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DBB8ECB-E24C-4C10-B66D-C94B24B65FB1}"/>
                </a:ext>
              </a:extLst>
            </p:cNvPr>
            <p:cNvCxnSpPr>
              <a:cxnSpLocks/>
              <a:stCxn id="56" idx="6"/>
              <a:endCxn id="51" idx="1"/>
            </p:cNvCxnSpPr>
            <p:nvPr/>
          </p:nvCxnSpPr>
          <p:spPr>
            <a:xfrm>
              <a:off x="9394549" y="3393549"/>
              <a:ext cx="465615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B93CC82-A6C9-444A-B8F2-71E34E50074A}"/>
                </a:ext>
              </a:extLst>
            </p:cNvPr>
            <p:cNvCxnSpPr>
              <a:cxnSpLocks/>
              <a:stCxn id="57" idx="6"/>
              <a:endCxn id="52" idx="1"/>
            </p:cNvCxnSpPr>
            <p:nvPr/>
          </p:nvCxnSpPr>
          <p:spPr>
            <a:xfrm flipV="1">
              <a:off x="9394549" y="3672245"/>
              <a:ext cx="465615" cy="807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20B3A35-F3F8-48E0-9006-637FAA727613}"/>
                </a:ext>
              </a:extLst>
            </p:cNvPr>
            <p:cNvCxnSpPr>
              <a:cxnSpLocks/>
              <a:stCxn id="58" idx="6"/>
              <a:endCxn id="53" idx="1"/>
            </p:cNvCxnSpPr>
            <p:nvPr/>
          </p:nvCxnSpPr>
          <p:spPr>
            <a:xfrm flipV="1">
              <a:off x="9394549" y="3965710"/>
              <a:ext cx="220373" cy="1372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774407-FB95-4A3C-8304-1BAEC51BF764}"/>
                </a:ext>
              </a:extLst>
            </p:cNvPr>
            <p:cNvCxnSpPr>
              <a:cxnSpLocks/>
              <a:stCxn id="59" idx="6"/>
              <a:endCxn id="54" idx="1"/>
            </p:cNvCxnSpPr>
            <p:nvPr/>
          </p:nvCxnSpPr>
          <p:spPr>
            <a:xfrm flipV="1">
              <a:off x="9394549" y="4535373"/>
              <a:ext cx="396372" cy="524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0E8BAC7-DC91-4420-8007-88A5F97162CA}"/>
                </a:ext>
              </a:extLst>
            </p:cNvPr>
            <p:cNvCxnSpPr>
              <a:cxnSpLocks/>
              <a:stCxn id="60" idx="6"/>
              <a:endCxn id="55" idx="1"/>
            </p:cNvCxnSpPr>
            <p:nvPr/>
          </p:nvCxnSpPr>
          <p:spPr>
            <a:xfrm flipV="1">
              <a:off x="9394549" y="4826120"/>
              <a:ext cx="465615" cy="126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A08C42D-BFA3-4E2A-9969-10362CAF11F6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815" y="4066440"/>
              <a:ext cx="0" cy="37092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382DB21-5D04-48AD-9978-1105C15A6E8A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7706353" y="3522430"/>
            <a:ext cx="1261587" cy="5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1D91BC2-86E2-421D-8171-EB474E6F06AD}"/>
              </a:ext>
            </a:extLst>
          </p:cNvPr>
          <p:cNvCxnSpPr>
            <a:cxnSpLocks/>
            <a:endCxn id="60" idx="3"/>
          </p:cNvCxnSpPr>
          <p:nvPr/>
        </p:nvCxnSpPr>
        <p:spPr>
          <a:xfrm>
            <a:off x="7706353" y="4519894"/>
            <a:ext cx="1261587" cy="5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90BD9AF-2730-497C-940B-6D87CB53420E}"/>
              </a:ext>
            </a:extLst>
          </p:cNvPr>
          <p:cNvSpPr txBox="1"/>
          <p:nvPr/>
        </p:nvSpPr>
        <p:spPr>
          <a:xfrm>
            <a:off x="7731243" y="4186097"/>
            <a:ext cx="114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Weight(out)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077000-A663-4632-BA26-D11DBE222103}"/>
              </a:ext>
            </a:extLst>
          </p:cNvPr>
          <p:cNvSpPr txBox="1"/>
          <p:nvPr/>
        </p:nvSpPr>
        <p:spPr>
          <a:xfrm>
            <a:off x="9073545" y="5349054"/>
            <a:ext cx="15199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0070C0"/>
                </a:solidFill>
              </a:rPr>
              <a:t>출력층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점수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높을 수록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  </a:t>
            </a:r>
            <a:r>
              <a:rPr lang="ko-KR" altLang="en-US" sz="1400" dirty="0">
                <a:sym typeface="Wingdings" panose="05000000000000000000" pitchFamily="2" charset="2"/>
              </a:rPr>
              <a:t>대응 단어의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출현확률도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높아짐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51F0C-4D78-4019-968E-3FA4121B7106}"/>
              </a:ext>
            </a:extLst>
          </p:cNvPr>
          <p:cNvSpPr txBox="1"/>
          <p:nvPr/>
        </p:nvSpPr>
        <p:spPr>
          <a:xfrm>
            <a:off x="2067303" y="423971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dirty="0"/>
              <a:t>개의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입력층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312F51-EE38-4F72-9977-1730AFC068C0}"/>
              </a:ext>
            </a:extLst>
          </p:cNvPr>
          <p:cNvSpPr txBox="1"/>
          <p:nvPr/>
        </p:nvSpPr>
        <p:spPr>
          <a:xfrm>
            <a:off x="705178" y="3282962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맥락으로 사용할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단어의 개수</a:t>
            </a:r>
            <a:endParaRPr lang="en-US" altLang="ko-KR" sz="1400" dirty="0"/>
          </a:p>
          <a:p>
            <a:pPr algn="ctr"/>
            <a:r>
              <a:rPr lang="en-US" altLang="ko-KR" sz="1400" dirty="0"/>
              <a:t>: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dirty="0"/>
              <a:t>개</a:t>
            </a: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0744009-204F-4128-AF47-69F9AFA07608}"/>
              </a:ext>
            </a:extLst>
          </p:cNvPr>
          <p:cNvCxnSpPr>
            <a:cxnSpLocks/>
            <a:stCxn id="72" idx="2"/>
            <a:endCxn id="71" idx="1"/>
          </p:cNvCxnSpPr>
          <p:nvPr/>
        </p:nvCxnSpPr>
        <p:spPr>
          <a:xfrm rot="16200000" flipH="1">
            <a:off x="1522376" y="3956397"/>
            <a:ext cx="479699" cy="6101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822303-E9F6-4359-BB0A-09CCA86C4496}"/>
              </a:ext>
            </a:extLst>
          </p:cNvPr>
          <p:cNvSpPr txBox="1"/>
          <p:nvPr/>
        </p:nvSpPr>
        <p:spPr>
          <a:xfrm>
            <a:off x="205060" y="463828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CBOW</a:t>
            </a:r>
            <a:r>
              <a:rPr lang="ko-KR" altLang="en-US" sz="1400" dirty="0"/>
              <a:t> 모델의</a:t>
            </a:r>
            <a:endParaRPr lang="en-US" altLang="ko-KR" sz="1400" dirty="0"/>
          </a:p>
          <a:p>
            <a:r>
              <a:rPr lang="ko-KR" altLang="en-US" sz="1400" dirty="0" err="1"/>
              <a:t>입력값은</a:t>
            </a:r>
            <a:r>
              <a:rPr lang="ko-KR" altLang="en-US" sz="1400" dirty="0"/>
              <a:t> 맥락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5D5117-964B-47DD-8CFC-59852EE52043}"/>
              </a:ext>
            </a:extLst>
          </p:cNvPr>
          <p:cNvSpPr txBox="1"/>
          <p:nvPr/>
        </p:nvSpPr>
        <p:spPr>
          <a:xfrm>
            <a:off x="178761" y="5212407"/>
            <a:ext cx="1907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맥락은 </a:t>
            </a:r>
            <a:r>
              <a:rPr lang="en-US" altLang="ko-KR" sz="1400" dirty="0"/>
              <a:t>you, goodbye</a:t>
            </a:r>
          </a:p>
          <a:p>
            <a:r>
              <a:rPr lang="ko-KR" altLang="en-US" sz="1400" dirty="0"/>
              <a:t>같은 단어들의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DE9D23-BAA9-4B24-BAF7-9E5873C24143}"/>
              </a:ext>
            </a:extLst>
          </p:cNvPr>
          <p:cNvSpPr txBox="1"/>
          <p:nvPr/>
        </p:nvSpPr>
        <p:spPr>
          <a:xfrm>
            <a:off x="205060" y="5786530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맥락을 </a:t>
            </a:r>
            <a:r>
              <a:rPr lang="ko-KR" altLang="en-US" sz="1400" dirty="0" err="1"/>
              <a:t>원핫벡터로</a:t>
            </a:r>
            <a:r>
              <a:rPr lang="ko-KR" altLang="en-US" sz="1400" dirty="0"/>
              <a:t> 변환하여 </a:t>
            </a:r>
            <a:endParaRPr lang="en-US" altLang="ko-KR" sz="1400" dirty="0"/>
          </a:p>
          <a:p>
            <a:r>
              <a:rPr lang="en-US" altLang="ko-KR" sz="1400" dirty="0"/>
              <a:t>CBOW</a:t>
            </a:r>
            <a:r>
              <a:rPr lang="ko-KR" altLang="en-US" sz="1400" dirty="0"/>
              <a:t>에서 처리 가능하도록 준비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CC6A8D-1B27-493A-9BFF-562A55E27601}"/>
              </a:ext>
            </a:extLst>
          </p:cNvPr>
          <p:cNvSpPr txBox="1"/>
          <p:nvPr/>
        </p:nvSpPr>
        <p:spPr>
          <a:xfrm>
            <a:off x="8860976" y="2681783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 뉴런이 각 단어에 대응</a:t>
            </a:r>
            <a:endParaRPr lang="en-US" altLang="ko-KR" sz="1400" dirty="0"/>
          </a:p>
          <a:p>
            <a:r>
              <a:rPr lang="ko-KR" altLang="en-US" sz="1400" dirty="0"/>
              <a:t>각 뉴런은 각 단어의 점수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89C4CA-3984-4892-9D93-EE6262DF118B}"/>
              </a:ext>
            </a:extLst>
          </p:cNvPr>
          <p:cNvSpPr txBox="1"/>
          <p:nvPr/>
        </p:nvSpPr>
        <p:spPr>
          <a:xfrm>
            <a:off x="4553823" y="2321804"/>
            <a:ext cx="73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0070C0"/>
                </a:solidFill>
              </a:rPr>
              <a:t>입력층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C3AB19E-A318-4E0F-98E6-87D394E9584F}"/>
              </a:ext>
            </a:extLst>
          </p:cNvPr>
          <p:cNvSpPr/>
          <p:nvPr/>
        </p:nvSpPr>
        <p:spPr>
          <a:xfrm>
            <a:off x="11385087" y="3280528"/>
            <a:ext cx="473807" cy="2118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블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BB4620-5D40-4AC2-99F2-C1CD65E7FFEF}"/>
              </a:ext>
            </a:extLst>
          </p:cNvPr>
          <p:cNvSpPr/>
          <p:nvPr/>
        </p:nvSpPr>
        <p:spPr>
          <a:xfrm rot="5400000">
            <a:off x="10060039" y="4157208"/>
            <a:ext cx="1634142" cy="293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SoftMax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078246-DD5C-459D-AAD6-207C70CF826C}"/>
              </a:ext>
            </a:extLst>
          </p:cNvPr>
          <p:cNvSpPr txBox="1"/>
          <p:nvPr/>
        </p:nvSpPr>
        <p:spPr>
          <a:xfrm>
            <a:off x="11023985" y="3862931"/>
            <a:ext cx="364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출</a:t>
            </a:r>
            <a:endParaRPr lang="en-US" altLang="ko-KR" sz="1400" dirty="0"/>
          </a:p>
          <a:p>
            <a:pPr algn="ctr"/>
            <a:r>
              <a:rPr lang="ko-KR" altLang="en-US" sz="1400" dirty="0"/>
              <a:t>력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3352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478A7B-9725-4762-99D2-A45E3E1237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E754F-0FAA-4622-BE68-DE8C87B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44E97B-79FA-4AEA-BC82-4FB31863F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DB9DE0-55C0-4956-9015-D6E23A0B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B254E4-B7DA-4618-8065-F997EF050F76}"/>
              </a:ext>
            </a:extLst>
          </p:cNvPr>
          <p:cNvSpPr/>
          <p:nvPr/>
        </p:nvSpPr>
        <p:spPr>
          <a:xfrm>
            <a:off x="4688713" y="1917091"/>
            <a:ext cx="390449" cy="389556"/>
          </a:xfrm>
          <a:prstGeom prst="ellipse">
            <a:avLst/>
          </a:prstGeom>
          <a:solidFill>
            <a:srgbClr val="B3640D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705D9C-A7CD-4AA3-8D89-D6900345423F}"/>
              </a:ext>
            </a:extLst>
          </p:cNvPr>
          <p:cNvSpPr/>
          <p:nvPr/>
        </p:nvSpPr>
        <p:spPr>
          <a:xfrm>
            <a:off x="4688713" y="247159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CF234B-B221-4078-9CC8-DFB58FBC7DF6}"/>
              </a:ext>
            </a:extLst>
          </p:cNvPr>
          <p:cNvSpPr/>
          <p:nvPr/>
        </p:nvSpPr>
        <p:spPr>
          <a:xfrm>
            <a:off x="4688713" y="302610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EE3732-567C-4DBA-A512-E3239A053C48}"/>
              </a:ext>
            </a:extLst>
          </p:cNvPr>
          <p:cNvSpPr/>
          <p:nvPr/>
        </p:nvSpPr>
        <p:spPr>
          <a:xfrm>
            <a:off x="4688713" y="3580615"/>
            <a:ext cx="390449" cy="389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32CDA2-6F63-4E3E-9D55-A4CF77611F16}"/>
              </a:ext>
            </a:extLst>
          </p:cNvPr>
          <p:cNvSpPr/>
          <p:nvPr/>
        </p:nvSpPr>
        <p:spPr>
          <a:xfrm>
            <a:off x="4688713" y="4135123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B0BDCA5-7F4D-4DB9-ABD0-5D0E9AB4F84E}"/>
              </a:ext>
            </a:extLst>
          </p:cNvPr>
          <p:cNvSpPr/>
          <p:nvPr/>
        </p:nvSpPr>
        <p:spPr>
          <a:xfrm>
            <a:off x="4688713" y="4689631"/>
            <a:ext cx="390449" cy="3895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C68D07-7074-4F3C-9C6E-FCAD9382C789}"/>
              </a:ext>
            </a:extLst>
          </p:cNvPr>
          <p:cNvSpPr/>
          <p:nvPr/>
        </p:nvSpPr>
        <p:spPr>
          <a:xfrm>
            <a:off x="4688713" y="5244139"/>
            <a:ext cx="390449" cy="389556"/>
          </a:xfrm>
          <a:prstGeom prst="ellipse">
            <a:avLst/>
          </a:prstGeom>
          <a:solidFill>
            <a:srgbClr val="FFC000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6D2F5E-A21E-43D4-955B-32B6C459E6B4}"/>
              </a:ext>
            </a:extLst>
          </p:cNvPr>
          <p:cNvSpPr/>
          <p:nvPr/>
        </p:nvSpPr>
        <p:spPr>
          <a:xfrm>
            <a:off x="4688713" y="579864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9B7DD7-8885-46EF-89FA-B09F1A7DCCE5}"/>
              </a:ext>
            </a:extLst>
          </p:cNvPr>
          <p:cNvSpPr/>
          <p:nvPr/>
        </p:nvSpPr>
        <p:spPr>
          <a:xfrm>
            <a:off x="5597767" y="1914525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7A856-7173-4EA2-B9B3-1E1DD99AF6C1}"/>
              </a:ext>
            </a:extLst>
          </p:cNvPr>
          <p:cNvSpPr/>
          <p:nvPr/>
        </p:nvSpPr>
        <p:spPr>
          <a:xfrm>
            <a:off x="5597767" y="2469033"/>
            <a:ext cx="390449" cy="389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3769E5-7EA1-403C-8087-A3ADBD6F0C85}"/>
              </a:ext>
            </a:extLst>
          </p:cNvPr>
          <p:cNvSpPr/>
          <p:nvPr/>
        </p:nvSpPr>
        <p:spPr>
          <a:xfrm>
            <a:off x="5597767" y="3023541"/>
            <a:ext cx="390449" cy="389556"/>
          </a:xfrm>
          <a:prstGeom prst="ellipse">
            <a:avLst/>
          </a:prstGeom>
          <a:solidFill>
            <a:srgbClr val="FFC000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8577DCB-2F03-4E14-BD02-09D98E1BE102}"/>
              </a:ext>
            </a:extLst>
          </p:cNvPr>
          <p:cNvSpPr/>
          <p:nvPr/>
        </p:nvSpPr>
        <p:spPr>
          <a:xfrm>
            <a:off x="5597767" y="357804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C637EA-73FE-432E-9499-52CB987A0676}"/>
              </a:ext>
            </a:extLst>
          </p:cNvPr>
          <p:cNvSpPr/>
          <p:nvPr/>
        </p:nvSpPr>
        <p:spPr>
          <a:xfrm>
            <a:off x="5597767" y="4132557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7CF0D8-D93D-46BD-BD2B-E5B07DA458EA}"/>
              </a:ext>
            </a:extLst>
          </p:cNvPr>
          <p:cNvSpPr/>
          <p:nvPr/>
        </p:nvSpPr>
        <p:spPr>
          <a:xfrm>
            <a:off x="5597767" y="4687065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B193516-2688-47E0-B294-BF6D6325387D}"/>
              </a:ext>
            </a:extLst>
          </p:cNvPr>
          <p:cNvSpPr/>
          <p:nvPr/>
        </p:nvSpPr>
        <p:spPr>
          <a:xfrm>
            <a:off x="5597767" y="5241573"/>
            <a:ext cx="390449" cy="3895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561FC94-618B-4484-A9F4-5CD3E790CF6E}"/>
              </a:ext>
            </a:extLst>
          </p:cNvPr>
          <p:cNvSpPr/>
          <p:nvPr/>
        </p:nvSpPr>
        <p:spPr>
          <a:xfrm>
            <a:off x="5597767" y="5796081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56DE1D-AE86-408A-A6B6-0ED18869058A}"/>
              </a:ext>
            </a:extLst>
          </p:cNvPr>
          <p:cNvSpPr/>
          <p:nvPr/>
        </p:nvSpPr>
        <p:spPr>
          <a:xfrm>
            <a:off x="6496433" y="1917091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9541956-EE3B-4818-ADBA-A5EBCF4B6961}"/>
              </a:ext>
            </a:extLst>
          </p:cNvPr>
          <p:cNvSpPr/>
          <p:nvPr/>
        </p:nvSpPr>
        <p:spPr>
          <a:xfrm>
            <a:off x="6496433" y="2471599"/>
            <a:ext cx="390449" cy="389556"/>
          </a:xfrm>
          <a:prstGeom prst="ellipse">
            <a:avLst/>
          </a:prstGeom>
          <a:solidFill>
            <a:srgbClr val="FFC000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5A81B2-15F4-4D58-8EE2-3929DBB3C076}"/>
              </a:ext>
            </a:extLst>
          </p:cNvPr>
          <p:cNvSpPr/>
          <p:nvPr/>
        </p:nvSpPr>
        <p:spPr>
          <a:xfrm>
            <a:off x="6496433" y="3026107"/>
            <a:ext cx="390449" cy="389556"/>
          </a:xfrm>
          <a:prstGeom prst="ellipse">
            <a:avLst/>
          </a:prstGeom>
          <a:solidFill>
            <a:srgbClr val="B3640D"/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3368B1D-59F3-42E0-8DC0-AF29E1D81F40}"/>
              </a:ext>
            </a:extLst>
          </p:cNvPr>
          <p:cNvSpPr/>
          <p:nvPr/>
        </p:nvSpPr>
        <p:spPr>
          <a:xfrm>
            <a:off x="6496433" y="3580615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392D2FB-1BA4-403B-9018-226F1D054A30}"/>
              </a:ext>
            </a:extLst>
          </p:cNvPr>
          <p:cNvSpPr/>
          <p:nvPr/>
        </p:nvSpPr>
        <p:spPr>
          <a:xfrm>
            <a:off x="6496433" y="4135123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E748F1-B013-45CD-AA09-7CC0901ADFFF}"/>
              </a:ext>
            </a:extLst>
          </p:cNvPr>
          <p:cNvSpPr/>
          <p:nvPr/>
        </p:nvSpPr>
        <p:spPr>
          <a:xfrm>
            <a:off x="6496433" y="4689631"/>
            <a:ext cx="390449" cy="389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9CBB9A-EDD8-4A84-B091-7AA02E675355}"/>
              </a:ext>
            </a:extLst>
          </p:cNvPr>
          <p:cNvSpPr/>
          <p:nvPr/>
        </p:nvSpPr>
        <p:spPr>
          <a:xfrm>
            <a:off x="6496433" y="5244139"/>
            <a:ext cx="390449" cy="3895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36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90E9E7D-94AF-4311-A877-FFC5075D1BF2}"/>
              </a:ext>
            </a:extLst>
          </p:cNvPr>
          <p:cNvSpPr/>
          <p:nvPr/>
        </p:nvSpPr>
        <p:spPr>
          <a:xfrm>
            <a:off x="6496433" y="5798647"/>
            <a:ext cx="390449" cy="3895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32D0299-3FAD-4F0D-9965-A875D542B684}"/>
              </a:ext>
            </a:extLst>
          </p:cNvPr>
          <p:cNvSpPr/>
          <p:nvPr/>
        </p:nvSpPr>
        <p:spPr>
          <a:xfrm>
            <a:off x="2357515" y="1914525"/>
            <a:ext cx="720919" cy="389556"/>
          </a:xfrm>
          <a:prstGeom prst="roundRect">
            <a:avLst/>
          </a:prstGeom>
          <a:solidFill>
            <a:srgbClr val="B0F5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you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D9BF347-877E-4E2C-ADED-8DBE357B3CC2}"/>
              </a:ext>
            </a:extLst>
          </p:cNvPr>
          <p:cNvSpPr/>
          <p:nvPr/>
        </p:nvSpPr>
        <p:spPr>
          <a:xfrm>
            <a:off x="2357515" y="2466467"/>
            <a:ext cx="720919" cy="389556"/>
          </a:xfrm>
          <a:prstGeom prst="roundRect">
            <a:avLst/>
          </a:prstGeom>
          <a:solidFill>
            <a:srgbClr val="B0F5A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say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0FD0D1A-4568-449E-8759-C7A87B468F12}"/>
              </a:ext>
            </a:extLst>
          </p:cNvPr>
          <p:cNvSpPr/>
          <p:nvPr/>
        </p:nvSpPr>
        <p:spPr>
          <a:xfrm>
            <a:off x="2044763" y="3018409"/>
            <a:ext cx="1346422" cy="389556"/>
          </a:xfrm>
          <a:prstGeom prst="roundRect">
            <a:avLst/>
          </a:prstGeom>
          <a:solidFill>
            <a:srgbClr val="B0F5A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goodbye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7012B28-1A34-4278-B718-48CA1FCA425E}"/>
              </a:ext>
            </a:extLst>
          </p:cNvPr>
          <p:cNvSpPr/>
          <p:nvPr/>
        </p:nvSpPr>
        <p:spPr>
          <a:xfrm>
            <a:off x="2357515" y="3570351"/>
            <a:ext cx="720919" cy="389556"/>
          </a:xfrm>
          <a:prstGeom prst="roundRect">
            <a:avLst/>
          </a:prstGeom>
          <a:solidFill>
            <a:srgbClr val="B0F5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and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BC55BD-FB7A-442D-9428-8FD045601B48}"/>
              </a:ext>
            </a:extLst>
          </p:cNvPr>
          <p:cNvSpPr/>
          <p:nvPr/>
        </p:nvSpPr>
        <p:spPr>
          <a:xfrm>
            <a:off x="2488710" y="4122293"/>
            <a:ext cx="458528" cy="389556"/>
          </a:xfrm>
          <a:prstGeom prst="roundRect">
            <a:avLst/>
          </a:prstGeom>
          <a:solidFill>
            <a:srgbClr val="B0F5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3EE80F-B86D-40A9-B355-94BEFE44694A}"/>
              </a:ext>
            </a:extLst>
          </p:cNvPr>
          <p:cNvSpPr/>
          <p:nvPr/>
        </p:nvSpPr>
        <p:spPr>
          <a:xfrm>
            <a:off x="2357515" y="4674235"/>
            <a:ext cx="720919" cy="394439"/>
          </a:xfrm>
          <a:prstGeom prst="roundRect">
            <a:avLst/>
          </a:prstGeom>
          <a:solidFill>
            <a:srgbClr val="B0F5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say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D290BA8-8754-435A-9D56-6A418772E4DB}"/>
              </a:ext>
            </a:extLst>
          </p:cNvPr>
          <p:cNvSpPr/>
          <p:nvPr/>
        </p:nvSpPr>
        <p:spPr>
          <a:xfrm>
            <a:off x="2267804" y="5231060"/>
            <a:ext cx="900341" cy="389556"/>
          </a:xfrm>
          <a:prstGeom prst="roundRect">
            <a:avLst/>
          </a:prstGeom>
          <a:solidFill>
            <a:srgbClr val="B0F5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hello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AF88FA7-A769-4D36-8022-03CEF37F1473}"/>
              </a:ext>
            </a:extLst>
          </p:cNvPr>
          <p:cNvSpPr/>
          <p:nvPr/>
        </p:nvSpPr>
        <p:spPr>
          <a:xfrm>
            <a:off x="2488710" y="5783002"/>
            <a:ext cx="458528" cy="389556"/>
          </a:xfrm>
          <a:prstGeom prst="roundRect">
            <a:avLst/>
          </a:prstGeom>
          <a:solidFill>
            <a:srgbClr val="B0F5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왼쪽 대괄호 37">
            <a:extLst>
              <a:ext uri="{FF2B5EF4-FFF2-40B4-BE49-F238E27FC236}">
                <a16:creationId xmlns:a16="http://schemas.microsoft.com/office/drawing/2014/main" id="{8A452F78-5256-4B88-A441-E4A3CEC349BD}"/>
              </a:ext>
            </a:extLst>
          </p:cNvPr>
          <p:cNvSpPr/>
          <p:nvPr/>
        </p:nvSpPr>
        <p:spPr>
          <a:xfrm>
            <a:off x="4029075" y="1914525"/>
            <a:ext cx="220907" cy="4258033"/>
          </a:xfrm>
          <a:prstGeom prst="leftBracke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id="{E25E225E-4DBF-42A2-A1E9-CCD4E9B2614E}"/>
              </a:ext>
            </a:extLst>
          </p:cNvPr>
          <p:cNvSpPr/>
          <p:nvPr/>
        </p:nvSpPr>
        <p:spPr>
          <a:xfrm>
            <a:off x="7285744" y="1914525"/>
            <a:ext cx="220907" cy="4258033"/>
          </a:xfrm>
          <a:prstGeom prst="rightBracke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604AB7-7957-4BF8-B06C-0E1F4491A827}"/>
              </a:ext>
            </a:extLst>
          </p:cNvPr>
          <p:cNvSpPr txBox="1"/>
          <p:nvPr/>
        </p:nvSpPr>
        <p:spPr>
          <a:xfrm>
            <a:off x="7405487" y="2284621"/>
            <a:ext cx="123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Weight(7x3)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CE8C7C-04DF-4D7B-92C1-8AE87A6CD5D9}"/>
              </a:ext>
            </a:extLst>
          </p:cNvPr>
          <p:cNvSpPr txBox="1"/>
          <p:nvPr/>
        </p:nvSpPr>
        <p:spPr>
          <a:xfrm>
            <a:off x="8400754" y="3116639"/>
            <a:ext cx="280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가중치의 각 행이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해당 단어의 분산 표현이다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87107-3F90-41C4-82BA-69F56CF27082}"/>
              </a:ext>
            </a:extLst>
          </p:cNvPr>
          <p:cNvSpPr txBox="1"/>
          <p:nvPr/>
        </p:nvSpPr>
        <p:spPr>
          <a:xfrm>
            <a:off x="8262641" y="4045059"/>
            <a:ext cx="3076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학습이 진행될수록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맥락에서 출현하는 단어를</a:t>
            </a:r>
            <a:endParaRPr lang="en-US" altLang="ko-KR" sz="1400" dirty="0"/>
          </a:p>
          <a:p>
            <a:pPr algn="ctr"/>
            <a:r>
              <a:rPr lang="ko-KR" altLang="en-US" sz="1400" dirty="0"/>
              <a:t>잘 추측하는 방향으로</a:t>
            </a:r>
            <a:endParaRPr lang="en-US" altLang="ko-KR" sz="1400" dirty="0"/>
          </a:p>
          <a:p>
            <a:pPr algn="ctr"/>
            <a:r>
              <a:rPr lang="ko-KR" altLang="en-US" sz="1400" dirty="0"/>
              <a:t>분산표현이 갱신됨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95B014-89C8-45B7-9DFD-3C8F6A3C7069}"/>
              </a:ext>
            </a:extLst>
          </p:cNvPr>
          <p:cNvSpPr txBox="1"/>
          <p:nvPr/>
        </p:nvSpPr>
        <p:spPr>
          <a:xfrm>
            <a:off x="8262641" y="5319027"/>
            <a:ext cx="3076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신경망을 운영해 보니</a:t>
            </a:r>
            <a:endParaRPr lang="en-US" altLang="ko-KR" sz="1400" dirty="0"/>
          </a:p>
          <a:p>
            <a:pPr algn="ctr"/>
            <a:r>
              <a:rPr lang="ko-KR" altLang="en-US" sz="1400" dirty="0"/>
              <a:t>단어의 의미도 </a:t>
            </a:r>
            <a:endParaRPr lang="en-US" altLang="ko-KR" sz="1400" dirty="0"/>
          </a:p>
          <a:p>
            <a:pPr algn="ctr"/>
            <a:r>
              <a:rPr lang="ko-KR" altLang="en-US" sz="1400" dirty="0"/>
              <a:t>벡터에 잘 녹아 들어 있었음</a:t>
            </a:r>
          </a:p>
        </p:txBody>
      </p:sp>
    </p:spTree>
    <p:extLst>
      <p:ext uri="{BB962C8B-B14F-4D97-AF65-F5344CB8AC3E}">
        <p14:creationId xmlns:p14="http://schemas.microsoft.com/office/powerpoint/2010/main" val="426682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603434-E5C5-46EE-9AE4-FE4920E0B0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상위어와</a:t>
            </a:r>
            <a:r>
              <a:rPr lang="ko-KR" altLang="en-US" dirty="0"/>
              <a:t> </a:t>
            </a:r>
            <a:r>
              <a:rPr lang="ko-KR" altLang="en-US" dirty="0" err="1"/>
              <a:t>하위어</a:t>
            </a:r>
            <a:endParaRPr lang="en-US" altLang="ko-KR" dirty="0"/>
          </a:p>
          <a:p>
            <a:pPr lvl="1"/>
            <a:r>
              <a:rPr lang="ko-KR" altLang="en-US" dirty="0"/>
              <a:t>사람이 사용하는 단어는 하나의 추상적 개념을 나타냄</a:t>
            </a:r>
            <a:endParaRPr lang="en-US" altLang="ko-KR" dirty="0"/>
          </a:p>
          <a:p>
            <a:pPr lvl="1"/>
            <a:r>
              <a:rPr lang="ko-KR" altLang="en-US" dirty="0"/>
              <a:t>특정 개념을 하위 개념이라고 하면 그 하위 개념들을 포함하는 상위 개념이 있음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상위 개념을 가리키는 단어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상위어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하위 개념을 가리키는 단어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하위어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단어들의 어휘 분류에 따라 단어 간 관계구조의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계층화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자연어 처리에 유용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F3C74-D771-4F0C-9745-5BCE4A0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의미와 유사성</a:t>
            </a:r>
            <a:r>
              <a:rPr lang="en-US" altLang="ko-KR" dirty="0"/>
              <a:t>, </a:t>
            </a:r>
            <a:r>
              <a:rPr lang="ko-KR" altLang="en-US" dirty="0"/>
              <a:t>모호성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DE5DA-161C-471C-8A91-6C6C8D62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EECA3-5386-4BC9-8E3A-55CB136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A9F0017-89C2-4BDC-B166-ADCF1F882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72541"/>
              </p:ext>
            </p:extLst>
          </p:nvPr>
        </p:nvGraphicFramePr>
        <p:xfrm>
          <a:off x="8610600" y="3028879"/>
          <a:ext cx="29821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78">
                  <a:extLst>
                    <a:ext uri="{9D8B030D-6E8A-4147-A177-3AD203B41FA5}">
                      <a16:colId xmlns:a16="http://schemas.microsoft.com/office/drawing/2014/main" val="1690486277"/>
                    </a:ext>
                  </a:extLst>
                </a:gridCol>
                <a:gridCol w="1491078">
                  <a:extLst>
                    <a:ext uri="{9D8B030D-6E8A-4147-A177-3AD203B41FA5}">
                      <a16:colId xmlns:a16="http://schemas.microsoft.com/office/drawing/2014/main" val="396844110"/>
                    </a:ext>
                  </a:extLst>
                </a:gridCol>
              </a:tblGrid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상위어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하위어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212174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포유류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68954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포유류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코끼리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510536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코끼리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아프리카 코끼리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4291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26665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95484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63091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노트북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84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371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3B23B-3344-4280-992E-E22F5FFC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CCFCF4-4BDD-484C-A24A-C87D57D92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A2344-11A9-4D3B-A88F-1930C4D68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2005EC-D390-4666-BE2C-DC0566A92988}"/>
              </a:ext>
            </a:extLst>
          </p:cNvPr>
          <p:cNvGrpSpPr/>
          <p:nvPr/>
        </p:nvGrpSpPr>
        <p:grpSpPr>
          <a:xfrm>
            <a:off x="847524" y="1181233"/>
            <a:ext cx="2127562" cy="1635296"/>
            <a:chOff x="1720538" y="2115520"/>
            <a:chExt cx="2713235" cy="31620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31A4BA6-7747-400E-8B1C-0620A0B3322A}"/>
                </a:ext>
              </a:extLst>
            </p:cNvPr>
            <p:cNvSpPr/>
            <p:nvPr/>
          </p:nvSpPr>
          <p:spPr>
            <a:xfrm>
              <a:off x="2033290" y="2115520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you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AD55494-CF9D-4398-A4A7-3E3869F897A3}"/>
                </a:ext>
              </a:extLst>
            </p:cNvPr>
            <p:cNvSpPr/>
            <p:nvPr/>
          </p:nvSpPr>
          <p:spPr>
            <a:xfrm>
              <a:off x="2033290" y="2667462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say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8D43B0A-291C-4D10-B0AF-F13EA465C521}"/>
                </a:ext>
              </a:extLst>
            </p:cNvPr>
            <p:cNvSpPr/>
            <p:nvPr/>
          </p:nvSpPr>
          <p:spPr>
            <a:xfrm>
              <a:off x="1720538" y="3219404"/>
              <a:ext cx="1346422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goodbye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DB2D458-A64D-4E52-B48A-65686A22FD41}"/>
                </a:ext>
              </a:extLst>
            </p:cNvPr>
            <p:cNvSpPr/>
            <p:nvPr/>
          </p:nvSpPr>
          <p:spPr>
            <a:xfrm>
              <a:off x="1944987" y="4328543"/>
              <a:ext cx="897526" cy="37904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hello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149CC20-45C5-422B-ABD1-AE228A266796}"/>
                </a:ext>
              </a:extLst>
            </p:cNvPr>
            <p:cNvSpPr/>
            <p:nvPr/>
          </p:nvSpPr>
          <p:spPr>
            <a:xfrm>
              <a:off x="2033290" y="4875230"/>
              <a:ext cx="720919" cy="394439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.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66A811D-513E-4D66-8184-22351D3ECF5B}"/>
                </a:ext>
              </a:extLst>
            </p:cNvPr>
            <p:cNvSpPr/>
            <p:nvPr/>
          </p:nvSpPr>
          <p:spPr>
            <a:xfrm>
              <a:off x="4043324" y="2115521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A0F70E7-1166-4042-BBE2-2F8A6DC5B86B}"/>
                </a:ext>
              </a:extLst>
            </p:cNvPr>
            <p:cNvSpPr/>
            <p:nvPr/>
          </p:nvSpPr>
          <p:spPr>
            <a:xfrm>
              <a:off x="4043324" y="2670029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5C3EEB-1157-4427-B88B-E88FD197B57E}"/>
                </a:ext>
              </a:extLst>
            </p:cNvPr>
            <p:cNvSpPr/>
            <p:nvPr/>
          </p:nvSpPr>
          <p:spPr>
            <a:xfrm>
              <a:off x="4043324" y="3224537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F8BE75-9DAA-4200-9908-66823FD5BE05}"/>
                </a:ext>
              </a:extLst>
            </p:cNvPr>
            <p:cNvSpPr/>
            <p:nvPr/>
          </p:nvSpPr>
          <p:spPr>
            <a:xfrm>
              <a:off x="4043324" y="4333553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DC0C25-544E-42A8-AF71-70A11F355C19}"/>
                </a:ext>
              </a:extLst>
            </p:cNvPr>
            <p:cNvSpPr/>
            <p:nvPr/>
          </p:nvSpPr>
          <p:spPr>
            <a:xfrm>
              <a:off x="4043324" y="4888061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8A5FBBE-132F-4111-A4AA-A101ED4B4043}"/>
                </a:ext>
              </a:extLst>
            </p:cNvPr>
            <p:cNvCxnSpPr>
              <a:cxnSpLocks/>
              <a:stCxn id="7" idx="3"/>
              <a:endCxn id="12" idx="2"/>
            </p:cNvCxnSpPr>
            <p:nvPr/>
          </p:nvCxnSpPr>
          <p:spPr>
            <a:xfrm>
              <a:off x="2754209" y="2310298"/>
              <a:ext cx="1289115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A4DBBE9-E761-48AA-B583-8E42753A6F57}"/>
                </a:ext>
              </a:extLst>
            </p:cNvPr>
            <p:cNvCxnSpPr>
              <a:cxnSpLocks/>
              <a:stCxn id="8" idx="3"/>
              <a:endCxn id="13" idx="2"/>
            </p:cNvCxnSpPr>
            <p:nvPr/>
          </p:nvCxnSpPr>
          <p:spPr>
            <a:xfrm>
              <a:off x="2754209" y="2862240"/>
              <a:ext cx="1289115" cy="256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8B1B00-37CB-484F-A02C-242249D6A9AE}"/>
                </a:ext>
              </a:extLst>
            </p:cNvPr>
            <p:cNvCxnSpPr>
              <a:cxnSpLocks/>
              <a:stCxn id="9" idx="3"/>
              <a:endCxn id="14" idx="2"/>
            </p:cNvCxnSpPr>
            <p:nvPr/>
          </p:nvCxnSpPr>
          <p:spPr>
            <a:xfrm>
              <a:off x="3066960" y="3414182"/>
              <a:ext cx="976364" cy="513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ECED164-F290-4CF0-B5EF-9F5232608531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>
              <a:off x="2842513" y="4518066"/>
              <a:ext cx="1200810" cy="1026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953E85-AA1D-4B81-91E5-25C0A24E9B9D}"/>
                </a:ext>
              </a:extLst>
            </p:cNvPr>
            <p:cNvCxnSpPr>
              <a:cxnSpLocks/>
              <a:stCxn id="11" idx="3"/>
              <a:endCxn id="16" idx="2"/>
            </p:cNvCxnSpPr>
            <p:nvPr/>
          </p:nvCxnSpPr>
          <p:spPr>
            <a:xfrm>
              <a:off x="2754209" y="5072450"/>
              <a:ext cx="1289115" cy="1038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10D2A6-FE20-43E4-A74F-53CA6B212ABE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1375418" y="23257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B7335A-A114-4880-ADF7-A12A29D0E5E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375417" y="1953574"/>
            <a:ext cx="1" cy="37213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71705-F3C4-4CA4-9F81-D8B847BDDDDB}"/>
              </a:ext>
            </a:extLst>
          </p:cNvPr>
          <p:cNvGrpSpPr/>
          <p:nvPr/>
        </p:nvGrpSpPr>
        <p:grpSpPr>
          <a:xfrm>
            <a:off x="847524" y="3238570"/>
            <a:ext cx="2127562" cy="1635296"/>
            <a:chOff x="1720538" y="2115520"/>
            <a:chExt cx="2713235" cy="31620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8B0542C-E303-4C21-8748-5005F39D4874}"/>
                </a:ext>
              </a:extLst>
            </p:cNvPr>
            <p:cNvSpPr/>
            <p:nvPr/>
          </p:nvSpPr>
          <p:spPr>
            <a:xfrm>
              <a:off x="2033290" y="2115520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you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BCBB336-F25C-4DC9-89AD-20D92170AB0B}"/>
                </a:ext>
              </a:extLst>
            </p:cNvPr>
            <p:cNvSpPr/>
            <p:nvPr/>
          </p:nvSpPr>
          <p:spPr>
            <a:xfrm>
              <a:off x="2033290" y="2667462"/>
              <a:ext cx="720919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say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8EE44AC-293E-4559-9719-13C1406A6DD0}"/>
                </a:ext>
              </a:extLst>
            </p:cNvPr>
            <p:cNvSpPr/>
            <p:nvPr/>
          </p:nvSpPr>
          <p:spPr>
            <a:xfrm>
              <a:off x="1720538" y="3219404"/>
              <a:ext cx="1346422" cy="38955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goodbye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125A1C3-872E-46A0-8CF4-5FC77B03D583}"/>
                </a:ext>
              </a:extLst>
            </p:cNvPr>
            <p:cNvSpPr/>
            <p:nvPr/>
          </p:nvSpPr>
          <p:spPr>
            <a:xfrm>
              <a:off x="1944987" y="4328543"/>
              <a:ext cx="897526" cy="37904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hello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13B85CB-BEEC-4485-BE62-C3FE49D15BB6}"/>
                </a:ext>
              </a:extLst>
            </p:cNvPr>
            <p:cNvSpPr/>
            <p:nvPr/>
          </p:nvSpPr>
          <p:spPr>
            <a:xfrm>
              <a:off x="2033290" y="4875230"/>
              <a:ext cx="720919" cy="394439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.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1634E26-B784-473D-AC2B-17BC749733E3}"/>
                </a:ext>
              </a:extLst>
            </p:cNvPr>
            <p:cNvSpPr/>
            <p:nvPr/>
          </p:nvSpPr>
          <p:spPr>
            <a:xfrm>
              <a:off x="4043324" y="2115521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982F373-F1A4-46BE-AD8A-6932C4571DB3}"/>
                </a:ext>
              </a:extLst>
            </p:cNvPr>
            <p:cNvSpPr/>
            <p:nvPr/>
          </p:nvSpPr>
          <p:spPr>
            <a:xfrm>
              <a:off x="4043324" y="2670029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58F4F89-84F4-4F39-91FF-CBFF00D32DBB}"/>
                </a:ext>
              </a:extLst>
            </p:cNvPr>
            <p:cNvSpPr/>
            <p:nvPr/>
          </p:nvSpPr>
          <p:spPr>
            <a:xfrm>
              <a:off x="4043324" y="3224537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9F8DE56-8DC9-4173-9CF7-6893D3A73F4A}"/>
                </a:ext>
              </a:extLst>
            </p:cNvPr>
            <p:cNvSpPr/>
            <p:nvPr/>
          </p:nvSpPr>
          <p:spPr>
            <a:xfrm>
              <a:off x="4043324" y="4333553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491A00-A42D-4232-9FF1-CE0D901BE21A}"/>
                </a:ext>
              </a:extLst>
            </p:cNvPr>
            <p:cNvSpPr/>
            <p:nvPr/>
          </p:nvSpPr>
          <p:spPr>
            <a:xfrm>
              <a:off x="4043324" y="4888061"/>
              <a:ext cx="390449" cy="389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5CA2D9D-6D2E-4779-8C92-CAD6C3A6B916}"/>
                </a:ext>
              </a:extLst>
            </p:cNvPr>
            <p:cNvCxnSpPr>
              <a:cxnSpLocks/>
              <a:stCxn id="25" idx="3"/>
              <a:endCxn id="30" idx="2"/>
            </p:cNvCxnSpPr>
            <p:nvPr/>
          </p:nvCxnSpPr>
          <p:spPr>
            <a:xfrm>
              <a:off x="2754209" y="2310298"/>
              <a:ext cx="1289115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10F4232-0FD5-409A-83CF-EC3A2C1EA5E5}"/>
                </a:ext>
              </a:extLst>
            </p:cNvPr>
            <p:cNvCxnSpPr>
              <a:cxnSpLocks/>
              <a:stCxn id="26" idx="3"/>
              <a:endCxn id="31" idx="2"/>
            </p:cNvCxnSpPr>
            <p:nvPr/>
          </p:nvCxnSpPr>
          <p:spPr>
            <a:xfrm>
              <a:off x="2754209" y="2862240"/>
              <a:ext cx="1289115" cy="256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509EEC8-EAF2-4F59-BA1F-7F84F75B3E55}"/>
                </a:ext>
              </a:extLst>
            </p:cNvPr>
            <p:cNvCxnSpPr>
              <a:cxnSpLocks/>
              <a:stCxn id="27" idx="3"/>
              <a:endCxn id="32" idx="2"/>
            </p:cNvCxnSpPr>
            <p:nvPr/>
          </p:nvCxnSpPr>
          <p:spPr>
            <a:xfrm>
              <a:off x="3066960" y="3414182"/>
              <a:ext cx="976364" cy="513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85EA69B-E0AF-47D6-B761-9081E4EF3DE7}"/>
                </a:ext>
              </a:extLst>
            </p:cNvPr>
            <p:cNvCxnSpPr>
              <a:cxnSpLocks/>
              <a:stCxn id="28" idx="3"/>
              <a:endCxn id="33" idx="2"/>
            </p:cNvCxnSpPr>
            <p:nvPr/>
          </p:nvCxnSpPr>
          <p:spPr>
            <a:xfrm>
              <a:off x="2842513" y="4518066"/>
              <a:ext cx="1200810" cy="1026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BA2EAF-9A84-40E8-80B6-C4981F364E92}"/>
                </a:ext>
              </a:extLst>
            </p:cNvPr>
            <p:cNvCxnSpPr>
              <a:cxnSpLocks/>
              <a:stCxn id="29" idx="3"/>
              <a:endCxn id="34" idx="2"/>
            </p:cNvCxnSpPr>
            <p:nvPr/>
          </p:nvCxnSpPr>
          <p:spPr>
            <a:xfrm>
              <a:off x="2754209" y="5072450"/>
              <a:ext cx="1289115" cy="1038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CD52098-2F11-49AA-888B-9CEA212B62EE}"/>
              </a:ext>
            </a:extLst>
          </p:cNvPr>
          <p:cNvCxnSpPr>
            <a:cxnSpLocks/>
            <a:stCxn id="28" idx="0"/>
            <a:endCxn id="28" idx="0"/>
          </p:cNvCxnSpPr>
          <p:nvPr/>
        </p:nvCxnSpPr>
        <p:spPr>
          <a:xfrm>
            <a:off x="1375418" y="43830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37EE722-49CB-48A1-8D0F-53D374083D8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375417" y="4010911"/>
            <a:ext cx="1" cy="37213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6AA11C2-4900-40CD-A639-F26D10BE8271}"/>
              </a:ext>
            </a:extLst>
          </p:cNvPr>
          <p:cNvSpPr/>
          <p:nvPr/>
        </p:nvSpPr>
        <p:spPr>
          <a:xfrm>
            <a:off x="4493796" y="2136172"/>
            <a:ext cx="1085080" cy="1488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은닉층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86FE59-EC0C-484F-A1E0-F849A73BF4A9}"/>
              </a:ext>
            </a:extLst>
          </p:cNvPr>
          <p:cNvCxnSpPr>
            <a:cxnSpLocks/>
            <a:stCxn id="12" idx="7"/>
          </p:cNvCxnSpPr>
          <p:nvPr/>
        </p:nvCxnSpPr>
        <p:spPr>
          <a:xfrm>
            <a:off x="2930249" y="1210737"/>
            <a:ext cx="1563547" cy="12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38DA4F-7408-40E2-BD2F-4856B72A6284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822002" y="2816529"/>
            <a:ext cx="1671794" cy="45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BDFEF7E-3863-4EF4-909D-4DBC24085F4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822002" y="2545208"/>
            <a:ext cx="1679969" cy="69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BFCE67-A768-42A3-BE10-5715B1BD3166}"/>
              </a:ext>
            </a:extLst>
          </p:cNvPr>
          <p:cNvCxnSpPr>
            <a:cxnSpLocks/>
            <a:stCxn id="34" idx="5"/>
          </p:cNvCxnSpPr>
          <p:nvPr/>
        </p:nvCxnSpPr>
        <p:spPr>
          <a:xfrm flipV="1">
            <a:off x="2930249" y="3397155"/>
            <a:ext cx="1556859" cy="14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1CA48A-AE09-42B2-8A87-7BBC81018B12}"/>
              </a:ext>
            </a:extLst>
          </p:cNvPr>
          <p:cNvSpPr txBox="1"/>
          <p:nvPr/>
        </p:nvSpPr>
        <p:spPr>
          <a:xfrm>
            <a:off x="3196700" y="2128300"/>
            <a:ext cx="1024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Weight(in)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2B77D7-36E9-4352-8024-8F14C0BA4565}"/>
              </a:ext>
            </a:extLst>
          </p:cNvPr>
          <p:cNvSpPr txBox="1"/>
          <p:nvPr/>
        </p:nvSpPr>
        <p:spPr>
          <a:xfrm>
            <a:off x="3136987" y="3414173"/>
            <a:ext cx="1024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Weight(in)</a:t>
            </a:r>
            <a:endParaRPr lang="ko-KR" altLang="en-US" sz="1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97F400-52D3-4908-8B85-834CC8F78DB4}"/>
              </a:ext>
            </a:extLst>
          </p:cNvPr>
          <p:cNvGrpSpPr/>
          <p:nvPr/>
        </p:nvGrpSpPr>
        <p:grpSpPr>
          <a:xfrm>
            <a:off x="6802314" y="2062808"/>
            <a:ext cx="1582327" cy="1635295"/>
            <a:chOff x="9088381" y="3292818"/>
            <a:chExt cx="1582327" cy="163529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E8258A8-8F27-48AE-B813-B83E64D24D38}"/>
                </a:ext>
              </a:extLst>
            </p:cNvPr>
            <p:cNvSpPr/>
            <p:nvPr/>
          </p:nvSpPr>
          <p:spPr>
            <a:xfrm>
              <a:off x="9860164" y="3292818"/>
              <a:ext cx="565303" cy="201461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you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BB089FF-127F-4D4F-8D8C-368E32C526A5}"/>
                </a:ext>
              </a:extLst>
            </p:cNvPr>
            <p:cNvSpPr/>
            <p:nvPr/>
          </p:nvSpPr>
          <p:spPr>
            <a:xfrm>
              <a:off x="9860164" y="3571514"/>
              <a:ext cx="565303" cy="201461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say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03732D7-0A62-4723-9244-CCE31EF5424A}"/>
                </a:ext>
              </a:extLst>
            </p:cNvPr>
            <p:cNvSpPr/>
            <p:nvPr/>
          </p:nvSpPr>
          <p:spPr>
            <a:xfrm>
              <a:off x="9614922" y="3864979"/>
              <a:ext cx="1055786" cy="201461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goodbye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919C2BE-FE87-4A84-B466-6A1D14FDC0E7}"/>
                </a:ext>
              </a:extLst>
            </p:cNvPr>
            <p:cNvSpPr/>
            <p:nvPr/>
          </p:nvSpPr>
          <p:spPr>
            <a:xfrm>
              <a:off x="9790921" y="4437360"/>
              <a:ext cx="703788" cy="19602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hello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AC7E29E-98F2-4D8C-A96F-4263CAF88C5D}"/>
                </a:ext>
              </a:extLst>
            </p:cNvPr>
            <p:cNvSpPr/>
            <p:nvPr/>
          </p:nvSpPr>
          <p:spPr>
            <a:xfrm>
              <a:off x="9860164" y="4724127"/>
              <a:ext cx="565303" cy="203986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.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FD660D0-3970-42D3-958C-F743026F36CF}"/>
                </a:ext>
              </a:extLst>
            </p:cNvPr>
            <p:cNvSpPr/>
            <p:nvPr/>
          </p:nvSpPr>
          <p:spPr>
            <a:xfrm>
              <a:off x="9088381" y="3292818"/>
              <a:ext cx="306168" cy="2014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C896181-939D-432A-9FDE-AA2F76945A5E}"/>
                </a:ext>
              </a:extLst>
            </p:cNvPr>
            <p:cNvSpPr/>
            <p:nvPr/>
          </p:nvSpPr>
          <p:spPr>
            <a:xfrm>
              <a:off x="9088381" y="3579584"/>
              <a:ext cx="306168" cy="2014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848E3C4-DF4A-460D-8595-40A3C8DB4B7A}"/>
                </a:ext>
              </a:extLst>
            </p:cNvPr>
            <p:cNvSpPr/>
            <p:nvPr/>
          </p:nvSpPr>
          <p:spPr>
            <a:xfrm>
              <a:off x="9088381" y="3866351"/>
              <a:ext cx="306168" cy="2014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BEB34F8-E730-4D65-93D9-4277801E0058}"/>
                </a:ext>
              </a:extLst>
            </p:cNvPr>
            <p:cNvSpPr/>
            <p:nvPr/>
          </p:nvSpPr>
          <p:spPr>
            <a:xfrm>
              <a:off x="9088381" y="4439885"/>
              <a:ext cx="306168" cy="2014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AA4CC6F-8335-4773-960D-C97846910DD7}"/>
                </a:ext>
              </a:extLst>
            </p:cNvPr>
            <p:cNvSpPr/>
            <p:nvPr/>
          </p:nvSpPr>
          <p:spPr>
            <a:xfrm>
              <a:off x="9088381" y="4726652"/>
              <a:ext cx="306168" cy="2014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E292433-F21A-4041-A2C7-385517943743}"/>
                </a:ext>
              </a:extLst>
            </p:cNvPr>
            <p:cNvCxnSpPr>
              <a:cxnSpLocks/>
              <a:stCxn id="55" idx="6"/>
              <a:endCxn id="50" idx="1"/>
            </p:cNvCxnSpPr>
            <p:nvPr/>
          </p:nvCxnSpPr>
          <p:spPr>
            <a:xfrm>
              <a:off x="9394549" y="3393549"/>
              <a:ext cx="465615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4D262A1-0CF9-4ED8-8448-975C2398A861}"/>
                </a:ext>
              </a:extLst>
            </p:cNvPr>
            <p:cNvCxnSpPr>
              <a:cxnSpLocks/>
              <a:stCxn id="56" idx="6"/>
              <a:endCxn id="51" idx="1"/>
            </p:cNvCxnSpPr>
            <p:nvPr/>
          </p:nvCxnSpPr>
          <p:spPr>
            <a:xfrm flipV="1">
              <a:off x="9394549" y="3672245"/>
              <a:ext cx="465615" cy="807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413BF53-1A09-40C8-B1A2-CFB6EEF7A13D}"/>
                </a:ext>
              </a:extLst>
            </p:cNvPr>
            <p:cNvCxnSpPr>
              <a:cxnSpLocks/>
              <a:stCxn id="57" idx="6"/>
              <a:endCxn id="52" idx="1"/>
            </p:cNvCxnSpPr>
            <p:nvPr/>
          </p:nvCxnSpPr>
          <p:spPr>
            <a:xfrm flipV="1">
              <a:off x="9394549" y="3965710"/>
              <a:ext cx="220373" cy="1372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F909B61-B09A-431F-BCC2-FAC5AD763616}"/>
                </a:ext>
              </a:extLst>
            </p:cNvPr>
            <p:cNvCxnSpPr>
              <a:cxnSpLocks/>
              <a:stCxn id="58" idx="6"/>
              <a:endCxn id="53" idx="1"/>
            </p:cNvCxnSpPr>
            <p:nvPr/>
          </p:nvCxnSpPr>
          <p:spPr>
            <a:xfrm flipV="1">
              <a:off x="9394549" y="4535373"/>
              <a:ext cx="396372" cy="524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E6F4F1B-D0B1-4CC7-B21F-04928AA911AD}"/>
                </a:ext>
              </a:extLst>
            </p:cNvPr>
            <p:cNvCxnSpPr>
              <a:cxnSpLocks/>
              <a:stCxn id="59" idx="6"/>
              <a:endCxn id="54" idx="1"/>
            </p:cNvCxnSpPr>
            <p:nvPr/>
          </p:nvCxnSpPr>
          <p:spPr>
            <a:xfrm flipV="1">
              <a:off x="9394549" y="4826120"/>
              <a:ext cx="465615" cy="126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7268B52-ABC0-4A72-AB10-E1A08E262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815" y="4066440"/>
              <a:ext cx="0" cy="37092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095970-71E7-46AF-B0B0-5652D1448A37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5585564" y="2092311"/>
            <a:ext cx="1261587" cy="5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B25F8F2-DB23-4D20-86E6-26BD2EA1A582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85564" y="3089775"/>
            <a:ext cx="1261587" cy="5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1AD888-0894-4610-B932-304615CB2D88}"/>
              </a:ext>
            </a:extLst>
          </p:cNvPr>
          <p:cNvSpPr txBox="1"/>
          <p:nvPr/>
        </p:nvSpPr>
        <p:spPr>
          <a:xfrm>
            <a:off x="5610454" y="2755978"/>
            <a:ext cx="114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Weight(out)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C93F72-C9C9-49A2-871E-C9586AB08D9A}"/>
              </a:ext>
            </a:extLst>
          </p:cNvPr>
          <p:cNvSpPr txBox="1"/>
          <p:nvPr/>
        </p:nvSpPr>
        <p:spPr>
          <a:xfrm>
            <a:off x="7351101" y="3918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0070C0"/>
                </a:solidFill>
              </a:rPr>
              <a:t>출력층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A5AF37-3923-4513-80D7-BC93A0B78616}"/>
              </a:ext>
            </a:extLst>
          </p:cNvPr>
          <p:cNvSpPr txBox="1"/>
          <p:nvPr/>
        </p:nvSpPr>
        <p:spPr>
          <a:xfrm>
            <a:off x="2484828" y="4975860"/>
            <a:ext cx="73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0070C0"/>
                </a:solidFill>
              </a:rPr>
              <a:t>입력층</a:t>
            </a:r>
            <a:endParaRPr lang="ko-KR" altLang="en-US" sz="14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7C37E8-1729-4232-B49C-55155FCE82BD}"/>
              </a:ext>
            </a:extLst>
          </p:cNvPr>
          <p:cNvSpPr/>
          <p:nvPr/>
        </p:nvSpPr>
        <p:spPr>
          <a:xfrm>
            <a:off x="9264298" y="1850409"/>
            <a:ext cx="473807" cy="2118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블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F28D949-89C4-4A6B-B0FA-5FD9E1022C14}"/>
              </a:ext>
            </a:extLst>
          </p:cNvPr>
          <p:cNvSpPr/>
          <p:nvPr/>
        </p:nvSpPr>
        <p:spPr>
          <a:xfrm rot="5400000">
            <a:off x="7939250" y="2727089"/>
            <a:ext cx="1634142" cy="293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SoftMax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5A3542-CF17-4359-AB65-2AF0E8FCFFDE}"/>
              </a:ext>
            </a:extLst>
          </p:cNvPr>
          <p:cNvSpPr txBox="1"/>
          <p:nvPr/>
        </p:nvSpPr>
        <p:spPr>
          <a:xfrm>
            <a:off x="8903196" y="243281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출</a:t>
            </a:r>
            <a:endParaRPr lang="en-US" altLang="ko-KR" sz="1400" dirty="0"/>
          </a:p>
          <a:p>
            <a:pPr algn="ctr"/>
            <a:r>
              <a:rPr lang="ko-KR" altLang="en-US" sz="1400" dirty="0"/>
              <a:t>력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률</a:t>
            </a:r>
            <a:endParaRPr lang="ko-KR" altLang="en-US" sz="1400" dirty="0"/>
          </a:p>
        </p:txBody>
      </p:sp>
      <p:sp>
        <p:nvSpPr>
          <p:cNvPr id="74" name="말풍선: 모서리가 둥근 사각형 73">
            <a:extLst>
              <a:ext uri="{FF2B5EF4-FFF2-40B4-BE49-F238E27FC236}">
                <a16:creationId xmlns:a16="http://schemas.microsoft.com/office/drawing/2014/main" id="{85871E28-1D66-42ED-B277-F09B32C997A4}"/>
              </a:ext>
            </a:extLst>
          </p:cNvPr>
          <p:cNvSpPr/>
          <p:nvPr/>
        </p:nvSpPr>
        <p:spPr>
          <a:xfrm>
            <a:off x="3543287" y="4366646"/>
            <a:ext cx="1014030" cy="234810"/>
          </a:xfrm>
          <a:prstGeom prst="wedgeRoundRectCallout">
            <a:avLst>
              <a:gd name="adj1" fmla="val -50808"/>
              <a:gd name="adj2" fmla="val -168957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rgbClr val="0070C0"/>
                </a:solidFill>
              </a:rPr>
              <a:t>입력가중치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75" name="말풍선: 모서리가 둥근 사각형 74">
            <a:extLst>
              <a:ext uri="{FF2B5EF4-FFF2-40B4-BE49-F238E27FC236}">
                <a16:creationId xmlns:a16="http://schemas.microsoft.com/office/drawing/2014/main" id="{6BD77A3B-B17A-4231-9E47-5C9478AA3590}"/>
              </a:ext>
            </a:extLst>
          </p:cNvPr>
          <p:cNvSpPr/>
          <p:nvPr/>
        </p:nvSpPr>
        <p:spPr>
          <a:xfrm>
            <a:off x="5920214" y="4010912"/>
            <a:ext cx="1014030" cy="234810"/>
          </a:xfrm>
          <a:prstGeom prst="wedgeRoundRectCallout">
            <a:avLst>
              <a:gd name="adj1" fmla="val 5888"/>
              <a:gd name="adj2" fmla="val -197622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rgbClr val="0070C0"/>
                </a:solidFill>
              </a:rPr>
              <a:t>출력가중치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76" name="말풍선: 모서리가 둥근 사각형 75">
            <a:extLst>
              <a:ext uri="{FF2B5EF4-FFF2-40B4-BE49-F238E27FC236}">
                <a16:creationId xmlns:a16="http://schemas.microsoft.com/office/drawing/2014/main" id="{8031C96E-28E7-4D57-B065-DACEA9C0947D}"/>
              </a:ext>
            </a:extLst>
          </p:cNvPr>
          <p:cNvSpPr/>
          <p:nvPr/>
        </p:nvSpPr>
        <p:spPr>
          <a:xfrm>
            <a:off x="3588109" y="5043329"/>
            <a:ext cx="1466491" cy="482108"/>
          </a:xfrm>
          <a:prstGeom prst="wedgeRoundRectCallout">
            <a:avLst>
              <a:gd name="adj1" fmla="val -41065"/>
              <a:gd name="adj2" fmla="val -77709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rgbClr val="0070C0"/>
                </a:solidFill>
              </a:rPr>
              <a:t>입력가중치의 각 행은 각 단어의 분산 표현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77" name="말풍선: 모서리가 둥근 사각형 76">
            <a:extLst>
              <a:ext uri="{FF2B5EF4-FFF2-40B4-BE49-F238E27FC236}">
                <a16:creationId xmlns:a16="http://schemas.microsoft.com/office/drawing/2014/main" id="{D1E21352-625B-494E-B7BC-938527EE40CF}"/>
              </a:ext>
            </a:extLst>
          </p:cNvPr>
          <p:cNvSpPr/>
          <p:nvPr/>
        </p:nvSpPr>
        <p:spPr>
          <a:xfrm>
            <a:off x="6022585" y="4630182"/>
            <a:ext cx="1792148" cy="482108"/>
          </a:xfrm>
          <a:prstGeom prst="wedgeRoundRectCallout">
            <a:avLst>
              <a:gd name="adj1" fmla="val -41065"/>
              <a:gd name="adj2" fmla="val -77709"/>
              <a:gd name="adj3" fmla="val 16667"/>
            </a:avLst>
          </a:prstGeom>
          <a:solidFill>
            <a:srgbClr val="FFFFCC"/>
          </a:solidFill>
          <a:ln>
            <a:solidFill>
              <a:srgbClr val="F6C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70C0"/>
                </a:solidFill>
              </a:rPr>
              <a:t>출력가중치에는 단어의 </a:t>
            </a:r>
            <a:endParaRPr lang="en-US" altLang="ko-KR" sz="10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0070C0"/>
                </a:solidFill>
              </a:rPr>
              <a:t>의미가 </a:t>
            </a:r>
            <a:r>
              <a:rPr lang="ko-KR" altLang="en-US" sz="1000" b="1" dirty="0" err="1">
                <a:solidFill>
                  <a:srgbClr val="0070C0"/>
                </a:solidFill>
              </a:rPr>
              <a:t>인코딩된</a:t>
            </a:r>
            <a:r>
              <a:rPr lang="ko-KR" altLang="en-US" sz="1000" b="1" dirty="0">
                <a:solidFill>
                  <a:srgbClr val="0070C0"/>
                </a:solidFill>
              </a:rPr>
              <a:t> 벡터 저장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A8F58D3-89C5-4728-960D-00E67F905958}"/>
              </a:ext>
            </a:extLst>
          </p:cNvPr>
          <p:cNvSpPr/>
          <p:nvPr/>
        </p:nvSpPr>
        <p:spPr>
          <a:xfrm>
            <a:off x="8517413" y="4767762"/>
            <a:ext cx="3461996" cy="15213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최종적으로 이용하는 단어의 분산표현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rgbClr val="FF0000"/>
                </a:solidFill>
              </a:rPr>
              <a:t>입력 가중치만 활용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대세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출력 가중치만 활용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모든 가중치를 활용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olidFill>
                  <a:schemeClr val="tx1"/>
                </a:solidFill>
              </a:rPr>
              <a:t>어떻게 조합할 것인가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45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928D04-52F5-414E-9640-1CDB3C3B4F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skip-gram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CBOW </a:t>
            </a:r>
            <a:r>
              <a:rPr lang="ko-KR" altLang="en-US" dirty="0"/>
              <a:t>모델에서 맥락과 타겟을 역전시킨 모델</a:t>
            </a:r>
            <a:endParaRPr lang="en-US" altLang="ko-KR" dirty="0"/>
          </a:p>
          <a:p>
            <a:pPr lvl="1"/>
            <a:r>
              <a:rPr lang="en-US" altLang="ko-KR" dirty="0"/>
              <a:t>CBOW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skip-gram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7C33E3-6C33-4F0A-935D-C2F60818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FB87F-B450-4CC7-9D6C-561DE0CD3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178E9E-5783-4FE8-B71F-AACA04333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53DB83-91FE-414E-A915-C4540EDDC869}"/>
              </a:ext>
            </a:extLst>
          </p:cNvPr>
          <p:cNvGrpSpPr/>
          <p:nvPr/>
        </p:nvGrpSpPr>
        <p:grpSpPr>
          <a:xfrm>
            <a:off x="1935072" y="3102627"/>
            <a:ext cx="8571622" cy="542677"/>
            <a:chOff x="1942073" y="3638274"/>
            <a:chExt cx="8571622" cy="5426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A5B6668-F024-4037-B15B-E7E4F2DA7D54}"/>
                </a:ext>
              </a:extLst>
            </p:cNvPr>
            <p:cNvSpPr/>
            <p:nvPr/>
          </p:nvSpPr>
          <p:spPr>
            <a:xfrm>
              <a:off x="1942073" y="3638274"/>
              <a:ext cx="720919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you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6CB4C64-DEC0-4CCC-B649-779FAA615F54}"/>
                </a:ext>
              </a:extLst>
            </p:cNvPr>
            <p:cNvSpPr/>
            <p:nvPr/>
          </p:nvSpPr>
          <p:spPr>
            <a:xfrm>
              <a:off x="3023582" y="3638274"/>
              <a:ext cx="720919" cy="5426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6E7B711-D489-4CFA-AB31-2F8DFCABD580}"/>
                </a:ext>
              </a:extLst>
            </p:cNvPr>
            <p:cNvSpPr/>
            <p:nvPr/>
          </p:nvSpPr>
          <p:spPr>
            <a:xfrm>
              <a:off x="4105091" y="3638274"/>
              <a:ext cx="1346422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goodbye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9F8870D-2227-4313-B1AD-9BE60D00A40B}"/>
                </a:ext>
              </a:extLst>
            </p:cNvPr>
            <p:cNvSpPr/>
            <p:nvPr/>
          </p:nvSpPr>
          <p:spPr>
            <a:xfrm>
              <a:off x="5812103" y="3638274"/>
              <a:ext cx="720919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7F00951-6E91-487E-9D84-2C8D8B66E249}"/>
                </a:ext>
              </a:extLst>
            </p:cNvPr>
            <p:cNvSpPr/>
            <p:nvPr/>
          </p:nvSpPr>
          <p:spPr>
            <a:xfrm>
              <a:off x="6893612" y="3638274"/>
              <a:ext cx="458528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E5122BE-8ABE-4DEB-AE1F-9730D0F15F67}"/>
                </a:ext>
              </a:extLst>
            </p:cNvPr>
            <p:cNvSpPr/>
            <p:nvPr/>
          </p:nvSpPr>
          <p:spPr>
            <a:xfrm>
              <a:off x="7712730" y="3638274"/>
              <a:ext cx="720919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650C187-F427-4A1D-A645-401557075A92}"/>
                </a:ext>
              </a:extLst>
            </p:cNvPr>
            <p:cNvSpPr/>
            <p:nvPr/>
          </p:nvSpPr>
          <p:spPr>
            <a:xfrm>
              <a:off x="8794239" y="3638274"/>
              <a:ext cx="900341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B04E1F7-6485-4D61-B2AF-92A5BAD85F03}"/>
                </a:ext>
              </a:extLst>
            </p:cNvPr>
            <p:cNvSpPr/>
            <p:nvPr/>
          </p:nvSpPr>
          <p:spPr>
            <a:xfrm>
              <a:off x="10055167" y="3638274"/>
              <a:ext cx="458528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7C1FAA5-E3D8-492F-9241-56616B1BE3F2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4074171" y="2948174"/>
            <a:ext cx="12700" cy="1394260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8055695D-1FC0-4ADE-BD44-108BB7A441F0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2836286" y="3104549"/>
            <a:ext cx="12700" cy="108150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A5817C-BAA2-49FA-AD7C-D8901C26B463}"/>
              </a:ext>
            </a:extLst>
          </p:cNvPr>
          <p:cNvGrpSpPr/>
          <p:nvPr/>
        </p:nvGrpSpPr>
        <p:grpSpPr>
          <a:xfrm>
            <a:off x="1935072" y="5082826"/>
            <a:ext cx="8571622" cy="542677"/>
            <a:chOff x="1942073" y="3638274"/>
            <a:chExt cx="8571622" cy="54267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3135C08-C42F-4904-9B22-38FAC30F1574}"/>
                </a:ext>
              </a:extLst>
            </p:cNvPr>
            <p:cNvSpPr/>
            <p:nvPr/>
          </p:nvSpPr>
          <p:spPr>
            <a:xfrm>
              <a:off x="1942073" y="3638274"/>
              <a:ext cx="720919" cy="5426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8ADEDBA-6033-468C-8D7B-335B925885B0}"/>
                </a:ext>
              </a:extLst>
            </p:cNvPr>
            <p:cNvSpPr/>
            <p:nvPr/>
          </p:nvSpPr>
          <p:spPr>
            <a:xfrm>
              <a:off x="3023582" y="3638274"/>
              <a:ext cx="720919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C8E3BBC-8475-42A3-9E65-BC3E98786E25}"/>
                </a:ext>
              </a:extLst>
            </p:cNvPr>
            <p:cNvSpPr/>
            <p:nvPr/>
          </p:nvSpPr>
          <p:spPr>
            <a:xfrm>
              <a:off x="4105091" y="3638274"/>
              <a:ext cx="1346422" cy="5426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91163D6-CADA-4129-9302-0139763CE959}"/>
                </a:ext>
              </a:extLst>
            </p:cNvPr>
            <p:cNvSpPr/>
            <p:nvPr/>
          </p:nvSpPr>
          <p:spPr>
            <a:xfrm>
              <a:off x="5812103" y="3638274"/>
              <a:ext cx="720919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FE28B1E-BF24-4136-9EA7-01EE0D59FBDA}"/>
                </a:ext>
              </a:extLst>
            </p:cNvPr>
            <p:cNvSpPr/>
            <p:nvPr/>
          </p:nvSpPr>
          <p:spPr>
            <a:xfrm>
              <a:off x="6893612" y="3638274"/>
              <a:ext cx="458528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i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8A094F8-559C-4E61-A49D-5D88E7D283F4}"/>
                </a:ext>
              </a:extLst>
            </p:cNvPr>
            <p:cNvSpPr/>
            <p:nvPr/>
          </p:nvSpPr>
          <p:spPr>
            <a:xfrm>
              <a:off x="7712730" y="3638274"/>
              <a:ext cx="720919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7B71397-E165-40FA-9DAF-885A4BF9A520}"/>
                </a:ext>
              </a:extLst>
            </p:cNvPr>
            <p:cNvSpPr/>
            <p:nvPr/>
          </p:nvSpPr>
          <p:spPr>
            <a:xfrm>
              <a:off x="8794239" y="3638274"/>
              <a:ext cx="900341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hello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214B2A9-7C4B-4B5C-AE7C-B0472424DAD6}"/>
                </a:ext>
              </a:extLst>
            </p:cNvPr>
            <p:cNvSpPr/>
            <p:nvPr/>
          </p:nvSpPr>
          <p:spPr>
            <a:xfrm>
              <a:off x="10055167" y="3638274"/>
              <a:ext cx="458528" cy="542677"/>
            </a:xfrm>
            <a:prstGeom prst="roundRect">
              <a:avLst/>
            </a:prstGeom>
            <a:solidFill>
              <a:srgbClr val="B0F5A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.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9FFA815-05EA-4730-B6C4-B7466B8FD9F2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5400000">
            <a:off x="2836287" y="5084749"/>
            <a:ext cx="12700" cy="108150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D64A9439-2E62-4A9E-882D-8235504AE69C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4074171" y="4928373"/>
            <a:ext cx="12700" cy="1394260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56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F83261-13CD-4433-AED4-DC6E0CE962B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4C368A-DFA4-41B3-8638-6188AC20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0DA97-A032-45BB-A0B0-0FD6EB35B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3EEEB-6CA7-471D-AE33-32A794837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DB601-6E32-48E1-99D3-144ADCD5B0FF}"/>
              </a:ext>
            </a:extLst>
          </p:cNvPr>
          <p:cNvCxnSpPr>
            <a:cxnSpLocks/>
          </p:cNvCxnSpPr>
          <p:nvPr/>
        </p:nvCxnSpPr>
        <p:spPr>
          <a:xfrm>
            <a:off x="3767140" y="31408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D98321-1773-46EC-9BB7-A6A8E15ECEFE}"/>
              </a:ext>
            </a:extLst>
          </p:cNvPr>
          <p:cNvCxnSpPr>
            <a:cxnSpLocks/>
          </p:cNvCxnSpPr>
          <p:nvPr/>
        </p:nvCxnSpPr>
        <p:spPr>
          <a:xfrm>
            <a:off x="3767140" y="51982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A1031C-250F-4714-8B96-538CB3DE12DF}"/>
              </a:ext>
            </a:extLst>
          </p:cNvPr>
          <p:cNvSpPr/>
          <p:nvPr/>
        </p:nvSpPr>
        <p:spPr>
          <a:xfrm>
            <a:off x="4306124" y="3001459"/>
            <a:ext cx="1085080" cy="1488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은닉층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90BFC8-9670-4B6D-AEF2-9C6DC05B94F1}"/>
              </a:ext>
            </a:extLst>
          </p:cNvPr>
          <p:cNvCxnSpPr>
            <a:cxnSpLocks/>
          </p:cNvCxnSpPr>
          <p:nvPr/>
        </p:nvCxnSpPr>
        <p:spPr>
          <a:xfrm>
            <a:off x="2641653" y="2480680"/>
            <a:ext cx="1674347" cy="84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C1CC2D-A1C5-4E77-913E-CD4BEA1BFC91}"/>
              </a:ext>
            </a:extLst>
          </p:cNvPr>
          <p:cNvCxnSpPr>
            <a:cxnSpLocks/>
          </p:cNvCxnSpPr>
          <p:nvPr/>
        </p:nvCxnSpPr>
        <p:spPr>
          <a:xfrm flipV="1">
            <a:off x="2620066" y="4246595"/>
            <a:ext cx="1685141" cy="75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5E25D2-9197-4944-9E63-8068AEFD94B7}"/>
              </a:ext>
            </a:extLst>
          </p:cNvPr>
          <p:cNvCxnSpPr>
            <a:cxnSpLocks/>
          </p:cNvCxnSpPr>
          <p:nvPr/>
        </p:nvCxnSpPr>
        <p:spPr>
          <a:xfrm>
            <a:off x="5420181" y="4246595"/>
            <a:ext cx="2528834" cy="157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BBBA9F-6D65-4E3A-A906-28BD9022EB38}"/>
              </a:ext>
            </a:extLst>
          </p:cNvPr>
          <p:cNvSpPr txBox="1"/>
          <p:nvPr/>
        </p:nvSpPr>
        <p:spPr>
          <a:xfrm>
            <a:off x="6463275" y="2684801"/>
            <a:ext cx="114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Weight(out)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625FF-8D86-402B-B1C0-3D474CAB7B7E}"/>
              </a:ext>
            </a:extLst>
          </p:cNvPr>
          <p:cNvSpPr txBox="1"/>
          <p:nvPr/>
        </p:nvSpPr>
        <p:spPr>
          <a:xfrm>
            <a:off x="3094368" y="3589634"/>
            <a:ext cx="1024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Weight(in)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FC63EB-9D51-4074-ACC0-6502CC021F98}"/>
              </a:ext>
            </a:extLst>
          </p:cNvPr>
          <p:cNvCxnSpPr>
            <a:cxnSpLocks/>
          </p:cNvCxnSpPr>
          <p:nvPr/>
        </p:nvCxnSpPr>
        <p:spPr>
          <a:xfrm flipV="1">
            <a:off x="5398478" y="1049068"/>
            <a:ext cx="2550537" cy="227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DBE800-DD0E-486E-8A7E-960D59C03A36}"/>
              </a:ext>
            </a:extLst>
          </p:cNvPr>
          <p:cNvCxnSpPr>
            <a:cxnSpLocks/>
          </p:cNvCxnSpPr>
          <p:nvPr/>
        </p:nvCxnSpPr>
        <p:spPr>
          <a:xfrm>
            <a:off x="5398478" y="3250034"/>
            <a:ext cx="2517326" cy="3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B0312-0B99-40A0-B5C3-5EC5F1143A80}"/>
              </a:ext>
            </a:extLst>
          </p:cNvPr>
          <p:cNvSpPr txBox="1"/>
          <p:nvPr/>
        </p:nvSpPr>
        <p:spPr>
          <a:xfrm>
            <a:off x="6425438" y="4237105"/>
            <a:ext cx="114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Weight(out)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3936B2-5A2C-4644-8F0A-47F6A72D4512}"/>
              </a:ext>
            </a:extLst>
          </p:cNvPr>
          <p:cNvSpPr/>
          <p:nvPr/>
        </p:nvSpPr>
        <p:spPr>
          <a:xfrm>
            <a:off x="2171444" y="2480680"/>
            <a:ext cx="504825" cy="25256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2E3D11-11C1-408A-9BE3-A3EE51AD8A07}"/>
              </a:ext>
            </a:extLst>
          </p:cNvPr>
          <p:cNvSpPr/>
          <p:nvPr/>
        </p:nvSpPr>
        <p:spPr>
          <a:xfrm>
            <a:off x="9637429" y="1028700"/>
            <a:ext cx="504825" cy="2221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45F8F-A3DA-4638-9070-676509827B40}"/>
              </a:ext>
            </a:extLst>
          </p:cNvPr>
          <p:cNvSpPr txBox="1"/>
          <p:nvPr/>
        </p:nvSpPr>
        <p:spPr>
          <a:xfrm>
            <a:off x="1301946" y="2576472"/>
            <a:ext cx="905055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you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say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goodbye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and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/>
              <a:t>i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hello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8F8F1-5C24-4CE8-A741-19D8DF84E855}"/>
              </a:ext>
            </a:extLst>
          </p:cNvPr>
          <p:cNvGrpSpPr/>
          <p:nvPr/>
        </p:nvGrpSpPr>
        <p:grpSpPr>
          <a:xfrm>
            <a:off x="7918767" y="1028700"/>
            <a:ext cx="381744" cy="2221334"/>
            <a:chOff x="7647834" y="1643645"/>
            <a:chExt cx="381744" cy="222133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2983101-8AAE-4C43-8472-E8DEF089D014}"/>
                </a:ext>
              </a:extLst>
            </p:cNvPr>
            <p:cNvSpPr/>
            <p:nvPr/>
          </p:nvSpPr>
          <p:spPr>
            <a:xfrm>
              <a:off x="7647834" y="1643645"/>
              <a:ext cx="381744" cy="22213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9052FA8-06D4-49E1-8F1F-F8A892F4D833}"/>
                </a:ext>
              </a:extLst>
            </p:cNvPr>
            <p:cNvSpPr/>
            <p:nvPr/>
          </p:nvSpPr>
          <p:spPr>
            <a:xfrm>
              <a:off x="7748881" y="1809806"/>
              <a:ext cx="168818" cy="171746"/>
            </a:xfrm>
            <a:prstGeom prst="ellipse">
              <a:avLst/>
            </a:prstGeom>
            <a:solidFill>
              <a:srgbClr val="B3640D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D82B9CF-6BC0-4571-AE1E-BD2EB793017D}"/>
                </a:ext>
              </a:extLst>
            </p:cNvPr>
            <p:cNvSpPr/>
            <p:nvPr/>
          </p:nvSpPr>
          <p:spPr>
            <a:xfrm>
              <a:off x="7748881" y="2093638"/>
              <a:ext cx="168818" cy="171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2AC3068-0DDA-4968-8262-2E29A624E42F}"/>
                </a:ext>
              </a:extLst>
            </p:cNvPr>
            <p:cNvSpPr/>
            <p:nvPr/>
          </p:nvSpPr>
          <p:spPr>
            <a:xfrm>
              <a:off x="7748881" y="2377470"/>
              <a:ext cx="168818" cy="171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02B3A5A-26E5-4B7D-8102-DA184034CA22}"/>
                </a:ext>
              </a:extLst>
            </p:cNvPr>
            <p:cNvSpPr/>
            <p:nvPr/>
          </p:nvSpPr>
          <p:spPr>
            <a:xfrm>
              <a:off x="7748881" y="2661302"/>
              <a:ext cx="168818" cy="17174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B40E40-4A5D-4D06-92D9-AF57CF02B62B}"/>
                </a:ext>
              </a:extLst>
            </p:cNvPr>
            <p:cNvSpPr/>
            <p:nvPr/>
          </p:nvSpPr>
          <p:spPr>
            <a:xfrm>
              <a:off x="7748881" y="2945134"/>
              <a:ext cx="168818" cy="171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6FABFB-ED8F-4D96-94FC-96B079464230}"/>
                </a:ext>
              </a:extLst>
            </p:cNvPr>
            <p:cNvSpPr/>
            <p:nvPr/>
          </p:nvSpPr>
          <p:spPr>
            <a:xfrm>
              <a:off x="7748881" y="3228966"/>
              <a:ext cx="168818" cy="1717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6B8AFA0-10C3-46EF-9EDA-AFA6DAE9EB0D}"/>
                </a:ext>
              </a:extLst>
            </p:cNvPr>
            <p:cNvSpPr/>
            <p:nvPr/>
          </p:nvSpPr>
          <p:spPr>
            <a:xfrm>
              <a:off x="7748881" y="3512800"/>
              <a:ext cx="168818" cy="17174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665721-8260-4BAD-90C9-52DAB194ACF2}"/>
              </a:ext>
            </a:extLst>
          </p:cNvPr>
          <p:cNvCxnSpPr>
            <a:cxnSpLocks/>
          </p:cNvCxnSpPr>
          <p:nvPr/>
        </p:nvCxnSpPr>
        <p:spPr>
          <a:xfrm flipV="1">
            <a:off x="5398478" y="3276882"/>
            <a:ext cx="2565294" cy="10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86A2E1-5406-4B16-B9A9-BF2CA7FBBA99}"/>
              </a:ext>
            </a:extLst>
          </p:cNvPr>
          <p:cNvSpPr txBox="1"/>
          <p:nvPr/>
        </p:nvSpPr>
        <p:spPr>
          <a:xfrm>
            <a:off x="8314199" y="1079894"/>
            <a:ext cx="905055" cy="2022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/>
              <a:t>you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say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goodbye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and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 err="1"/>
              <a:t>i</a:t>
            </a:r>
            <a:endParaRPr lang="en-US" altLang="ko-KR" sz="1400" dirty="0"/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hello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906C8E-DB3F-42B5-9651-4331310FDFED}"/>
              </a:ext>
            </a:extLst>
          </p:cNvPr>
          <p:cNvGrpSpPr/>
          <p:nvPr/>
        </p:nvGrpSpPr>
        <p:grpSpPr>
          <a:xfrm>
            <a:off x="7937507" y="3624009"/>
            <a:ext cx="381744" cy="2221334"/>
            <a:chOff x="7647834" y="1643645"/>
            <a:chExt cx="381744" cy="222133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55E898F-D35D-4D98-8ABD-0B992305929D}"/>
                </a:ext>
              </a:extLst>
            </p:cNvPr>
            <p:cNvSpPr/>
            <p:nvPr/>
          </p:nvSpPr>
          <p:spPr>
            <a:xfrm>
              <a:off x="7647834" y="1643645"/>
              <a:ext cx="381744" cy="22213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DA4A755-7EC6-4D0A-8EFA-C748A88C57AF}"/>
                </a:ext>
              </a:extLst>
            </p:cNvPr>
            <p:cNvSpPr/>
            <p:nvPr/>
          </p:nvSpPr>
          <p:spPr>
            <a:xfrm>
              <a:off x="7748881" y="1809806"/>
              <a:ext cx="168818" cy="171746"/>
            </a:xfrm>
            <a:prstGeom prst="ellipse">
              <a:avLst/>
            </a:prstGeom>
            <a:solidFill>
              <a:srgbClr val="B3640D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3ADC5BA-AF85-47CE-9824-E031DCFAFD52}"/>
                </a:ext>
              </a:extLst>
            </p:cNvPr>
            <p:cNvSpPr/>
            <p:nvPr/>
          </p:nvSpPr>
          <p:spPr>
            <a:xfrm>
              <a:off x="7748881" y="2093638"/>
              <a:ext cx="168818" cy="171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FC03835-5DE7-40F6-982D-CB1C2171A78D}"/>
                </a:ext>
              </a:extLst>
            </p:cNvPr>
            <p:cNvSpPr/>
            <p:nvPr/>
          </p:nvSpPr>
          <p:spPr>
            <a:xfrm>
              <a:off x="7748881" y="2377470"/>
              <a:ext cx="168818" cy="171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9668DEA-819E-4D15-B856-A62931922A44}"/>
                </a:ext>
              </a:extLst>
            </p:cNvPr>
            <p:cNvSpPr/>
            <p:nvPr/>
          </p:nvSpPr>
          <p:spPr>
            <a:xfrm>
              <a:off x="7748881" y="2661302"/>
              <a:ext cx="168818" cy="17174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C7276B4-0B2A-4383-B379-C30E979352EC}"/>
                </a:ext>
              </a:extLst>
            </p:cNvPr>
            <p:cNvSpPr/>
            <p:nvPr/>
          </p:nvSpPr>
          <p:spPr>
            <a:xfrm>
              <a:off x="7748881" y="2945134"/>
              <a:ext cx="168818" cy="171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FB27B87-EAA7-4B2A-AE70-4B8D8EC1520D}"/>
                </a:ext>
              </a:extLst>
            </p:cNvPr>
            <p:cNvSpPr/>
            <p:nvPr/>
          </p:nvSpPr>
          <p:spPr>
            <a:xfrm>
              <a:off x="7748881" y="3228966"/>
              <a:ext cx="168818" cy="1717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AC7037B-8CD1-4173-BF28-4A58FC24372D}"/>
                </a:ext>
              </a:extLst>
            </p:cNvPr>
            <p:cNvSpPr/>
            <p:nvPr/>
          </p:nvSpPr>
          <p:spPr>
            <a:xfrm>
              <a:off x="7748881" y="3512800"/>
              <a:ext cx="168818" cy="17174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DB00B1E-2FFC-4E55-A7C4-E66EC7C28791}"/>
              </a:ext>
            </a:extLst>
          </p:cNvPr>
          <p:cNvSpPr txBox="1"/>
          <p:nvPr/>
        </p:nvSpPr>
        <p:spPr>
          <a:xfrm>
            <a:off x="8314199" y="3677591"/>
            <a:ext cx="905055" cy="2022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/>
              <a:t>you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say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goodbye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and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 err="1"/>
              <a:t>i</a:t>
            </a:r>
            <a:endParaRPr lang="en-US" altLang="ko-KR" sz="1400" dirty="0"/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hello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FD91C20-7926-4013-AD65-371F269A01A4}"/>
              </a:ext>
            </a:extLst>
          </p:cNvPr>
          <p:cNvSpPr/>
          <p:nvPr/>
        </p:nvSpPr>
        <p:spPr>
          <a:xfrm>
            <a:off x="9651119" y="3621838"/>
            <a:ext cx="504825" cy="2221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6FC4C-43DB-4B32-95E1-7E41B6851020}"/>
              </a:ext>
            </a:extLst>
          </p:cNvPr>
          <p:cNvSpPr txBox="1"/>
          <p:nvPr/>
        </p:nvSpPr>
        <p:spPr>
          <a:xfrm>
            <a:off x="10264144" y="557215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정답 레이블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498E8-138B-45C7-83AB-A568A4812033}"/>
              </a:ext>
            </a:extLst>
          </p:cNvPr>
          <p:cNvSpPr txBox="1"/>
          <p:nvPr/>
        </p:nvSpPr>
        <p:spPr>
          <a:xfrm>
            <a:off x="6651470" y="566491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출력층</a:t>
            </a:r>
            <a:r>
              <a:rPr lang="en-US" altLang="ko-KR" sz="1400" dirty="0"/>
              <a:t>(</a:t>
            </a:r>
            <a:r>
              <a:rPr lang="ko-KR" altLang="en-US" sz="1400" dirty="0"/>
              <a:t>점수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B6E40C-D40C-48DB-A169-B769A1D22B90}"/>
              </a:ext>
            </a:extLst>
          </p:cNvPr>
          <p:cNvSpPr txBox="1"/>
          <p:nvPr/>
        </p:nvSpPr>
        <p:spPr>
          <a:xfrm>
            <a:off x="2140226" y="5240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입력층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7482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B75D6A7-6B4E-469C-A463-736476AD4326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skip-gram</a:t>
                </a:r>
                <a:r>
                  <a:rPr lang="ko-KR" altLang="en-US" dirty="0"/>
                  <a:t>의 상세 훈련 방식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학습 과정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최대우도법</a:t>
                </a:r>
                <a:r>
                  <a:rPr lang="en-US" altLang="ko-KR" dirty="0"/>
                  <a:t>(Maximum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Likelihood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Estimation, MLE)</a:t>
                </a:r>
                <a:r>
                  <a:rPr lang="ko-KR" altLang="en-US" dirty="0"/>
                  <a:t>을 통해 수식을 최대로 만드는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</a:p>
              <a:p>
                <a:pPr lvl="5"/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𝑙𝑜𝑔𝑃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𝑙𝑜𝑔𝑃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pPr lvl="5"/>
                <a:endParaRPr lang="en-US" altLang="ko-KR" dirty="0"/>
              </a:p>
              <a:p>
                <a:pPr lvl="3"/>
                <a:r>
                  <a:rPr lang="ko-KR" altLang="en-US" dirty="0"/>
                  <a:t>이를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주어졌을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앞뒤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개의 단어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예측하도록 훈련한다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이때 윈도우의 크기는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lvl="3"/>
                <a:r>
                  <a:rPr lang="ko-KR" altLang="en-US" dirty="0"/>
                  <a:t>아래의 식을 통해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벡터로 만든다</a:t>
                </a:r>
                <a:r>
                  <a:rPr lang="en-US" altLang="ko-KR" dirty="0"/>
                  <a:t>.</a:t>
                </a:r>
              </a:p>
              <a:p>
                <a:pPr lvl="4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Υ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B75D6A7-6B4E-469C-A463-736476AD4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B7247656-C828-403F-9DA9-76D66ECD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F94B1-629E-4A27-9F19-BAA6899D2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6B0BD-A7EF-4877-A90F-6182815A7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BA5024-DFFD-4A2A-8389-A21482269500}"/>
              </a:ext>
            </a:extLst>
          </p:cNvPr>
          <p:cNvSpPr/>
          <p:nvPr/>
        </p:nvSpPr>
        <p:spPr>
          <a:xfrm>
            <a:off x="6969846" y="1714991"/>
            <a:ext cx="4654415" cy="3257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최대우도법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원래 모집단의 분포에 최대한 가깝게 파라미터를 추정하는 방법</a:t>
            </a:r>
          </a:p>
        </p:txBody>
      </p:sp>
    </p:spTree>
    <p:extLst>
      <p:ext uri="{BB962C8B-B14F-4D97-AF65-F5344CB8AC3E}">
        <p14:creationId xmlns:p14="http://schemas.microsoft.com/office/powerpoint/2010/main" val="2170576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0562C7-5714-4B66-922E-0C5A28962D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skip-gram</a:t>
            </a:r>
            <a:r>
              <a:rPr lang="ko-KR" altLang="en-US" dirty="0"/>
              <a:t>의 구조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AD5ECA-D33D-40AE-A563-5862F7BF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1C16C0-C096-4BD3-BEF8-BD1561CD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A3E01D-94E6-45CB-BFA7-460399D5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D1FC10C-190F-479A-BF7B-461035CD6812}"/>
              </a:ext>
            </a:extLst>
          </p:cNvPr>
          <p:cNvGrpSpPr/>
          <p:nvPr/>
        </p:nvGrpSpPr>
        <p:grpSpPr>
          <a:xfrm>
            <a:off x="1840569" y="1883742"/>
            <a:ext cx="966074" cy="3714037"/>
            <a:chOff x="1412805" y="1883742"/>
            <a:chExt cx="966074" cy="37140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DDBCC5-0C81-46E7-9999-E7411AF22267}"/>
                </a:ext>
              </a:extLst>
            </p:cNvPr>
            <p:cNvSpPr/>
            <p:nvPr/>
          </p:nvSpPr>
          <p:spPr>
            <a:xfrm>
              <a:off x="1412805" y="2347988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CF514F-2756-4713-9F55-0A1F335FD3B8}"/>
                </a:ext>
              </a:extLst>
            </p:cNvPr>
            <p:cNvSpPr/>
            <p:nvPr/>
          </p:nvSpPr>
          <p:spPr>
            <a:xfrm>
              <a:off x="1412805" y="2812234"/>
              <a:ext cx="966074" cy="4643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6298C2-9BC8-4C29-A6DB-54E7ECC376BE}"/>
                </a:ext>
              </a:extLst>
            </p:cNvPr>
            <p:cNvSpPr/>
            <p:nvPr/>
          </p:nvSpPr>
          <p:spPr>
            <a:xfrm>
              <a:off x="1412805" y="3740726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05D0F9-2437-493D-8B06-6CD0AB548605}"/>
                </a:ext>
              </a:extLst>
            </p:cNvPr>
            <p:cNvSpPr/>
            <p:nvPr/>
          </p:nvSpPr>
          <p:spPr>
            <a:xfrm>
              <a:off x="1412805" y="5133462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36EB20-F2A5-433A-8043-D46B8DCAD7C2}"/>
                </a:ext>
              </a:extLst>
            </p:cNvPr>
            <p:cNvSpPr/>
            <p:nvPr/>
          </p:nvSpPr>
          <p:spPr>
            <a:xfrm>
              <a:off x="1412805" y="1883742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779310-0D72-4CDC-8399-0CF77504C954}"/>
                </a:ext>
              </a:extLst>
            </p:cNvPr>
            <p:cNvSpPr/>
            <p:nvPr/>
          </p:nvSpPr>
          <p:spPr>
            <a:xfrm>
              <a:off x="1412805" y="3276480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F684938-771B-400E-BDA9-67822C59523E}"/>
                </a:ext>
              </a:extLst>
            </p:cNvPr>
            <p:cNvSpPr/>
            <p:nvPr/>
          </p:nvSpPr>
          <p:spPr>
            <a:xfrm>
              <a:off x="1412805" y="4669218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B6D583B-2015-4329-B4BA-FD6CDAE3E544}"/>
                </a:ext>
              </a:extLst>
            </p:cNvPr>
            <p:cNvSpPr/>
            <p:nvPr/>
          </p:nvSpPr>
          <p:spPr>
            <a:xfrm>
              <a:off x="1412805" y="4204972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CB4C00-AA3D-4E7F-94A6-7155C53593F7}"/>
              </a:ext>
            </a:extLst>
          </p:cNvPr>
          <p:cNvGrpSpPr/>
          <p:nvPr/>
        </p:nvGrpSpPr>
        <p:grpSpPr>
          <a:xfrm>
            <a:off x="9665295" y="1883565"/>
            <a:ext cx="966074" cy="3714037"/>
            <a:chOff x="8436941" y="1883671"/>
            <a:chExt cx="966074" cy="371403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13D694-AACE-48DC-BA26-8F6224ED3484}"/>
                </a:ext>
              </a:extLst>
            </p:cNvPr>
            <p:cNvSpPr/>
            <p:nvPr/>
          </p:nvSpPr>
          <p:spPr>
            <a:xfrm>
              <a:off x="8436941" y="2347917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04083E-09EC-478D-8DAF-F8288F82E94E}"/>
                </a:ext>
              </a:extLst>
            </p:cNvPr>
            <p:cNvSpPr/>
            <p:nvPr/>
          </p:nvSpPr>
          <p:spPr>
            <a:xfrm>
              <a:off x="8436941" y="2812163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1F9B96-AF7D-4332-B1DC-4ADF403F377C}"/>
                </a:ext>
              </a:extLst>
            </p:cNvPr>
            <p:cNvSpPr/>
            <p:nvPr/>
          </p:nvSpPr>
          <p:spPr>
            <a:xfrm>
              <a:off x="8436941" y="3740655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15C57A-8DFB-4382-855D-779355B006A3}"/>
                </a:ext>
              </a:extLst>
            </p:cNvPr>
            <p:cNvSpPr/>
            <p:nvPr/>
          </p:nvSpPr>
          <p:spPr>
            <a:xfrm>
              <a:off x="8436941" y="5133391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573189-65E0-4026-AD1C-61B39571ABE2}"/>
                </a:ext>
              </a:extLst>
            </p:cNvPr>
            <p:cNvSpPr/>
            <p:nvPr/>
          </p:nvSpPr>
          <p:spPr>
            <a:xfrm>
              <a:off x="8436941" y="1883671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B9BE356-FB7C-469D-86FB-70BBB7339D89}"/>
                </a:ext>
              </a:extLst>
            </p:cNvPr>
            <p:cNvSpPr/>
            <p:nvPr/>
          </p:nvSpPr>
          <p:spPr>
            <a:xfrm>
              <a:off x="8436941" y="3276409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AE8D43-8614-4D6B-B13A-E0683A8F3DF4}"/>
                </a:ext>
              </a:extLst>
            </p:cNvPr>
            <p:cNvSpPr/>
            <p:nvPr/>
          </p:nvSpPr>
          <p:spPr>
            <a:xfrm>
              <a:off x="8436941" y="4669147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09D0B2-256F-4012-BF6C-F1BA6A2CE01C}"/>
                </a:ext>
              </a:extLst>
            </p:cNvPr>
            <p:cNvSpPr/>
            <p:nvPr/>
          </p:nvSpPr>
          <p:spPr>
            <a:xfrm>
              <a:off x="8436941" y="4204901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BE47FD5-9358-4F92-A9A8-FF2EE927BD0A}"/>
                  </a:ext>
                </a:extLst>
              </p:cNvPr>
              <p:cNvSpPr/>
              <p:nvPr/>
            </p:nvSpPr>
            <p:spPr>
              <a:xfrm>
                <a:off x="3796750" y="2347917"/>
                <a:ext cx="966074" cy="27854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BE47FD5-9358-4F92-A9A8-FF2EE927B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50" y="2347917"/>
                <a:ext cx="966074" cy="278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3A9B0A9-8D9B-4BBA-85C3-2CC79B65BD95}"/>
                  </a:ext>
                </a:extLst>
              </p:cNvPr>
              <p:cNvSpPr/>
              <p:nvPr/>
            </p:nvSpPr>
            <p:spPr>
              <a:xfrm>
                <a:off x="7709114" y="2347917"/>
                <a:ext cx="966074" cy="27854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3A9B0A9-8D9B-4BBA-85C3-2CC79B65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14" y="2347917"/>
                <a:ext cx="966074" cy="2785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E22DF5-1A37-4E96-B169-89D2839F128B}"/>
              </a:ext>
            </a:extLst>
          </p:cNvPr>
          <p:cNvGrpSpPr/>
          <p:nvPr/>
        </p:nvGrpSpPr>
        <p:grpSpPr>
          <a:xfrm>
            <a:off x="5752932" y="2812092"/>
            <a:ext cx="966074" cy="1857053"/>
            <a:chOff x="5108602" y="2812092"/>
            <a:chExt cx="966074" cy="185705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E5B35E-94F8-40E9-8B9A-4325923A2325}"/>
                </a:ext>
              </a:extLst>
            </p:cNvPr>
            <p:cNvSpPr/>
            <p:nvPr/>
          </p:nvSpPr>
          <p:spPr>
            <a:xfrm>
              <a:off x="5108602" y="2812092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AF7AC26-FA75-48D8-BE5E-1681A142AF9F}"/>
                </a:ext>
              </a:extLst>
            </p:cNvPr>
            <p:cNvSpPr/>
            <p:nvPr/>
          </p:nvSpPr>
          <p:spPr>
            <a:xfrm>
              <a:off x="5108602" y="4204828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9DB185D-71BB-4FCD-9E2E-DD8B4F07B8D4}"/>
                </a:ext>
              </a:extLst>
            </p:cNvPr>
            <p:cNvSpPr/>
            <p:nvPr/>
          </p:nvSpPr>
          <p:spPr>
            <a:xfrm>
              <a:off x="5108602" y="3740584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D8781D-1F5B-4210-9222-54AFABEDA782}"/>
                </a:ext>
              </a:extLst>
            </p:cNvPr>
            <p:cNvSpPr/>
            <p:nvPr/>
          </p:nvSpPr>
          <p:spPr>
            <a:xfrm>
              <a:off x="5108602" y="3276338"/>
              <a:ext cx="966074" cy="464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9DB5B54-E92F-4D9F-B911-BE2843B61D08}"/>
              </a:ext>
            </a:extLst>
          </p:cNvPr>
          <p:cNvCxnSpPr>
            <a:endCxn id="39" idx="1"/>
          </p:cNvCxnSpPr>
          <p:nvPr/>
        </p:nvCxnSpPr>
        <p:spPr>
          <a:xfrm>
            <a:off x="2806643" y="3740549"/>
            <a:ext cx="990107" cy="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DFDC1F5-0DD6-4A28-9D53-433D9D435DE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762824" y="3740654"/>
            <a:ext cx="99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5F0783F-4D93-44CE-8CF7-5830AC29634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719006" y="3740406"/>
            <a:ext cx="990108" cy="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43E927-340B-4242-9745-06803A9B639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8675188" y="3740408"/>
            <a:ext cx="990107" cy="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80C691-F59D-4546-A44E-408042DAE62B}"/>
              </a:ext>
            </a:extLst>
          </p:cNvPr>
          <p:cNvSpPr txBox="1"/>
          <p:nvPr/>
        </p:nvSpPr>
        <p:spPr>
          <a:xfrm>
            <a:off x="1840569" y="566381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/>
              <a:t>원핫</a:t>
            </a:r>
            <a:r>
              <a:rPr lang="ko-KR" altLang="en-US" sz="1400" dirty="0"/>
              <a:t> 벡터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94DE24-108E-4EF7-8B88-BFD9F1D909C8}"/>
              </a:ext>
            </a:extLst>
          </p:cNvPr>
          <p:cNvSpPr txBox="1"/>
          <p:nvPr/>
        </p:nvSpPr>
        <p:spPr>
          <a:xfrm>
            <a:off x="3707354" y="513314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/>
              <a:t>임베딩</a:t>
            </a:r>
            <a:r>
              <a:rPr lang="ko-KR" altLang="en-US" sz="1400" dirty="0"/>
              <a:t> 계층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249C2-478D-431A-8A64-0ACD947B1A2C}"/>
              </a:ext>
            </a:extLst>
          </p:cNvPr>
          <p:cNvSpPr txBox="1"/>
          <p:nvPr/>
        </p:nvSpPr>
        <p:spPr>
          <a:xfrm>
            <a:off x="5663536" y="466511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임베딩</a:t>
            </a:r>
            <a:r>
              <a:rPr lang="ko-KR" altLang="en-US" sz="1400" dirty="0"/>
              <a:t> 벡터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911079-3CE8-4288-BB4A-A863C796EDC8}"/>
              </a:ext>
            </a:extLst>
          </p:cNvPr>
          <p:cNvSpPr txBox="1"/>
          <p:nvPr/>
        </p:nvSpPr>
        <p:spPr>
          <a:xfrm>
            <a:off x="7440182" y="512936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소프트맥스</a:t>
            </a:r>
            <a:r>
              <a:rPr lang="ko-KR" altLang="en-US" sz="1400" dirty="0"/>
              <a:t> 계층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B47851-653B-47A2-8546-CF59F10CD67B}"/>
              </a:ext>
            </a:extLst>
          </p:cNvPr>
          <p:cNvSpPr txBox="1"/>
          <p:nvPr/>
        </p:nvSpPr>
        <p:spPr>
          <a:xfrm>
            <a:off x="9486131" y="559753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멀티눌리</a:t>
            </a:r>
            <a:r>
              <a:rPr lang="ko-KR" altLang="en-US" sz="1400" dirty="0"/>
              <a:t> 분포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7AF504B-A598-4610-AD8F-63A2CEF84C16}"/>
              </a:ext>
            </a:extLst>
          </p:cNvPr>
          <p:cNvSpPr/>
          <p:nvPr/>
        </p:nvSpPr>
        <p:spPr>
          <a:xfrm>
            <a:off x="9132227" y="5971589"/>
            <a:ext cx="2531279" cy="3257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멀티눌리</a:t>
            </a:r>
            <a:r>
              <a:rPr lang="ko-KR" altLang="en-US" sz="1000" dirty="0">
                <a:solidFill>
                  <a:schemeClr val="tx1"/>
                </a:solidFill>
              </a:rPr>
              <a:t> 분포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이산 확률 분포의 하나</a:t>
            </a:r>
          </a:p>
        </p:txBody>
      </p:sp>
    </p:spTree>
    <p:extLst>
      <p:ext uri="{BB962C8B-B14F-4D97-AF65-F5344CB8AC3E}">
        <p14:creationId xmlns:p14="http://schemas.microsoft.com/office/powerpoint/2010/main" val="28718369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40E445-8222-4AA5-B5DB-CCEA4B2807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4417A8-F9F6-4C87-8DB1-7A631B55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0704A-1DD4-4CC2-B27A-20C1EFAA3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03A7A9-3CF3-4B2A-B770-E0D27B202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5D42B-8165-4577-A881-8453146FCCF9}"/>
              </a:ext>
            </a:extLst>
          </p:cNvPr>
          <p:cNvSpPr txBox="1"/>
          <p:nvPr/>
        </p:nvSpPr>
        <p:spPr>
          <a:xfrm>
            <a:off x="5234225" y="3074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48067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841964A-2862-444A-AE19-AAF27264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19D9FD-8B28-4272-8C61-A1D58CD6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41DF5-40BB-4A00-BF43-8AFDCB45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8CD0DF-FAEC-4B3E-AA35-64F7C53C1BE1}"/>
              </a:ext>
            </a:extLst>
          </p:cNvPr>
          <p:cNvSpPr/>
          <p:nvPr/>
        </p:nvSpPr>
        <p:spPr>
          <a:xfrm>
            <a:off x="3031064" y="1375833"/>
            <a:ext cx="630767" cy="193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MatMul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D2CC2C-8F23-48DD-AB32-C819F761C762}"/>
              </a:ext>
            </a:extLst>
          </p:cNvPr>
          <p:cNvSpPr/>
          <p:nvPr/>
        </p:nvSpPr>
        <p:spPr>
          <a:xfrm>
            <a:off x="3035297" y="3771900"/>
            <a:ext cx="630767" cy="193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MatMul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45976-3C61-4BBD-A12D-1F958582C479}"/>
              </a:ext>
            </a:extLst>
          </p:cNvPr>
          <p:cNvSpPr txBox="1"/>
          <p:nvPr/>
        </p:nvSpPr>
        <p:spPr>
          <a:xfrm>
            <a:off x="922866" y="2110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you</a:t>
            </a:r>
          </a:p>
          <a:p>
            <a:pPr algn="r"/>
            <a:r>
              <a:rPr lang="en-US" altLang="ko-KR" sz="1200" dirty="0"/>
              <a:t>(1, 0, 0, 0, 0, 0, 0)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0EC1D-CCC6-4F64-B538-926C2959439F}"/>
              </a:ext>
            </a:extLst>
          </p:cNvPr>
          <p:cNvSpPr txBox="1"/>
          <p:nvPr/>
        </p:nvSpPr>
        <p:spPr>
          <a:xfrm>
            <a:off x="922866" y="450626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goodbye</a:t>
            </a:r>
          </a:p>
          <a:p>
            <a:pPr algn="r"/>
            <a:r>
              <a:rPr lang="en-US" altLang="ko-KR" sz="1200" dirty="0"/>
              <a:t>(0, 0, 1, 0, 0, 0, 0)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CEBE09-720E-4BDA-AAAD-EBFB6EA5AE49}"/>
              </a:ext>
            </a:extLst>
          </p:cNvPr>
          <p:cNvSpPr/>
          <p:nvPr/>
        </p:nvSpPr>
        <p:spPr>
          <a:xfrm>
            <a:off x="3081863" y="3003550"/>
            <a:ext cx="520701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W</a:t>
            </a:r>
            <a:r>
              <a:rPr lang="en-US" altLang="ko-KR" sz="800" b="1" dirty="0"/>
              <a:t>in</a:t>
            </a:r>
            <a:endParaRPr lang="ko-KR" altLang="en-US" sz="1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2347EA-5223-4670-904E-344D1DEB9ABC}"/>
              </a:ext>
            </a:extLst>
          </p:cNvPr>
          <p:cNvSpPr/>
          <p:nvPr/>
        </p:nvSpPr>
        <p:spPr>
          <a:xfrm>
            <a:off x="3081862" y="5403850"/>
            <a:ext cx="520701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W</a:t>
            </a:r>
            <a:r>
              <a:rPr lang="en-US" altLang="ko-KR" sz="800" b="1" dirty="0"/>
              <a:t>in</a:t>
            </a:r>
            <a:endParaRPr lang="ko-KR" altLang="en-US" sz="1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E0E1C24-E34D-46D5-8676-C451D12393D9}"/>
              </a:ext>
            </a:extLst>
          </p:cNvPr>
          <p:cNvSpPr/>
          <p:nvPr/>
        </p:nvSpPr>
        <p:spPr>
          <a:xfrm>
            <a:off x="8132232" y="2552587"/>
            <a:ext cx="630767" cy="193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MatMul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9413E8-9748-4043-B50D-EC743E62083B}"/>
              </a:ext>
            </a:extLst>
          </p:cNvPr>
          <p:cNvSpPr/>
          <p:nvPr/>
        </p:nvSpPr>
        <p:spPr>
          <a:xfrm>
            <a:off x="8187264" y="4176070"/>
            <a:ext cx="520701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err="1"/>
              <a:t>W</a:t>
            </a:r>
            <a:r>
              <a:rPr lang="en-US" altLang="ko-KR" sz="800" b="1" dirty="0" err="1"/>
              <a:t>out</a:t>
            </a:r>
            <a:endParaRPr lang="ko-KR" altLang="en-US" sz="1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F42674-C70C-4BEF-82EC-384522C70E61}"/>
              </a:ext>
            </a:extLst>
          </p:cNvPr>
          <p:cNvSpPr/>
          <p:nvPr/>
        </p:nvSpPr>
        <p:spPr>
          <a:xfrm>
            <a:off x="5270498" y="3335225"/>
            <a:ext cx="389467" cy="365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+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C6450B5-A6E2-49B5-BB36-185F8E11920C}"/>
                  </a:ext>
                </a:extLst>
              </p:cNvPr>
              <p:cNvSpPr/>
              <p:nvPr/>
            </p:nvSpPr>
            <p:spPr>
              <a:xfrm>
                <a:off x="6432547" y="3335225"/>
                <a:ext cx="389467" cy="3651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Ins="5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C6450B5-A6E2-49B5-BB36-185F8E119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547" y="3335225"/>
                <a:ext cx="389467" cy="36512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732727-42F4-46AF-89AC-98D6BC32ED53}"/>
              </a:ext>
            </a:extLst>
          </p:cNvPr>
          <p:cNvSpPr txBox="1"/>
          <p:nvPr/>
        </p:nvSpPr>
        <p:spPr>
          <a:xfrm>
            <a:off x="9455372" y="3348510"/>
            <a:ext cx="717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Score</a:t>
            </a:r>
            <a:endParaRPr lang="ko-KR" altLang="en-US" sz="16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BE4900-7BA7-4AA6-8B92-51646F243F0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762999" y="3517787"/>
            <a:ext cx="692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1B3434-C279-4778-8D95-A96612F84403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>
          <a:xfrm flipV="1">
            <a:off x="6822014" y="3517787"/>
            <a:ext cx="1310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08975C-891C-478E-8E2F-07CA9CF024E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5659965" y="3517788"/>
            <a:ext cx="77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64F228-A19A-4EDC-A48F-852BBD3CE0F4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661831" y="2341033"/>
            <a:ext cx="1665703" cy="104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0A38FED-652D-4549-B902-D1220E445797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 flipV="1">
            <a:off x="3666064" y="3646879"/>
            <a:ext cx="1661470" cy="109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D52CA1-F420-406A-8B04-726A7589578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324212" y="2341033"/>
            <a:ext cx="70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C344FC8-CEE0-433E-8B69-9109795330D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24212" y="4737100"/>
            <a:ext cx="71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CBD7FE-799F-4209-A30E-D241FD3CA271}"/>
              </a:ext>
            </a:extLst>
          </p:cNvPr>
          <p:cNvSpPr txBox="1"/>
          <p:nvPr/>
        </p:nvSpPr>
        <p:spPr>
          <a:xfrm>
            <a:off x="5944207" y="391499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0.5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513256-7D7E-4B1C-A1C2-873DF799A495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266294" y="3646879"/>
            <a:ext cx="223289" cy="31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096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CAABEB-E861-43FA-86FE-E65665EF23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19" y="1028700"/>
            <a:ext cx="11545147" cy="5177789"/>
          </a:xfrm>
        </p:spPr>
        <p:txBody>
          <a:bodyPr>
            <a:normAutofit/>
          </a:bodyPr>
          <a:lstStyle/>
          <a:p>
            <a:r>
              <a:rPr lang="en-US" altLang="ko-KR" dirty="0"/>
              <a:t>CBOW </a:t>
            </a:r>
            <a:r>
              <a:rPr lang="ko-KR" altLang="en-US" dirty="0"/>
              <a:t>모델 </a:t>
            </a:r>
            <a:r>
              <a:rPr lang="en-US" altLang="ko-KR" dirty="0"/>
              <a:t>vs. skip-gram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Skip-gram </a:t>
            </a:r>
            <a:r>
              <a:rPr lang="ko-KR" altLang="en-US" dirty="0"/>
              <a:t>모델의 경우가 더 좋은 결과를 출력함</a:t>
            </a:r>
            <a:endParaRPr lang="en-US" altLang="ko-KR" dirty="0"/>
          </a:p>
          <a:p>
            <a:pPr lvl="2"/>
            <a:r>
              <a:rPr lang="en-US" altLang="ko-KR" dirty="0"/>
              <a:t>Skip-gram </a:t>
            </a:r>
            <a:r>
              <a:rPr lang="ko-KR" altLang="en-US" dirty="0"/>
              <a:t>모델</a:t>
            </a:r>
            <a:r>
              <a:rPr lang="en-US" altLang="ko-KR" dirty="0"/>
              <a:t>: </a:t>
            </a:r>
            <a:r>
              <a:rPr lang="ko-KR" altLang="en-US" dirty="0"/>
              <a:t>맥락의 수 만큼 추측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손실함수는 각 맥락에서 구한 손실의 총합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CBOW </a:t>
            </a:r>
            <a:r>
              <a:rPr lang="ko-KR" altLang="en-US" dirty="0">
                <a:sym typeface="Wingdings" panose="05000000000000000000" pitchFamily="2" charset="2"/>
              </a:rPr>
              <a:t>모델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타겟 하나의 손실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정밀도 면에서 </a:t>
            </a:r>
            <a:r>
              <a:rPr lang="en-US" altLang="ko-KR" dirty="0">
                <a:sym typeface="Wingdings" panose="05000000000000000000" pitchFamily="2" charset="2"/>
              </a:rPr>
              <a:t>skip-gram </a:t>
            </a:r>
            <a:r>
              <a:rPr lang="ko-KR" altLang="en-US" dirty="0">
                <a:sym typeface="Wingdings" panose="05000000000000000000" pitchFamily="2" charset="2"/>
              </a:rPr>
              <a:t>모델이 우세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말뭉치가 커질수록 </a:t>
            </a:r>
            <a:r>
              <a:rPr lang="ko-KR" altLang="en-US" dirty="0" err="1">
                <a:sym typeface="Wingdings" panose="05000000000000000000" pitchFamily="2" charset="2"/>
              </a:rPr>
              <a:t>저빈도</a:t>
            </a:r>
            <a:r>
              <a:rPr lang="ko-KR" altLang="en-US" dirty="0">
                <a:sym typeface="Wingdings" panose="05000000000000000000" pitchFamily="2" charset="2"/>
              </a:rPr>
              <a:t> 단어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유추문제 성능에서 </a:t>
            </a:r>
            <a:r>
              <a:rPr lang="en-US" altLang="ko-KR" dirty="0">
                <a:sym typeface="Wingdings" panose="05000000000000000000" pitchFamily="2" charset="2"/>
              </a:rPr>
              <a:t>skip-gram </a:t>
            </a:r>
            <a:r>
              <a:rPr lang="ko-KR" altLang="en-US" dirty="0">
                <a:sym typeface="Wingdings" panose="05000000000000000000" pitchFamily="2" charset="2"/>
              </a:rPr>
              <a:t>모델이 뛰어남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학습 속도는 </a:t>
            </a:r>
            <a:r>
              <a:rPr lang="en-US" altLang="ko-KR" dirty="0">
                <a:sym typeface="Wingdings" panose="05000000000000000000" pitchFamily="2" charset="2"/>
              </a:rPr>
              <a:t>CBOW</a:t>
            </a:r>
            <a:r>
              <a:rPr lang="ko-KR" altLang="en-US" dirty="0">
                <a:sym typeface="Wingdings" panose="05000000000000000000" pitchFamily="2" charset="2"/>
              </a:rPr>
              <a:t> 모델이 빠름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Skip-gram </a:t>
            </a:r>
            <a:r>
              <a:rPr lang="ko-KR" altLang="en-US" dirty="0">
                <a:sym typeface="Wingdings" panose="05000000000000000000" pitchFamily="2" charset="2"/>
              </a:rPr>
              <a:t>모델은 맥락의 수 만큼 손실을 구해야 하므로 계산비용이 높아짐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455185-4094-4FE6-BEE2-7B120FD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B8B78-8693-466C-9021-13EE8F58C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D9ABA-4AFD-433C-8F1D-940E7558A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1965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BD8F2C-7C3B-4CFD-B166-859C911D15C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0" y="1181099"/>
            <a:ext cx="5669280" cy="2276025"/>
          </a:xfrm>
        </p:spPr>
        <p:txBody>
          <a:bodyPr/>
          <a:lstStyle/>
          <a:p>
            <a:r>
              <a:rPr lang="en-US" altLang="ko-KR" dirty="0"/>
              <a:t>skip-gram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C20593-506F-45FF-8AB9-FFA0771D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3AD2A4-2E69-4EFE-809E-2B919A373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E27A9-419E-4ABE-8584-14B98F5B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2B86AFC-5DF1-4933-AF29-5A1340DE0E69}"/>
              </a:ext>
            </a:extLst>
          </p:cNvPr>
          <p:cNvSpPr txBox="1">
            <a:spLocks/>
          </p:cNvSpPr>
          <p:nvPr/>
        </p:nvSpPr>
        <p:spPr>
          <a:xfrm>
            <a:off x="579120" y="1181100"/>
            <a:ext cx="5516880" cy="227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CBOW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55813-ABF3-4FDE-B9AC-FB22BEAD3F0F}"/>
              </a:ext>
            </a:extLst>
          </p:cNvPr>
          <p:cNvSpPr txBox="1"/>
          <p:nvPr/>
        </p:nvSpPr>
        <p:spPr>
          <a:xfrm>
            <a:off x="1853019" y="222273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  날씨는   구름이   많아요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B8045-2E84-4C72-AE89-41C4870CF135}"/>
              </a:ext>
            </a:extLst>
          </p:cNvPr>
          <p:cNvSpPr txBox="1"/>
          <p:nvPr/>
        </p:nvSpPr>
        <p:spPr>
          <a:xfrm>
            <a:off x="7446098" y="222273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  날씨는   구름이   많아요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487F59-6D9F-496C-BBFD-D29A4FA2B918}"/>
              </a:ext>
            </a:extLst>
          </p:cNvPr>
          <p:cNvGrpSpPr/>
          <p:nvPr/>
        </p:nvGrpSpPr>
        <p:grpSpPr>
          <a:xfrm>
            <a:off x="2557636" y="2281326"/>
            <a:ext cx="508799" cy="252156"/>
            <a:chOff x="2786332" y="2915728"/>
            <a:chExt cx="422694" cy="2521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3C63F8-49CF-4DA8-BD42-579DAFBBD74E}"/>
                </a:ext>
              </a:extLst>
            </p:cNvPr>
            <p:cNvSpPr/>
            <p:nvPr/>
          </p:nvSpPr>
          <p:spPr>
            <a:xfrm>
              <a:off x="2786332" y="2915728"/>
              <a:ext cx="422694" cy="25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DB60FE9-7A51-4890-AC3D-7C6625DF9258}"/>
                </a:ext>
              </a:extLst>
            </p:cNvPr>
            <p:cNvCxnSpPr/>
            <p:nvPr/>
          </p:nvCxnSpPr>
          <p:spPr>
            <a:xfrm>
              <a:off x="2786332" y="3167884"/>
              <a:ext cx="422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D3A210-39E2-4DBD-BFF7-08AA98251745}"/>
              </a:ext>
            </a:extLst>
          </p:cNvPr>
          <p:cNvGrpSpPr/>
          <p:nvPr/>
        </p:nvGrpSpPr>
        <p:grpSpPr>
          <a:xfrm>
            <a:off x="7519359" y="2281326"/>
            <a:ext cx="520460" cy="252156"/>
            <a:chOff x="2786332" y="2915728"/>
            <a:chExt cx="422694" cy="2521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69E03D5-A648-4216-8D62-73E6DD85288B}"/>
                </a:ext>
              </a:extLst>
            </p:cNvPr>
            <p:cNvSpPr/>
            <p:nvPr/>
          </p:nvSpPr>
          <p:spPr>
            <a:xfrm>
              <a:off x="2786332" y="2915728"/>
              <a:ext cx="422694" cy="25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3408A3F-FEB6-4BAA-B419-BBCD77BB49FB}"/>
                </a:ext>
              </a:extLst>
            </p:cNvPr>
            <p:cNvCxnSpPr/>
            <p:nvPr/>
          </p:nvCxnSpPr>
          <p:spPr>
            <a:xfrm>
              <a:off x="2786332" y="3167884"/>
              <a:ext cx="422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DB6FC3-F681-49D9-BEE4-944AF22FC02A}"/>
              </a:ext>
            </a:extLst>
          </p:cNvPr>
          <p:cNvGrpSpPr/>
          <p:nvPr/>
        </p:nvGrpSpPr>
        <p:grpSpPr>
          <a:xfrm>
            <a:off x="9145470" y="2281326"/>
            <a:ext cx="488894" cy="252156"/>
            <a:chOff x="2786332" y="2915728"/>
            <a:chExt cx="422694" cy="2521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4C8A4E-9098-4CF2-8751-C0D32EF115AE}"/>
                </a:ext>
              </a:extLst>
            </p:cNvPr>
            <p:cNvSpPr/>
            <p:nvPr/>
          </p:nvSpPr>
          <p:spPr>
            <a:xfrm>
              <a:off x="2786332" y="2915728"/>
              <a:ext cx="422694" cy="25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658C536-8F8B-43E3-8ABA-E9FB29C8AA52}"/>
                </a:ext>
              </a:extLst>
            </p:cNvPr>
            <p:cNvCxnSpPr/>
            <p:nvPr/>
          </p:nvCxnSpPr>
          <p:spPr>
            <a:xfrm>
              <a:off x="2786332" y="3167884"/>
              <a:ext cx="422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729576C-BAB3-42D7-97F9-E0D08F35FB71}"/>
              </a:ext>
            </a:extLst>
          </p:cNvPr>
          <p:cNvSpPr txBox="1"/>
          <p:nvPr/>
        </p:nvSpPr>
        <p:spPr>
          <a:xfrm>
            <a:off x="1814097" y="2040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주변단어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41F90-C0CD-4C60-9D3B-58F80526181D}"/>
              </a:ext>
            </a:extLst>
          </p:cNvPr>
          <p:cNvSpPr txBox="1"/>
          <p:nvPr/>
        </p:nvSpPr>
        <p:spPr>
          <a:xfrm>
            <a:off x="3471544" y="2040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주변단어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9E2A2-A1DE-4A22-B720-0C4113B0931D}"/>
              </a:ext>
            </a:extLst>
          </p:cNvPr>
          <p:cNvSpPr txBox="1"/>
          <p:nvPr/>
        </p:nvSpPr>
        <p:spPr>
          <a:xfrm>
            <a:off x="7430775" y="2040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주변단어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652D3-FA71-4047-B0E3-065447EA01FB}"/>
              </a:ext>
            </a:extLst>
          </p:cNvPr>
          <p:cNvSpPr txBox="1"/>
          <p:nvPr/>
        </p:nvSpPr>
        <p:spPr>
          <a:xfrm>
            <a:off x="8977379" y="2040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주변단어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AE99B-4635-4E08-82C7-18326A25F658}"/>
              </a:ext>
            </a:extLst>
          </p:cNvPr>
          <p:cNvSpPr txBox="1"/>
          <p:nvPr/>
        </p:nvSpPr>
        <p:spPr>
          <a:xfrm>
            <a:off x="2465887" y="2040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타깃단어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019B2-0C06-4A9D-A156-80AB14893BE1}"/>
              </a:ext>
            </a:extLst>
          </p:cNvPr>
          <p:cNvSpPr txBox="1"/>
          <p:nvPr/>
        </p:nvSpPr>
        <p:spPr>
          <a:xfrm>
            <a:off x="8143725" y="2040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타깃단어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69F3E8-CD52-43B5-AD31-7B6706FCBF83}"/>
              </a:ext>
            </a:extLst>
          </p:cNvPr>
          <p:cNvSpPr/>
          <p:nvPr/>
        </p:nvSpPr>
        <p:spPr>
          <a:xfrm>
            <a:off x="1898842" y="2277897"/>
            <a:ext cx="518029" cy="2590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616A2-0540-4CB4-B1DE-0C816AFD22F6}"/>
              </a:ext>
            </a:extLst>
          </p:cNvPr>
          <p:cNvSpPr/>
          <p:nvPr/>
        </p:nvSpPr>
        <p:spPr>
          <a:xfrm>
            <a:off x="3530246" y="2277897"/>
            <a:ext cx="518029" cy="2590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982813-4A07-4566-B8E2-9FEFB72FC6D2}"/>
              </a:ext>
            </a:extLst>
          </p:cNvPr>
          <p:cNvSpPr/>
          <p:nvPr/>
        </p:nvSpPr>
        <p:spPr>
          <a:xfrm>
            <a:off x="8192674" y="2274468"/>
            <a:ext cx="518029" cy="2590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3767AF71-C1FC-4564-A28D-27A036897107}"/>
              </a:ext>
            </a:extLst>
          </p:cNvPr>
          <p:cNvCxnSpPr>
            <a:stCxn id="25" idx="2"/>
            <a:endCxn id="9" idx="2"/>
          </p:cNvCxnSpPr>
          <p:nvPr/>
        </p:nvCxnSpPr>
        <p:spPr>
          <a:xfrm rot="5400000" flipH="1" flipV="1">
            <a:off x="2483231" y="2208107"/>
            <a:ext cx="3429" cy="654179"/>
          </a:xfrm>
          <a:prstGeom prst="curvedConnector3">
            <a:avLst>
              <a:gd name="adj1" fmla="val -666666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777CC367-5AE5-4EA3-A85E-958BC482BE46}"/>
              </a:ext>
            </a:extLst>
          </p:cNvPr>
          <p:cNvCxnSpPr>
            <a:cxnSpLocks/>
            <a:stCxn id="26" idx="2"/>
            <a:endCxn id="9" idx="2"/>
          </p:cNvCxnSpPr>
          <p:nvPr/>
        </p:nvCxnSpPr>
        <p:spPr>
          <a:xfrm rot="5400000" flipH="1">
            <a:off x="3298934" y="2046585"/>
            <a:ext cx="3429" cy="977225"/>
          </a:xfrm>
          <a:prstGeom prst="curvedConnector3">
            <a:avLst>
              <a:gd name="adj1" fmla="val -666666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2C15F8-60BA-44DD-8EAF-13047824F54C}"/>
              </a:ext>
            </a:extLst>
          </p:cNvPr>
          <p:cNvSpPr txBox="1"/>
          <p:nvPr/>
        </p:nvSpPr>
        <p:spPr>
          <a:xfrm>
            <a:off x="2612917" y="26580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C00000"/>
                </a:solidFill>
              </a:rPr>
              <a:t>예측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FDE247CF-ACEE-4620-9563-276F015A0D00}"/>
              </a:ext>
            </a:extLst>
          </p:cNvPr>
          <p:cNvCxnSpPr>
            <a:cxnSpLocks/>
            <a:stCxn id="27" idx="2"/>
            <a:endCxn id="17" idx="2"/>
          </p:cNvCxnSpPr>
          <p:nvPr/>
        </p:nvCxnSpPr>
        <p:spPr>
          <a:xfrm rot="16200000" flipH="1">
            <a:off x="8920803" y="2064368"/>
            <a:ext cx="12700" cy="938228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4B84B8B2-FB51-48E8-8338-98CB67DBF30D}"/>
              </a:ext>
            </a:extLst>
          </p:cNvPr>
          <p:cNvCxnSpPr>
            <a:cxnSpLocks/>
            <a:stCxn id="27" idx="2"/>
            <a:endCxn id="14" idx="2"/>
          </p:cNvCxnSpPr>
          <p:nvPr/>
        </p:nvCxnSpPr>
        <p:spPr>
          <a:xfrm rot="5400000">
            <a:off x="8115639" y="2197432"/>
            <a:ext cx="12700" cy="672100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EC0842-8A60-45B3-A672-A9DE75CA228C}"/>
              </a:ext>
            </a:extLst>
          </p:cNvPr>
          <p:cNvSpPr txBox="1"/>
          <p:nvPr/>
        </p:nvSpPr>
        <p:spPr>
          <a:xfrm>
            <a:off x="7639501" y="27203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C00000"/>
                </a:solidFill>
              </a:rPr>
              <a:t>예측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A37975-27D8-4AF0-8BF9-88D25301BB02}"/>
              </a:ext>
            </a:extLst>
          </p:cNvPr>
          <p:cNvSpPr txBox="1"/>
          <p:nvPr/>
        </p:nvSpPr>
        <p:spPr>
          <a:xfrm>
            <a:off x="9105619" y="27091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C00000"/>
                </a:solidFill>
              </a:rPr>
              <a:t>예측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43" name="내용 개체 틀 1">
            <a:extLst>
              <a:ext uri="{FF2B5EF4-FFF2-40B4-BE49-F238E27FC236}">
                <a16:creationId xmlns:a16="http://schemas.microsoft.com/office/drawing/2014/main" id="{6591E99B-2452-4B45-BF31-DE6411831822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669280" cy="277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en-US" altLang="ko-KR" sz="1200" b="0" dirty="0"/>
              <a:t>CBOW </a:t>
            </a:r>
            <a:r>
              <a:rPr lang="ko-KR" altLang="en-US" sz="1200" b="0" dirty="0"/>
              <a:t>모델에 비해 예측해야 하는 맥락이 많다</a:t>
            </a:r>
            <a:endParaRPr lang="en-US" altLang="ko-KR" sz="1200" b="0" dirty="0"/>
          </a:p>
          <a:p>
            <a:pPr marL="180975" indent="-180975"/>
            <a:r>
              <a:rPr lang="ko-KR" altLang="en-US" sz="1200" b="0" dirty="0"/>
              <a:t>단어 분산 표현력이 우수하므로 </a:t>
            </a:r>
            <a:r>
              <a:rPr lang="en-US" altLang="ko-KR" sz="1200" b="0" dirty="0"/>
              <a:t>CBOW </a:t>
            </a:r>
            <a:r>
              <a:rPr lang="ko-KR" altLang="en-US" sz="1200" b="0" dirty="0"/>
              <a:t>모델보다 </a:t>
            </a:r>
            <a:r>
              <a:rPr lang="ko-KR" altLang="en-US" sz="1200" b="0" dirty="0" err="1"/>
              <a:t>임베딩</a:t>
            </a:r>
            <a:r>
              <a:rPr lang="ko-KR" altLang="en-US" sz="1200" b="0" dirty="0"/>
              <a:t> 품질이 우수하다</a:t>
            </a:r>
          </a:p>
        </p:txBody>
      </p:sp>
      <p:sp>
        <p:nvSpPr>
          <p:cNvPr id="44" name="내용 개체 틀 1">
            <a:extLst>
              <a:ext uri="{FF2B5EF4-FFF2-40B4-BE49-F238E27FC236}">
                <a16:creationId xmlns:a16="http://schemas.microsoft.com/office/drawing/2014/main" id="{05874994-EA8D-48F2-8903-11C4547E1741}"/>
              </a:ext>
            </a:extLst>
          </p:cNvPr>
          <p:cNvSpPr txBox="1">
            <a:spLocks/>
          </p:cNvSpPr>
          <p:nvPr/>
        </p:nvSpPr>
        <p:spPr>
          <a:xfrm>
            <a:off x="579120" y="3428999"/>
            <a:ext cx="5516880" cy="277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ko-KR" altLang="en-US" sz="1200" b="0" dirty="0"/>
              <a:t>타깃 단어의 손실만 계산하면 된다</a:t>
            </a:r>
            <a:endParaRPr lang="en-US" altLang="ko-KR" sz="1200" b="0" dirty="0"/>
          </a:p>
          <a:p>
            <a:pPr marL="180975" indent="-180975"/>
            <a:r>
              <a:rPr lang="ko-KR" altLang="en-US" sz="1200" b="0" dirty="0"/>
              <a:t>학습속도가 빠르다</a:t>
            </a:r>
            <a:endParaRPr lang="en-US" altLang="ko-KR" sz="1200" b="0" dirty="0"/>
          </a:p>
          <a:p>
            <a:pPr marL="180975" indent="-180975"/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1186961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3A35DD-C981-4EE3-AD37-BEACB2B7681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word2vec </a:t>
            </a:r>
            <a:r>
              <a:rPr lang="ko-KR" altLang="en-US" dirty="0"/>
              <a:t>모델의 독특한 성능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  <a:r>
              <a:rPr lang="ko-KR" altLang="en-US" dirty="0"/>
              <a:t> 사이의 유추 문제를 연산을 통해서 풀 수 있다</a:t>
            </a:r>
            <a:endParaRPr lang="en-US" altLang="ko-KR" dirty="0"/>
          </a:p>
          <a:p>
            <a:pPr lvl="2"/>
            <a:r>
              <a:rPr lang="en-US" altLang="ko-KR" dirty="0"/>
              <a:t>King – man + woman = queen</a:t>
            </a:r>
          </a:p>
          <a:p>
            <a:pPr lvl="2"/>
            <a:r>
              <a:rPr lang="ko-KR" altLang="en-US" dirty="0"/>
              <a:t>안경 낀 남자 </a:t>
            </a:r>
            <a:r>
              <a:rPr lang="en-US" altLang="ko-KR" dirty="0"/>
              <a:t>– </a:t>
            </a:r>
            <a:r>
              <a:rPr lang="ko-KR" altLang="en-US" dirty="0"/>
              <a:t>남자 </a:t>
            </a:r>
            <a:r>
              <a:rPr lang="en-US" altLang="ko-KR" dirty="0"/>
              <a:t>+ </a:t>
            </a:r>
            <a:r>
              <a:rPr lang="ko-KR" altLang="en-US" dirty="0"/>
              <a:t>안경 끼지 않은 여자 </a:t>
            </a:r>
            <a:r>
              <a:rPr lang="en-US" altLang="ko-KR" dirty="0"/>
              <a:t>= </a:t>
            </a:r>
            <a:r>
              <a:rPr lang="ko-KR" altLang="en-US" dirty="0"/>
              <a:t>안경 낀 여자</a:t>
            </a:r>
            <a:endParaRPr lang="en-US" altLang="ko-KR" dirty="0"/>
          </a:p>
          <a:p>
            <a:pPr lvl="2"/>
            <a:r>
              <a:rPr lang="ko-KR" altLang="en-US" dirty="0"/>
              <a:t>등</a:t>
            </a:r>
            <a:r>
              <a:rPr lang="en-US" altLang="ko-KR" dirty="0"/>
              <a:t>…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C3EDDC-835F-447E-9DAE-5B19ED94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C91BD-B249-4E05-A8B4-6490A73BE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2AE6E-578B-4A51-B6BF-62969835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9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06B7D4-E3BD-43E8-BD2C-B15DA3FF9F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지금까지의 내용을 기반으로 보면</a:t>
            </a:r>
            <a:endParaRPr lang="en-US" altLang="ko-KR" dirty="0"/>
          </a:p>
          <a:p>
            <a:pPr lvl="1"/>
            <a:r>
              <a:rPr lang="ko-KR" altLang="en-US" dirty="0"/>
              <a:t>자연어 처리를 위하여 단어의 중의성을 제거하는 작업이 필요하다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중의성의 제거를 위해 각 단어 별로 명확한 값을 부여할 필요가 있다</a:t>
            </a:r>
            <a:endParaRPr lang="en-US" altLang="ko-KR" dirty="0"/>
          </a:p>
          <a:p>
            <a:pPr lvl="1"/>
            <a:r>
              <a:rPr lang="ko-KR" altLang="en-US" dirty="0"/>
              <a:t>종종 각 단어의 관계구조에 따른 계층화 작업이 요구된다</a:t>
            </a:r>
            <a:endParaRPr lang="en-US" altLang="ko-KR" dirty="0"/>
          </a:p>
          <a:p>
            <a:pPr lvl="1"/>
            <a:r>
              <a:rPr lang="ko-KR" altLang="en-US" dirty="0"/>
              <a:t>단어들은 의미</a:t>
            </a:r>
            <a:r>
              <a:rPr lang="en-US" altLang="ko-KR" dirty="0"/>
              <a:t>, </a:t>
            </a:r>
            <a:r>
              <a:rPr lang="ko-KR" altLang="en-US" dirty="0"/>
              <a:t>단어 간의 관계</a:t>
            </a:r>
            <a:r>
              <a:rPr lang="en-US" altLang="ko-KR" dirty="0"/>
              <a:t>, </a:t>
            </a:r>
            <a:r>
              <a:rPr lang="ko-KR" altLang="en-US" dirty="0"/>
              <a:t>분류체계 등에 기반한 유사도를 가진다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이상의 내용에 따라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자연어 처리를 위해서는 각 단어에 정확한 값을 부여하는 작업이 요구된다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9E2378-92A8-4FB1-B385-34BE3C38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의미와 유사성</a:t>
            </a:r>
            <a:r>
              <a:rPr lang="en-US" altLang="ko-KR" dirty="0"/>
              <a:t>, </a:t>
            </a:r>
            <a:r>
              <a:rPr lang="ko-KR" altLang="en-US" dirty="0"/>
              <a:t>모호성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692C8-DBD2-4CDC-A621-85957884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C00121-0C97-4950-B454-F134BE523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7824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B6AAE1-8DCD-4253-9243-B33A3CE8E9B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Word2Vec</a:t>
            </a:r>
            <a:r>
              <a:rPr lang="ko-KR" altLang="en-US" dirty="0"/>
              <a:t>의 두 가지 모델이 다루는 문제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BF7DC-3C68-4303-B4EB-62C86708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2686C-40FF-469E-827C-C4015DEB6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1A167-E050-4E19-91BC-A38D33936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1140B1A-F127-407D-8D6D-176065695D0A}"/>
              </a:ext>
            </a:extLst>
          </p:cNvPr>
          <p:cNvCxnSpPr>
            <a:cxnSpLocks/>
          </p:cNvCxnSpPr>
          <p:nvPr/>
        </p:nvCxnSpPr>
        <p:spPr>
          <a:xfrm flipV="1">
            <a:off x="3510951" y="2052133"/>
            <a:ext cx="0" cy="203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2DC3F6-1E59-4571-8753-D3AD6C53185C}"/>
              </a:ext>
            </a:extLst>
          </p:cNvPr>
          <p:cNvCxnSpPr>
            <a:cxnSpLocks/>
          </p:cNvCxnSpPr>
          <p:nvPr/>
        </p:nvCxnSpPr>
        <p:spPr>
          <a:xfrm>
            <a:off x="3510951" y="4087966"/>
            <a:ext cx="2044460" cy="125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153037-BCE4-4117-A991-1E97E9070CCC}"/>
              </a:ext>
            </a:extLst>
          </p:cNvPr>
          <p:cNvCxnSpPr>
            <a:cxnSpLocks/>
          </p:cNvCxnSpPr>
          <p:nvPr/>
        </p:nvCxnSpPr>
        <p:spPr>
          <a:xfrm flipH="1">
            <a:off x="2087592" y="4087966"/>
            <a:ext cx="1423359" cy="134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9BD3FCA-B118-46CB-AB06-FAD478742473}"/>
              </a:ext>
            </a:extLst>
          </p:cNvPr>
          <p:cNvSpPr/>
          <p:nvPr/>
        </p:nvSpPr>
        <p:spPr>
          <a:xfrm>
            <a:off x="5218984" y="3425960"/>
            <a:ext cx="336427" cy="323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90AD-A560-44EC-95BE-41B07941DA53}"/>
              </a:ext>
            </a:extLst>
          </p:cNvPr>
          <p:cNvSpPr txBox="1"/>
          <p:nvPr/>
        </p:nvSpPr>
        <p:spPr>
          <a:xfrm>
            <a:off x="4868767" y="3734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5728A8-EED8-4223-BE72-630C007F5694}"/>
              </a:ext>
            </a:extLst>
          </p:cNvPr>
          <p:cNvSpPr/>
          <p:nvPr/>
        </p:nvSpPr>
        <p:spPr>
          <a:xfrm>
            <a:off x="4028540" y="2718314"/>
            <a:ext cx="336427" cy="3234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33ED8-A23C-47A2-BED5-3DD8DC27CF4D}"/>
              </a:ext>
            </a:extLst>
          </p:cNvPr>
          <p:cNvSpPr txBox="1"/>
          <p:nvPr/>
        </p:nvSpPr>
        <p:spPr>
          <a:xfrm>
            <a:off x="3669367" y="3056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44DD11-2D18-4DBD-8E3F-4E84D1C59E86}"/>
              </a:ext>
            </a:extLst>
          </p:cNvPr>
          <p:cNvSpPr/>
          <p:nvPr/>
        </p:nvSpPr>
        <p:spPr>
          <a:xfrm>
            <a:off x="4029504" y="4198614"/>
            <a:ext cx="336427" cy="323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7F971-679B-4AD3-BE69-046632E78904}"/>
              </a:ext>
            </a:extLst>
          </p:cNvPr>
          <p:cNvSpPr txBox="1"/>
          <p:nvPr/>
        </p:nvSpPr>
        <p:spPr>
          <a:xfrm>
            <a:off x="3679287" y="4506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여왕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B1F7E0A-A510-4E7E-8C96-738191DDBED9}"/>
              </a:ext>
            </a:extLst>
          </p:cNvPr>
          <p:cNvSpPr/>
          <p:nvPr/>
        </p:nvSpPr>
        <p:spPr>
          <a:xfrm>
            <a:off x="2839060" y="3490968"/>
            <a:ext cx="336427" cy="3234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1A066-8FC1-4923-AB8F-2E2461059FB6}"/>
              </a:ext>
            </a:extLst>
          </p:cNvPr>
          <p:cNvSpPr txBox="1"/>
          <p:nvPr/>
        </p:nvSpPr>
        <p:spPr>
          <a:xfrm>
            <a:off x="2664337" y="38292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35E9FB2-3891-490B-847D-E6FBA902EF05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4315698" y="2994431"/>
            <a:ext cx="952555" cy="4789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CB42B6-3C5A-47A8-93F8-A58980E9A3C4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3126218" y="3767085"/>
            <a:ext cx="952555" cy="4789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CD42BB-98EB-46FE-83F0-78451519FCB2}"/>
              </a:ext>
            </a:extLst>
          </p:cNvPr>
          <p:cNvSpPr txBox="1"/>
          <p:nvPr/>
        </p:nvSpPr>
        <p:spPr>
          <a:xfrm>
            <a:off x="6169332" y="1755082"/>
            <a:ext cx="539542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해당 단어를 밀집벡터로 표현하며 </a:t>
            </a:r>
            <a:endParaRPr lang="en-US" altLang="ko-KR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학습을 통해 의미상 비슷한 단어들을 비슷한 벡터공간에 위치시킴</a:t>
            </a:r>
            <a:endParaRPr lang="en-US" altLang="ko-KR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또한 벡터의 특성 상 방향성을 갖게 됨</a:t>
            </a:r>
            <a:endParaRPr lang="en-US" altLang="ko-KR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임베딩된</a:t>
            </a:r>
            <a:r>
              <a:rPr lang="ko-KR" altLang="en-US" dirty="0"/>
              <a:t> 벡터 간의 연산이 가능함</a:t>
            </a:r>
            <a:endParaRPr lang="en-US" altLang="ko-KR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왕과 여왕의 방향 차이만큼 남자와 여자의 방향 차이가 발생하는 특징이 있으며</a:t>
            </a:r>
            <a:r>
              <a:rPr lang="en-US" altLang="ko-KR" dirty="0"/>
              <a:t>, </a:t>
            </a:r>
            <a:r>
              <a:rPr lang="ko-KR" altLang="en-US" dirty="0"/>
              <a:t>이를 이용해 자연어의 의미 파악이 가능함</a:t>
            </a:r>
          </a:p>
        </p:txBody>
      </p:sp>
    </p:spTree>
    <p:extLst>
      <p:ext uri="{BB962C8B-B14F-4D97-AF65-F5344CB8AC3E}">
        <p14:creationId xmlns:p14="http://schemas.microsoft.com/office/powerpoint/2010/main" val="30543663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DE77469-EC08-481B-A17B-13501D5B5EB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CBOW </a:t>
                </a:r>
                <a:r>
                  <a:rPr lang="ko-KR" altLang="en-US" dirty="0"/>
                  <a:t>모델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맥락의 단어로부터 타깃 단어를 추측함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윈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…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…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이 주어졌을 때 타깃이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될 확률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CBOW </a:t>
                </a:r>
                <a:r>
                  <a:rPr lang="ko-KR" altLang="en-US" dirty="0"/>
                  <a:t>모델은 위의 식에 대한 사후 확률을 모델링 함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지금까지는 맥락을 좌우 대칭으로만 생각했으나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왼쪽 윈도우 만으로 한정한다면</a:t>
                </a:r>
                <a:r>
                  <a:rPr lang="en-US" altLang="ko-KR" dirty="0"/>
                  <a:t>...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…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3"/>
                <a:r>
                  <a:rPr lang="en-US" altLang="ko-KR" dirty="0"/>
                  <a:t>CBOW </a:t>
                </a:r>
                <a:r>
                  <a:rPr lang="ko-KR" altLang="en-US" dirty="0"/>
                  <a:t>모델이 출력할 확률은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DE77469-EC08-481B-A17B-13501D5B5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68" b="-1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B801B236-1D70-473B-B7C8-D645E665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관점에서 보는 </a:t>
            </a:r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7F5FE2-E8B5-41BA-AA0E-9649AF5F9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3D5A8D-3506-4BA3-B5CF-F3481238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E8A74-22AF-4CA0-B588-7CA79E150703}"/>
              </a:ext>
            </a:extLst>
          </p:cNvPr>
          <p:cNvSpPr/>
          <p:nvPr/>
        </p:nvSpPr>
        <p:spPr>
          <a:xfrm>
            <a:off x="6106476" y="2523417"/>
            <a:ext cx="369227" cy="325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B79991B-8CB5-4D13-99D3-377D665DD9BD}"/>
              </a:ext>
            </a:extLst>
          </p:cNvPr>
          <p:cNvCxnSpPr/>
          <p:nvPr/>
        </p:nvCxnSpPr>
        <p:spPr>
          <a:xfrm flipH="1">
            <a:off x="5517803" y="2860921"/>
            <a:ext cx="4630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E51258-1677-4ECA-8572-5492FBAAE174}"/>
              </a:ext>
            </a:extLst>
          </p:cNvPr>
          <p:cNvCxnSpPr/>
          <p:nvPr/>
        </p:nvCxnSpPr>
        <p:spPr>
          <a:xfrm flipH="1">
            <a:off x="6588533" y="2860921"/>
            <a:ext cx="4630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CB4013CD-048A-4964-B71C-B75891525CFE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 flipH="1" flipV="1">
            <a:off x="5988780" y="2558612"/>
            <a:ext cx="11773" cy="592846"/>
          </a:xfrm>
          <a:prstGeom prst="curvedConnector3">
            <a:avLst>
              <a:gd name="adj1" fmla="val -19417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705760-0CD3-4A56-8F00-53BE9F39F4A0}"/>
              </a:ext>
            </a:extLst>
          </p:cNvPr>
          <p:cNvSpPr/>
          <p:nvPr/>
        </p:nvSpPr>
        <p:spPr>
          <a:xfrm>
            <a:off x="5647142" y="2779093"/>
            <a:ext cx="102204" cy="8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3F982-E420-4E47-8FDC-E3854A6177FA}"/>
              </a:ext>
            </a:extLst>
          </p:cNvPr>
          <p:cNvSpPr/>
          <p:nvPr/>
        </p:nvSpPr>
        <p:spPr>
          <a:xfrm>
            <a:off x="6757946" y="2789265"/>
            <a:ext cx="102204" cy="8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4D9DE1DF-3679-49D2-B2FC-0DF683FC783D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>
            <a:off x="6539096" y="2601142"/>
            <a:ext cx="21945" cy="517958"/>
          </a:xfrm>
          <a:prstGeom prst="curvedConnector3">
            <a:avLst>
              <a:gd name="adj1" fmla="val -104169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3341F8-DFCF-4BBB-A340-E54CD6C1BA8E}"/>
              </a:ext>
            </a:extLst>
          </p:cNvPr>
          <p:cNvSpPr/>
          <p:nvPr/>
        </p:nvSpPr>
        <p:spPr>
          <a:xfrm>
            <a:off x="4528181" y="4889220"/>
            <a:ext cx="369227" cy="325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3661575-7D32-4C46-A221-A990DAD188A9}"/>
              </a:ext>
            </a:extLst>
          </p:cNvPr>
          <p:cNvCxnSpPr>
            <a:cxnSpLocks/>
          </p:cNvCxnSpPr>
          <p:nvPr/>
        </p:nvCxnSpPr>
        <p:spPr>
          <a:xfrm flipH="1">
            <a:off x="3382972" y="5214950"/>
            <a:ext cx="4630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5FDABB3-4D24-48C5-B9FE-2E1992F5F358}"/>
              </a:ext>
            </a:extLst>
          </p:cNvPr>
          <p:cNvCxnSpPr>
            <a:cxnSpLocks/>
            <a:stCxn id="25" idx="2"/>
            <a:endCxn id="22" idx="2"/>
          </p:cNvCxnSpPr>
          <p:nvPr/>
        </p:nvCxnSpPr>
        <p:spPr>
          <a:xfrm rot="16200000" flipH="1">
            <a:off x="4138104" y="4640259"/>
            <a:ext cx="1" cy="1149382"/>
          </a:xfrm>
          <a:prstGeom prst="curvedConnector3">
            <a:avLst>
              <a:gd name="adj1" fmla="val 228601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584246-1794-4D26-AD98-1E20263AB4FD}"/>
              </a:ext>
            </a:extLst>
          </p:cNvPr>
          <p:cNvSpPr/>
          <p:nvPr/>
        </p:nvSpPr>
        <p:spPr>
          <a:xfrm>
            <a:off x="3512311" y="5133122"/>
            <a:ext cx="102204" cy="8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AA6B244-1F79-4F3D-A1D1-3FB9F40409AE}"/>
              </a:ext>
            </a:extLst>
          </p:cNvPr>
          <p:cNvCxnSpPr>
            <a:cxnSpLocks/>
          </p:cNvCxnSpPr>
          <p:nvPr/>
        </p:nvCxnSpPr>
        <p:spPr>
          <a:xfrm flipV="1">
            <a:off x="3979041" y="5214943"/>
            <a:ext cx="45850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D0A460C2-F8D8-40C6-8E1F-7D8A2DDB0FAE}"/>
              </a:ext>
            </a:extLst>
          </p:cNvPr>
          <p:cNvCxnSpPr>
            <a:cxnSpLocks/>
            <a:stCxn id="43" idx="2"/>
            <a:endCxn id="22" idx="2"/>
          </p:cNvCxnSpPr>
          <p:nvPr/>
        </p:nvCxnSpPr>
        <p:spPr>
          <a:xfrm rot="16200000" flipH="1">
            <a:off x="4459397" y="4961552"/>
            <a:ext cx="5" cy="506791"/>
          </a:xfrm>
          <a:prstGeom prst="curvedConnector3">
            <a:avLst>
              <a:gd name="adj1" fmla="val 45721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17327B-0D86-4E62-89D9-5B9126CE5728}"/>
              </a:ext>
            </a:extLst>
          </p:cNvPr>
          <p:cNvSpPr/>
          <p:nvPr/>
        </p:nvSpPr>
        <p:spPr>
          <a:xfrm>
            <a:off x="4154902" y="5133118"/>
            <a:ext cx="102204" cy="8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38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10A76A1-1ADF-4D8A-833D-77CEB6BDC9D7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교차 엔트로피 오차를 이용해 유도하면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라는 손실함수를 유도할 수 있음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CBOW </a:t>
                </a:r>
                <a:r>
                  <a:rPr lang="ko-KR" altLang="en-US" dirty="0"/>
                  <a:t>모델의 학습에서 수행하는 일은 손실함수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말뭉치 전체의 손실함수의 총합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최소화하는 가중치 매개변수를 찾는 것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최적의 가중치 매개변수를 이용하면 더 정확한 타깃 추측이 가능해짐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또한 학습의 부산물로 단어의 의미가 </a:t>
                </a:r>
                <a:r>
                  <a:rPr lang="ko-KR" altLang="en-US" dirty="0" err="1"/>
                  <a:t>인코딩된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단어의 분산표현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을 얻을 수 있음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B050"/>
                    </a:solidFill>
                  </a:rPr>
                  <a:t>CBOW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모델의 목적인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“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맥락으로부터 타깃을 추측하는 것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”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은 어디에 활용하나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 식은 어디에 쓸 수 있나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?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이러한 활용을 위해 적용하는 것이 다양한 </a:t>
                </a:r>
                <a:r>
                  <a:rPr lang="ko-KR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언어모델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10A76A1-1ADF-4D8A-833D-77CEB6BDC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52042FD-4AE3-445B-B929-8B1E6C74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관점에서 보는 </a:t>
            </a:r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389B7-D1E9-48D7-9021-BB802D314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12F70-F5CA-492B-822E-65736734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39B4AA-AB3E-4404-9642-51EAA1B3150C}"/>
              </a:ext>
            </a:extLst>
          </p:cNvPr>
          <p:cNvSpPr/>
          <p:nvPr/>
        </p:nvSpPr>
        <p:spPr>
          <a:xfrm>
            <a:off x="2079965" y="5928218"/>
            <a:ext cx="7966661" cy="3532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언어모델은 단어의 나열에 확률을 부여함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기계 번역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음성 인식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문장 생성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등에 응용할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64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4EB278-A008-4FC6-9FD9-E7515D4AB03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CBOW </a:t>
            </a:r>
            <a:r>
              <a:rPr lang="ko-KR" altLang="en-US" dirty="0"/>
              <a:t>모델을 직접 언어 모델로 적용한다면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적당한 규모의 데이터에서는 활용 가능함</a:t>
            </a:r>
            <a:endParaRPr lang="en-US" altLang="ko-KR" dirty="0"/>
          </a:p>
          <a:p>
            <a:pPr lvl="2"/>
            <a:r>
              <a:rPr lang="ko-KR" altLang="en-US" dirty="0"/>
              <a:t>그러나 </a:t>
            </a:r>
            <a:r>
              <a:rPr lang="en-US" altLang="ko-KR" dirty="0"/>
              <a:t>CBOW </a:t>
            </a:r>
            <a:r>
              <a:rPr lang="ko-KR" altLang="en-US" dirty="0"/>
              <a:t>모델은 맥락 안의 단어의 순서가 무시된다는 한계를 가지고 있음</a:t>
            </a:r>
            <a:endParaRPr lang="en-US" altLang="ko-KR" dirty="0"/>
          </a:p>
          <a:p>
            <a:pPr lvl="2"/>
            <a:r>
              <a:rPr lang="ko-KR" altLang="en-US" dirty="0"/>
              <a:t>따라서 </a:t>
            </a:r>
            <a:r>
              <a:rPr lang="en-US" altLang="ko-KR" dirty="0"/>
              <a:t>CBOW </a:t>
            </a:r>
            <a:r>
              <a:rPr lang="ko-KR" altLang="en-US" dirty="0"/>
              <a:t>모델의 결과물을 제대로 된 언어 모델에 적용하는 것이 더 좋음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7E4B7C-1117-4EC5-BDBF-CB6294D2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관점에서 보는 </a:t>
            </a:r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32A620-7DD1-472A-B2DD-D4EF8F99B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49922B-B772-425A-87F6-9CFF16BA8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D54AA79-AD68-4B71-8155-B5B096495424}"/>
              </a:ext>
            </a:extLst>
          </p:cNvPr>
          <p:cNvSpPr/>
          <p:nvPr/>
        </p:nvSpPr>
        <p:spPr>
          <a:xfrm>
            <a:off x="1605106" y="3653676"/>
            <a:ext cx="3614430" cy="1101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CBOW</a:t>
            </a:r>
            <a:r>
              <a:rPr lang="ko-KR" altLang="en-US" sz="1200" dirty="0">
                <a:solidFill>
                  <a:schemeClr val="tx1"/>
                </a:solidFill>
              </a:rPr>
              <a:t>란 </a:t>
            </a:r>
            <a:r>
              <a:rPr lang="en-US" altLang="ko-KR" sz="1200" dirty="0">
                <a:solidFill>
                  <a:schemeClr val="tx1"/>
                </a:solidFill>
              </a:rPr>
              <a:t>Continuous Bag-of-Words </a:t>
            </a:r>
            <a:r>
              <a:rPr lang="ko-KR" altLang="en-US" sz="1200" dirty="0">
                <a:solidFill>
                  <a:schemeClr val="tx1"/>
                </a:solidFill>
              </a:rPr>
              <a:t>의 약어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가방 안의 단어들을 의미하므로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... </a:t>
            </a:r>
            <a:b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순서와는 관계없이 들어가 있음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대신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분포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의 개념이 사용됨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344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F0B3FB-9D14-4A2A-9CA0-E201FF4FDE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새로운 단어가 생겨서 말뭉치에 추가해야 한다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통계 기반 기법</a:t>
            </a:r>
            <a:r>
              <a:rPr lang="en-US" altLang="ko-KR" dirty="0"/>
              <a:t>: </a:t>
            </a:r>
            <a:r>
              <a:rPr lang="ko-KR" altLang="en-US" dirty="0"/>
              <a:t>처음부터 모두 다시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추론 기반 기법</a:t>
            </a:r>
            <a:r>
              <a:rPr lang="en-US" altLang="ko-KR" dirty="0"/>
              <a:t>: </a:t>
            </a:r>
            <a:r>
              <a:rPr lang="ko-KR" altLang="en-US" dirty="0"/>
              <a:t>현재 상황에서 추가로 학습 가능</a:t>
            </a:r>
            <a:endParaRPr lang="en-US" altLang="ko-KR" dirty="0"/>
          </a:p>
          <a:p>
            <a:pPr marL="1828800" lvl="4" indent="0">
              <a:buNone/>
            </a:pPr>
            <a:r>
              <a:rPr lang="en-US" altLang="ko-KR" dirty="0"/>
              <a:t>	</a:t>
            </a:r>
          </a:p>
          <a:p>
            <a:r>
              <a:rPr lang="ko-KR" altLang="en-US" dirty="0"/>
              <a:t>단어의 분산 표현의 성격이나 정밀도는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통계 기반 기법</a:t>
            </a:r>
            <a:r>
              <a:rPr lang="en-US" altLang="ko-KR" dirty="0"/>
              <a:t>: </a:t>
            </a:r>
            <a:r>
              <a:rPr lang="ko-KR" altLang="en-US" dirty="0"/>
              <a:t>주로 단어의 유사성이 인코딩 됨</a:t>
            </a:r>
            <a:endParaRPr lang="en-US" altLang="ko-KR" dirty="0"/>
          </a:p>
          <a:p>
            <a:pPr lvl="1"/>
            <a:r>
              <a:rPr lang="ko-KR" altLang="en-US" dirty="0"/>
              <a:t>추론 기반 기법</a:t>
            </a:r>
            <a:r>
              <a:rPr lang="en-US" altLang="ko-KR" dirty="0"/>
              <a:t>: </a:t>
            </a:r>
            <a:r>
              <a:rPr lang="ko-KR" altLang="en-US" dirty="0"/>
              <a:t>단어의 유사성</a:t>
            </a:r>
            <a:r>
              <a:rPr lang="en-US" altLang="ko-KR" dirty="0"/>
              <a:t>, </a:t>
            </a:r>
            <a:r>
              <a:rPr lang="ko-KR" altLang="en-US" dirty="0"/>
              <a:t>단어 사이의 패턴도 인코딩 됨</a:t>
            </a: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  <a:p>
            <a:r>
              <a:rPr lang="ko-KR" altLang="en-US" dirty="0"/>
              <a:t>그러나 실제로 단어의 유사성을 정량평가 해 보면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 다 </a:t>
            </a:r>
            <a:r>
              <a:rPr lang="ko-KR" altLang="en-US" dirty="0" err="1">
                <a:sym typeface="Wingdings" panose="05000000000000000000" pitchFamily="2" charset="2"/>
              </a:rPr>
              <a:t>비슷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4857A2-FEFD-4198-B970-860529BC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</a:t>
            </a:r>
            <a:r>
              <a:rPr lang="en-US" altLang="ko-KR" dirty="0"/>
              <a:t>vs </a:t>
            </a:r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8D40A9-9643-4D7B-B1FF-E9E86C63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78F65-543C-4D18-9BF1-192BC6EBB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1685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13D6F4-0E97-4C77-AC66-35917EC900F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통계 기반 기법과 추론 기반 기법은 내부적인 계산을 기준으로 비교해보면 서로 연관된 관계에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추론 기반 기법의 </a:t>
            </a:r>
            <a:r>
              <a:rPr lang="en-US" altLang="ko-KR" dirty="0"/>
              <a:t>Skip-gram </a:t>
            </a:r>
            <a:r>
              <a:rPr lang="ko-KR" altLang="en-US" dirty="0"/>
              <a:t>모델과 네거티브 샘플링을 이용한 통계기반 기법의 모델은</a:t>
            </a:r>
            <a:endParaRPr lang="en-US" altLang="ko-KR" dirty="0"/>
          </a:p>
          <a:p>
            <a:pPr lvl="2"/>
            <a:r>
              <a:rPr lang="ko-KR" altLang="en-US" dirty="0"/>
              <a:t>말뭉치 전체의 동시발생 행렬에 특수한 행렬분해를 적용한 것과 동일함</a:t>
            </a:r>
            <a:endParaRPr lang="en-US" altLang="ko-KR" dirty="0"/>
          </a:p>
          <a:p>
            <a:pPr marL="1405431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서로 연관되어 있는 모델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38F573-4281-4ED8-A5C9-60B037C3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</a:t>
            </a:r>
            <a:r>
              <a:rPr lang="en-US" altLang="ko-KR" dirty="0"/>
              <a:t>vs </a:t>
            </a:r>
            <a:r>
              <a:rPr lang="ko-KR" altLang="en-US" dirty="0"/>
              <a:t>추론 기반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EC098C-6142-4434-B717-E032B4D97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FC6E8-96A3-4194-8857-15857E2B3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3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26292E-125F-4DF6-83E1-9A545CEE4A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임베딩이란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단어나 문장을 수치화 하여 벡터공간으로 표현하는 과정</a:t>
            </a:r>
            <a:endParaRPr lang="en-US" altLang="ko-KR" dirty="0"/>
          </a:p>
          <a:p>
            <a:pPr lvl="1"/>
            <a:r>
              <a:rPr lang="ko-KR" altLang="en-US" dirty="0"/>
              <a:t>왜 </a:t>
            </a:r>
            <a:r>
              <a:rPr lang="ko-KR" altLang="en-US" dirty="0" err="1"/>
              <a:t>임베딩</a:t>
            </a:r>
            <a:r>
              <a:rPr lang="ko-KR" altLang="en-US" dirty="0"/>
              <a:t> 과정을 필요로 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컴퓨터는 자연어를 직접적으로 처리할 수 없다</a:t>
            </a:r>
            <a:endParaRPr lang="en-US" altLang="ko-KR" dirty="0"/>
          </a:p>
          <a:p>
            <a:pPr lvl="2"/>
            <a:r>
              <a:rPr lang="ko-KR" altLang="en-US" dirty="0"/>
              <a:t>컴퓨터는 수치 연산만 가능하다</a:t>
            </a:r>
            <a:endParaRPr lang="en-US" altLang="ko-KR" dirty="0"/>
          </a:p>
          <a:p>
            <a:pPr lvl="2"/>
            <a:r>
              <a:rPr lang="ko-KR" altLang="en-US" dirty="0"/>
              <a:t>따라서 자연어를 숫자나 벡터 형태로 변환할 필요가 있다</a:t>
            </a:r>
            <a:endParaRPr lang="en-US" altLang="ko-KR" dirty="0"/>
          </a:p>
          <a:p>
            <a:pPr lvl="2"/>
            <a:r>
              <a:rPr lang="ko-KR" altLang="en-US" dirty="0"/>
              <a:t>이때 사용되는 일련의 과정을 </a:t>
            </a:r>
            <a:r>
              <a:rPr lang="en-US" altLang="ko-KR" dirty="0"/>
              <a:t>“</a:t>
            </a:r>
            <a:r>
              <a:rPr lang="ko-KR" altLang="en-US" dirty="0" err="1"/>
              <a:t>임베딩</a:t>
            </a:r>
            <a:r>
              <a:rPr lang="en-US" altLang="ko-KR" dirty="0"/>
              <a:t>”</a:t>
            </a:r>
            <a:r>
              <a:rPr lang="ko-KR" altLang="en-US" dirty="0"/>
              <a:t>이라고 한다</a:t>
            </a:r>
            <a:endParaRPr lang="en-US" altLang="ko-KR" dirty="0"/>
          </a:p>
          <a:p>
            <a:pPr lvl="1"/>
            <a:r>
              <a:rPr lang="ko-KR" altLang="en-US" dirty="0" err="1"/>
              <a:t>임베딩된</a:t>
            </a:r>
            <a:r>
              <a:rPr lang="ko-KR" altLang="en-US" dirty="0"/>
              <a:t> 결과는 딥러닝 모델의 </a:t>
            </a:r>
            <a:r>
              <a:rPr lang="ko-KR" altLang="en-US" dirty="0" err="1"/>
              <a:t>입력값으로</a:t>
            </a:r>
            <a:r>
              <a:rPr lang="ko-KR" altLang="en-US" dirty="0"/>
              <a:t> 사용된다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0B61AD-4255-42C0-951F-6B3EA2E5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02AE50-0FEC-4422-B446-613A9CD43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19193-CE8C-45F5-AF3B-936D2420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1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ACC85D-32CA-4200-BFAF-782C64B6431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r>
              <a:rPr lang="ko-KR" altLang="en-US" dirty="0"/>
              <a:t> 기법의 종류</a:t>
            </a:r>
            <a:endParaRPr lang="en-US" altLang="ko-KR" dirty="0"/>
          </a:p>
          <a:p>
            <a:pPr lvl="1"/>
            <a:r>
              <a:rPr lang="ko-KR" altLang="en-US" dirty="0"/>
              <a:t>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lvl="2"/>
            <a:r>
              <a:rPr lang="ko-KR" altLang="en-US" dirty="0"/>
              <a:t>문장 전체를 벡터로 표현하는 방법</a:t>
            </a:r>
            <a:endParaRPr lang="en-US" altLang="ko-KR" dirty="0"/>
          </a:p>
          <a:p>
            <a:pPr lvl="2"/>
            <a:r>
              <a:rPr lang="ko-KR" altLang="en-US" dirty="0"/>
              <a:t>전체 문장의 흐름을 파악해 벡터로 변환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문맥적 의미를 지니는 장점을 가짐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단어 </a:t>
            </a:r>
            <a:r>
              <a:rPr lang="ko-KR" altLang="en-US" dirty="0" err="1">
                <a:sym typeface="Wingdings" panose="05000000000000000000" pitchFamily="2" charset="2"/>
              </a:rPr>
              <a:t>임베딩에</a:t>
            </a:r>
            <a:r>
              <a:rPr lang="ko-KR" altLang="en-US" dirty="0">
                <a:sym typeface="Wingdings" panose="05000000000000000000" pitchFamily="2" charset="2"/>
              </a:rPr>
              <a:t> 비해 품질이 좋으며 상용 시스템에 많이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학습을 위해서 수 많은 문장 데이터가 필요하며 학습 비용이 매우 높다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B6D06-F063-4CEF-B35F-BF507778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2BC972-4C99-4535-861B-385E393F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0200A-396E-41D0-AD1F-61F85E5A9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16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15285</TotalTime>
  <Words>5645</Words>
  <Application>Microsoft Office PowerPoint</Application>
  <PresentationFormat>와이드스크린</PresentationFormat>
  <Paragraphs>1274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맑은 고딕</vt:lpstr>
      <vt:lpstr>Arial</vt:lpstr>
      <vt:lpstr>Cambria Math</vt:lpstr>
      <vt:lpstr>Cooper Black</vt:lpstr>
      <vt:lpstr>Wingdings</vt:lpstr>
      <vt:lpstr>Office 테마</vt:lpstr>
      <vt:lpstr>2021년 혁신성장 청년인재 집중양성 추경 사업 빅데이터 분야  자연어 처리</vt:lpstr>
      <vt:lpstr>단어의 의미와 유사성, 모호성</vt:lpstr>
      <vt:lpstr>단어의 의미와 유사성, 모호성</vt:lpstr>
      <vt:lpstr>단어의 의미와 유사성, 모호성</vt:lpstr>
      <vt:lpstr>단어의 의미와 유사성, 모호성</vt:lpstr>
      <vt:lpstr>단어의 의미와 유사성, 모호성</vt:lpstr>
      <vt:lpstr>단어의 의미와 유사성, 모호성</vt:lpstr>
      <vt:lpstr>임베딩</vt:lpstr>
      <vt:lpstr>임베딩</vt:lpstr>
      <vt:lpstr>단어 임베딩</vt:lpstr>
      <vt:lpstr>단어 임베딩</vt:lpstr>
      <vt:lpstr>단어 임베딩</vt:lpstr>
      <vt:lpstr>단어 임베딩</vt:lpstr>
      <vt:lpstr>단어 임베딩</vt:lpstr>
      <vt:lpstr>단어 임베딩</vt:lpstr>
      <vt:lpstr>단어 임베딩</vt:lpstr>
      <vt:lpstr>단어 임베딩</vt:lpstr>
      <vt:lpstr>단어 임베딩</vt:lpstr>
      <vt:lpstr>단어 임베딩</vt:lpstr>
      <vt:lpstr>단어의 의미 파악</vt:lpstr>
      <vt:lpstr>단어의 의미 파악</vt:lpstr>
      <vt:lpstr>단어의 의미 파악</vt:lpstr>
      <vt:lpstr>단어의 의미 파악</vt:lpstr>
      <vt:lpstr>WordNet</vt:lpstr>
      <vt:lpstr>WordNet</vt:lpstr>
      <vt:lpstr>WordNet</vt:lpstr>
      <vt:lpstr>WordNet</vt:lpstr>
      <vt:lpstr>WordNet</vt:lpstr>
      <vt:lpstr>WordNet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통계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추론 기반 기법</vt:lpstr>
      <vt:lpstr>확률의 관점에서 보는 word2vec</vt:lpstr>
      <vt:lpstr>확률의 관점에서 보는 word2vec</vt:lpstr>
      <vt:lpstr>확률의 관점에서 보는 word2vec</vt:lpstr>
      <vt:lpstr>통계 기반 기법 vs 추론 기반 기법</vt:lpstr>
      <vt:lpstr>통계 기반 기법 vs 추론 기반 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Seokhwan</dc:creator>
  <cp:lastModifiedBy>양석환</cp:lastModifiedBy>
  <cp:revision>349</cp:revision>
  <dcterms:created xsi:type="dcterms:W3CDTF">2020-04-26T16:21:57Z</dcterms:created>
  <dcterms:modified xsi:type="dcterms:W3CDTF">2022-01-16T12:24:04Z</dcterms:modified>
</cp:coreProperties>
</file>