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700" r:id="rId3"/>
    <p:sldId id="707" r:id="rId4"/>
    <p:sldId id="708" r:id="rId5"/>
    <p:sldId id="709" r:id="rId6"/>
    <p:sldId id="710" r:id="rId7"/>
    <p:sldId id="711" r:id="rId8"/>
    <p:sldId id="712" r:id="rId9"/>
    <p:sldId id="713" r:id="rId10"/>
    <p:sldId id="714" r:id="rId11"/>
    <p:sldId id="715" r:id="rId12"/>
    <p:sldId id="71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D3F1"/>
    <a:srgbClr val="BEDCF4"/>
    <a:srgbClr val="DF98E4"/>
    <a:srgbClr val="336796"/>
    <a:srgbClr val="A8BBEA"/>
    <a:srgbClr val="DEA49E"/>
    <a:srgbClr val="EFF5FB"/>
    <a:srgbClr val="7D99DF"/>
    <a:srgbClr val="6988E1"/>
    <a:srgbClr val="EA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14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AD2E874-BA10-4B2D-8B04-7F766CCF5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5BE726-E9C3-49A3-B4BD-829A9C1E68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57834-2DC1-47E3-80B6-E36E2687DCB6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491493-A2C8-4686-8A4E-431B645315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BAC00E-6ED3-4679-906E-7AC126BB54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6276A-049B-4D23-9CA0-B326A5EE6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796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1DC3C-6D9F-4C0C-8CF4-F0064A453C8A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64621-AB89-41FC-86D1-BB3D1E281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21973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35CFFD-60F9-43F7-A248-6D20BADEAF3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039072D-E877-41F6-9E33-F0924F6F92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870" y="2660502"/>
            <a:ext cx="3904410" cy="3559323"/>
          </a:xfrm>
          <a:prstGeom prst="rect">
            <a:avLst/>
          </a:prstGeom>
        </p:spPr>
      </p:pic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792683B7-F252-4864-8285-318774980353}"/>
              </a:ext>
            </a:extLst>
          </p:cNvPr>
          <p:cNvSpPr/>
          <p:nvPr userDrawn="1"/>
        </p:nvSpPr>
        <p:spPr>
          <a:xfrm rot="10800000" flipH="1" flipV="1">
            <a:off x="0" y="5735636"/>
            <a:ext cx="12192002" cy="1122363"/>
          </a:xfrm>
          <a:prstGeom prst="rtTriangle">
            <a:avLst/>
          </a:prstGeom>
          <a:solidFill>
            <a:srgbClr val="2B4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A788FB24-0792-417C-8F18-4FA0AC1AF13C}"/>
              </a:ext>
            </a:extLst>
          </p:cNvPr>
          <p:cNvSpPr/>
          <p:nvPr userDrawn="1"/>
        </p:nvSpPr>
        <p:spPr>
          <a:xfrm flipH="1" flipV="1">
            <a:off x="-3" y="-5"/>
            <a:ext cx="12192002" cy="1122368"/>
          </a:xfrm>
          <a:prstGeom prst="rtTriangle">
            <a:avLst/>
          </a:prstGeom>
          <a:solidFill>
            <a:srgbClr val="C7D3F1"/>
          </a:solidFill>
          <a:ln>
            <a:solidFill>
              <a:srgbClr val="A8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0AF2FE-80EE-42E3-ABC8-BA6C72597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FBA069-A844-4CA6-8D18-1509EDC9DCBD}"/>
              </a:ext>
            </a:extLst>
          </p:cNvPr>
          <p:cNvSpPr txBox="1"/>
          <p:nvPr userDrawn="1"/>
        </p:nvSpPr>
        <p:spPr>
          <a:xfrm>
            <a:off x="79022" y="6219825"/>
            <a:ext cx="3255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Seokhwan Yang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DEC2D-BE19-420C-86DE-D25ED166CDC2}"/>
              </a:ext>
            </a:extLst>
          </p:cNvPr>
          <p:cNvSpPr txBox="1"/>
          <p:nvPr userDrawn="1"/>
        </p:nvSpPr>
        <p:spPr>
          <a:xfrm>
            <a:off x="11022537" y="740372"/>
            <a:ext cx="1051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00" dirty="0">
                <a:solidFill>
                  <a:srgbClr val="9A0000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sz="500" dirty="0">
                <a:solidFill>
                  <a:srgbClr val="2B4FAC"/>
                </a:solidFill>
                <a:latin typeface="Cooper Black" panose="0208090404030B020404" pitchFamily="18" charset="0"/>
              </a:rPr>
              <a:t>rtificial </a:t>
            </a:r>
            <a:r>
              <a:rPr lang="en-US" altLang="ko-KR" sz="500" dirty="0">
                <a:solidFill>
                  <a:srgbClr val="9A0000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 sz="500" dirty="0">
                <a:solidFill>
                  <a:srgbClr val="2B4FAC"/>
                </a:solidFill>
                <a:latin typeface="Cooper Black" panose="0208090404030B020404" pitchFamily="18" charset="0"/>
              </a:rPr>
              <a:t>ntelligence &amp; </a:t>
            </a:r>
          </a:p>
          <a:p>
            <a:pPr algn="r"/>
            <a:r>
              <a:rPr lang="en-US" altLang="ko-KR" sz="500" dirty="0">
                <a:solidFill>
                  <a:srgbClr val="9A0000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 sz="500" dirty="0">
                <a:solidFill>
                  <a:srgbClr val="2B4FAC"/>
                </a:solidFill>
                <a:latin typeface="Cooper Black" panose="0208090404030B020404" pitchFamily="18" charset="0"/>
              </a:rPr>
              <a:t>ata </a:t>
            </a:r>
            <a:r>
              <a:rPr lang="en-US" altLang="ko-KR" sz="500" dirty="0">
                <a:solidFill>
                  <a:srgbClr val="9A0000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sz="500" dirty="0">
                <a:solidFill>
                  <a:srgbClr val="2B4FAC"/>
                </a:solidFill>
                <a:latin typeface="Cooper Black" panose="0208090404030B020404" pitchFamily="18" charset="0"/>
              </a:rPr>
              <a:t>nalysis </a:t>
            </a:r>
            <a:r>
              <a:rPr lang="en-US" altLang="ko-KR" sz="500" dirty="0">
                <a:solidFill>
                  <a:srgbClr val="9A0000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 sz="500" dirty="0">
                <a:solidFill>
                  <a:srgbClr val="2B4FAC"/>
                </a:solidFill>
                <a:latin typeface="Cooper Black" panose="0208090404030B020404" pitchFamily="18" charset="0"/>
              </a:rPr>
              <a:t>oratory</a:t>
            </a:r>
            <a:endParaRPr lang="ko-KR" altLang="en-US" sz="500" dirty="0">
              <a:solidFill>
                <a:srgbClr val="2B4FAC"/>
              </a:solidFill>
              <a:latin typeface="Cooper Black" panose="0208090404030B020404" pitchFamily="18" charset="0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F786578-25A5-4A30-AA8D-65E0DF5D9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376563-16EB-4402-9BF2-ACA10C0F3D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2" t="11689" r="11208" b="15360"/>
          <a:stretch/>
        </p:blipFill>
        <p:spPr>
          <a:xfrm>
            <a:off x="11207284" y="36286"/>
            <a:ext cx="794695" cy="752231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AB3805E-9A98-4DCB-BB86-88A0265E58A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3" y="1125018"/>
            <a:ext cx="1320932" cy="237247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0DBDD7A-CE55-40F6-9B0D-79819C4351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5" b="11328"/>
          <a:stretch/>
        </p:blipFill>
        <p:spPr>
          <a:xfrm>
            <a:off x="117903" y="759014"/>
            <a:ext cx="1741788" cy="240599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05AE0748-733A-41B0-9C99-285DD3ECF0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" t="20705" r="10742" b="22650"/>
          <a:stretch/>
        </p:blipFill>
        <p:spPr>
          <a:xfrm>
            <a:off x="117903" y="253951"/>
            <a:ext cx="1741788" cy="37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3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CBC304C-7FE7-4A4C-8383-B2FC60EB50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6720" y="1028700"/>
            <a:ext cx="11338560" cy="51777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D209EC67-AC93-4C6B-88A9-78AF28AF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5" name="바닥글 개체 틀 4">
            <a:extLst>
              <a:ext uri="{FF2B5EF4-FFF2-40B4-BE49-F238E27FC236}">
                <a16:creationId xmlns:a16="http://schemas.microsoft.com/office/drawing/2014/main" id="{ECC2ABEA-1697-46FC-B989-8A084128C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8BBEA"/>
                </a:solidFill>
              </a:defRPr>
            </a:lvl1pPr>
          </a:lstStyle>
          <a:p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dirty="0">
                <a:latin typeface="Cooper Black" panose="0208090404030B020404" pitchFamily="18" charset="0"/>
              </a:rPr>
              <a:t>rtificial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 dirty="0">
                <a:latin typeface="Cooper Black" panose="0208090404030B020404" pitchFamily="18" charset="0"/>
              </a:rPr>
              <a:t>ntelligence &amp;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 dirty="0">
                <a:latin typeface="Cooper Black" panose="0208090404030B020404" pitchFamily="18" charset="0"/>
              </a:rPr>
              <a:t>ata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dirty="0">
                <a:latin typeface="Cooper Black" panose="0208090404030B020404" pitchFamily="18" charset="0"/>
              </a:rPr>
              <a:t>nalysis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 dirty="0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7C4D08EA-5D92-4AB6-A3CA-4A8FF0B60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54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22C6C323-E682-4C5B-ABCB-40533FB8ED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13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BFFC22C-3478-480B-9507-9C97E0744F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870" y="2660502"/>
            <a:ext cx="3904410" cy="355932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FDA73CE-71E0-4715-A6A8-ACC9BF9C0288}"/>
              </a:ext>
            </a:extLst>
          </p:cNvPr>
          <p:cNvSpPr/>
          <p:nvPr userDrawn="1"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rgbClr val="2B4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594B85-A1A0-4225-93F6-ED911E894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44661"/>
            <a:ext cx="10683240" cy="764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52C846-F900-4AAB-92F3-E562E5629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720" y="1028700"/>
            <a:ext cx="11338560" cy="5148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50E25-C810-417A-B415-7CAD87C92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8BBEA"/>
                </a:solidFill>
              </a:defRPr>
            </a:lvl1pPr>
          </a:lstStyle>
          <a:p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dirty="0">
                <a:latin typeface="Cooper Black" panose="0208090404030B020404" pitchFamily="18" charset="0"/>
              </a:rPr>
              <a:t>rtificial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 dirty="0">
                <a:latin typeface="Cooper Black" panose="0208090404030B020404" pitchFamily="18" charset="0"/>
              </a:rPr>
              <a:t>ntelligence &amp;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 dirty="0">
                <a:latin typeface="Cooper Black" panose="0208090404030B020404" pitchFamily="18" charset="0"/>
              </a:rPr>
              <a:t>ata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dirty="0">
                <a:latin typeface="Cooper Black" panose="0208090404030B020404" pitchFamily="18" charset="0"/>
              </a:rPr>
              <a:t>nalysis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 dirty="0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2C191E-62E7-4418-A868-CD75BFD63A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880" y="44661"/>
            <a:ext cx="838200" cy="764117"/>
          </a:xfrm>
          <a:prstGeom prst="rect">
            <a:avLst/>
          </a:prstGeom>
        </p:spPr>
      </p:pic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FBAC23C0-3580-4C9B-ADAA-C11BBD4BA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54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22C6C323-E682-4C5B-ABCB-40533FB8ED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3D1276-5EBC-446F-B740-247C1EA22FB6}"/>
              </a:ext>
            </a:extLst>
          </p:cNvPr>
          <p:cNvSpPr txBox="1"/>
          <p:nvPr userDrawn="1"/>
        </p:nvSpPr>
        <p:spPr>
          <a:xfrm>
            <a:off x="79022" y="6219825"/>
            <a:ext cx="3255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  <a:alpha val="10000"/>
                  </a:schemeClr>
                </a:solidFill>
              </a:rPr>
              <a:t>Seokhwan Yang</a:t>
            </a:r>
            <a:endParaRPr lang="ko-KR" altLang="en-US" sz="3200" b="1" dirty="0">
              <a:solidFill>
                <a:schemeClr val="accent5">
                  <a:lumMod val="75000"/>
                  <a:alpha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98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00A5-EDE3-42D5-8D94-C9CA68286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/>
              <a:t>2021</a:t>
            </a:r>
            <a:r>
              <a:rPr lang="ko-KR" altLang="en-US" sz="2000" dirty="0"/>
              <a:t>년 혁신성장 청년인재 집중양성 추경 사업</a:t>
            </a:r>
            <a:br>
              <a:rPr lang="en-US" altLang="ko-KR" sz="2000" dirty="0"/>
            </a:br>
            <a:r>
              <a:rPr lang="ko-KR" altLang="en-US" sz="2800" dirty="0"/>
              <a:t>빅데이터 분야</a:t>
            </a:r>
            <a:br>
              <a:rPr lang="en-US" altLang="ko-KR" sz="2000" dirty="0"/>
            </a:br>
            <a:br>
              <a:rPr lang="en-US" altLang="ko-KR" sz="1400" dirty="0"/>
            </a:br>
            <a:r>
              <a:rPr lang="ko-KR" altLang="en-US" sz="5400" dirty="0">
                <a:solidFill>
                  <a:schemeClr val="accent5">
                    <a:lumMod val="75000"/>
                  </a:schemeClr>
                </a:solidFill>
              </a:rPr>
              <a:t>자연어 처리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8F9DD-04C4-4D74-88F1-A841104ADA8A}"/>
              </a:ext>
            </a:extLst>
          </p:cNvPr>
          <p:cNvSpPr txBox="1"/>
          <p:nvPr/>
        </p:nvSpPr>
        <p:spPr>
          <a:xfrm>
            <a:off x="3456144" y="3806729"/>
            <a:ext cx="527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Text Similarity (</a:t>
            </a:r>
            <a:r>
              <a:rPr lang="ko-KR" altLang="en-US" sz="2800" b="1" dirty="0"/>
              <a:t>텍스트 유사도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0365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3F506B2B-0A2F-43E7-87E8-A78C38279BBD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같은 크기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를 가진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ko-KR" altLang="en-US" dirty="0"/>
                  <a:t> 거리를 그림으로 비교하면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ko-KR" altLang="en-US" dirty="0"/>
                  <a:t>으로 갈 수록 벡터 내의 큰 값에 대해 더욱 집중해서 표현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각 거리를 최소화 하도록 최적화를 수행한다면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ko-KR" altLang="en-US" dirty="0"/>
                  <a:t>로 갈수록 전체 벡터 중에서 큰 값이 작아지도록 최적화를 수행함</a:t>
                </a:r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3F506B2B-0A2F-43E7-87E8-A78C38279B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9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7DADDA69-2E01-4613-A239-3C5CEAAC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유사도 계산 방법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B40135-AF26-4227-AADC-8C23086E0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9551C0-7DF9-48DA-B530-65AEF038A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CA4D75-C83F-46FE-B9A9-F5C76AAEBB57}"/>
              </a:ext>
            </a:extLst>
          </p:cNvPr>
          <p:cNvGrpSpPr/>
          <p:nvPr/>
        </p:nvGrpSpPr>
        <p:grpSpPr>
          <a:xfrm>
            <a:off x="3994787" y="1905173"/>
            <a:ext cx="2160000" cy="2160000"/>
            <a:chOff x="7558517" y="1412807"/>
            <a:chExt cx="2160000" cy="216000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D9C9617-3844-4E50-B11E-1673E7EC1048}"/>
                </a:ext>
              </a:extLst>
            </p:cNvPr>
            <p:cNvGrpSpPr/>
            <p:nvPr/>
          </p:nvGrpSpPr>
          <p:grpSpPr>
            <a:xfrm>
              <a:off x="7558517" y="1412807"/>
              <a:ext cx="2160000" cy="2160000"/>
              <a:chOff x="7558517" y="1412807"/>
              <a:chExt cx="2160000" cy="2160000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BE3A49-77E0-4225-99CE-BFBD2517867C}"/>
                  </a:ext>
                </a:extLst>
              </p:cNvPr>
              <p:cNvSpPr/>
              <p:nvPr/>
            </p:nvSpPr>
            <p:spPr>
              <a:xfrm>
                <a:off x="7558517" y="1412807"/>
                <a:ext cx="2160000" cy="2160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5925A47-C3B1-4A60-B7A0-206E6464596B}"/>
                  </a:ext>
                </a:extLst>
              </p:cNvPr>
              <p:cNvSpPr/>
              <p:nvPr/>
            </p:nvSpPr>
            <p:spPr>
              <a:xfrm>
                <a:off x="7558517" y="1412807"/>
                <a:ext cx="2160000" cy="216000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다이아몬드 14">
                <a:extLst>
                  <a:ext uri="{FF2B5EF4-FFF2-40B4-BE49-F238E27FC236}">
                    <a16:creationId xmlns:a16="http://schemas.microsoft.com/office/drawing/2014/main" id="{A4B809D0-6C2C-4CB3-8188-CDDA2B19D088}"/>
                  </a:ext>
                </a:extLst>
              </p:cNvPr>
              <p:cNvSpPr/>
              <p:nvPr/>
            </p:nvSpPr>
            <p:spPr>
              <a:xfrm>
                <a:off x="7558517" y="1412807"/>
                <a:ext cx="2160000" cy="2160000"/>
              </a:xfrm>
              <a:prstGeom prst="diamond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DC31923-299B-4487-9E36-373DBDE8EFA3}"/>
                </a:ext>
              </a:extLst>
            </p:cNvPr>
            <p:cNvCxnSpPr>
              <a:stCxn id="15" idx="0"/>
              <a:endCxn id="15" idx="2"/>
            </p:cNvCxnSpPr>
            <p:nvPr/>
          </p:nvCxnSpPr>
          <p:spPr>
            <a:xfrm>
              <a:off x="8638517" y="1412807"/>
              <a:ext cx="0" cy="21600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04C1E40-20FE-403F-AE58-3998ED43E76F}"/>
                </a:ext>
              </a:extLst>
            </p:cNvPr>
            <p:cNvCxnSpPr>
              <a:cxnSpLocks/>
              <a:stCxn id="15" idx="1"/>
              <a:endCxn id="15" idx="3"/>
            </p:cNvCxnSpPr>
            <p:nvPr/>
          </p:nvCxnSpPr>
          <p:spPr>
            <a:xfrm>
              <a:off x="7558517" y="2492807"/>
              <a:ext cx="2160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오른쪽 중괄호 9">
              <a:extLst>
                <a:ext uri="{FF2B5EF4-FFF2-40B4-BE49-F238E27FC236}">
                  <a16:creationId xmlns:a16="http://schemas.microsoft.com/office/drawing/2014/main" id="{5A606354-780D-478F-BA71-1A44E4D17E9D}"/>
                </a:ext>
              </a:extLst>
            </p:cNvPr>
            <p:cNvSpPr/>
            <p:nvPr/>
          </p:nvSpPr>
          <p:spPr>
            <a:xfrm>
              <a:off x="8638517" y="2492807"/>
              <a:ext cx="191827" cy="1080000"/>
            </a:xfrm>
            <a:prstGeom prst="rightBrace">
              <a:avLst>
                <a:gd name="adj1" fmla="val 72811"/>
                <a:gd name="adj2" fmla="val 50000"/>
              </a:avLst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D942BA2-DD12-45F3-AAE9-04A894EE4B69}"/>
                    </a:ext>
                  </a:extLst>
                </p:cNvPr>
                <p:cNvSpPr txBox="1"/>
                <p:nvPr/>
              </p:nvSpPr>
              <p:spPr>
                <a:xfrm>
                  <a:off x="8734430" y="2827335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D942BA2-DD12-45F3-AAE9-04A894EE4B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4430" y="2827335"/>
                  <a:ext cx="3898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733F989-9EAD-47B3-BE5C-419471FD8EBF}"/>
                    </a:ext>
                  </a:extLst>
                </p:cNvPr>
                <p:cNvSpPr txBox="1"/>
                <p:nvPr/>
              </p:nvSpPr>
              <p:spPr>
                <a:xfrm>
                  <a:off x="8334962" y="2158280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733F989-9EAD-47B3-BE5C-419471FD8E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962" y="2158280"/>
                  <a:ext cx="39946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D0D461F-FFE7-47D1-81AC-0E2ED23A1912}"/>
              </a:ext>
            </a:extLst>
          </p:cNvPr>
          <p:cNvSpPr txBox="1"/>
          <p:nvPr/>
        </p:nvSpPr>
        <p:spPr>
          <a:xfrm>
            <a:off x="6312453" y="3160888"/>
            <a:ext cx="2745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GREEN	: L1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Norm</a:t>
            </a:r>
          </a:p>
          <a:p>
            <a:r>
              <a:rPr lang="en-US" altLang="ko-KR" b="1" dirty="0">
                <a:solidFill>
                  <a:srgbClr val="00B0F0"/>
                </a:solidFill>
              </a:rPr>
              <a:t>BLUE	: L2 Norm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RED	: Infinity Norm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786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B7594DD7-5E90-453F-B5ED-9152ED9007BB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자카드 유사도</a:t>
                </a:r>
                <a:r>
                  <a:rPr lang="en-US" altLang="ko-KR" dirty="0"/>
                  <a:t>(Jaccard Similarity)</a:t>
                </a:r>
              </a:p>
              <a:p>
                <a:pPr lvl="1"/>
                <a:r>
                  <a:rPr lang="ko-KR" altLang="en-US" dirty="0"/>
                  <a:t>두 집합 간의 유사도를 구하는 방법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분자에는 두 집합의 교집합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분모에는 두 집합의 합집합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특징 벡터의 각 차원이 집합의 요소가 됨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각 차원의 값이 </a:t>
                </a:r>
                <a:r>
                  <a:rPr lang="en-US" altLang="ko-KR" dirty="0"/>
                  <a:t>0 </a:t>
                </a:r>
                <a:r>
                  <a:rPr lang="ko-KR" altLang="en-US" dirty="0"/>
                  <a:t>또는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 아닌 값이 아니라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수치 자체에 대해 계산할 때는 각 차원의 숫자에 대해 </a:t>
                </a:r>
                <a:r>
                  <a:rPr lang="en-US" altLang="ko-KR" dirty="0"/>
                  <a:t>min, max </a:t>
                </a:r>
                <a:r>
                  <a:rPr lang="ko-KR" altLang="en-US" dirty="0"/>
                  <a:t>연산을 통해 계산함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𝒔𝒊𝒎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𝒋𝒂𝒄𝒄𝒂𝒓𝒅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−|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𝒘𝒉𝒆𝒓𝒆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B7594DD7-5E90-453F-B5ED-9152ED9007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9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9570E33D-49F7-4D7B-994B-1D986506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유사도 계산 방법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34169B-0DFF-4B72-BD56-ECD149312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8342FC-B07D-452A-B04F-72F86B7AC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4218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480509A-7755-47EA-922E-C16BA86C4D9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문서 간의 유사도 구하기</a:t>
            </a:r>
            <a:endParaRPr lang="en-US" altLang="ko-KR" dirty="0"/>
          </a:p>
          <a:p>
            <a:pPr lvl="1"/>
            <a:r>
              <a:rPr lang="ko-KR" altLang="en-US" dirty="0"/>
              <a:t>단어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문장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문서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즉 문서는 더 많은 단어의 집합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문서에 대한 특징을 추출하여 문서 간의 유사도를 구함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문서 내의 단어들에 대한 </a:t>
            </a:r>
            <a:r>
              <a:rPr lang="en-US" altLang="ko-KR" dirty="0">
                <a:sym typeface="Wingdings" panose="05000000000000000000" pitchFamily="2" charset="2"/>
              </a:rPr>
              <a:t>TF, TF-IDF</a:t>
            </a:r>
            <a:r>
              <a:rPr lang="ko-KR" altLang="en-US" dirty="0">
                <a:sym typeface="Wingdings" panose="05000000000000000000" pitchFamily="2" charset="2"/>
              </a:rPr>
              <a:t>를 구하여 벡터를 구성하고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이를 활용하여 벡터 사이의 </a:t>
            </a:r>
            <a:r>
              <a:rPr lang="ko-KR" altLang="en-US">
                <a:sym typeface="Wingdings" panose="05000000000000000000" pitchFamily="2" charset="2"/>
              </a:rPr>
              <a:t>유사도를 계산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DF46A1-928A-4F69-B71E-78B61CB0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유사도 계산 방법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A91677-EF3A-4660-80FB-636974B1E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C4457E-A23F-4DC1-A991-A7D293EF1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78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5F77652-C1EC-4616-AC00-A33C8927A49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6720" y="1028700"/>
            <a:ext cx="11338560" cy="524651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텍스트 유사도란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문장 간의 의미가 서로 얼마나 유사한지 측정하는 방법</a:t>
            </a:r>
            <a:endParaRPr lang="en-US" altLang="ko-KR" dirty="0"/>
          </a:p>
          <a:p>
            <a:pPr lvl="1"/>
            <a:r>
              <a:rPr lang="ko-KR" altLang="en-US" dirty="0"/>
              <a:t>어떻게 측정</a:t>
            </a:r>
            <a:r>
              <a:rPr lang="en-US" altLang="ko-KR" dirty="0"/>
              <a:t>(</a:t>
            </a:r>
            <a:r>
              <a:rPr lang="ko-KR" altLang="en-US" dirty="0"/>
              <a:t>인지</a:t>
            </a:r>
            <a:r>
              <a:rPr lang="en-US" altLang="ko-KR" dirty="0"/>
              <a:t>)</a:t>
            </a:r>
            <a:r>
              <a:rPr lang="ko-KR" altLang="en-US" dirty="0"/>
              <a:t>하는가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사람</a:t>
            </a:r>
            <a:endParaRPr lang="en-US" altLang="ko-KR" dirty="0"/>
          </a:p>
          <a:p>
            <a:pPr lvl="3"/>
            <a:r>
              <a:rPr lang="ko-KR" altLang="en-US" dirty="0"/>
              <a:t>무의식 중에 두 개의 문장에 동일한 단어나 의미상 비슷한 단어들이 얼마나 분포되어 있는지 직감적으로 파악</a:t>
            </a:r>
            <a:endParaRPr lang="en-US" altLang="ko-KR" dirty="0"/>
          </a:p>
          <a:p>
            <a:pPr lvl="2"/>
            <a:r>
              <a:rPr lang="ko-KR" altLang="en-US" dirty="0"/>
              <a:t>컴퓨터</a:t>
            </a:r>
            <a:endParaRPr lang="en-US" altLang="ko-KR" dirty="0"/>
          </a:p>
          <a:p>
            <a:pPr lvl="3"/>
            <a:r>
              <a:rPr lang="ko-KR" altLang="en-US" dirty="0"/>
              <a:t>사람과 동일한 방법으로 두 문장 사이의 유사도를 계산</a:t>
            </a:r>
            <a:endParaRPr lang="en-US" altLang="ko-KR" dirty="0"/>
          </a:p>
          <a:p>
            <a:pPr lvl="3"/>
            <a:r>
              <a:rPr lang="ko-KR" altLang="en-US" dirty="0" err="1"/>
              <a:t>임베딩</a:t>
            </a:r>
            <a:r>
              <a:rPr lang="ko-KR" altLang="en-US" dirty="0"/>
              <a:t> 기법을 통해 문장에 포함된 각 단어들의 벡터를 구한 다음 벡터 간의 거리를 계산함으로써 단어 간 유사도 계산</a:t>
            </a:r>
            <a:endParaRPr lang="en-US" altLang="ko-KR" dirty="0"/>
          </a:p>
          <a:p>
            <a:pPr lvl="3"/>
            <a:r>
              <a:rPr lang="ko-KR" altLang="en-US" dirty="0"/>
              <a:t>문장은 단어의 묶음이므로 각 단어들의 벡터를 하나의 벡터로 묶어서 문장 간의 유사도 계산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510FC8E-8F8A-4C6B-BFA7-4CE490DD1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유사도 계산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97965-429E-4AA6-A695-3D7998D40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1772F6-3FF4-4A5E-AA02-F0D4C3571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78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BEA0963-C3AF-4025-A7CE-E119893760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6720" y="1028700"/>
            <a:ext cx="11338560" cy="5471491"/>
          </a:xfrm>
        </p:spPr>
        <p:txBody>
          <a:bodyPr>
            <a:normAutofit/>
          </a:bodyPr>
          <a:lstStyle/>
          <a:p>
            <a:r>
              <a:rPr lang="en-US" altLang="ko-KR" dirty="0"/>
              <a:t>n-gram </a:t>
            </a:r>
            <a:r>
              <a:rPr lang="ko-KR" altLang="en-US" dirty="0"/>
              <a:t>유사도</a:t>
            </a:r>
            <a:endParaRPr lang="en-US" altLang="ko-KR" dirty="0"/>
          </a:p>
          <a:p>
            <a:pPr lvl="1"/>
            <a:r>
              <a:rPr lang="en-US" altLang="ko-KR" dirty="0"/>
              <a:t>n-gram: </a:t>
            </a:r>
            <a:r>
              <a:rPr lang="ko-KR" altLang="en-US" dirty="0"/>
              <a:t>주어진 문장에서 </a:t>
            </a:r>
            <a:r>
              <a:rPr lang="en-US" altLang="ko-KR" dirty="0"/>
              <a:t>n</a:t>
            </a:r>
            <a:r>
              <a:rPr lang="ko-KR" altLang="en-US" dirty="0"/>
              <a:t>개의 연속적인 단어 시퀀스</a:t>
            </a:r>
            <a:r>
              <a:rPr lang="en-US" altLang="ko-KR" dirty="0"/>
              <a:t>(</a:t>
            </a:r>
            <a:r>
              <a:rPr lang="ko-KR" altLang="en-US" dirty="0"/>
              <a:t>단어 나열</a:t>
            </a:r>
            <a:r>
              <a:rPr lang="en-US" altLang="ko-KR" dirty="0"/>
              <a:t>)</a:t>
            </a:r>
            <a:r>
              <a:rPr lang="ko-KR" altLang="en-US" dirty="0"/>
              <a:t>를 의미함</a:t>
            </a:r>
            <a:endParaRPr lang="en-US" altLang="ko-KR" dirty="0"/>
          </a:p>
          <a:p>
            <a:pPr lvl="1"/>
            <a:r>
              <a:rPr lang="ko-KR" altLang="en-US" dirty="0"/>
              <a:t>문장에서 </a:t>
            </a:r>
            <a:r>
              <a:rPr lang="en-US" altLang="ko-KR" dirty="0"/>
              <a:t>n</a:t>
            </a:r>
            <a:r>
              <a:rPr lang="ko-KR" altLang="en-US" dirty="0"/>
              <a:t>개의 단어를 토큰으로 사용</a:t>
            </a:r>
            <a:endParaRPr lang="en-US" altLang="ko-KR" dirty="0"/>
          </a:p>
          <a:p>
            <a:pPr lvl="1"/>
            <a:r>
              <a:rPr lang="ko-KR" altLang="en-US" dirty="0"/>
              <a:t>이웃한 단어의 출현 횟수를 통계적으로 표현하여 텍스트의 유사도를 계산함</a:t>
            </a:r>
            <a:endParaRPr lang="en-US" altLang="ko-KR" dirty="0"/>
          </a:p>
          <a:p>
            <a:pPr lvl="1"/>
            <a:r>
              <a:rPr lang="ko-KR" altLang="en-US" dirty="0"/>
              <a:t>구현 방법이 쉬우며 학습용 말뭉치의 품질만 좋으면 괜찮은 성능을 보여 줌</a:t>
            </a:r>
            <a:endParaRPr lang="en-US" altLang="ko-KR" dirty="0"/>
          </a:p>
          <a:p>
            <a:pPr lvl="1"/>
            <a:r>
              <a:rPr lang="ko-KR" altLang="en-US" dirty="0"/>
              <a:t>단어의 출현 빈도에 기반한 유사도를 계산하므로 이를 통해 논문 인용 및 도용 정도의 조사에 활용</a:t>
            </a:r>
            <a:endParaRPr lang="en-US" altLang="ko-KR" dirty="0"/>
          </a:p>
          <a:p>
            <a:pPr lvl="1"/>
            <a:r>
              <a:rPr lang="ko-KR" altLang="en-US" dirty="0"/>
              <a:t>두 문장 </a:t>
            </a:r>
            <a:r>
              <a:rPr lang="en-US" altLang="ko-KR" dirty="0"/>
              <a:t>A, B</a:t>
            </a:r>
            <a:r>
              <a:rPr lang="ko-KR" altLang="en-US" dirty="0"/>
              <a:t>에서</a:t>
            </a:r>
            <a:endParaRPr lang="ko-KR" altLang="en-US" b="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81CD47C-7E8E-4683-B55B-320A0FAB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n-gram </a:t>
            </a:r>
            <a:r>
              <a:rPr lang="ko-KR" altLang="en-US" dirty="0"/>
              <a:t>유사도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E05105-E283-4B33-B508-92AE1B2D1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AABE09-0FB1-4414-9341-DE93F0E35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357C7B-1481-4FD7-8B79-D47DDCC24929}"/>
              </a:ext>
            </a:extLst>
          </p:cNvPr>
          <p:cNvSpPr txBox="1"/>
          <p:nvPr/>
        </p:nvSpPr>
        <p:spPr>
          <a:xfrm>
            <a:off x="7968144" y="5322086"/>
            <a:ext cx="3942909" cy="985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en-US" altLang="ko-KR" sz="1000" dirty="0" err="1">
                <a:solidFill>
                  <a:srgbClr val="00B050"/>
                </a:solidFill>
              </a:rPr>
              <a:t>tf</a:t>
            </a:r>
            <a:r>
              <a:rPr lang="en-US" altLang="ko-KR" sz="1000" dirty="0">
                <a:solidFill>
                  <a:srgbClr val="00B050"/>
                </a:solidFill>
              </a:rPr>
              <a:t>: term frequency, </a:t>
            </a:r>
            <a:r>
              <a:rPr lang="ko-KR" altLang="en-US" sz="1000" dirty="0">
                <a:solidFill>
                  <a:srgbClr val="00B050"/>
                </a:solidFill>
              </a:rPr>
              <a:t>두 문장 </a:t>
            </a:r>
            <a:r>
              <a:rPr lang="en-US" altLang="ko-KR" sz="1000" dirty="0">
                <a:solidFill>
                  <a:srgbClr val="00B050"/>
                </a:solidFill>
              </a:rPr>
              <a:t>A</a:t>
            </a:r>
            <a:r>
              <a:rPr lang="ko-KR" altLang="en-US" sz="1000" dirty="0">
                <a:solidFill>
                  <a:srgbClr val="00B050"/>
                </a:solidFill>
              </a:rPr>
              <a:t>와 </a:t>
            </a:r>
            <a:r>
              <a:rPr lang="en-US" altLang="ko-KR" sz="1000" dirty="0">
                <a:solidFill>
                  <a:srgbClr val="00B050"/>
                </a:solidFill>
              </a:rPr>
              <a:t>B</a:t>
            </a:r>
            <a:r>
              <a:rPr lang="ko-KR" altLang="en-US" sz="1000" dirty="0">
                <a:solidFill>
                  <a:srgbClr val="00B050"/>
                </a:solidFill>
              </a:rPr>
              <a:t>에서 동일한 토큰의 출현 빈도</a:t>
            </a:r>
            <a:endParaRPr lang="en-US" altLang="ko-KR" sz="1000" dirty="0">
              <a:solidFill>
                <a:srgbClr val="00B050"/>
              </a:solidFill>
            </a:endParaRPr>
          </a:p>
          <a:p>
            <a:pPr marL="0" lvl="2">
              <a:lnSpc>
                <a:spcPct val="150000"/>
              </a:lnSpc>
            </a:pPr>
            <a:r>
              <a:rPr lang="en-US" altLang="ko-KR" sz="1000" dirty="0">
                <a:solidFill>
                  <a:srgbClr val="00B050"/>
                </a:solidFill>
              </a:rPr>
              <a:t>tokens: </a:t>
            </a:r>
            <a:r>
              <a:rPr lang="ko-KR" altLang="en-US" sz="1000" dirty="0">
                <a:solidFill>
                  <a:srgbClr val="00B050"/>
                </a:solidFill>
              </a:rPr>
              <a:t>해당 문장에서의 전체 토큰의 수</a:t>
            </a:r>
            <a:endParaRPr lang="en-US" altLang="ko-KR" sz="1000" dirty="0">
              <a:solidFill>
                <a:srgbClr val="00B050"/>
              </a:solidFill>
            </a:endParaRPr>
          </a:p>
          <a:p>
            <a:pPr marL="171450" lvl="2" indent="-1714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000" dirty="0">
                <a:solidFill>
                  <a:srgbClr val="00B050"/>
                </a:solidFill>
                <a:sym typeface="Wingdings" panose="05000000000000000000" pitchFamily="2" charset="2"/>
              </a:rPr>
              <a:t>전체 토큰 중에서 두 문장 </a:t>
            </a:r>
            <a:r>
              <a:rPr lang="en-US" altLang="ko-KR" sz="1000" dirty="0">
                <a:solidFill>
                  <a:srgbClr val="00B050"/>
                </a:solidFill>
                <a:sym typeface="Wingdings" panose="05000000000000000000" pitchFamily="2" charset="2"/>
              </a:rPr>
              <a:t>A, B</a:t>
            </a:r>
            <a:r>
              <a:rPr lang="ko-KR" altLang="en-US" sz="1000" dirty="0">
                <a:solidFill>
                  <a:srgbClr val="00B050"/>
                </a:solidFill>
                <a:sym typeface="Wingdings" panose="05000000000000000000" pitchFamily="2" charset="2"/>
              </a:rPr>
              <a:t>에 동일한 토큰이 얼마나 있는지</a:t>
            </a:r>
            <a:endParaRPr lang="en-US" altLang="ko-KR" sz="1000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0" lvl="2">
              <a:lnSpc>
                <a:spcPct val="150000"/>
              </a:lnSpc>
            </a:pPr>
            <a:r>
              <a:rPr lang="en-US" altLang="ko-KR" sz="1000" dirty="0">
                <a:solidFill>
                  <a:srgbClr val="00B050"/>
                </a:solidFill>
                <a:sym typeface="Wingdings" panose="05000000000000000000" pitchFamily="2" charset="2"/>
              </a:rPr>
              <a:t>   </a:t>
            </a:r>
            <a:r>
              <a:rPr lang="ko-KR" altLang="en-US" sz="1000" dirty="0">
                <a:solidFill>
                  <a:srgbClr val="00B050"/>
                </a:solidFill>
                <a:sym typeface="Wingdings" panose="05000000000000000000" pitchFamily="2" charset="2"/>
              </a:rPr>
              <a:t>비율로 표현한 수식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7F1AC575-9B28-41E2-BE44-45B7A321416A}"/>
                  </a:ext>
                </a:extLst>
              </p:cNvPr>
              <p:cNvSpPr/>
              <p:nvPr/>
            </p:nvSpPr>
            <p:spPr>
              <a:xfrm>
                <a:off x="3892827" y="5322086"/>
                <a:ext cx="3885868" cy="105813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𝒔𝒊𝒎𝒊𝒍𝒂𝒓𝒊𝒕𝒚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𝒕𝒇</m:t>
                          </m:r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𝒕𝒐𝒌𝒆𝒏𝒔</m:t>
                          </m:r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7F1AC575-9B28-41E2-BE44-45B7A3214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827" y="5322086"/>
                <a:ext cx="3885868" cy="105813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15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906D709-7A70-404B-A8FD-98B2089706C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6720" y="1028700"/>
            <a:ext cx="11597836" cy="5177789"/>
          </a:xfrm>
        </p:spPr>
        <p:txBody>
          <a:bodyPr>
            <a:normAutofit/>
          </a:bodyPr>
          <a:lstStyle/>
          <a:p>
            <a:r>
              <a:rPr lang="ko-KR" altLang="en-US" dirty="0"/>
              <a:t>코사인 유사도</a:t>
            </a:r>
            <a:endParaRPr lang="en-US" altLang="ko-KR" dirty="0"/>
          </a:p>
          <a:p>
            <a:pPr lvl="1"/>
            <a:r>
              <a:rPr lang="ko-KR" altLang="en-US" dirty="0"/>
              <a:t>단어</a:t>
            </a:r>
            <a:r>
              <a:rPr lang="en-US" altLang="ko-KR" dirty="0"/>
              <a:t>, </a:t>
            </a:r>
            <a:r>
              <a:rPr lang="ko-KR" altLang="en-US" dirty="0"/>
              <a:t>문장을 벡터로 표현하고 두 벡터 간 코사인 각도를 이용하여 유사도 측정</a:t>
            </a:r>
            <a:endParaRPr lang="en-US" altLang="ko-KR" dirty="0"/>
          </a:p>
          <a:p>
            <a:pPr lvl="1"/>
            <a:r>
              <a:rPr lang="ko-KR" altLang="en-US" dirty="0"/>
              <a:t>일반적으로 벡터의 크기가 중요하지 않을 때 그 거리를 측정할 때 사용</a:t>
            </a:r>
            <a:endParaRPr lang="en-US" altLang="ko-KR" dirty="0"/>
          </a:p>
          <a:p>
            <a:pPr lvl="1"/>
            <a:r>
              <a:rPr lang="ko-KR" altLang="en-US" dirty="0"/>
              <a:t>코사인 유사도는 벡터의 크기와 상관없이 안정적인 결과를 가짐</a:t>
            </a:r>
            <a:endParaRPr lang="en-US" altLang="ko-KR" dirty="0"/>
          </a:p>
          <a:p>
            <a:pPr lvl="2"/>
            <a:r>
              <a:rPr lang="en-US" altLang="ko-KR" dirty="0"/>
              <a:t>n-gram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동일한 단어가 문서 내에 자주 등장하면 유사도 결과에 좋지 않은 영향</a:t>
            </a:r>
            <a:endParaRPr lang="en-US" altLang="ko-KR" dirty="0"/>
          </a:p>
          <a:p>
            <a:pPr lvl="1"/>
            <a:r>
              <a:rPr lang="ko-KR" altLang="en-US" dirty="0"/>
              <a:t>코사인 유사도는 다양한 차원에서 적용 가능하여 실무에서 많이 활용 중</a:t>
            </a:r>
            <a:endParaRPr lang="en-US" altLang="ko-KR" dirty="0"/>
          </a:p>
          <a:p>
            <a:pPr lvl="1"/>
            <a:r>
              <a:rPr lang="ko-KR" altLang="en-US" dirty="0"/>
              <a:t>두 문장 </a:t>
            </a:r>
            <a:r>
              <a:rPr lang="en-US" altLang="ko-KR" dirty="0"/>
              <a:t>A, B</a:t>
            </a:r>
            <a:r>
              <a:rPr lang="ko-KR" altLang="en-US" dirty="0"/>
              <a:t>에서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52ED55A-A029-434A-B086-F9E26FF6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코사인 유사도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D0FA02-FC99-43AC-B4C8-F5F2B09B3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9D2353-690B-4F09-85FE-54C2C7BF2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03893CEB-6610-4F56-8C07-78667534A865}"/>
                  </a:ext>
                </a:extLst>
              </p:cNvPr>
              <p:cNvSpPr/>
              <p:nvPr/>
            </p:nvSpPr>
            <p:spPr>
              <a:xfrm>
                <a:off x="3835841" y="4847314"/>
                <a:ext cx="7470251" cy="125580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𝒔𝒊𝒎𝒊𝒍𝒂𝒓𝒊𝒕𝒚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ko-KR" alt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den>
                      </m:f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𝑨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ko-KR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ad>
                            <m:radPr>
                              <m:degHide m:val="on"/>
                              <m:ctrlPr>
                                <a:rPr lang="en-US" altLang="ko-K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altLang="ko-KR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ko-KR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  <m:e>
                                      <m:r>
                                        <a:rPr lang="en-US" altLang="ko-KR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  <m:sup>
                                  <m:r>
                                    <a:rPr lang="en-US" altLang="ko-KR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03893CEB-6610-4F56-8C07-78667534A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841" y="4847314"/>
                <a:ext cx="7470251" cy="125580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91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6FECB83-A5F2-4DD9-A08D-9945D086180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이 외에도 다양한 벡터 유사도 계산 방법을 활용 가능</a:t>
            </a:r>
            <a:endParaRPr lang="en-US" altLang="ko-KR" dirty="0"/>
          </a:p>
          <a:p>
            <a:pPr lvl="1"/>
            <a:r>
              <a:rPr lang="ko-KR" altLang="en-US" dirty="0"/>
              <a:t>맨해튼 거리</a:t>
            </a:r>
            <a:r>
              <a:rPr lang="en-US" altLang="ko-KR" dirty="0"/>
              <a:t>(Manhattan Distance)</a:t>
            </a:r>
          </a:p>
          <a:p>
            <a:pPr lvl="1"/>
            <a:r>
              <a:rPr lang="ko-KR" altLang="en-US" dirty="0" err="1"/>
              <a:t>유클리디안</a:t>
            </a:r>
            <a:r>
              <a:rPr lang="ko-KR" altLang="en-US" dirty="0"/>
              <a:t> 거리</a:t>
            </a:r>
            <a:r>
              <a:rPr lang="en-US" altLang="ko-KR" dirty="0"/>
              <a:t>(Euclidean Distance)</a:t>
            </a:r>
          </a:p>
          <a:p>
            <a:pPr lvl="1"/>
            <a:r>
              <a:rPr lang="en-US" altLang="ko-KR" dirty="0"/>
              <a:t>Infinity Norm</a:t>
            </a:r>
          </a:p>
          <a:p>
            <a:pPr lvl="1"/>
            <a:r>
              <a:rPr lang="ko-KR" altLang="en-US" dirty="0" err="1"/>
              <a:t>자카드</a:t>
            </a:r>
            <a:r>
              <a:rPr lang="ko-KR" altLang="en-US" dirty="0"/>
              <a:t> 유사도</a:t>
            </a:r>
            <a:r>
              <a:rPr lang="en-US" altLang="ko-KR" dirty="0"/>
              <a:t>(Jaccard Similarity)</a:t>
            </a:r>
          </a:p>
          <a:p>
            <a:pPr lvl="1"/>
            <a:r>
              <a:rPr lang="ko-KR" altLang="en-US" dirty="0"/>
              <a:t>기타 등등</a:t>
            </a:r>
            <a:r>
              <a:rPr lang="en-US" altLang="ko-KR" dirty="0"/>
              <a:t>...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53AEDD8-8F9D-48D1-9F8C-D30B3771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유사도 계산 방법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D24015-F54C-4645-8FE4-C92ED996C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B55A6C-7C31-46A8-B601-D66E44830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11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DEC094B0-9D55-4520-A200-038D7537C274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맨해튼 거리</a:t>
                </a:r>
                <a:r>
                  <a:rPr lang="en-US" altLang="ko-KR" dirty="0"/>
                  <a:t>(Manhattan Distance)</a:t>
                </a:r>
              </a:p>
              <a:p>
                <a:pPr lvl="1"/>
                <a:r>
                  <a:rPr lang="en-US" altLang="ko-KR" dirty="0"/>
                  <a:t>L1 norm</a:t>
                </a:r>
                <a:r>
                  <a:rPr lang="ko-KR" altLang="en-US" dirty="0"/>
                  <a:t>을 사용한 거리 계산 방법</a:t>
                </a:r>
                <a:r>
                  <a:rPr lang="en-US" altLang="ko-KR" dirty="0"/>
                  <a:t>. L1</a:t>
                </a:r>
                <a:r>
                  <a:rPr lang="ko-KR" altLang="en-US" dirty="0"/>
                  <a:t>거리</a:t>
                </a:r>
                <a:r>
                  <a:rPr lang="en-US" altLang="ko-KR" dirty="0"/>
                  <a:t>(L1 Distance)</a:t>
                </a:r>
                <a:r>
                  <a:rPr lang="ko-KR" altLang="en-US" dirty="0"/>
                  <a:t>라고도 부름</a:t>
                </a:r>
              </a:p>
              <a:p>
                <a:pPr lvl="1"/>
                <a:r>
                  <a:rPr lang="ko-KR" altLang="en-US" dirty="0"/>
                  <a:t>두 벡터의 각 차원 별 값의 차이의 절대값을 모두 합한 값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𝒘𝒉𝒆𝒓𝒆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endParaRPr lang="ko-KR" altLang="en-US" dirty="0"/>
              </a:p>
              <a:p>
                <a:pPr lvl="1"/>
                <a:endParaRPr lang="ko-KR" altLang="en-US" dirty="0"/>
              </a:p>
              <a:p>
                <a:pPr lvl="2"/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DEC094B0-9D55-4520-A200-038D7537C2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9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55DE2033-7A3D-4F7F-AB97-72D5ECCED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유사도 계산 방법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9C6E49-CED0-4351-8074-4DA525543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AF5E0A-5F13-47D8-83BF-D0F8667A5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642FF97-68EB-47AC-9C1C-23BCBD884774}"/>
              </a:ext>
            </a:extLst>
          </p:cNvPr>
          <p:cNvSpPr/>
          <p:nvPr/>
        </p:nvSpPr>
        <p:spPr>
          <a:xfrm>
            <a:off x="6400801" y="5431457"/>
            <a:ext cx="5192065" cy="4944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놈</a:t>
            </a:r>
            <a:r>
              <a:rPr lang="en-US" altLang="ko-KR" sz="1200" dirty="0">
                <a:solidFill>
                  <a:schemeClr val="tx1"/>
                </a:solidFill>
              </a:rPr>
              <a:t>(norm):</a:t>
            </a:r>
            <a:r>
              <a:rPr lang="ko-KR" altLang="en-US" sz="1200" dirty="0">
                <a:solidFill>
                  <a:schemeClr val="tx1"/>
                </a:solidFill>
              </a:rPr>
              <a:t> 벡터의 크기</a:t>
            </a:r>
            <a:r>
              <a:rPr lang="en-US" altLang="ko-KR" sz="1200" dirty="0">
                <a:solidFill>
                  <a:schemeClr val="tx1"/>
                </a:solidFill>
              </a:rPr>
              <a:t>(magnitude) </a:t>
            </a:r>
            <a:r>
              <a:rPr lang="ko-KR" altLang="en-US" sz="1200" dirty="0">
                <a:solidFill>
                  <a:schemeClr val="tx1"/>
                </a:solidFill>
              </a:rPr>
              <a:t>또는 길이</a:t>
            </a:r>
            <a:r>
              <a:rPr lang="en-US" altLang="ko-KR" sz="1200" dirty="0">
                <a:solidFill>
                  <a:schemeClr val="tx1"/>
                </a:solidFill>
              </a:rPr>
              <a:t>(length)</a:t>
            </a:r>
            <a:r>
              <a:rPr lang="ko-KR" altLang="en-US" sz="1200" dirty="0">
                <a:solidFill>
                  <a:schemeClr val="tx1"/>
                </a:solidFill>
              </a:rPr>
              <a:t>를 측정하는 방법</a:t>
            </a:r>
          </a:p>
        </p:txBody>
      </p:sp>
    </p:spTree>
    <p:extLst>
      <p:ext uri="{BB962C8B-B14F-4D97-AF65-F5344CB8AC3E}">
        <p14:creationId xmlns:p14="http://schemas.microsoft.com/office/powerpoint/2010/main" val="69781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DFBB5197-9F73-4DEF-8D9A-6FBBB16EBF71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유클리디안 거리</a:t>
                </a:r>
                <a:r>
                  <a:rPr lang="en-US" altLang="ko-KR" dirty="0"/>
                  <a:t>(Euclidean Distance)</a:t>
                </a:r>
              </a:p>
              <a:p>
                <a:pPr lvl="1"/>
                <a:r>
                  <a:rPr lang="en-US" altLang="ko-KR" dirty="0"/>
                  <a:t>L2 norm</a:t>
                </a:r>
                <a:r>
                  <a:rPr lang="ko-KR" altLang="en-US" dirty="0"/>
                  <a:t>을 이용한 거리 계산 방법</a:t>
                </a:r>
                <a:r>
                  <a:rPr lang="en-US" altLang="ko-KR" dirty="0"/>
                  <a:t>. L2 </a:t>
                </a:r>
                <a:r>
                  <a:rPr lang="ko-KR" altLang="en-US" dirty="0"/>
                  <a:t>거리</a:t>
                </a:r>
                <a:r>
                  <a:rPr lang="en-US" altLang="ko-KR" dirty="0"/>
                  <a:t>(L2 Distance)</a:t>
                </a:r>
                <a:r>
                  <a:rPr lang="ko-KR" altLang="en-US" dirty="0"/>
                  <a:t>라고도 부름</a:t>
                </a:r>
                <a:endParaRPr lang="en-US" altLang="ko-KR" dirty="0"/>
              </a:p>
              <a:p>
                <a:pPr lvl="1"/>
                <a:r>
                  <a:rPr lang="ko-KR" altLang="en-US" dirty="0" err="1"/>
                  <a:t>차원별</a:t>
                </a:r>
                <a:r>
                  <a:rPr lang="ko-KR" altLang="en-US" dirty="0"/>
                  <a:t> 값 차이의 제곱의 합에 루트를 취한 형태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e>
                    </m:ra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𝒘𝒉𝒆𝒓𝒆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endParaRPr lang="ko-KR" altLang="en-US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DFBB5197-9F73-4DEF-8D9A-6FBBB16EB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9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AEEC8D45-37A4-4438-90B1-93C4CF99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유사도 계산 방법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3443F8-02B7-4A95-9179-EF1A1895E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7B146B-A1E9-45D1-8F10-2157262ED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8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3C590DB-5360-4F64-9FEA-074DADF61F9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L1</a:t>
            </a:r>
            <a:r>
              <a:rPr lang="ko-KR" altLang="en-US" dirty="0"/>
              <a:t> 거리와 </a:t>
            </a:r>
            <a:r>
              <a:rPr lang="en-US" altLang="ko-KR" dirty="0"/>
              <a:t>L2 </a:t>
            </a:r>
            <a:r>
              <a:rPr lang="ko-KR" altLang="en-US" dirty="0"/>
              <a:t>거리 비교</a:t>
            </a:r>
            <a:endParaRPr lang="en-US" altLang="ko-KR" dirty="0"/>
          </a:p>
          <a:p>
            <a:pPr lvl="1"/>
            <a:r>
              <a:rPr lang="en-US" altLang="ko-KR" dirty="0"/>
              <a:t>L1 </a:t>
            </a:r>
            <a:r>
              <a:rPr lang="ko-KR" altLang="en-US" dirty="0"/>
              <a:t>거리</a:t>
            </a:r>
            <a:r>
              <a:rPr lang="en-US" altLang="ko-KR" dirty="0"/>
              <a:t>: </a:t>
            </a:r>
            <a:r>
              <a:rPr lang="ko-KR" altLang="en-US" dirty="0"/>
              <a:t>초록색 선 외의 거리</a:t>
            </a:r>
            <a:endParaRPr lang="en-US" altLang="ko-KR" dirty="0"/>
          </a:p>
          <a:p>
            <a:pPr lvl="2"/>
            <a:r>
              <a:rPr lang="en-US" altLang="ko-KR" dirty="0"/>
              <a:t>L2 </a:t>
            </a:r>
            <a:r>
              <a:rPr lang="ko-KR" altLang="en-US" dirty="0"/>
              <a:t>거리를 제외한 선의 길이는 모두 같다</a:t>
            </a:r>
            <a:endParaRPr lang="en-US" altLang="ko-KR" dirty="0"/>
          </a:p>
          <a:p>
            <a:pPr lvl="1"/>
            <a:r>
              <a:rPr lang="en-US" altLang="ko-KR" dirty="0"/>
              <a:t>L2 </a:t>
            </a:r>
            <a:r>
              <a:rPr lang="ko-KR" altLang="en-US" dirty="0"/>
              <a:t>거리</a:t>
            </a:r>
            <a:r>
              <a:rPr lang="en-US" altLang="ko-KR" dirty="0"/>
              <a:t>: </a:t>
            </a:r>
            <a:r>
              <a:rPr lang="ko-KR" altLang="en-US" dirty="0"/>
              <a:t>초록색 선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7C524B-1B85-417C-8851-B0F75275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유사도 계산 방법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2429E8-EBF0-41C4-BF2E-9CDF2315F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04468A-F71A-4FE4-ABBA-0F3064B5C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54BDAA-D250-4F94-AFA9-514813A60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595" y="1729252"/>
            <a:ext cx="3939687" cy="398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6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EFCDD8B9-76CE-415F-BA4F-C9F58B203261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Infinity Norm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ko-KR" altLang="en-US" dirty="0"/>
                  <a:t> 거리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차원 별 값의 차이 중 가장 큰 값을 나타냄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𝒎𝒂𝒙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𝒘𝒉𝒆𝒓𝒆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endParaRPr lang="ko-KR" altLang="en-US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EFCDD8B9-76CE-415F-BA4F-C9F58B2032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9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AA677358-2F05-4A0C-B6DA-905CB05CC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유사도 계산 방법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F5688E-8D8C-4E33-956F-AA18AFE20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5DB11A-1413-46BB-A0FD-F4F78D8B5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347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12787</TotalTime>
  <Words>750</Words>
  <Application>Microsoft Office PowerPoint</Application>
  <PresentationFormat>와이드스크린</PresentationFormat>
  <Paragraphs>114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Cambria Math</vt:lpstr>
      <vt:lpstr>Cooper Black</vt:lpstr>
      <vt:lpstr>Wingdings</vt:lpstr>
      <vt:lpstr>Office 테마</vt:lpstr>
      <vt:lpstr>2021년 혁신성장 청년인재 집중양성 추경 사업 빅데이터 분야  자연어 처리</vt:lpstr>
      <vt:lpstr>텍스트 유사도 계산</vt:lpstr>
      <vt:lpstr>n-gram 유사도</vt:lpstr>
      <vt:lpstr>코사인 유사도</vt:lpstr>
      <vt:lpstr>기타 유사도 계산 방법</vt:lpstr>
      <vt:lpstr>기타 유사도 계산 방법</vt:lpstr>
      <vt:lpstr>기타 유사도 계산 방법</vt:lpstr>
      <vt:lpstr>기타 유사도 계산 방법</vt:lpstr>
      <vt:lpstr>기타 유사도 계산 방법</vt:lpstr>
      <vt:lpstr>기타 유사도 계산 방법</vt:lpstr>
      <vt:lpstr>기타 유사도 계산 방법</vt:lpstr>
      <vt:lpstr>기타 유사도 계산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 Seokhwan</dc:creator>
  <cp:lastModifiedBy>양석환</cp:lastModifiedBy>
  <cp:revision>306</cp:revision>
  <dcterms:created xsi:type="dcterms:W3CDTF">2020-04-26T16:21:57Z</dcterms:created>
  <dcterms:modified xsi:type="dcterms:W3CDTF">2022-01-16T04:25:29Z</dcterms:modified>
</cp:coreProperties>
</file>