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2" r:id="rId3"/>
    <p:sldId id="320" r:id="rId4"/>
    <p:sldId id="359" r:id="rId5"/>
    <p:sldId id="360" r:id="rId6"/>
    <p:sldId id="368" r:id="rId7"/>
    <p:sldId id="369" r:id="rId8"/>
    <p:sldId id="370" r:id="rId9"/>
    <p:sldId id="371" r:id="rId10"/>
    <p:sldId id="374" r:id="rId11"/>
    <p:sldId id="372" r:id="rId12"/>
    <p:sldId id="373" r:id="rId13"/>
    <p:sldId id="375" r:id="rId14"/>
    <p:sldId id="376" r:id="rId15"/>
    <p:sldId id="361" r:id="rId16"/>
    <p:sldId id="363" r:id="rId17"/>
    <p:sldId id="362" r:id="rId18"/>
    <p:sldId id="364" r:id="rId19"/>
    <p:sldId id="381" r:id="rId20"/>
    <p:sldId id="382" r:id="rId21"/>
    <p:sldId id="384" r:id="rId22"/>
    <p:sldId id="383" r:id="rId23"/>
    <p:sldId id="385" r:id="rId24"/>
    <p:sldId id="365" r:id="rId25"/>
    <p:sldId id="366" r:id="rId26"/>
    <p:sldId id="367" r:id="rId27"/>
    <p:sldId id="3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FAC"/>
    <a:srgbClr val="EFF5FB"/>
    <a:srgbClr val="7D99DF"/>
    <a:srgbClr val="A8BBEA"/>
    <a:srgbClr val="6988E1"/>
    <a:srgbClr val="BEDCF4"/>
    <a:srgbClr val="EAF2FA"/>
    <a:srgbClr val="9A0000"/>
    <a:srgbClr val="DEA49E"/>
    <a:srgbClr val="003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D2E874-BA10-4B2D-8B04-7F766CCF5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BE726-E9C3-49A3-B4BD-829A9C1E6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7834-2DC1-47E3-80B6-E36E2687DCB6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91493-A2C8-4686-8A4E-431B64531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AC00E-6ED3-4679-906E-7AC126BB5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276A-049B-4D23-9CA0-B326A5EE6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DC3C-6D9F-4C0C-8CF4-F0064A453C8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4621-AB89-41FC-86D1-BB3D1E28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9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35CFFD-60F9-43F7-A248-6D20BADEAF3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39072D-E877-41F6-9E33-F0924F6F9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792683B7-F252-4864-8285-318774980353}"/>
              </a:ext>
            </a:extLst>
          </p:cNvPr>
          <p:cNvSpPr/>
          <p:nvPr userDrawn="1"/>
        </p:nvSpPr>
        <p:spPr>
          <a:xfrm rot="10800000" flipV="1">
            <a:off x="0" y="5735637"/>
            <a:ext cx="12192000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788FB24-0792-417C-8F18-4FA0AC1AF13C}"/>
              </a:ext>
            </a:extLst>
          </p:cNvPr>
          <p:cNvSpPr/>
          <p:nvPr userDrawn="1"/>
        </p:nvSpPr>
        <p:spPr>
          <a:xfrm flipV="1">
            <a:off x="0" y="-1"/>
            <a:ext cx="12192000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AF2FE-80EE-42E3-ABC8-BA6C7259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BA069-A844-4CA6-8D18-1509EDC9DCBD}"/>
              </a:ext>
            </a:extLst>
          </p:cNvPr>
          <p:cNvSpPr txBox="1"/>
          <p:nvPr userDrawn="1"/>
        </p:nvSpPr>
        <p:spPr>
          <a:xfrm>
            <a:off x="8936172" y="6179621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Seokhwan Yang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EC2D-BE19-420C-86DE-D25ED166CDC2}"/>
              </a:ext>
            </a:extLst>
          </p:cNvPr>
          <p:cNvSpPr txBox="1"/>
          <p:nvPr userDrawn="1"/>
        </p:nvSpPr>
        <p:spPr>
          <a:xfrm>
            <a:off x="10668000" y="1188163"/>
            <a:ext cx="135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rtificial </a:t>
            </a:r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ntelligence &amp; </a:t>
            </a:r>
          </a:p>
          <a:p>
            <a:pPr algn="r"/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ata </a:t>
            </a:r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nalysis </a:t>
            </a:r>
            <a:r>
              <a:rPr lang="en-US" altLang="ko-KR" sz="700" dirty="0">
                <a:solidFill>
                  <a:srgbClr val="9A0000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sz="700" dirty="0">
                <a:solidFill>
                  <a:srgbClr val="2B4FAC"/>
                </a:solidFill>
                <a:latin typeface="Cooper Black" panose="0208090404030B020404" pitchFamily="18" charset="0"/>
              </a:rPr>
              <a:t>oratory</a:t>
            </a:r>
            <a:endParaRPr lang="ko-KR" altLang="en-US" sz="700" dirty="0">
              <a:solidFill>
                <a:srgbClr val="2B4FAC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786578-25A5-4A30-AA8D-65E0DF5D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76563-16EB-4402-9BF2-ACA10C0F3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1689" r="11208" b="15360"/>
          <a:stretch/>
        </p:blipFill>
        <p:spPr>
          <a:xfrm>
            <a:off x="10786430" y="128483"/>
            <a:ext cx="1119499" cy="1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BC304C-7FE7-4A4C-8383-B2FC60EB50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1777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209EC67-AC93-4C6B-88A9-78AF28A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ECC2ABEA-1697-46FC-B989-8A084128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4D08EA-5D92-4AB6-A3CA-4A8FF0B6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2D0975-3467-40AA-93C8-E6115161F36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FFC22C-3478-480B-9507-9C97E0744F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A73CE-71E0-4715-A6A8-ACC9BF9C0288}"/>
              </a:ext>
            </a:extLst>
          </p:cNvPr>
          <p:cNvSpPr/>
          <p:nvPr userDrawn="1"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94B85-A1A0-4225-93F6-ED911E89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661"/>
            <a:ext cx="10683240" cy="76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2C846-F900-4AAB-92F3-E562E562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028700"/>
            <a:ext cx="1133856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50E25-C810-417A-B415-7CAD87C9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C191E-62E7-4418-A868-CD75BFD63A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44661"/>
            <a:ext cx="838200" cy="764117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BAC23C0-3580-4C9B-ADAA-C11BBD4B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9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00A5-EDE3-42D5-8D94-C9CA6828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인공지능 소수전공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7E297-D59B-4F45-89DD-E4F12634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709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차시</a:t>
            </a:r>
            <a:r>
              <a:rPr lang="en-US" altLang="ko-KR" sz="3600" dirty="0"/>
              <a:t>: </a:t>
            </a:r>
            <a:r>
              <a:rPr lang="ko-KR" altLang="en-US" sz="3600" dirty="0"/>
              <a:t>강의소개</a:t>
            </a:r>
            <a:r>
              <a:rPr lang="en-US" altLang="ko-KR" sz="3600" dirty="0"/>
              <a:t>, AI</a:t>
            </a:r>
            <a:r>
              <a:rPr lang="ko-KR" altLang="en-US" sz="3600" dirty="0"/>
              <a:t>와 프로그래밍</a:t>
            </a:r>
            <a:endParaRPr lang="en-US" altLang="ko-KR" sz="3600" dirty="0"/>
          </a:p>
          <a:p>
            <a:endParaRPr lang="en-US" altLang="ko-KR" dirty="0"/>
          </a:p>
          <a:p>
            <a:r>
              <a:rPr lang="en-US" altLang="ko-KR" dirty="0"/>
              <a:t>2021.07.19 18:30~19:15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5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F78E0A-F023-434B-A6DB-FB13E4C86A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Digital Transformation 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Digital Transformation</a:t>
            </a:r>
            <a:r>
              <a:rPr lang="ko-KR" altLang="en-US" dirty="0"/>
              <a:t>에 대한 다양한 기관의 정의</a:t>
            </a:r>
            <a:endParaRPr lang="en-US" altLang="ko-KR" dirty="0"/>
          </a:p>
          <a:p>
            <a:pPr lvl="2"/>
            <a:r>
              <a:rPr lang="ko-KR" altLang="en-US" dirty="0"/>
              <a:t>위키피디아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rgbClr val="9A0000"/>
                </a:solidFill>
              </a:rPr>
              <a:t>클라우드 컴퓨팅을 활용</a:t>
            </a:r>
            <a:r>
              <a:rPr lang="ko-KR" altLang="en-US" dirty="0"/>
              <a:t>하여 문제를 해결하고 소유 중인 하드웨어 사용자에 대한 의존성을 줄이되 </a:t>
            </a:r>
            <a:r>
              <a:rPr lang="ko-KR" altLang="en-US" dirty="0">
                <a:solidFill>
                  <a:srgbClr val="9A0000"/>
                </a:solidFill>
              </a:rPr>
              <a:t>구독 기반 클라우드 서비스</a:t>
            </a:r>
            <a:r>
              <a:rPr lang="ko-KR" altLang="en-US" dirty="0"/>
              <a:t>에 의존성을 증대 시키기 위해 새롭고 빠르고 자주 변화하는 디지털 기술을 사용하는 방식</a:t>
            </a:r>
            <a:endParaRPr lang="en-US" altLang="ko-KR" dirty="0"/>
          </a:p>
          <a:p>
            <a:pPr lvl="2"/>
            <a:r>
              <a:rPr lang="en-US" altLang="ko-KR" dirty="0"/>
              <a:t>IBM</a:t>
            </a:r>
          </a:p>
          <a:p>
            <a:pPr lvl="3"/>
            <a:r>
              <a:rPr lang="ko-KR" altLang="en-US" dirty="0"/>
              <a:t>기업이 </a:t>
            </a:r>
            <a:r>
              <a:rPr lang="ko-KR" altLang="en-US" dirty="0">
                <a:solidFill>
                  <a:srgbClr val="9A0000"/>
                </a:solidFill>
              </a:rPr>
              <a:t>디지털과 물리적인 요소들을 통합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9A0000"/>
                </a:solidFill>
              </a:rPr>
              <a:t>비즈니스 모델을 변화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산업에 새로운 방향을 정립하는 전략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38AB53-DC0A-4345-A3E4-1D7C6C97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55BC47-A3B8-4911-A7BB-45D7514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C9F42-39E3-4472-BB03-6DB5FCEB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10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F78E0A-F023-434B-A6DB-FB13E4C86A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IDC (</a:t>
            </a:r>
            <a:r>
              <a:rPr lang="ko-KR" altLang="en-US" dirty="0"/>
              <a:t>시장조사기관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기업이 </a:t>
            </a:r>
            <a:r>
              <a:rPr lang="ko-KR" altLang="en-US" dirty="0">
                <a:solidFill>
                  <a:srgbClr val="9A0000"/>
                </a:solidFill>
              </a:rPr>
              <a:t>새로운 비즈니스 모델</a:t>
            </a:r>
            <a:r>
              <a:rPr lang="en-US" altLang="ko-KR" dirty="0">
                <a:solidFill>
                  <a:srgbClr val="9A0000"/>
                </a:solidFill>
              </a:rPr>
              <a:t>, </a:t>
            </a:r>
            <a:r>
              <a:rPr lang="ko-KR" altLang="en-US" dirty="0">
                <a:solidFill>
                  <a:srgbClr val="9A0000"/>
                </a:solidFill>
              </a:rPr>
              <a:t>제품</a:t>
            </a:r>
            <a:r>
              <a:rPr lang="en-US" altLang="ko-KR" dirty="0">
                <a:solidFill>
                  <a:srgbClr val="9A0000"/>
                </a:solidFill>
              </a:rPr>
              <a:t>, </a:t>
            </a:r>
            <a:r>
              <a:rPr lang="ko-KR" altLang="en-US" dirty="0">
                <a:solidFill>
                  <a:srgbClr val="9A0000"/>
                </a:solidFill>
              </a:rPr>
              <a:t>서비스를 창출</a:t>
            </a:r>
            <a:r>
              <a:rPr lang="ko-KR" altLang="en-US" dirty="0"/>
              <a:t>하기 위해 </a:t>
            </a:r>
            <a:r>
              <a:rPr lang="ko-KR" altLang="en-US" dirty="0">
                <a:solidFill>
                  <a:srgbClr val="9A0000"/>
                </a:solidFill>
              </a:rPr>
              <a:t>디지털 역량을 활용</a:t>
            </a:r>
            <a:r>
              <a:rPr lang="ko-KR" altLang="en-US" dirty="0"/>
              <a:t>함으로써 고객 및 시장</a:t>
            </a:r>
            <a:r>
              <a:rPr lang="en-US" altLang="ko-KR" dirty="0"/>
              <a:t>(</a:t>
            </a:r>
            <a:r>
              <a:rPr lang="ko-KR" altLang="en-US" dirty="0"/>
              <a:t>외부 생태계</a:t>
            </a:r>
            <a:r>
              <a:rPr lang="en-US" altLang="ko-KR" dirty="0"/>
              <a:t>)</a:t>
            </a:r>
            <a:r>
              <a:rPr lang="ko-KR" altLang="en-US" dirty="0"/>
              <a:t>의 파괴적인 </a:t>
            </a:r>
            <a:r>
              <a:rPr lang="ko-KR" altLang="en-US" dirty="0">
                <a:solidFill>
                  <a:srgbClr val="9A0000"/>
                </a:solidFill>
              </a:rPr>
              <a:t>변화에 적응</a:t>
            </a:r>
            <a:r>
              <a:rPr lang="ko-KR" altLang="en-US" dirty="0"/>
              <a:t>하거나 이를 추진하는 지속적인 프로세스</a:t>
            </a:r>
            <a:endParaRPr lang="en-US" altLang="ko-KR" dirty="0"/>
          </a:p>
          <a:p>
            <a:pPr lvl="1"/>
            <a:r>
              <a:rPr lang="en-US" altLang="ko-KR" dirty="0"/>
              <a:t>Kearney (</a:t>
            </a:r>
            <a:r>
              <a:rPr lang="ko-KR" altLang="en-US" dirty="0"/>
              <a:t>글로벌 컨설팅회사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Mobile, Cloud, Big data, AI, IoT </a:t>
            </a:r>
            <a:r>
              <a:rPr lang="ko-KR" altLang="en-US" dirty="0"/>
              <a:t>등 </a:t>
            </a:r>
            <a:r>
              <a:rPr lang="ko-KR" altLang="en-US" dirty="0">
                <a:solidFill>
                  <a:srgbClr val="9A0000"/>
                </a:solidFill>
              </a:rPr>
              <a:t>디지털 신기술로 촉발 되는 경영 환경상의 변화 동인에 선제적으로 대응</a:t>
            </a:r>
            <a:r>
              <a:rPr lang="ko-KR" altLang="en-US" dirty="0"/>
              <a:t>함으로써 현행 비즈니스의 경쟁력을 획기적으로 높이거나 새로운 비즈니스를 통한 신규 성장을 추구하는 기업 활동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38AB53-DC0A-4345-A3E4-1D7C6C97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55BC47-A3B8-4911-A7BB-45D7514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C9F42-39E3-4472-BB03-6DB5FCEB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0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38AB53-DC0A-4345-A3E4-1D7C6C97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55BC47-A3B8-4911-A7BB-45D7514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C9F42-39E3-4472-BB03-6DB5FCEB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3AF16E-8560-41AF-BAD3-2183D1397C8E}"/>
              </a:ext>
            </a:extLst>
          </p:cNvPr>
          <p:cNvSpPr/>
          <p:nvPr/>
        </p:nvSpPr>
        <p:spPr>
          <a:xfrm>
            <a:off x="983411" y="1428912"/>
            <a:ext cx="5503653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 비슷하면서도 서로 다른 각각의 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6F2289-F8DE-46A3-AEDC-EDF795413F82}"/>
              </a:ext>
            </a:extLst>
          </p:cNvPr>
          <p:cNvSpPr/>
          <p:nvPr/>
        </p:nvSpPr>
        <p:spPr>
          <a:xfrm>
            <a:off x="3587294" y="4817550"/>
            <a:ext cx="7720643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 Digital Transformation </a:t>
            </a:r>
            <a:r>
              <a:rPr lang="ko-KR" altLang="en-US" sz="2400" b="1" dirty="0">
                <a:solidFill>
                  <a:schemeClr val="tx1"/>
                </a:solidFill>
              </a:rPr>
              <a:t>이란 무엇을 말하는 것일까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EDEDA2-0D22-464C-83CB-71E6F27EC99F}"/>
              </a:ext>
            </a:extLst>
          </p:cNvPr>
          <p:cNvSpPr/>
          <p:nvPr/>
        </p:nvSpPr>
        <p:spPr>
          <a:xfrm>
            <a:off x="2146683" y="3123231"/>
            <a:ext cx="6737232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 각 분야별로 서로 다른 정의와 도입 방법 존재</a:t>
            </a:r>
          </a:p>
        </p:txBody>
      </p:sp>
    </p:spTree>
    <p:extLst>
      <p:ext uri="{BB962C8B-B14F-4D97-AF65-F5344CB8AC3E}">
        <p14:creationId xmlns:p14="http://schemas.microsoft.com/office/powerpoint/2010/main" val="27817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38AB53-DC0A-4345-A3E4-1D7C6C97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55BC47-A3B8-4911-A7BB-45D7514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C9F42-39E3-4472-BB03-6DB5FCEB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9932B2-0FA1-455B-AD85-7B49B6AEC9E9}"/>
              </a:ext>
            </a:extLst>
          </p:cNvPr>
          <p:cNvSpPr/>
          <p:nvPr/>
        </p:nvSpPr>
        <p:spPr>
          <a:xfrm>
            <a:off x="1032725" y="1425515"/>
            <a:ext cx="10126549" cy="764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 그런데 쉽게 생각하면 그냥 말 그대로 </a:t>
            </a:r>
            <a:r>
              <a:rPr lang="en-US" altLang="ko-KR" sz="2400" b="1" dirty="0">
                <a:solidFill>
                  <a:srgbClr val="C00000"/>
                </a:solidFill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</a:rPr>
              <a:t>디지털로의 전환</a:t>
            </a:r>
            <a:r>
              <a:rPr lang="en-US" altLang="ko-KR" sz="2400" b="1" dirty="0">
                <a:solidFill>
                  <a:srgbClr val="C00000"/>
                </a:solidFill>
              </a:rPr>
              <a:t>”</a:t>
            </a:r>
            <a:r>
              <a:rPr lang="ko-KR" altLang="en-US" sz="2400" b="1" dirty="0">
                <a:solidFill>
                  <a:srgbClr val="C00000"/>
                </a:solidFill>
              </a:rPr>
              <a:t> 아닌가</a:t>
            </a:r>
            <a:r>
              <a:rPr lang="en-US" altLang="ko-KR" sz="2400" b="1" dirty="0">
                <a:solidFill>
                  <a:srgbClr val="C00000"/>
                </a:solidFill>
              </a:rPr>
              <a:t>?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998E9A-B67E-4019-AC31-91EA9E26D1CC}"/>
              </a:ext>
            </a:extLst>
          </p:cNvPr>
          <p:cNvSpPr/>
          <p:nvPr/>
        </p:nvSpPr>
        <p:spPr>
          <a:xfrm>
            <a:off x="1032723" y="2586448"/>
            <a:ext cx="10126549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기존의</a:t>
            </a:r>
            <a:r>
              <a:rPr lang="ko-KR" altLang="en-US" sz="2400" b="1" dirty="0">
                <a:solidFill>
                  <a:schemeClr val="tx1"/>
                </a:solidFill>
              </a:rPr>
              <a:t> 비즈니스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제품과 서비스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산업분야별 </a:t>
            </a:r>
            <a:r>
              <a:rPr lang="ko-KR" altLang="en-US" sz="2400" b="1" dirty="0">
                <a:solidFill>
                  <a:srgbClr val="C00000"/>
                </a:solidFill>
              </a:rPr>
              <a:t>프로세스 등을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9F5FFF-96AE-4A3F-9FDC-9C2D3DD4448E}"/>
              </a:ext>
            </a:extLst>
          </p:cNvPr>
          <p:cNvSpPr/>
          <p:nvPr/>
        </p:nvSpPr>
        <p:spPr>
          <a:xfrm>
            <a:off x="1032723" y="3743280"/>
            <a:ext cx="10126549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디지털 기반의 플랫폼</a:t>
            </a:r>
            <a:r>
              <a:rPr lang="ko-KR" altLang="en-US" sz="2400" b="1" dirty="0">
                <a:solidFill>
                  <a:schemeClr val="tx1"/>
                </a:solidFill>
              </a:rPr>
              <a:t>으로 옮기는 것이 </a:t>
            </a:r>
            <a:r>
              <a:rPr lang="en-US" altLang="ko-KR" sz="2400" b="1" dirty="0">
                <a:solidFill>
                  <a:schemeClr val="tx1"/>
                </a:solidFill>
              </a:rPr>
              <a:t>Digital Transformation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71362A-EDBA-4DD0-A0F6-6FB07804133E}"/>
              </a:ext>
            </a:extLst>
          </p:cNvPr>
          <p:cNvSpPr/>
          <p:nvPr/>
        </p:nvSpPr>
        <p:spPr>
          <a:xfrm>
            <a:off x="1032723" y="4908314"/>
            <a:ext cx="10126549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각 산업분야별로 처한 </a:t>
            </a:r>
            <a:r>
              <a:rPr lang="ko-KR" altLang="en-US" sz="2400" b="1" dirty="0">
                <a:solidFill>
                  <a:srgbClr val="C00000"/>
                </a:solidFill>
              </a:rPr>
              <a:t>환경에 따라 다른 적용</a:t>
            </a:r>
            <a:r>
              <a:rPr lang="ko-KR" altLang="en-US" sz="2400" b="1" dirty="0">
                <a:solidFill>
                  <a:schemeClr val="tx1"/>
                </a:solidFill>
              </a:rPr>
              <a:t> 방법이 존재할 뿐</a:t>
            </a:r>
          </a:p>
        </p:txBody>
      </p:sp>
    </p:spTree>
    <p:extLst>
      <p:ext uri="{BB962C8B-B14F-4D97-AF65-F5344CB8AC3E}">
        <p14:creationId xmlns:p14="http://schemas.microsoft.com/office/powerpoint/2010/main" val="26675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F67C9-B432-4473-983D-3C1BB2CA4A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Digital Transformation</a:t>
            </a:r>
            <a:r>
              <a:rPr lang="ko-KR" altLang="en-US" dirty="0"/>
              <a:t>을 잘 이해하고 적용하려면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950807-F928-4C32-B3F3-CECAE663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328DC-C457-4DCC-BC36-5D5BF10A7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DD2383-7464-4AD7-A4DC-7FC876626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BB1B1F-26BD-4984-8E69-45D49A6CFBE9}"/>
              </a:ext>
            </a:extLst>
          </p:cNvPr>
          <p:cNvSpPr/>
          <p:nvPr/>
        </p:nvSpPr>
        <p:spPr>
          <a:xfrm>
            <a:off x="1032725" y="1927603"/>
            <a:ext cx="10126549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해당 분야의 환경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특징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목표 등을 분석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solidFill>
                  <a:schemeClr val="tx1"/>
                </a:solidFill>
              </a:rPr>
              <a:t> 이해하는 것이 최우선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A0415A-E1FA-4545-8DF1-AC91AB3942A3}"/>
              </a:ext>
            </a:extLst>
          </p:cNvPr>
          <p:cNvSpPr/>
          <p:nvPr/>
        </p:nvSpPr>
        <p:spPr>
          <a:xfrm>
            <a:off x="1032725" y="2953806"/>
            <a:ext cx="10126549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데이터의 특징과 강점은 무엇인가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C718A3D-D71D-4FFD-8F3E-EDCAE580158B}"/>
              </a:ext>
            </a:extLst>
          </p:cNvPr>
          <p:cNvSpPr/>
          <p:nvPr/>
        </p:nvSpPr>
        <p:spPr>
          <a:xfrm>
            <a:off x="1032725" y="3980009"/>
            <a:ext cx="10126549" cy="76411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데이터의 특징과 강점이 해당 분야에 어떻게 적용할 것인가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27E1BC-3185-4C15-9698-A058242CDB4E}"/>
              </a:ext>
            </a:extLst>
          </p:cNvPr>
          <p:cNvSpPr/>
          <p:nvPr/>
        </p:nvSpPr>
        <p:spPr>
          <a:xfrm>
            <a:off x="1032725" y="5006212"/>
            <a:ext cx="10126549" cy="764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이런 목적 중에서 </a:t>
            </a:r>
            <a:r>
              <a:rPr lang="en-US" altLang="ko-KR" sz="2400" b="1" dirty="0">
                <a:solidFill>
                  <a:srgbClr val="C00000"/>
                </a:solidFill>
              </a:rPr>
              <a:t>AI</a:t>
            </a:r>
            <a:r>
              <a:rPr lang="ko-KR" altLang="en-US" sz="2400" b="1" dirty="0">
                <a:solidFill>
                  <a:srgbClr val="C00000"/>
                </a:solidFill>
              </a:rPr>
              <a:t>는 어떻게 활용될 것인가</a:t>
            </a:r>
            <a:r>
              <a:rPr lang="en-US" altLang="ko-KR" sz="2400" b="1" dirty="0">
                <a:solidFill>
                  <a:srgbClr val="C00000"/>
                </a:solidFill>
              </a:rPr>
              <a:t>?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F3C795-2CDA-4F19-9743-85EB6B1B310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(Artificial Intelligence, AI)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143A32-D0E0-4968-A6E4-CBC6B23D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F3242-F79B-4805-815A-1B03C09A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718B4-2D99-4491-90C1-8AD77CC41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1756B-F3B1-42AD-BCE8-78BE2A1C8BA6}"/>
              </a:ext>
            </a:extLst>
          </p:cNvPr>
          <p:cNvSpPr txBox="1"/>
          <p:nvPr/>
        </p:nvSpPr>
        <p:spPr>
          <a:xfrm>
            <a:off x="2802470" y="1889270"/>
            <a:ext cx="6587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rtificial</a:t>
            </a:r>
            <a:r>
              <a:rPr lang="ko-KR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ko-KR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ntelligence</a:t>
            </a:r>
            <a:endParaRPr lang="ko-KR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953E7F8-1FF2-4F5D-A6CE-1E5A7E86E5D0}"/>
              </a:ext>
            </a:extLst>
          </p:cNvPr>
          <p:cNvGrpSpPr/>
          <p:nvPr/>
        </p:nvGrpSpPr>
        <p:grpSpPr>
          <a:xfrm>
            <a:off x="2762410" y="2725281"/>
            <a:ext cx="2675788" cy="1465177"/>
            <a:chOff x="2789304" y="2725281"/>
            <a:chExt cx="2675788" cy="14651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E51F2-62DD-40FA-AEBE-CFAC7DAA8328}"/>
                </a:ext>
              </a:extLst>
            </p:cNvPr>
            <p:cNvSpPr txBox="1"/>
            <p:nvPr/>
          </p:nvSpPr>
          <p:spPr>
            <a:xfrm>
              <a:off x="3042747" y="3790348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사람이 만들어 낸</a:t>
              </a: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07418DCE-961A-48B6-B995-8640FBFA04EA}"/>
                </a:ext>
              </a:extLst>
            </p:cNvPr>
            <p:cNvSpPr/>
            <p:nvPr/>
          </p:nvSpPr>
          <p:spPr>
            <a:xfrm>
              <a:off x="3090948" y="2760542"/>
              <a:ext cx="2063164" cy="10800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3F3DCD-D456-4050-9751-BEB52D3601C9}"/>
                </a:ext>
              </a:extLst>
            </p:cNvPr>
            <p:cNvSpPr txBox="1"/>
            <p:nvPr/>
          </p:nvSpPr>
          <p:spPr>
            <a:xfrm>
              <a:off x="3517236" y="295560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인공적인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149404D-D323-4CE7-A3F1-87A93198E4CE}"/>
                </a:ext>
              </a:extLst>
            </p:cNvPr>
            <p:cNvCxnSpPr>
              <a:cxnSpLocks/>
            </p:cNvCxnSpPr>
            <p:nvPr/>
          </p:nvCxnSpPr>
          <p:spPr>
            <a:xfrm>
              <a:off x="2789304" y="2725281"/>
              <a:ext cx="267578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5F32DF9-59A7-4653-BDB7-819074D08C56}"/>
              </a:ext>
            </a:extLst>
          </p:cNvPr>
          <p:cNvGrpSpPr/>
          <p:nvPr/>
        </p:nvGrpSpPr>
        <p:grpSpPr>
          <a:xfrm>
            <a:off x="5844396" y="2725281"/>
            <a:ext cx="3759954" cy="1772953"/>
            <a:chOff x="5844396" y="2725281"/>
            <a:chExt cx="3759954" cy="1772953"/>
          </a:xfrm>
        </p:grpSpPr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EEF07640-2336-4C35-AEC3-8E66D02D2245}"/>
                </a:ext>
              </a:extLst>
            </p:cNvPr>
            <p:cNvSpPr/>
            <p:nvPr/>
          </p:nvSpPr>
          <p:spPr>
            <a:xfrm>
              <a:off x="6692792" y="2751158"/>
              <a:ext cx="2063164" cy="10800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5F3BF-E5E3-46CB-A6E7-3EFEE90E8D1D}"/>
                </a:ext>
              </a:extLst>
            </p:cNvPr>
            <p:cNvSpPr txBox="1"/>
            <p:nvPr/>
          </p:nvSpPr>
          <p:spPr>
            <a:xfrm>
              <a:off x="7375560" y="296088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지능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0375D6-1363-4767-BEBD-F7F7068C7953}"/>
                </a:ext>
              </a:extLst>
            </p:cNvPr>
            <p:cNvSpPr txBox="1"/>
            <p:nvPr/>
          </p:nvSpPr>
          <p:spPr>
            <a:xfrm>
              <a:off x="5844396" y="3790348"/>
              <a:ext cx="37599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사람이 하는 일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지능적인 일</a:t>
              </a:r>
              <a:r>
                <a:rPr lang="en-US" altLang="ko-KR" sz="2000" b="1" dirty="0"/>
                <a:t>)</a:t>
              </a:r>
              <a:r>
                <a:rPr lang="ko-KR" altLang="en-US" sz="2000" b="1" dirty="0"/>
                <a:t>을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흉내 내어 할 수 있는 어떤 것 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290E6A-5940-4859-8852-F04B41E4B3CB}"/>
                </a:ext>
              </a:extLst>
            </p:cNvPr>
            <p:cNvCxnSpPr>
              <a:cxnSpLocks/>
            </p:cNvCxnSpPr>
            <p:nvPr/>
          </p:nvCxnSpPr>
          <p:spPr>
            <a:xfrm>
              <a:off x="6020440" y="2725281"/>
              <a:ext cx="340786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B07DE98-4863-4719-9474-B37144AD69A9}"/>
              </a:ext>
            </a:extLst>
          </p:cNvPr>
          <p:cNvGrpSpPr/>
          <p:nvPr/>
        </p:nvGrpSpPr>
        <p:grpSpPr>
          <a:xfrm>
            <a:off x="2757742" y="4260807"/>
            <a:ext cx="2702682" cy="1517520"/>
            <a:chOff x="2757742" y="4260807"/>
            <a:chExt cx="2702682" cy="1517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52D9C2-22EF-49B2-BC94-5A92D0FE3D72}"/>
                </a:ext>
              </a:extLst>
            </p:cNvPr>
            <p:cNvSpPr txBox="1"/>
            <p:nvPr/>
          </p:nvSpPr>
          <p:spPr>
            <a:xfrm>
              <a:off x="2793972" y="5378217"/>
              <a:ext cx="2666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기계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전자</a:t>
              </a:r>
              <a:r>
                <a:rPr lang="en-US" altLang="ko-KR" sz="2000" b="1" dirty="0"/>
                <a:t>, IT, </a:t>
              </a:r>
              <a:r>
                <a:rPr lang="ko-KR" altLang="en-US" sz="2000" b="1" dirty="0"/>
                <a:t>예술</a:t>
              </a:r>
              <a:r>
                <a:rPr lang="en-US" altLang="ko-KR" sz="2000" b="1" dirty="0"/>
                <a:t>(?)</a:t>
              </a:r>
              <a:endParaRPr lang="ko-KR" altLang="en-US" sz="2000" b="1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D146053-9DE2-4054-9B89-15DF39AB7D12}"/>
                </a:ext>
              </a:extLst>
            </p:cNvPr>
            <p:cNvCxnSpPr>
              <a:cxnSpLocks/>
            </p:cNvCxnSpPr>
            <p:nvPr/>
          </p:nvCxnSpPr>
          <p:spPr>
            <a:xfrm>
              <a:off x="2757742" y="4260807"/>
              <a:ext cx="267578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화살표: 아래쪽 41">
              <a:extLst>
                <a:ext uri="{FF2B5EF4-FFF2-40B4-BE49-F238E27FC236}">
                  <a16:creationId xmlns:a16="http://schemas.microsoft.com/office/drawing/2014/main" id="{B45F8C9C-3809-462C-9E10-F22B88670840}"/>
                </a:ext>
              </a:extLst>
            </p:cNvPr>
            <p:cNvSpPr/>
            <p:nvPr/>
          </p:nvSpPr>
          <p:spPr>
            <a:xfrm>
              <a:off x="3061043" y="4300824"/>
              <a:ext cx="2063164" cy="10800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48D33F-FD49-41BC-B841-CC8C61B9FA40}"/>
              </a:ext>
            </a:extLst>
          </p:cNvPr>
          <p:cNvGrpSpPr/>
          <p:nvPr/>
        </p:nvGrpSpPr>
        <p:grpSpPr>
          <a:xfrm>
            <a:off x="6020440" y="4541274"/>
            <a:ext cx="3407869" cy="1237053"/>
            <a:chOff x="6020440" y="4541274"/>
            <a:chExt cx="3407869" cy="12370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E4543-5687-4AFD-AA4A-0085A252985C}"/>
                </a:ext>
              </a:extLst>
            </p:cNvPr>
            <p:cNvSpPr txBox="1"/>
            <p:nvPr/>
          </p:nvSpPr>
          <p:spPr>
            <a:xfrm>
              <a:off x="7198315" y="5378217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System</a:t>
              </a:r>
              <a:endParaRPr lang="ko-KR" altLang="en-US" sz="2000" b="1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8628D12-F8C3-4960-B026-DC35338BE1DC}"/>
                </a:ext>
              </a:extLst>
            </p:cNvPr>
            <p:cNvCxnSpPr>
              <a:cxnSpLocks/>
            </p:cNvCxnSpPr>
            <p:nvPr/>
          </p:nvCxnSpPr>
          <p:spPr>
            <a:xfrm>
              <a:off x="6020440" y="4541274"/>
              <a:ext cx="340786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731D15D0-1A88-485B-9D30-A73F33A70E3E}"/>
                </a:ext>
              </a:extLst>
            </p:cNvPr>
            <p:cNvSpPr/>
            <p:nvPr/>
          </p:nvSpPr>
          <p:spPr>
            <a:xfrm>
              <a:off x="6692791" y="4584314"/>
              <a:ext cx="2063164" cy="796509"/>
            </a:xfrm>
            <a:prstGeom prst="downArrow">
              <a:avLst>
                <a:gd name="adj1" fmla="val 50000"/>
                <a:gd name="adj2" fmla="val 7170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421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AB33D3-FF86-4506-9944-5704D73CC52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인공지능이란</a:t>
            </a:r>
          </a:p>
          <a:p>
            <a:pPr lvl="1"/>
            <a:r>
              <a:rPr lang="ko-KR" altLang="en-US" dirty="0"/>
              <a:t>다양한 기술을 이용하여</a:t>
            </a:r>
          </a:p>
          <a:p>
            <a:pPr lvl="1"/>
            <a:r>
              <a:rPr lang="ko-KR" altLang="en-US" dirty="0"/>
              <a:t>사람이 하는 일을 흉내 내어 처리할 수 있는 시스템</a:t>
            </a:r>
          </a:p>
          <a:p>
            <a:r>
              <a:rPr lang="ko-KR" altLang="en-US" dirty="0"/>
              <a:t>다양한 기술에는</a:t>
            </a:r>
          </a:p>
          <a:p>
            <a:pPr lvl="1"/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전자</a:t>
            </a:r>
            <a:r>
              <a:rPr lang="en-US" altLang="ko-KR" dirty="0"/>
              <a:t>, </a:t>
            </a:r>
            <a:r>
              <a:rPr lang="ko-KR" altLang="en-US" dirty="0"/>
              <a:t>컴퓨터 등 공학적인 기술과</a:t>
            </a:r>
          </a:p>
          <a:p>
            <a:pPr lvl="1"/>
            <a:r>
              <a:rPr lang="ko-KR" altLang="en-US" dirty="0"/>
              <a:t>예술로 표현할 수 있는 창의성이 포함됨 </a:t>
            </a:r>
            <a:r>
              <a:rPr lang="en-US" altLang="ko-KR" dirty="0"/>
              <a:t>(?)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D239FE-E52D-4DCA-8BC9-46C72840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58B55-79B7-43A2-8A43-2054874F0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4B495-18A4-4BCA-8612-02DE6B87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BB69674-D565-4503-A499-A6A4BD20F4B1}"/>
              </a:ext>
            </a:extLst>
          </p:cNvPr>
          <p:cNvSpPr/>
          <p:nvPr/>
        </p:nvSpPr>
        <p:spPr>
          <a:xfrm>
            <a:off x="7771959" y="4067505"/>
            <a:ext cx="4004441" cy="1349884"/>
          </a:xfrm>
          <a:prstGeom prst="wedgeRectCallout">
            <a:avLst>
              <a:gd name="adj1" fmla="val -67372"/>
              <a:gd name="adj2" fmla="val -37375"/>
            </a:avLst>
          </a:prstGeom>
          <a:solidFill>
            <a:srgbClr val="FFF8E5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정의</a:t>
            </a:r>
            <a:r>
              <a:rPr lang="en-US" altLang="ko-KR" sz="1400" b="1" dirty="0">
                <a:solidFill>
                  <a:srgbClr val="C00000"/>
                </a:solidFill>
              </a:rPr>
              <a:t>(?)</a:t>
            </a:r>
            <a:r>
              <a:rPr lang="ko-KR" altLang="en-US" sz="1400" b="1" dirty="0">
                <a:solidFill>
                  <a:srgbClr val="C00000"/>
                </a:solidFill>
              </a:rPr>
              <a:t>가 애매한 것 같은데 왜 그렇죠</a:t>
            </a:r>
            <a:r>
              <a:rPr lang="en-US" altLang="ko-KR" sz="1400" b="1" dirty="0">
                <a:solidFill>
                  <a:srgbClr val="C00000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</a:rPr>
              <a:t>지능</a:t>
            </a:r>
            <a:r>
              <a:rPr lang="en-US" altLang="ko-KR" sz="1400" b="1" dirty="0">
                <a:solidFill>
                  <a:schemeClr val="tx1"/>
                </a:solidFill>
              </a:rPr>
              <a:t>”</a:t>
            </a:r>
            <a:r>
              <a:rPr lang="ko-KR" altLang="en-US" sz="1400" b="1" dirty="0">
                <a:solidFill>
                  <a:schemeClr val="tx1"/>
                </a:solidFill>
              </a:rPr>
              <a:t>의 정의가 아직 명확하지 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아직 인간의 지능에 대해서는 밝혀지지 않은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영역이 많아서 명확하게 정의할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217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AB33D3-FF86-4506-9944-5704D73CC52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인간의 지능에 대하여 명확하게 밝혀지거나 정의되지 않음에 따라</a:t>
            </a:r>
          </a:p>
          <a:p>
            <a:pPr lvl="1"/>
            <a:r>
              <a:rPr lang="ko-KR" altLang="en-US" dirty="0"/>
              <a:t>인공지능의 기술 구현 방향은 인간을 흉내내는 것으로 귀결됨</a:t>
            </a:r>
          </a:p>
          <a:p>
            <a:pPr lvl="2"/>
            <a:r>
              <a:rPr lang="ko-KR" altLang="en-US" dirty="0"/>
              <a:t>시각</a:t>
            </a:r>
            <a:r>
              <a:rPr lang="en-US" altLang="ko-KR" dirty="0"/>
              <a:t>: Computer Vision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영상 인식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영역구분 등</a:t>
            </a:r>
          </a:p>
          <a:p>
            <a:pPr lvl="2"/>
            <a:r>
              <a:rPr lang="ko-KR" altLang="en-US" dirty="0"/>
              <a:t>청각 </a:t>
            </a:r>
            <a:r>
              <a:rPr lang="en-US" altLang="ko-KR" dirty="0"/>
              <a:t>/ </a:t>
            </a:r>
            <a:r>
              <a:rPr lang="ko-KR" altLang="en-US" dirty="0"/>
              <a:t>발성</a:t>
            </a:r>
            <a:r>
              <a:rPr lang="en-US" altLang="ko-KR" dirty="0"/>
              <a:t>: Audio </a:t>
            </a:r>
            <a:r>
              <a:rPr lang="ko-KR" altLang="en-US" dirty="0"/>
              <a:t>처리기술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AI Speaker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촉각</a:t>
            </a:r>
            <a:r>
              <a:rPr lang="en-US" altLang="ko-KR" dirty="0"/>
              <a:t>, </a:t>
            </a:r>
            <a:r>
              <a:rPr lang="ko-KR" altLang="en-US" dirty="0"/>
              <a:t>후각</a:t>
            </a:r>
            <a:r>
              <a:rPr lang="en-US" altLang="ko-KR" dirty="0"/>
              <a:t>, </a:t>
            </a:r>
            <a:r>
              <a:rPr lang="ko-KR" altLang="en-US" dirty="0"/>
              <a:t>미각</a:t>
            </a:r>
            <a:r>
              <a:rPr lang="en-US" altLang="ko-KR" dirty="0"/>
              <a:t>: </a:t>
            </a:r>
            <a:r>
              <a:rPr lang="ko-KR" altLang="en-US" dirty="0"/>
              <a:t>센서 기술 연구 수준에서 머물고 있음</a:t>
            </a:r>
            <a:r>
              <a:rPr lang="en-US" altLang="ko-KR" dirty="0"/>
              <a:t>. </a:t>
            </a:r>
            <a:r>
              <a:rPr lang="ko-KR" altLang="en-US" dirty="0"/>
              <a:t>최근 성과가 조금씩 나오는 중</a:t>
            </a:r>
          </a:p>
          <a:p>
            <a:pPr lvl="2"/>
            <a:r>
              <a:rPr lang="ko-KR" altLang="en-US" dirty="0"/>
              <a:t>사고</a:t>
            </a:r>
            <a:r>
              <a:rPr lang="en-US" altLang="ko-KR" dirty="0"/>
              <a:t>: </a:t>
            </a:r>
            <a:r>
              <a:rPr lang="ko-KR" altLang="en-US" dirty="0"/>
              <a:t>현재 구현 불가능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데이터 처리</a:t>
            </a:r>
            <a:r>
              <a:rPr lang="en-US" altLang="ko-KR" dirty="0"/>
              <a:t>, </a:t>
            </a:r>
            <a:r>
              <a:rPr lang="ko-KR" altLang="en-US" dirty="0"/>
              <a:t>의사결정</a:t>
            </a:r>
            <a:r>
              <a:rPr lang="en-US" altLang="ko-KR" dirty="0"/>
              <a:t>, </a:t>
            </a:r>
            <a:r>
              <a:rPr lang="ko-KR" altLang="en-US" dirty="0"/>
              <a:t>언어처리 등으로 우회하여 구현</a:t>
            </a:r>
            <a:br>
              <a:rPr lang="ko-KR" altLang="en-US" dirty="0"/>
            </a:b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주변에서 쉽게 볼 수 있는 인공지능의 연구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산업 분야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D239FE-E52D-4DCA-8BC9-46C72840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58B55-79B7-43A2-8A43-2054874F0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4B495-18A4-4BCA-8612-02DE6B87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7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9A1A8F-6545-416A-A683-78446BEEABA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인공지능의 구분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51B52B-E0E5-40C7-997B-56A3E236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A6C5C-D41E-4A4B-9B16-0E1E5B95C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02CF6E-3C59-49FB-8C6F-90CE8568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9EF66F-3E3C-402F-8384-48EB29BF9CA5}"/>
              </a:ext>
            </a:extLst>
          </p:cNvPr>
          <p:cNvSpPr/>
          <p:nvPr/>
        </p:nvSpPr>
        <p:spPr>
          <a:xfrm>
            <a:off x="4191172" y="1717974"/>
            <a:ext cx="2346384" cy="54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인공지능</a:t>
            </a:r>
            <a:r>
              <a:rPr lang="en-US" altLang="ko-KR" sz="2800" b="1" dirty="0"/>
              <a:t>(AI)</a:t>
            </a:r>
            <a:endParaRPr lang="ko-KR" altLang="en-US" sz="28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07670CC-F455-4D7F-AF8C-B6E1701EADAA}"/>
              </a:ext>
            </a:extLst>
          </p:cNvPr>
          <p:cNvGrpSpPr/>
          <p:nvPr/>
        </p:nvGrpSpPr>
        <p:grpSpPr>
          <a:xfrm>
            <a:off x="6537556" y="1991326"/>
            <a:ext cx="4276727" cy="1895344"/>
            <a:chOff x="6537556" y="1991326"/>
            <a:chExt cx="4276727" cy="18953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4C336A-42AB-4DCA-A3C1-658209EF6434}"/>
                </a:ext>
              </a:extLst>
            </p:cNvPr>
            <p:cNvSpPr txBox="1"/>
            <p:nvPr/>
          </p:nvSpPr>
          <p:spPr>
            <a:xfrm>
              <a:off x="6645795" y="3178784"/>
              <a:ext cx="41684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인간이 보이는 지적 능력을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기능별로 구분하여 각각 흉내내기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16C941C-050D-4F67-A808-AC53A9E48654}"/>
                </a:ext>
              </a:extLst>
            </p:cNvPr>
            <p:cNvSpPr/>
            <p:nvPr/>
          </p:nvSpPr>
          <p:spPr>
            <a:xfrm>
              <a:off x="6645795" y="2600801"/>
              <a:ext cx="4168488" cy="54670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rgbClr val="FF0000"/>
                  </a:solidFill>
                </a:rPr>
                <a:t>약 인공지능 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(Week AI)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1EDCFE6D-8541-46EA-884C-DA24BBA2559C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37556" y="1991326"/>
              <a:ext cx="2192483" cy="609475"/>
            </a:xfrm>
            <a:prstGeom prst="curvedConnector2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60C327-D268-492A-86B8-5273D924502A}"/>
              </a:ext>
            </a:extLst>
          </p:cNvPr>
          <p:cNvGrpSpPr/>
          <p:nvPr/>
        </p:nvGrpSpPr>
        <p:grpSpPr>
          <a:xfrm>
            <a:off x="1377716" y="1991325"/>
            <a:ext cx="4168488" cy="1895345"/>
            <a:chOff x="1377716" y="1991325"/>
            <a:chExt cx="4168488" cy="189534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EC3ED56-1134-4347-BAA3-E71FA23B8EB5}"/>
                </a:ext>
              </a:extLst>
            </p:cNvPr>
            <p:cNvSpPr/>
            <p:nvPr/>
          </p:nvSpPr>
          <p:spPr>
            <a:xfrm>
              <a:off x="1377716" y="2600801"/>
              <a:ext cx="4168488" cy="5467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rgbClr val="00B050"/>
                  </a:solidFill>
                </a:rPr>
                <a:t>강 인공지능 </a:t>
              </a:r>
              <a:r>
                <a:rPr lang="en-US" altLang="ko-KR" sz="2800" b="1" dirty="0">
                  <a:solidFill>
                    <a:srgbClr val="00B050"/>
                  </a:solidFill>
                </a:rPr>
                <a:t>(Strong AI)</a:t>
              </a:r>
              <a:endParaRPr lang="ko-KR" altLang="en-US" sz="28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667D4141-5FB0-4688-B1A1-EEF4884C9946}"/>
                </a:ext>
              </a:extLst>
            </p:cNvPr>
            <p:cNvCxnSpPr>
              <a:stCxn id="7" idx="1"/>
              <a:endCxn id="8" idx="0"/>
            </p:cNvCxnSpPr>
            <p:nvPr/>
          </p:nvCxnSpPr>
          <p:spPr>
            <a:xfrm rot="10800000" flipV="1">
              <a:off x="3461960" y="1991325"/>
              <a:ext cx="729212" cy="609475"/>
            </a:xfrm>
            <a:prstGeom prst="curvedConnector2">
              <a:avLst/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C856E-C2F7-4E88-9DE5-B04DB452D2D9}"/>
                </a:ext>
              </a:extLst>
            </p:cNvPr>
            <p:cNvSpPr txBox="1"/>
            <p:nvPr/>
          </p:nvSpPr>
          <p:spPr>
            <a:xfrm>
              <a:off x="1997456" y="3178784"/>
              <a:ext cx="29290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인간의 지능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지성을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그대로 구현한 인공지능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E10A80-8859-4803-9E8C-8BDC438B7055}"/>
              </a:ext>
            </a:extLst>
          </p:cNvPr>
          <p:cNvGrpSpPr/>
          <p:nvPr/>
        </p:nvGrpSpPr>
        <p:grpSpPr>
          <a:xfrm>
            <a:off x="1664720" y="3886670"/>
            <a:ext cx="3594478" cy="1588829"/>
            <a:chOff x="1664720" y="3886670"/>
            <a:chExt cx="3594478" cy="158882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D34D85E-E98A-408A-8FD9-E80135D6A793}"/>
                </a:ext>
              </a:extLst>
            </p:cNvPr>
            <p:cNvSpPr/>
            <p:nvPr/>
          </p:nvSpPr>
          <p:spPr>
            <a:xfrm>
              <a:off x="1664720" y="4617660"/>
              <a:ext cx="3594478" cy="857839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>
                  <a:solidFill>
                    <a:srgbClr val="00B050"/>
                  </a:solidFill>
                </a:rPr>
                <a:t>인간의 지능 자체도</a:t>
              </a:r>
              <a:endParaRPr lang="en-US" altLang="ko-KR" sz="1800" b="1">
                <a:solidFill>
                  <a:srgbClr val="00B050"/>
                </a:solidFill>
              </a:endParaRPr>
            </a:p>
            <a:p>
              <a:pPr algn="ctr"/>
              <a:r>
                <a:rPr lang="ko-KR" altLang="en-US" sz="1800" b="1">
                  <a:solidFill>
                    <a:srgbClr val="00B050"/>
                  </a:solidFill>
                </a:rPr>
                <a:t>이해하지 못하고 있는데</a:t>
              </a:r>
              <a:endParaRPr lang="en-US" altLang="ko-KR" sz="1800" b="1">
                <a:solidFill>
                  <a:srgbClr val="00B050"/>
                </a:solidFill>
              </a:endParaRPr>
            </a:p>
            <a:p>
              <a:pPr algn="ctr"/>
              <a:r>
                <a:rPr lang="ko-KR" altLang="en-US" sz="1800" b="1">
                  <a:solidFill>
                    <a:srgbClr val="00B050"/>
                  </a:solidFill>
                </a:rPr>
                <a:t>구현은 무슨</a:t>
              </a:r>
              <a:r>
                <a:rPr lang="en-US" altLang="ko-KR" sz="1800" b="1">
                  <a:solidFill>
                    <a:srgbClr val="00B050"/>
                  </a:solidFill>
                </a:rPr>
                <a:t>??</a:t>
              </a:r>
              <a:endParaRPr lang="ko-KR" altLang="en-US" sz="18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60A960-2216-4CC1-B2BE-93D99558C9E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3461959" y="3886670"/>
              <a:ext cx="1" cy="73099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34054F-BF68-49C5-8D49-E68F76ECB3CC}"/>
              </a:ext>
            </a:extLst>
          </p:cNvPr>
          <p:cNvGrpSpPr/>
          <p:nvPr/>
        </p:nvGrpSpPr>
        <p:grpSpPr>
          <a:xfrm>
            <a:off x="6095999" y="3886669"/>
            <a:ext cx="5457640" cy="2364525"/>
            <a:chOff x="6095999" y="3886669"/>
            <a:chExt cx="5457640" cy="236452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A96084D-A469-4E7B-8236-82073E74774C}"/>
                </a:ext>
              </a:extLst>
            </p:cNvPr>
            <p:cNvSpPr/>
            <p:nvPr/>
          </p:nvSpPr>
          <p:spPr>
            <a:xfrm>
              <a:off x="6096000" y="4381268"/>
              <a:ext cx="2192483" cy="42410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Machine Learning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58470A9-3576-4C4C-BD93-EB7D6F65605A}"/>
                </a:ext>
              </a:extLst>
            </p:cNvPr>
            <p:cNvSpPr/>
            <p:nvPr/>
          </p:nvSpPr>
          <p:spPr>
            <a:xfrm>
              <a:off x="6096000" y="5120433"/>
              <a:ext cx="2192483" cy="42410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Neural Network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39D9B0-19EF-4AFD-8957-F22D46989617}"/>
                </a:ext>
              </a:extLst>
            </p:cNvPr>
            <p:cNvSpPr/>
            <p:nvPr/>
          </p:nvSpPr>
          <p:spPr>
            <a:xfrm>
              <a:off x="9361156" y="5142214"/>
              <a:ext cx="2192483" cy="42410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</a:rPr>
                <a:t>Knowledge Base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87DFF90-D936-4324-A2A6-DD2FF8995C17}"/>
                </a:ext>
              </a:extLst>
            </p:cNvPr>
            <p:cNvSpPr/>
            <p:nvPr/>
          </p:nvSpPr>
          <p:spPr>
            <a:xfrm>
              <a:off x="9361156" y="4381267"/>
              <a:ext cx="2192483" cy="42410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Rule Base System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D8FE60B-4741-4591-AE98-5DEFBEE5EF2D}"/>
                </a:ext>
              </a:extLst>
            </p:cNvPr>
            <p:cNvSpPr/>
            <p:nvPr/>
          </p:nvSpPr>
          <p:spPr>
            <a:xfrm>
              <a:off x="6095999" y="5827085"/>
              <a:ext cx="2192483" cy="42410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Deep Learning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CDB49B2-15B5-44CD-BAA2-59ECB26E18FE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93" y="4617140"/>
              <a:ext cx="430339" cy="520"/>
            </a:xfrm>
            <a:prstGeom prst="line">
              <a:avLst/>
            </a:prstGeom>
            <a:ln w="762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3D8BBA6D-8937-456A-8607-344C7881CFC1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>
            <a:xfrm rot="5400000">
              <a:off x="7713842" y="3365071"/>
              <a:ext cx="494598" cy="153779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88562DFE-BAFB-4D6E-BD4B-78B5F91DFA19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 rot="16200000" flipH="1">
              <a:off x="9346420" y="3270288"/>
              <a:ext cx="494597" cy="17273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987255-AD1D-40FD-87F1-EF6EC8953480}"/>
                </a:ext>
              </a:extLst>
            </p:cNvPr>
            <p:cNvCxnSpPr>
              <a:cxnSpLocks/>
            </p:cNvCxnSpPr>
            <p:nvPr/>
          </p:nvCxnSpPr>
          <p:spPr>
            <a:xfrm>
              <a:off x="8375092" y="5313622"/>
              <a:ext cx="430339" cy="520"/>
            </a:xfrm>
            <a:prstGeom prst="line">
              <a:avLst/>
            </a:prstGeom>
            <a:ln w="762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3B85FF-594E-458E-835B-71BEF03FD656}"/>
                </a:ext>
              </a:extLst>
            </p:cNvPr>
            <p:cNvCxnSpPr>
              <a:cxnSpLocks/>
            </p:cNvCxnSpPr>
            <p:nvPr/>
          </p:nvCxnSpPr>
          <p:spPr>
            <a:xfrm>
              <a:off x="8375091" y="6039139"/>
              <a:ext cx="430339" cy="520"/>
            </a:xfrm>
            <a:prstGeom prst="line">
              <a:avLst/>
            </a:prstGeom>
            <a:ln w="762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8F3574F-6A15-4389-B00C-3C4568C752D0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7192242" y="4805377"/>
              <a:ext cx="0" cy="31505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37FAD9D-6936-4351-ABF6-17F3E27A59F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7192241" y="5544542"/>
              <a:ext cx="1" cy="28254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7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E136B0-DAE2-478C-9C70-182F8CDBBC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4867" y="1018488"/>
            <a:ext cx="11338560" cy="5177789"/>
          </a:xfrm>
        </p:spPr>
        <p:txBody>
          <a:bodyPr/>
          <a:lstStyle/>
          <a:p>
            <a:r>
              <a:rPr lang="ko-KR" altLang="en-US" dirty="0"/>
              <a:t>인공지능 기술의 관계성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B12BF4-9210-4109-8DF8-2700570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8EFD4-4008-4ED8-AD89-605DFAA24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CE7E4-A628-4FFF-A0D7-A14713C44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9F1015-13D0-4F08-90F8-2DD0D56F8BD0}"/>
              </a:ext>
            </a:extLst>
          </p:cNvPr>
          <p:cNvSpPr/>
          <p:nvPr/>
        </p:nvSpPr>
        <p:spPr>
          <a:xfrm>
            <a:off x="938343" y="1802790"/>
            <a:ext cx="6433829" cy="39466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t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인공지능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AC20F0-F489-49D7-AE97-AD9E25ACFA55}"/>
              </a:ext>
            </a:extLst>
          </p:cNvPr>
          <p:cNvSpPr/>
          <p:nvPr/>
        </p:nvSpPr>
        <p:spPr>
          <a:xfrm>
            <a:off x="2325557" y="2876896"/>
            <a:ext cx="4432991" cy="27469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머신 러닝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8B3238-9AE6-4311-8701-BB42D08CD403}"/>
              </a:ext>
            </a:extLst>
          </p:cNvPr>
          <p:cNvSpPr/>
          <p:nvPr/>
        </p:nvSpPr>
        <p:spPr>
          <a:xfrm>
            <a:off x="3519567" y="4003705"/>
            <a:ext cx="2659703" cy="14748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딥러닝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F88B26-07F3-4F48-96BE-5E5CE4DB7E5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79657" y="3507399"/>
            <a:ext cx="32366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94EE84-A6C7-4898-9F2D-7B2F70460450}"/>
              </a:ext>
            </a:extLst>
          </p:cNvPr>
          <p:cNvSpPr txBox="1"/>
          <p:nvPr/>
        </p:nvSpPr>
        <p:spPr>
          <a:xfrm>
            <a:off x="7916282" y="2907234"/>
            <a:ext cx="3743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학습용 데이터를</a:t>
            </a:r>
            <a:endParaRPr lang="en-US" altLang="ko-KR" dirty="0"/>
          </a:p>
          <a:p>
            <a:r>
              <a:rPr lang="ko-KR" altLang="en-US" dirty="0"/>
              <a:t>학습 모델에 적용하여</a:t>
            </a:r>
            <a:endParaRPr lang="en-US" altLang="ko-KR" dirty="0"/>
          </a:p>
          <a:p>
            <a:r>
              <a:rPr lang="ko-KR" altLang="en-US" dirty="0"/>
              <a:t>데이터가 가지는 규칙성과 패턴을 </a:t>
            </a:r>
            <a:endParaRPr lang="en-US" altLang="ko-KR" dirty="0"/>
          </a:p>
          <a:p>
            <a:r>
              <a:rPr lang="ko-KR" altLang="en-US" dirty="0"/>
              <a:t>찾아내는 기술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10FA70-C60A-4AB5-807F-9E21E8552D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79270" y="5574540"/>
            <a:ext cx="17370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83CA25-C515-475A-A89E-B192F666F1B9}"/>
              </a:ext>
            </a:extLst>
          </p:cNvPr>
          <p:cNvSpPr txBox="1"/>
          <p:nvPr/>
        </p:nvSpPr>
        <p:spPr>
          <a:xfrm>
            <a:off x="7916282" y="5112875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심층 신경망을 기반으로 </a:t>
            </a:r>
            <a:endParaRPr lang="en-US" altLang="ko-KR" dirty="0"/>
          </a:p>
          <a:p>
            <a:r>
              <a:rPr lang="ko-KR" altLang="en-US" dirty="0"/>
              <a:t>데이터를 학습하고 처리하는 </a:t>
            </a:r>
            <a:endParaRPr lang="en-US" altLang="ko-KR" dirty="0"/>
          </a:p>
          <a:p>
            <a:r>
              <a:rPr lang="ko-KR" altLang="en-US" dirty="0"/>
              <a:t>머신 러닝의 한 종류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47C51CB-49A3-4114-B977-FD0198C088F8}"/>
              </a:ext>
            </a:extLst>
          </p:cNvPr>
          <p:cNvCxnSpPr>
            <a:cxnSpLocks/>
          </p:cNvCxnSpPr>
          <p:nvPr/>
        </p:nvCxnSpPr>
        <p:spPr>
          <a:xfrm flipH="1" flipV="1">
            <a:off x="5350934" y="4741134"/>
            <a:ext cx="828336" cy="833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9E980C-55B2-4767-9609-F3A144A766EB}"/>
              </a:ext>
            </a:extLst>
          </p:cNvPr>
          <p:cNvSpPr txBox="1"/>
          <p:nvPr/>
        </p:nvSpPr>
        <p:spPr>
          <a:xfrm>
            <a:off x="7121249" y="154319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모델이 연구</a:t>
            </a:r>
            <a:r>
              <a:rPr lang="en-US" altLang="ko-KR" dirty="0"/>
              <a:t>/</a:t>
            </a:r>
            <a:r>
              <a:rPr lang="ko-KR" altLang="en-US" dirty="0"/>
              <a:t>개발됨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681EE64-CA7B-4CA6-8985-EA24AF7B223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689600" y="1727860"/>
            <a:ext cx="143164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96221B-55B4-416F-8233-084F7D94CCF6}"/>
              </a:ext>
            </a:extLst>
          </p:cNvPr>
          <p:cNvCxnSpPr>
            <a:cxnSpLocks/>
          </p:cNvCxnSpPr>
          <p:nvPr/>
        </p:nvCxnSpPr>
        <p:spPr>
          <a:xfrm flipV="1">
            <a:off x="3581400" y="1727861"/>
            <a:ext cx="2108201" cy="846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1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46CC3D-B806-450D-93AE-BB93A2F1EA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양석환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AiDA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 Lab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대표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컴퓨터공학박사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세부전공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신경망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인공지능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기계학습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개발자 경력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18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년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altLang="ko-KR" sz="1600" b="1" dirty="0"/>
              <a:t>1994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COBOL</a:t>
            </a:r>
            <a:r>
              <a:rPr lang="ko-KR" altLang="en-US" sz="1600" b="1" dirty="0"/>
              <a:t>을 이용한 백화점 </a:t>
            </a:r>
            <a:r>
              <a:rPr lang="en-US" altLang="ko-KR" sz="1600" b="1" dirty="0"/>
              <a:t>POS </a:t>
            </a:r>
            <a:r>
              <a:rPr lang="ko-KR" altLang="en-US" sz="1600" b="1" dirty="0"/>
              <a:t>개발을 시작으로 개발자 업무 시작</a:t>
            </a:r>
            <a:endParaRPr lang="en-US" altLang="ko-KR" sz="1600" b="1" dirty="0"/>
          </a:p>
          <a:p>
            <a:pPr lvl="2"/>
            <a:r>
              <a:rPr lang="ko-KR" altLang="en-US" sz="1600" b="1" dirty="0"/>
              <a:t>삼성</a:t>
            </a:r>
            <a:r>
              <a:rPr lang="en-US" altLang="ko-KR" sz="1600" b="1" dirty="0"/>
              <a:t>SDS </a:t>
            </a:r>
            <a:r>
              <a:rPr lang="ko-KR" altLang="en-US" sz="1600" b="1" dirty="0"/>
              <a:t>컨소시엄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부산경남 신발산업 통합 </a:t>
            </a:r>
            <a:r>
              <a:rPr lang="en-US" altLang="ko-KR" sz="1600" b="1" dirty="0"/>
              <a:t>ERP </a:t>
            </a:r>
            <a:r>
              <a:rPr lang="ko-KR" altLang="en-US" sz="1600" b="1" dirty="0"/>
              <a:t>개발</a:t>
            </a:r>
            <a:endParaRPr lang="en-US" altLang="ko-KR" sz="1600" b="1" dirty="0"/>
          </a:p>
          <a:p>
            <a:pPr lvl="2"/>
            <a:r>
              <a:rPr lang="ko-KR" altLang="en-US" sz="1600" b="1" dirty="0"/>
              <a:t>일본 </a:t>
            </a:r>
            <a:r>
              <a:rPr lang="en-US" altLang="ko-KR" sz="1600" b="1" dirty="0"/>
              <a:t>NEC Soft:</a:t>
            </a:r>
            <a:r>
              <a:rPr lang="ko-KR" altLang="en-US" sz="1600" b="1" dirty="0"/>
              <a:t> ㈜올림푸스 기업운영시스템 개발</a:t>
            </a:r>
            <a:endParaRPr lang="en-US" altLang="ko-KR" sz="1600" b="1" dirty="0"/>
          </a:p>
          <a:p>
            <a:pPr lvl="2"/>
            <a:r>
              <a:rPr lang="ko-KR" altLang="en-US" sz="1600" b="1" dirty="0"/>
              <a:t>학위 취득 후 ㈜</a:t>
            </a:r>
            <a:r>
              <a:rPr lang="ko-KR" altLang="en-US" sz="1600" b="1" dirty="0" err="1"/>
              <a:t>지에스티</a:t>
            </a:r>
            <a:r>
              <a:rPr lang="ko-KR" altLang="en-US" sz="1600" b="1" dirty="0"/>
              <a:t> 부설연구소 연구소장으로 스마트 팩토리 설계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구축 및 관련 기술 연구</a:t>
            </a:r>
            <a:endParaRPr lang="en-US" altLang="ko-KR" sz="1600" b="1" dirty="0"/>
          </a:p>
          <a:p>
            <a:pPr lvl="2"/>
            <a:r>
              <a:rPr lang="ko-KR" altLang="en-US" sz="1600" b="1" dirty="0"/>
              <a:t>㈜</a:t>
            </a:r>
            <a:r>
              <a:rPr lang="en-US" altLang="ko-KR" sz="1600" b="1" dirty="0"/>
              <a:t>COMMAX, </a:t>
            </a:r>
            <a:r>
              <a:rPr lang="ko-KR" altLang="en-US" sz="1600" b="1" dirty="0"/>
              <a:t>㈜</a:t>
            </a:r>
            <a:r>
              <a:rPr lang="ko-KR" altLang="en-US" sz="1600" b="1" dirty="0" err="1"/>
              <a:t>엑셈</a:t>
            </a:r>
            <a:r>
              <a:rPr lang="ko-KR" altLang="en-US" sz="1600" b="1" dirty="0"/>
              <a:t> 등에서 </a:t>
            </a:r>
            <a:r>
              <a:rPr lang="en-US" altLang="ko-KR" sz="1600" b="1" dirty="0"/>
              <a:t>AI</a:t>
            </a:r>
            <a:r>
              <a:rPr lang="ko-KR" altLang="en-US" sz="1600" b="1" dirty="0"/>
              <a:t>사업부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근무</a:t>
            </a:r>
            <a:endParaRPr lang="en-US" altLang="ko-KR" sz="1600" b="1" dirty="0"/>
          </a:p>
          <a:p>
            <a:pPr lvl="1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현재 </a:t>
            </a:r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AiDA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 Lab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altLang="ko-KR" sz="1600" b="1" dirty="0"/>
              <a:t>AI</a:t>
            </a:r>
            <a:r>
              <a:rPr lang="ko-KR" altLang="en-US" sz="1600" b="1" dirty="0"/>
              <a:t>기반 데이터 예측 및 분석 시스템 개발</a:t>
            </a:r>
            <a:endParaRPr lang="en-US" altLang="ko-KR" sz="1600" b="1" dirty="0"/>
          </a:p>
          <a:p>
            <a:pPr lvl="2"/>
            <a:r>
              <a:rPr lang="ko-KR" altLang="en-US" sz="1600" b="1" dirty="0"/>
              <a:t>문화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예술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교육 분야에 대한 </a:t>
            </a:r>
            <a:r>
              <a:rPr lang="en-US" altLang="ko-KR" sz="1600" b="1" dirty="0"/>
              <a:t>AI </a:t>
            </a:r>
            <a:r>
              <a:rPr lang="ko-KR" altLang="en-US" sz="1600" b="1" dirty="0"/>
              <a:t>기술 적용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동국대학교 </a:t>
            </a:r>
            <a:r>
              <a:rPr lang="ko-KR" altLang="en-US" sz="1600" b="1" dirty="0" err="1"/>
              <a:t>영상문화콘텐츠연구원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한샘연구재단 협력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 연구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8C1BB5-91F2-4BC7-A3A9-29E8CD76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소개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0E817-0AD8-4B45-B8E9-25AA56A0B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BE97B-0A76-4AA2-BAF7-6EE2B168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39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E136B0-DAE2-478C-9C70-182F8CDBBC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인공지능 기술의 관계성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B12BF4-9210-4109-8DF8-2700570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8EFD4-4008-4ED8-AD89-605DFAA24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CE7E4-A628-4FFF-A0D7-A14713C44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AC20F0-F489-49D7-AE97-AD9E25ACFA55}"/>
              </a:ext>
            </a:extLst>
          </p:cNvPr>
          <p:cNvSpPr/>
          <p:nvPr/>
        </p:nvSpPr>
        <p:spPr>
          <a:xfrm>
            <a:off x="977972" y="2399118"/>
            <a:ext cx="2290162" cy="1187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인공지능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EB51-EC67-480A-88A8-C7254FC4B0B5}"/>
              </a:ext>
            </a:extLst>
          </p:cNvPr>
          <p:cNvSpPr txBox="1"/>
          <p:nvPr/>
        </p:nvSpPr>
        <p:spPr>
          <a:xfrm>
            <a:off x="6095999" y="2217043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 연역법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규칙기반 전문가 시스템을 중심으로 발전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D3ACB-0328-42A3-825E-CD8651B03807}"/>
              </a:ext>
            </a:extLst>
          </p:cNvPr>
          <p:cNvSpPr txBox="1"/>
          <p:nvPr/>
        </p:nvSpPr>
        <p:spPr>
          <a:xfrm>
            <a:off x="6096000" y="2845971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 모델을 통한 학습 중심으로 발전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C8E18-742F-44B4-B834-8BDE84E83A26}"/>
              </a:ext>
            </a:extLst>
          </p:cNvPr>
          <p:cNvSpPr txBox="1"/>
          <p:nvPr/>
        </p:nvSpPr>
        <p:spPr>
          <a:xfrm>
            <a:off x="6095999" y="3512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유전자 알고리즘을 주축으로 발전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FD968-A65B-4C84-8B4F-2890AA18237C}"/>
              </a:ext>
            </a:extLst>
          </p:cNvPr>
          <p:cNvSpPr txBox="1"/>
          <p:nvPr/>
        </p:nvSpPr>
        <p:spPr>
          <a:xfrm>
            <a:off x="6095999" y="416048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추론 기반의 통계 모델을 중심으로 발전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9F371-6A78-49B4-B858-E9E10A63280A}"/>
              </a:ext>
            </a:extLst>
          </p:cNvPr>
          <p:cNvSpPr txBox="1"/>
          <p:nvPr/>
        </p:nvSpPr>
        <p:spPr>
          <a:xfrm>
            <a:off x="6095999" y="4808769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서포트 벡터 머신</a:t>
            </a:r>
            <a:r>
              <a:rPr lang="en-US" altLang="ko-KR" dirty="0"/>
              <a:t>(SVM)</a:t>
            </a:r>
            <a:r>
              <a:rPr lang="ko-KR" altLang="en-US" dirty="0"/>
              <a:t>으로 대표할 수 있는 모델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0ADFF-05F0-4F96-A854-1F7820C62782}"/>
              </a:ext>
            </a:extLst>
          </p:cNvPr>
          <p:cNvGrpSpPr/>
          <p:nvPr/>
        </p:nvGrpSpPr>
        <p:grpSpPr>
          <a:xfrm>
            <a:off x="3268134" y="2175940"/>
            <a:ext cx="2768599" cy="3041862"/>
            <a:chOff x="3268134" y="2006600"/>
            <a:chExt cx="2768599" cy="304186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F42E47E-186D-4368-B66C-3D2AC877F0CD}"/>
                </a:ext>
              </a:extLst>
            </p:cNvPr>
            <p:cNvSpPr/>
            <p:nvPr/>
          </p:nvSpPr>
          <p:spPr>
            <a:xfrm>
              <a:off x="3903134" y="2006600"/>
              <a:ext cx="2133599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기호주의 학파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0EBB54F-2977-47BD-A912-73C1F0768551}"/>
                </a:ext>
              </a:extLst>
            </p:cNvPr>
            <p:cNvSpPr/>
            <p:nvPr/>
          </p:nvSpPr>
          <p:spPr>
            <a:xfrm>
              <a:off x="3903134" y="2654882"/>
              <a:ext cx="2133599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연결주의 학파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094AD46-E713-490C-8289-5829D75B4D8E}"/>
                </a:ext>
              </a:extLst>
            </p:cNvPr>
            <p:cNvSpPr/>
            <p:nvPr/>
          </p:nvSpPr>
          <p:spPr>
            <a:xfrm>
              <a:off x="3903134" y="3303164"/>
              <a:ext cx="2133599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진화주의 학파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6A2E368-0256-434F-AC89-AC8D8784C255}"/>
                </a:ext>
              </a:extLst>
            </p:cNvPr>
            <p:cNvSpPr/>
            <p:nvPr/>
          </p:nvSpPr>
          <p:spPr>
            <a:xfrm>
              <a:off x="3903134" y="3951446"/>
              <a:ext cx="2133599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베이즈</a:t>
              </a:r>
              <a:r>
                <a:rPr lang="ko-KR" altLang="en-US" b="1" dirty="0">
                  <a:solidFill>
                    <a:schemeClr val="tx1"/>
                  </a:solidFill>
                </a:rPr>
                <a:t> 학파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B1ACB3-E217-421F-A311-3326CF7077DA}"/>
                </a:ext>
              </a:extLst>
            </p:cNvPr>
            <p:cNvSpPr/>
            <p:nvPr/>
          </p:nvSpPr>
          <p:spPr>
            <a:xfrm>
              <a:off x="3903134" y="4599728"/>
              <a:ext cx="2133599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유추주의 학파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5D13057-FC9B-4EFD-91FF-DF26551CD8AF}"/>
                </a:ext>
              </a:extLst>
            </p:cNvPr>
            <p:cNvCxnSpPr>
              <a:stCxn id="7" idx="6"/>
              <a:endCxn id="13" idx="1"/>
            </p:cNvCxnSpPr>
            <p:nvPr/>
          </p:nvCxnSpPr>
          <p:spPr>
            <a:xfrm flipV="1">
              <a:off x="3268134" y="2230967"/>
              <a:ext cx="635000" cy="600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B5D479-79ED-40F5-8727-4FC36F575A42}"/>
                </a:ext>
              </a:extLst>
            </p:cNvPr>
            <p:cNvCxnSpPr>
              <a:cxnSpLocks/>
              <a:stCxn id="7" idx="6"/>
              <a:endCxn id="17" idx="1"/>
            </p:cNvCxnSpPr>
            <p:nvPr/>
          </p:nvCxnSpPr>
          <p:spPr>
            <a:xfrm>
              <a:off x="3268134" y="2831797"/>
              <a:ext cx="635000" cy="47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6E5CFAB-1E7A-4A01-A858-5F7461BCF097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3268134" y="2831797"/>
              <a:ext cx="635000" cy="695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0D3B0BC-9D44-460F-A647-B596E31E233C}"/>
                </a:ext>
              </a:extLst>
            </p:cNvPr>
            <p:cNvCxnSpPr>
              <a:cxnSpLocks/>
              <a:stCxn id="7" idx="6"/>
              <a:endCxn id="19" idx="1"/>
            </p:cNvCxnSpPr>
            <p:nvPr/>
          </p:nvCxnSpPr>
          <p:spPr>
            <a:xfrm>
              <a:off x="3268134" y="2831797"/>
              <a:ext cx="635000" cy="13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25A3D07-0808-4887-81DB-B54F81FD76C9}"/>
                </a:ext>
              </a:extLst>
            </p:cNvPr>
            <p:cNvCxnSpPr>
              <a:cxnSpLocks/>
              <a:stCxn id="7" idx="6"/>
              <a:endCxn id="20" idx="1"/>
            </p:cNvCxnSpPr>
            <p:nvPr/>
          </p:nvCxnSpPr>
          <p:spPr>
            <a:xfrm>
              <a:off x="3268134" y="2831797"/>
              <a:ext cx="635000" cy="1992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2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E136B0-DAE2-478C-9C70-182F8CDBBC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인공지능 기술의 관계성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B12BF4-9210-4109-8DF8-2700570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8EFD4-4008-4ED8-AD89-605DFAA24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CE7E4-A628-4FFF-A0D7-A14713C44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AC20F0-F489-49D7-AE97-AD9E25ACFA55}"/>
              </a:ext>
            </a:extLst>
          </p:cNvPr>
          <p:cNvSpPr/>
          <p:nvPr/>
        </p:nvSpPr>
        <p:spPr>
          <a:xfrm>
            <a:off x="977972" y="2399118"/>
            <a:ext cx="2290162" cy="1187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인공지능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EB51-EC67-480A-88A8-C7254FC4B0B5}"/>
              </a:ext>
            </a:extLst>
          </p:cNvPr>
          <p:cNvSpPr txBox="1"/>
          <p:nvPr/>
        </p:nvSpPr>
        <p:spPr>
          <a:xfrm>
            <a:off x="6095999" y="2217043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 연역법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규칙기반 전문가 시스템을 중심으로 발전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D3ACB-0328-42A3-825E-CD8651B03807}"/>
              </a:ext>
            </a:extLst>
          </p:cNvPr>
          <p:cNvSpPr txBox="1"/>
          <p:nvPr/>
        </p:nvSpPr>
        <p:spPr>
          <a:xfrm>
            <a:off x="6096000" y="2845971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 모델을 통한 학습 중심으로 발전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C8E18-742F-44B4-B834-8BDE84E83A26}"/>
              </a:ext>
            </a:extLst>
          </p:cNvPr>
          <p:cNvSpPr txBox="1"/>
          <p:nvPr/>
        </p:nvSpPr>
        <p:spPr>
          <a:xfrm>
            <a:off x="6095999" y="3512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유전자 알고리즘을 주축으로 발전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FD968-A65B-4C84-8B4F-2890AA18237C}"/>
              </a:ext>
            </a:extLst>
          </p:cNvPr>
          <p:cNvSpPr txBox="1"/>
          <p:nvPr/>
        </p:nvSpPr>
        <p:spPr>
          <a:xfrm>
            <a:off x="6095999" y="416048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추론 기반의 통계 모델을 중심으로 발전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9F371-6A78-49B4-B858-E9E10A63280A}"/>
              </a:ext>
            </a:extLst>
          </p:cNvPr>
          <p:cNvSpPr txBox="1"/>
          <p:nvPr/>
        </p:nvSpPr>
        <p:spPr>
          <a:xfrm>
            <a:off x="6095999" y="4808769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서포트 벡터 머신</a:t>
            </a:r>
            <a:r>
              <a:rPr lang="en-US" altLang="ko-KR" dirty="0"/>
              <a:t>(SVM)</a:t>
            </a:r>
            <a:r>
              <a:rPr lang="ko-KR" altLang="en-US" dirty="0"/>
              <a:t>으로 대표할 수 있는 모델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0ADFF-05F0-4F96-A854-1F7820C62782}"/>
              </a:ext>
            </a:extLst>
          </p:cNvPr>
          <p:cNvGrpSpPr/>
          <p:nvPr/>
        </p:nvGrpSpPr>
        <p:grpSpPr>
          <a:xfrm>
            <a:off x="3268134" y="2175940"/>
            <a:ext cx="2768599" cy="3041862"/>
            <a:chOff x="3268134" y="2006600"/>
            <a:chExt cx="2768599" cy="304186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F42E47E-186D-4368-B66C-3D2AC877F0CD}"/>
                </a:ext>
              </a:extLst>
            </p:cNvPr>
            <p:cNvSpPr/>
            <p:nvPr/>
          </p:nvSpPr>
          <p:spPr>
            <a:xfrm>
              <a:off x="3903134" y="2006600"/>
              <a:ext cx="2133599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기호주의 학파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0EBB54F-2977-47BD-A912-73C1F0768551}"/>
                </a:ext>
              </a:extLst>
            </p:cNvPr>
            <p:cNvSpPr/>
            <p:nvPr/>
          </p:nvSpPr>
          <p:spPr>
            <a:xfrm>
              <a:off x="3903134" y="2654882"/>
              <a:ext cx="2133599" cy="44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연결주의 학파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094AD46-E713-490C-8289-5829D75B4D8E}"/>
                </a:ext>
              </a:extLst>
            </p:cNvPr>
            <p:cNvSpPr/>
            <p:nvPr/>
          </p:nvSpPr>
          <p:spPr>
            <a:xfrm>
              <a:off x="3903134" y="3303164"/>
              <a:ext cx="2133599" cy="44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진화주의 학파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6A2E368-0256-434F-AC89-AC8D8784C255}"/>
                </a:ext>
              </a:extLst>
            </p:cNvPr>
            <p:cNvSpPr/>
            <p:nvPr/>
          </p:nvSpPr>
          <p:spPr>
            <a:xfrm>
              <a:off x="3903134" y="3951446"/>
              <a:ext cx="2133599" cy="44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베이즈</a:t>
              </a:r>
              <a:r>
                <a:rPr lang="ko-KR" altLang="en-US" b="1" dirty="0">
                  <a:solidFill>
                    <a:schemeClr val="tx1"/>
                  </a:solidFill>
                </a:rPr>
                <a:t> 학파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B1ACB3-E217-421F-A311-3326CF7077DA}"/>
                </a:ext>
              </a:extLst>
            </p:cNvPr>
            <p:cNvSpPr/>
            <p:nvPr/>
          </p:nvSpPr>
          <p:spPr>
            <a:xfrm>
              <a:off x="3903134" y="4599728"/>
              <a:ext cx="2133599" cy="44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유추주의 학파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5D13057-FC9B-4EFD-91FF-DF26551CD8AF}"/>
                </a:ext>
              </a:extLst>
            </p:cNvPr>
            <p:cNvCxnSpPr>
              <a:stCxn id="7" idx="6"/>
              <a:endCxn id="13" idx="1"/>
            </p:cNvCxnSpPr>
            <p:nvPr/>
          </p:nvCxnSpPr>
          <p:spPr>
            <a:xfrm flipV="1">
              <a:off x="3268134" y="2230967"/>
              <a:ext cx="635000" cy="600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B5D479-79ED-40F5-8727-4FC36F575A42}"/>
                </a:ext>
              </a:extLst>
            </p:cNvPr>
            <p:cNvCxnSpPr>
              <a:cxnSpLocks/>
              <a:stCxn id="7" idx="6"/>
              <a:endCxn id="17" idx="1"/>
            </p:cNvCxnSpPr>
            <p:nvPr/>
          </p:nvCxnSpPr>
          <p:spPr>
            <a:xfrm>
              <a:off x="3268134" y="2831797"/>
              <a:ext cx="635000" cy="47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6E5CFAB-1E7A-4A01-A858-5F7461BCF097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3268134" y="2831797"/>
              <a:ext cx="635000" cy="695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0D3B0BC-9D44-460F-A647-B596E31E233C}"/>
                </a:ext>
              </a:extLst>
            </p:cNvPr>
            <p:cNvCxnSpPr>
              <a:cxnSpLocks/>
              <a:stCxn id="7" idx="6"/>
              <a:endCxn id="19" idx="1"/>
            </p:cNvCxnSpPr>
            <p:nvPr/>
          </p:nvCxnSpPr>
          <p:spPr>
            <a:xfrm>
              <a:off x="3268134" y="2831797"/>
              <a:ext cx="635000" cy="13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25A3D07-0808-4887-81DB-B54F81FD76C9}"/>
                </a:ext>
              </a:extLst>
            </p:cNvPr>
            <p:cNvCxnSpPr>
              <a:cxnSpLocks/>
              <a:stCxn id="7" idx="6"/>
              <a:endCxn id="20" idx="1"/>
            </p:cNvCxnSpPr>
            <p:nvPr/>
          </p:nvCxnSpPr>
          <p:spPr>
            <a:xfrm>
              <a:off x="3268134" y="2831797"/>
              <a:ext cx="635000" cy="1992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B52BF2-93F3-4D74-82DE-A63AC77A25F0}"/>
              </a:ext>
            </a:extLst>
          </p:cNvPr>
          <p:cNvGrpSpPr/>
          <p:nvPr/>
        </p:nvGrpSpPr>
        <p:grpSpPr>
          <a:xfrm>
            <a:off x="3670153" y="2696488"/>
            <a:ext cx="7848894" cy="3079144"/>
            <a:chOff x="3741973" y="2527325"/>
            <a:chExt cx="7848894" cy="30791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C662DEB-1815-4AC3-BCD5-C6EA88202947}"/>
                </a:ext>
              </a:extLst>
            </p:cNvPr>
            <p:cNvSpPr/>
            <p:nvPr/>
          </p:nvSpPr>
          <p:spPr>
            <a:xfrm>
              <a:off x="3741973" y="2527325"/>
              <a:ext cx="7848894" cy="2674556"/>
            </a:xfrm>
            <a:prstGeom prst="roundRect">
              <a:avLst>
                <a:gd name="adj" fmla="val 6854"/>
              </a:avLst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065737-5E45-461A-94E6-FEC96D7023F0}"/>
                </a:ext>
              </a:extLst>
            </p:cNvPr>
            <p:cNvSpPr txBox="1"/>
            <p:nvPr/>
          </p:nvSpPr>
          <p:spPr>
            <a:xfrm>
              <a:off x="6725297" y="5237137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현재의 </a:t>
              </a:r>
              <a:r>
                <a:rPr lang="ko-KR" altLang="en-US" b="1" dirty="0" err="1">
                  <a:solidFill>
                    <a:srgbClr val="FF0000"/>
                  </a:solidFill>
                </a:rPr>
                <a:t>머신러닝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9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8AECF1-A3DC-46E1-A723-D89074DD40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인공지능 기술의 관계성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0DCB29-C532-40E6-929E-D740C52F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8C4B4B-88DC-42F6-B2AF-ACA76BF5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6A924-1F46-4484-BB04-B3F8B749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CB7E81-9F19-41BD-BC54-517F182E1B4C}"/>
              </a:ext>
            </a:extLst>
          </p:cNvPr>
          <p:cNvSpPr/>
          <p:nvPr/>
        </p:nvSpPr>
        <p:spPr>
          <a:xfrm>
            <a:off x="977972" y="3152651"/>
            <a:ext cx="1677588" cy="11871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머신러닝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9CD77B-1A3B-4CF8-B121-29D4841FFF11}"/>
              </a:ext>
            </a:extLst>
          </p:cNvPr>
          <p:cNvGrpSpPr/>
          <p:nvPr/>
        </p:nvGrpSpPr>
        <p:grpSpPr>
          <a:xfrm>
            <a:off x="2655560" y="2175940"/>
            <a:ext cx="2153505" cy="3845039"/>
            <a:chOff x="2655560" y="2175940"/>
            <a:chExt cx="2153505" cy="384503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218FCDB-9BE1-4946-8175-0C00C7D2DAC9}"/>
                </a:ext>
              </a:extLst>
            </p:cNvPr>
            <p:cNvSpPr/>
            <p:nvPr/>
          </p:nvSpPr>
          <p:spPr>
            <a:xfrm>
              <a:off x="3285067" y="2175940"/>
              <a:ext cx="1523998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지도학습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3C17A94-CF04-4DC7-9656-D9D3DFC18C49}"/>
                </a:ext>
              </a:extLst>
            </p:cNvPr>
            <p:cNvSpPr/>
            <p:nvPr/>
          </p:nvSpPr>
          <p:spPr>
            <a:xfrm>
              <a:off x="3285067" y="4187350"/>
              <a:ext cx="1523998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비지도학습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DACFC60-EB36-46C3-A9D5-3A42453C7B7F}"/>
                </a:ext>
              </a:extLst>
            </p:cNvPr>
            <p:cNvSpPr/>
            <p:nvPr/>
          </p:nvSpPr>
          <p:spPr>
            <a:xfrm>
              <a:off x="3285067" y="5572245"/>
              <a:ext cx="1523998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강화학습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0133DE2-CF71-483C-9F7B-7673CA6CBE25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2655560" y="2400307"/>
              <a:ext cx="629507" cy="1345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E212D47-A954-47A8-B38B-ED456B1FC0B1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>
              <a:off x="2655560" y="3746203"/>
              <a:ext cx="629507" cy="665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3FEA8CA-4EAE-43B6-82B7-D45AAF75D948}"/>
                </a:ext>
              </a:extLst>
            </p:cNvPr>
            <p:cNvCxnSpPr>
              <a:cxnSpLocks/>
              <a:stCxn id="6" idx="6"/>
              <a:endCxn id="10" idx="1"/>
            </p:cNvCxnSpPr>
            <p:nvPr/>
          </p:nvCxnSpPr>
          <p:spPr>
            <a:xfrm>
              <a:off x="2655560" y="3746203"/>
              <a:ext cx="629507" cy="20504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B436218B-4F3D-4D08-976E-F086FAAAF478}"/>
              </a:ext>
            </a:extLst>
          </p:cNvPr>
          <p:cNvGrpSpPr/>
          <p:nvPr/>
        </p:nvGrpSpPr>
        <p:grpSpPr>
          <a:xfrm>
            <a:off x="4809065" y="1584816"/>
            <a:ext cx="1490131" cy="2034319"/>
            <a:chOff x="4809065" y="1584816"/>
            <a:chExt cx="1490131" cy="203431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6A0B66-E666-4731-8082-F20202DFD74F}"/>
                </a:ext>
              </a:extLst>
            </p:cNvPr>
            <p:cNvSpPr/>
            <p:nvPr/>
          </p:nvSpPr>
          <p:spPr>
            <a:xfrm>
              <a:off x="5376324" y="1584816"/>
              <a:ext cx="922872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분류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2D6CFA4-F184-43E0-9617-915A4D04DF34}"/>
                </a:ext>
              </a:extLst>
            </p:cNvPr>
            <p:cNvSpPr/>
            <p:nvPr/>
          </p:nvSpPr>
          <p:spPr>
            <a:xfrm>
              <a:off x="5376324" y="3170401"/>
              <a:ext cx="922872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예측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B2C9841-D70F-436D-B5D7-2B2633E484B5}"/>
                </a:ext>
              </a:extLst>
            </p:cNvPr>
            <p:cNvCxnSpPr>
              <a:cxnSpLocks/>
              <a:stCxn id="8" idx="3"/>
              <a:endCxn id="22" idx="1"/>
            </p:cNvCxnSpPr>
            <p:nvPr/>
          </p:nvCxnSpPr>
          <p:spPr>
            <a:xfrm flipV="1">
              <a:off x="4809065" y="1809183"/>
              <a:ext cx="567259" cy="5911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F0A97D-88C1-46B6-902D-744834F56D4C}"/>
                </a:ext>
              </a:extLst>
            </p:cNvPr>
            <p:cNvCxnSpPr>
              <a:cxnSpLocks/>
              <a:stCxn id="8" idx="3"/>
              <a:endCxn id="23" idx="1"/>
            </p:cNvCxnSpPr>
            <p:nvPr/>
          </p:nvCxnSpPr>
          <p:spPr>
            <a:xfrm>
              <a:off x="4809065" y="2400307"/>
              <a:ext cx="567259" cy="9944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FCABFF7-F405-4685-AAF5-C45C355A94B3}"/>
              </a:ext>
            </a:extLst>
          </p:cNvPr>
          <p:cNvGrpSpPr/>
          <p:nvPr/>
        </p:nvGrpSpPr>
        <p:grpSpPr>
          <a:xfrm>
            <a:off x="4809065" y="4075167"/>
            <a:ext cx="2286002" cy="1222613"/>
            <a:chOff x="4809065" y="4075167"/>
            <a:chExt cx="2286002" cy="1222613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49F0958-EE5B-4FEA-B642-2D20584B254D}"/>
                </a:ext>
              </a:extLst>
            </p:cNvPr>
            <p:cNvSpPr/>
            <p:nvPr/>
          </p:nvSpPr>
          <p:spPr>
            <a:xfrm>
              <a:off x="5376324" y="4075167"/>
              <a:ext cx="1718743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군집화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E3D7830-2912-4B66-A989-CB1B2E4CF307}"/>
                </a:ext>
              </a:extLst>
            </p:cNvPr>
            <p:cNvSpPr/>
            <p:nvPr/>
          </p:nvSpPr>
          <p:spPr>
            <a:xfrm>
              <a:off x="5376324" y="4575879"/>
              <a:ext cx="1718743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독립성분분석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41472DC-3B7E-4DF8-91DA-4AC71ED70E24}"/>
                </a:ext>
              </a:extLst>
            </p:cNvPr>
            <p:cNvCxnSpPr>
              <a:cxnSpLocks/>
              <a:stCxn id="9" idx="3"/>
              <a:endCxn id="46" idx="1"/>
            </p:cNvCxnSpPr>
            <p:nvPr/>
          </p:nvCxnSpPr>
          <p:spPr>
            <a:xfrm flipV="1">
              <a:off x="4809065" y="4299534"/>
              <a:ext cx="567259" cy="112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317E7B7-A0CD-462C-9E48-9C11D0FEBDE7}"/>
                </a:ext>
              </a:extLst>
            </p:cNvPr>
            <p:cNvCxnSpPr>
              <a:cxnSpLocks/>
              <a:stCxn id="9" idx="3"/>
              <a:endCxn id="47" idx="1"/>
            </p:cNvCxnSpPr>
            <p:nvPr/>
          </p:nvCxnSpPr>
          <p:spPr>
            <a:xfrm>
              <a:off x="4809065" y="4411717"/>
              <a:ext cx="567259" cy="388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40108BE-A909-453F-BD5C-1DB4D44D9C9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6235696" y="5024613"/>
              <a:ext cx="0" cy="273167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396E0F4-3D4A-4055-B6D0-4A8BD21BDFF5}"/>
              </a:ext>
            </a:extLst>
          </p:cNvPr>
          <p:cNvGrpSpPr/>
          <p:nvPr/>
        </p:nvGrpSpPr>
        <p:grpSpPr>
          <a:xfrm>
            <a:off x="4809065" y="5566831"/>
            <a:ext cx="3369733" cy="725710"/>
            <a:chOff x="5520263" y="4176957"/>
            <a:chExt cx="3369733" cy="725710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93B88E-2485-49CD-B5E0-F495D337CC87}"/>
                </a:ext>
              </a:extLst>
            </p:cNvPr>
            <p:cNvSpPr/>
            <p:nvPr/>
          </p:nvSpPr>
          <p:spPr>
            <a:xfrm>
              <a:off x="6087522" y="4176957"/>
              <a:ext cx="2802474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마르코프</a:t>
              </a:r>
              <a:r>
                <a:rPr lang="ko-KR" altLang="en-US" b="1" dirty="0">
                  <a:solidFill>
                    <a:schemeClr val="tx1"/>
                  </a:solidFill>
                </a:rPr>
                <a:t> 결정과정</a:t>
              </a:r>
              <a:r>
                <a:rPr lang="en-US" altLang="ko-KR" b="1" dirty="0">
                  <a:solidFill>
                    <a:schemeClr val="tx1"/>
                  </a:solidFill>
                </a:rPr>
                <a:t>(MDP)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D8FC67E-25B7-40B5-9246-E5B71BCDC24F}"/>
                </a:ext>
              </a:extLst>
            </p:cNvPr>
            <p:cNvCxnSpPr>
              <a:cxnSpLocks/>
              <a:stCxn id="10" idx="3"/>
              <a:endCxn id="61" idx="1"/>
            </p:cNvCxnSpPr>
            <p:nvPr/>
          </p:nvCxnSpPr>
          <p:spPr>
            <a:xfrm flipV="1">
              <a:off x="5520263" y="4401324"/>
              <a:ext cx="567259" cy="5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203135E-A1F4-4850-A36D-1AA1AB48F9C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7488759" y="4625691"/>
              <a:ext cx="0" cy="276976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8EB99B1-0DA9-46CF-BAC9-C54C86BD0F96}"/>
              </a:ext>
            </a:extLst>
          </p:cNvPr>
          <p:cNvGrpSpPr/>
          <p:nvPr/>
        </p:nvGrpSpPr>
        <p:grpSpPr>
          <a:xfrm>
            <a:off x="6299196" y="1066802"/>
            <a:ext cx="4395902" cy="1764764"/>
            <a:chOff x="6299196" y="1066802"/>
            <a:chExt cx="4395902" cy="1764764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16F8CD6-97A5-4420-8FDF-73E63AF33C0B}"/>
                </a:ext>
              </a:extLst>
            </p:cNvPr>
            <p:cNvSpPr/>
            <p:nvPr/>
          </p:nvSpPr>
          <p:spPr>
            <a:xfrm>
              <a:off x="6904568" y="1066802"/>
              <a:ext cx="3790530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KNN (K-Nearest Neighbor)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E61BA626-DE58-473F-938E-97EB488DED13}"/>
                </a:ext>
              </a:extLst>
            </p:cNvPr>
            <p:cNvSpPr/>
            <p:nvPr/>
          </p:nvSpPr>
          <p:spPr>
            <a:xfrm>
              <a:off x="6904567" y="1584816"/>
              <a:ext cx="3790530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SVM (Support Vector Machine)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D851603D-1900-4255-94F2-89BEEA089005}"/>
                </a:ext>
              </a:extLst>
            </p:cNvPr>
            <p:cNvSpPr/>
            <p:nvPr/>
          </p:nvSpPr>
          <p:spPr>
            <a:xfrm>
              <a:off x="6904567" y="2101279"/>
              <a:ext cx="3790530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의사 결정 트리 </a:t>
              </a:r>
              <a:r>
                <a:rPr lang="en-US" altLang="ko-KR" b="1" dirty="0">
                  <a:solidFill>
                    <a:schemeClr val="tx1"/>
                  </a:solidFill>
                </a:rPr>
                <a:t>(Decision Tree)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11836BBF-C7E1-4B11-9F65-CA5608E3ED0F}"/>
                </a:ext>
              </a:extLst>
            </p:cNvPr>
            <p:cNvCxnSpPr>
              <a:cxnSpLocks/>
              <a:stCxn id="22" idx="3"/>
              <a:endCxn id="113" idx="1"/>
            </p:cNvCxnSpPr>
            <p:nvPr/>
          </p:nvCxnSpPr>
          <p:spPr>
            <a:xfrm flipV="1">
              <a:off x="6299196" y="1291169"/>
              <a:ext cx="605372" cy="518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8CBDD59-897A-4238-BAE0-DCD0D0FFC70B}"/>
                </a:ext>
              </a:extLst>
            </p:cNvPr>
            <p:cNvCxnSpPr>
              <a:cxnSpLocks/>
              <a:stCxn id="22" idx="3"/>
              <a:endCxn id="114" idx="1"/>
            </p:cNvCxnSpPr>
            <p:nvPr/>
          </p:nvCxnSpPr>
          <p:spPr>
            <a:xfrm>
              <a:off x="6299196" y="1809183"/>
              <a:ext cx="605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69E29D1-7628-4C3C-A2C2-215C7A542E12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8799832" y="2550013"/>
              <a:ext cx="0" cy="281553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019CF96-0D30-4109-9226-35284F4C849A}"/>
                </a:ext>
              </a:extLst>
            </p:cNvPr>
            <p:cNvCxnSpPr>
              <a:cxnSpLocks/>
              <a:stCxn id="22" idx="3"/>
              <a:endCxn id="115" idx="1"/>
            </p:cNvCxnSpPr>
            <p:nvPr/>
          </p:nvCxnSpPr>
          <p:spPr>
            <a:xfrm>
              <a:off x="6299196" y="1809183"/>
              <a:ext cx="605371" cy="516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F7E376E9-02E1-4DEC-8618-A712719A42CB}"/>
              </a:ext>
            </a:extLst>
          </p:cNvPr>
          <p:cNvGrpSpPr/>
          <p:nvPr/>
        </p:nvGrpSpPr>
        <p:grpSpPr>
          <a:xfrm>
            <a:off x="6299196" y="3168860"/>
            <a:ext cx="2709336" cy="741605"/>
            <a:chOff x="6299196" y="3168860"/>
            <a:chExt cx="2709336" cy="741605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74D7F439-AF4C-49D1-B870-859D19B683F5}"/>
                </a:ext>
              </a:extLst>
            </p:cNvPr>
            <p:cNvSpPr/>
            <p:nvPr/>
          </p:nvSpPr>
          <p:spPr>
            <a:xfrm>
              <a:off x="6910900" y="3168860"/>
              <a:ext cx="2097632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회귀</a:t>
              </a:r>
              <a:r>
                <a:rPr lang="en-US" altLang="ko-KR" b="1" dirty="0">
                  <a:solidFill>
                    <a:schemeClr val="tx1"/>
                  </a:solidFill>
                </a:rPr>
                <a:t>(Regression)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09BDD91-5970-4282-96AC-729CD00742FB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>
              <a:off x="7959716" y="3617594"/>
              <a:ext cx="0" cy="29287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B6F540D7-0474-422E-9F43-6CA18B48AEE9}"/>
                </a:ext>
              </a:extLst>
            </p:cNvPr>
            <p:cNvCxnSpPr>
              <a:cxnSpLocks/>
              <a:stCxn id="23" idx="3"/>
              <a:endCxn id="116" idx="1"/>
            </p:cNvCxnSpPr>
            <p:nvPr/>
          </p:nvCxnSpPr>
          <p:spPr>
            <a:xfrm flipV="1">
              <a:off x="6299196" y="3393227"/>
              <a:ext cx="611704" cy="1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2A841F-58A7-4224-9AF4-799E0A5C2279}"/>
              </a:ext>
            </a:extLst>
          </p:cNvPr>
          <p:cNvGrpSpPr/>
          <p:nvPr/>
        </p:nvGrpSpPr>
        <p:grpSpPr>
          <a:xfrm>
            <a:off x="10397067" y="2964156"/>
            <a:ext cx="1368213" cy="1395043"/>
            <a:chOff x="10397067" y="2964156"/>
            <a:chExt cx="1368213" cy="1395043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294CA17E-F229-4783-8D6F-7D73803471D6}"/>
                </a:ext>
              </a:extLst>
            </p:cNvPr>
            <p:cNvSpPr/>
            <p:nvPr/>
          </p:nvSpPr>
          <p:spPr>
            <a:xfrm>
              <a:off x="10397067" y="3910465"/>
              <a:ext cx="1368213" cy="44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</a:rPr>
                <a:t>딥러닝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78671289-205D-4D68-86F3-580DB9640175}"/>
                </a:ext>
              </a:extLst>
            </p:cNvPr>
            <p:cNvCxnSpPr>
              <a:stCxn id="155" idx="3"/>
              <a:endCxn id="99" idx="0"/>
            </p:cNvCxnSpPr>
            <p:nvPr/>
          </p:nvCxnSpPr>
          <p:spPr>
            <a:xfrm>
              <a:off x="10695097" y="2964156"/>
              <a:ext cx="386077" cy="94630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FB109DCD-57A9-4731-B737-4B1B4E1D3899}"/>
              </a:ext>
            </a:extLst>
          </p:cNvPr>
          <p:cNvGrpSpPr/>
          <p:nvPr/>
        </p:nvGrpSpPr>
        <p:grpSpPr>
          <a:xfrm>
            <a:off x="6299196" y="1809183"/>
            <a:ext cx="4395901" cy="1584044"/>
            <a:chOff x="6299196" y="1809183"/>
            <a:chExt cx="4395901" cy="158404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58476048-72F8-4E6A-B58E-6F20E442E05C}"/>
                </a:ext>
              </a:extLst>
            </p:cNvPr>
            <p:cNvSpPr/>
            <p:nvPr/>
          </p:nvSpPr>
          <p:spPr>
            <a:xfrm>
              <a:off x="9536440" y="2739789"/>
              <a:ext cx="1158657" cy="44873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신경망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B54B4F11-2813-4261-9E28-B888BFDBB506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6993467" y="2964156"/>
              <a:ext cx="25429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65725AC-F7AA-4819-8E8F-931196CC652E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6299196" y="1809183"/>
              <a:ext cx="694271" cy="1153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2EB6EEAB-F85C-4EF5-8162-AD93D7D436D1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9008532" y="3393227"/>
              <a:ext cx="527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276AC5-7A72-44E3-A58D-3647FB057876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9536440" y="3188523"/>
              <a:ext cx="579329" cy="204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013167F-588E-404B-A540-54F45E2C9FE1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4047066" y="4636084"/>
            <a:ext cx="0" cy="93616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705744-188A-4112-B4E2-8722398DA84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최근의 인공지능 기술의 변화 추세</a:t>
            </a:r>
          </a:p>
          <a:p>
            <a:pPr lvl="1"/>
            <a:r>
              <a:rPr lang="ko-KR" altLang="en-US" dirty="0"/>
              <a:t>다양한 모델의 통합</a:t>
            </a:r>
            <a:endParaRPr lang="en-US" altLang="ko-KR" dirty="0"/>
          </a:p>
          <a:p>
            <a:pPr lvl="2"/>
            <a:r>
              <a:rPr lang="ko-KR" altLang="en-US" dirty="0"/>
              <a:t>매우 다양한 모델이 존재함</a:t>
            </a:r>
            <a:endParaRPr lang="en-US" altLang="ko-KR" dirty="0"/>
          </a:p>
          <a:p>
            <a:pPr lvl="2"/>
            <a:r>
              <a:rPr lang="ko-KR" altLang="en-US" dirty="0"/>
              <a:t>기존의 모델이 딥러닝 모델로 대체되는 경우가 많음</a:t>
            </a:r>
            <a:endParaRPr lang="en-US" altLang="ko-KR" dirty="0"/>
          </a:p>
          <a:p>
            <a:pPr lvl="2"/>
            <a:r>
              <a:rPr lang="ko-KR" altLang="en-US" dirty="0"/>
              <a:t>기존 모델과 딥러닝 모델이 결합하는 경우도 많음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경계해야 할 점</a:t>
            </a:r>
            <a:endParaRPr lang="en-US" altLang="ko-KR" dirty="0"/>
          </a:p>
          <a:p>
            <a:pPr lvl="2"/>
            <a:r>
              <a:rPr lang="ko-KR" altLang="en-US" dirty="0"/>
              <a:t>딥러닝 모델은 만능이 아니다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딥러닝 만능주의를 경계할 것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딥러닝 모델이 적합한 경우는 따로 있다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733CB-C822-4F9B-B065-D55A8129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2A99B-82B4-4E3C-800F-955C266B2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B9BCE9-AD0D-4BED-AB66-C7FCB473F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44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945BF9-3564-4103-8D03-E43B601906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기술은 컴퓨터를 기반으로 프로그램의 형태로 구현됨</a:t>
            </a:r>
            <a:endParaRPr lang="en-US" altLang="ko-KR" dirty="0"/>
          </a:p>
          <a:p>
            <a:r>
              <a:rPr lang="ko-KR" altLang="en-US" dirty="0"/>
              <a:t>컴퓨터 프로그램이란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보유한 데이터를 입력하여 </a:t>
            </a:r>
          </a:p>
          <a:p>
            <a:pPr lvl="1"/>
            <a:r>
              <a:rPr lang="ko-KR" altLang="en-US" dirty="0"/>
              <a:t>우리가 원하는 결과 데이터를 만들어 내도록 지시하는</a:t>
            </a:r>
          </a:p>
          <a:p>
            <a:pPr lvl="1"/>
            <a:r>
              <a:rPr lang="ko-KR" altLang="en-US" dirty="0"/>
              <a:t>명령어의 모임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E001A7-0A23-46EE-A8EA-E7D42FDC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AI</a:t>
            </a:r>
            <a:r>
              <a:rPr lang="ko-KR" altLang="en-US" dirty="0"/>
              <a:t>와 프로그래밍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6C2FD-CD58-4B12-897F-9DF75925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85B6D7-E2BB-44E7-86D7-5220EC526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385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946D118-C4A6-4A64-B11F-3CECA270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AI</a:t>
            </a:r>
            <a:r>
              <a:rPr lang="ko-KR" altLang="en-US" dirty="0"/>
              <a:t>와 프로그래밍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4D9CE8-5D2C-45AA-A92A-8DDB742C6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87078-0723-4487-B9BF-04592FCCD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B97AA2-1901-4697-B517-CC782640254C}"/>
              </a:ext>
            </a:extLst>
          </p:cNvPr>
          <p:cNvGrpSpPr/>
          <p:nvPr/>
        </p:nvGrpSpPr>
        <p:grpSpPr>
          <a:xfrm>
            <a:off x="2204203" y="1597234"/>
            <a:ext cx="7783594" cy="1831774"/>
            <a:chOff x="2204203" y="3672696"/>
            <a:chExt cx="7783594" cy="18317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BEA8719-0C4E-4293-B8E0-A42B221666F3}"/>
                </a:ext>
              </a:extLst>
            </p:cNvPr>
            <p:cNvGrpSpPr/>
            <p:nvPr/>
          </p:nvGrpSpPr>
          <p:grpSpPr>
            <a:xfrm>
              <a:off x="2214785" y="3672696"/>
              <a:ext cx="7762430" cy="418744"/>
              <a:chOff x="2214785" y="1892893"/>
              <a:chExt cx="7762430" cy="418744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563DBD-752D-4E03-81D3-0A561B3C52E3}"/>
                  </a:ext>
                </a:extLst>
              </p:cNvPr>
              <p:cNvSpPr/>
              <p:nvPr/>
            </p:nvSpPr>
            <p:spPr>
              <a:xfrm>
                <a:off x="2214785" y="1892893"/>
                <a:ext cx="1290415" cy="418744"/>
              </a:xfrm>
              <a:prstGeom prst="roundRect">
                <a:avLst/>
              </a:prstGeom>
              <a:solidFill>
                <a:srgbClr val="CBDAFD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C9C6AA8-AC7A-476B-B32A-CC3F8B0E1DB9}"/>
                  </a:ext>
                </a:extLst>
              </p:cNvPr>
              <p:cNvSpPr/>
              <p:nvPr/>
            </p:nvSpPr>
            <p:spPr>
              <a:xfrm>
                <a:off x="5170206" y="1892893"/>
                <a:ext cx="1851588" cy="418744"/>
              </a:xfrm>
              <a:prstGeom prst="roundRect">
                <a:avLst/>
              </a:prstGeom>
              <a:solidFill>
                <a:srgbClr val="CBDAFD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chemeClr val="tx1"/>
                    </a:solidFill>
                  </a:rPr>
                  <a:t>Program</a:t>
                </a:r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A163150-5205-414E-A455-9447422D30C9}"/>
                  </a:ext>
                </a:extLst>
              </p:cNvPr>
              <p:cNvSpPr/>
              <p:nvPr/>
            </p:nvSpPr>
            <p:spPr>
              <a:xfrm>
                <a:off x="8686800" y="1892893"/>
                <a:ext cx="1290415" cy="418744"/>
              </a:xfrm>
              <a:prstGeom prst="roundRect">
                <a:avLst/>
              </a:prstGeom>
              <a:solidFill>
                <a:srgbClr val="CBDAFD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C4F3CAC-FD41-4874-A88B-6235B14EFD19}"/>
                  </a:ext>
                </a:extLst>
              </p:cNvPr>
              <p:cNvCxnSpPr>
                <a:stCxn id="14" idx="3"/>
                <a:endCxn id="15" idx="1"/>
              </p:cNvCxnSpPr>
              <p:nvPr/>
            </p:nvCxnSpPr>
            <p:spPr>
              <a:xfrm>
                <a:off x="3505200" y="2102265"/>
                <a:ext cx="1665006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EBB5E51-FE4E-43B8-AA2E-A6BB4B8C9AF7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7021794" y="2102265"/>
                <a:ext cx="1665006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6A22F5-7C84-49E5-98D5-798E29E6C17D}"/>
                </a:ext>
              </a:extLst>
            </p:cNvPr>
            <p:cNvSpPr txBox="1"/>
            <p:nvPr/>
          </p:nvSpPr>
          <p:spPr>
            <a:xfrm>
              <a:off x="4065833" y="401524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입력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236EA3-F80F-46A0-B21D-FD3CE670BFDF}"/>
                </a:ext>
              </a:extLst>
            </p:cNvPr>
            <p:cNvSpPr txBox="1"/>
            <p:nvPr/>
          </p:nvSpPr>
          <p:spPr>
            <a:xfrm>
              <a:off x="7582427" y="401524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출력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AA7BF2-2F36-47DC-8B95-0E24C5F0F8D2}"/>
                </a:ext>
              </a:extLst>
            </p:cNvPr>
            <p:cNvSpPr txBox="1"/>
            <p:nvPr/>
          </p:nvSpPr>
          <p:spPr>
            <a:xfrm>
              <a:off x="2204203" y="4765806"/>
              <a:ext cx="1311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가공되지 않은</a:t>
              </a:r>
              <a:endParaRPr lang="en-US" altLang="ko-KR" dirty="0"/>
            </a:p>
            <a:p>
              <a:pPr algn="ctr"/>
              <a:r>
                <a:rPr lang="en-US" altLang="ko-KR" dirty="0"/>
                <a:t>Raw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C23143-0B92-4769-B9C0-88B101D55163}"/>
                </a:ext>
              </a:extLst>
            </p:cNvPr>
            <p:cNvSpPr txBox="1"/>
            <p:nvPr/>
          </p:nvSpPr>
          <p:spPr>
            <a:xfrm>
              <a:off x="8676221" y="4765806"/>
              <a:ext cx="13115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우리가 원하는</a:t>
              </a:r>
              <a:endParaRPr lang="en-US" altLang="ko-KR" dirty="0"/>
            </a:p>
            <a:p>
              <a:pPr algn="ctr"/>
              <a:r>
                <a:rPr lang="ko-KR" altLang="en-US" dirty="0"/>
                <a:t>형태로</a:t>
              </a:r>
              <a:endParaRPr lang="en-US" altLang="ko-KR" dirty="0"/>
            </a:p>
            <a:p>
              <a:pPr algn="ctr"/>
              <a:r>
                <a:rPr lang="ko-KR" altLang="en-US" dirty="0"/>
                <a:t>가공된 </a:t>
              </a:r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9CADE2-958F-40C3-A55E-9EC2B51AD5C4}"/>
                </a:ext>
              </a:extLst>
            </p:cNvPr>
            <p:cNvCxnSpPr>
              <a:stCxn id="14" idx="2"/>
              <a:endCxn id="10" idx="0"/>
            </p:cNvCxnSpPr>
            <p:nvPr/>
          </p:nvCxnSpPr>
          <p:spPr>
            <a:xfrm flipH="1">
              <a:off x="2859992" y="4091440"/>
              <a:ext cx="1" cy="674366"/>
            </a:xfrm>
            <a:prstGeom prst="line">
              <a:avLst/>
            </a:prstGeom>
            <a:ln w="1905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EFC98F3-DC2C-41F3-824B-3FB39553519F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9332008" y="4091440"/>
              <a:ext cx="1" cy="674366"/>
            </a:xfrm>
            <a:prstGeom prst="line">
              <a:avLst/>
            </a:prstGeom>
            <a:ln w="1905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3E6386B-A74E-4426-9FD6-C8E8A4DB6708}"/>
              </a:ext>
            </a:extLst>
          </p:cNvPr>
          <p:cNvGrpSpPr/>
          <p:nvPr/>
        </p:nvGrpSpPr>
        <p:grpSpPr>
          <a:xfrm>
            <a:off x="2448206" y="2015970"/>
            <a:ext cx="8466000" cy="3359563"/>
            <a:chOff x="2448206" y="2015970"/>
            <a:chExt cx="8466000" cy="335956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452EBCA-E007-45DE-B064-65DDFB328BDA}"/>
                </a:ext>
              </a:extLst>
            </p:cNvPr>
            <p:cNvSpPr/>
            <p:nvPr/>
          </p:nvSpPr>
          <p:spPr>
            <a:xfrm>
              <a:off x="5170206" y="4060549"/>
              <a:ext cx="1851588" cy="418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rgbClr val="C00000"/>
                  </a:solidFill>
                </a:rPr>
                <a:t>Algorithm</a:t>
              </a:r>
              <a:endParaRPr lang="ko-KR" altLang="en-US" sz="1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17A6DD-9E17-4595-AB07-EB53163406FE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6096000" y="2015970"/>
              <a:ext cx="0" cy="204457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1794F4-D0FC-409C-B4B6-82C542994413}"/>
                </a:ext>
              </a:extLst>
            </p:cNvPr>
            <p:cNvSpPr txBox="1"/>
            <p:nvPr/>
          </p:nvSpPr>
          <p:spPr>
            <a:xfrm>
              <a:off x="7021794" y="4060549"/>
              <a:ext cx="3892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우리가 원하는 데이터를 얻기 위해</a:t>
              </a:r>
              <a:endParaRPr lang="en-US" altLang="ko-KR" dirty="0">
                <a:solidFill>
                  <a:srgbClr val="C00000"/>
                </a:solidFill>
              </a:endParaRPr>
            </a:p>
            <a:p>
              <a:r>
                <a:rPr lang="en-US" altLang="ko-KR" dirty="0">
                  <a:solidFill>
                    <a:srgbClr val="C00000"/>
                  </a:solidFill>
                </a:rPr>
                <a:t>Algorithm</a:t>
              </a:r>
              <a:r>
                <a:rPr lang="ko-KR" altLang="en-US" dirty="0">
                  <a:solidFill>
                    <a:srgbClr val="C00000"/>
                  </a:solidFill>
                </a:rPr>
                <a:t>을 적용하여</a:t>
              </a:r>
              <a:endParaRPr lang="en-US" altLang="ko-KR" dirty="0">
                <a:solidFill>
                  <a:srgbClr val="C00000"/>
                </a:solidFill>
              </a:endParaRPr>
            </a:p>
            <a:p>
              <a:r>
                <a:rPr lang="ko-KR" altLang="en-US" dirty="0">
                  <a:solidFill>
                    <a:srgbClr val="C00000"/>
                  </a:solidFill>
                </a:rPr>
                <a:t>데이터를 원하는 형태로 가공한다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30D852-4030-4749-AE5A-82FB85879332}"/>
                </a:ext>
              </a:extLst>
            </p:cNvPr>
            <p:cNvSpPr txBox="1"/>
            <p:nvPr/>
          </p:nvSpPr>
          <p:spPr>
            <a:xfrm>
              <a:off x="2448206" y="5067756"/>
              <a:ext cx="7295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어떤 데이터가 입력되면 </a:t>
              </a:r>
              <a:r>
                <a:rPr lang="en-US" altLang="ko-KR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어떻게 가공해서</a:t>
              </a:r>
              <a:r>
                <a:rPr lang="en-US" altLang="ko-KR" dirty="0">
                  <a:solidFill>
                    <a:schemeClr val="tx1"/>
                  </a:solidFill>
                  <a:sym typeface="Wingdings" panose="05000000000000000000" pitchFamily="2" charset="2"/>
                </a:rPr>
                <a:t>(Algorithm)  </a:t>
              </a:r>
              <a:r>
                <a:rPr lang="ko-KR" alt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어떤 형태의 데이터를 출력하라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188BF67-28A0-4A1B-AE11-2B34FC717895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6096000" y="4479293"/>
              <a:ext cx="0" cy="588463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0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BE3EF6-18B7-4829-AD87-D94EF8DC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AI</a:t>
            </a:r>
            <a:r>
              <a:rPr lang="ko-KR" altLang="en-US" dirty="0"/>
              <a:t>와 프로그래밍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3E0C71-1D16-493E-9805-42E029E92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B85D64-B464-4B81-96F2-168D69F97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CCC8C0-D4DE-4396-AB24-D13CB47D7F9D}"/>
              </a:ext>
            </a:extLst>
          </p:cNvPr>
          <p:cNvGrpSpPr/>
          <p:nvPr/>
        </p:nvGrpSpPr>
        <p:grpSpPr>
          <a:xfrm>
            <a:off x="2204203" y="1597226"/>
            <a:ext cx="7783594" cy="1831774"/>
            <a:chOff x="2204203" y="3672696"/>
            <a:chExt cx="7783594" cy="18317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A248189-1E6E-4886-B817-6F0C66EC5CF3}"/>
                </a:ext>
              </a:extLst>
            </p:cNvPr>
            <p:cNvGrpSpPr/>
            <p:nvPr/>
          </p:nvGrpSpPr>
          <p:grpSpPr>
            <a:xfrm>
              <a:off x="2214785" y="3672696"/>
              <a:ext cx="7762430" cy="418744"/>
              <a:chOff x="2214785" y="1892893"/>
              <a:chExt cx="7762430" cy="418744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E75D042-DBAD-4E47-8E1D-C6624B8FCCBB}"/>
                  </a:ext>
                </a:extLst>
              </p:cNvPr>
              <p:cNvSpPr/>
              <p:nvPr/>
            </p:nvSpPr>
            <p:spPr>
              <a:xfrm>
                <a:off x="2214785" y="1892893"/>
                <a:ext cx="1290415" cy="418744"/>
              </a:xfrm>
              <a:prstGeom prst="roundRect">
                <a:avLst/>
              </a:prstGeom>
              <a:solidFill>
                <a:srgbClr val="CBDAFD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9B75B85-5AAB-4474-A245-9818F04D08C5}"/>
                  </a:ext>
                </a:extLst>
              </p:cNvPr>
              <p:cNvSpPr/>
              <p:nvPr/>
            </p:nvSpPr>
            <p:spPr>
              <a:xfrm>
                <a:off x="5170206" y="1892893"/>
                <a:ext cx="1851588" cy="418744"/>
              </a:xfrm>
              <a:prstGeom prst="roundRect">
                <a:avLst/>
              </a:prstGeom>
              <a:solidFill>
                <a:srgbClr val="CBDAFD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chemeClr val="tx1"/>
                    </a:solidFill>
                  </a:rPr>
                  <a:t>Program</a:t>
                </a:r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8D9052A-1DD9-44F9-BBE7-DA8092FD50B7}"/>
                  </a:ext>
                </a:extLst>
              </p:cNvPr>
              <p:cNvSpPr/>
              <p:nvPr/>
            </p:nvSpPr>
            <p:spPr>
              <a:xfrm>
                <a:off x="8686800" y="1892893"/>
                <a:ext cx="1290415" cy="418744"/>
              </a:xfrm>
              <a:prstGeom prst="roundRect">
                <a:avLst/>
              </a:prstGeom>
              <a:solidFill>
                <a:srgbClr val="CBDAFD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ED09309-99C4-449F-ADC0-1D994C77FCB4}"/>
                  </a:ext>
                </a:extLst>
              </p:cNvPr>
              <p:cNvCxnSpPr>
                <a:stCxn id="14" idx="3"/>
                <a:endCxn id="15" idx="1"/>
              </p:cNvCxnSpPr>
              <p:nvPr/>
            </p:nvCxnSpPr>
            <p:spPr>
              <a:xfrm>
                <a:off x="3505200" y="2102265"/>
                <a:ext cx="1665006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941ADEF-689B-4970-87A6-324342E524A1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7021794" y="2102265"/>
                <a:ext cx="1665006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D9613F-80D0-444D-A004-331EA0B8AA76}"/>
                </a:ext>
              </a:extLst>
            </p:cNvPr>
            <p:cNvSpPr txBox="1"/>
            <p:nvPr/>
          </p:nvSpPr>
          <p:spPr>
            <a:xfrm>
              <a:off x="4065833" y="401524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입력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606A05-673E-4778-9CAD-A0CA34C03045}"/>
                </a:ext>
              </a:extLst>
            </p:cNvPr>
            <p:cNvSpPr txBox="1"/>
            <p:nvPr/>
          </p:nvSpPr>
          <p:spPr>
            <a:xfrm>
              <a:off x="7582427" y="401524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출력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537710-7C8C-4C0B-B67D-357CF0124372}"/>
                </a:ext>
              </a:extLst>
            </p:cNvPr>
            <p:cNvSpPr txBox="1"/>
            <p:nvPr/>
          </p:nvSpPr>
          <p:spPr>
            <a:xfrm>
              <a:off x="2204203" y="4765806"/>
              <a:ext cx="1311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가공되지 않은</a:t>
              </a:r>
              <a:endParaRPr lang="en-US" altLang="ko-KR" dirty="0"/>
            </a:p>
            <a:p>
              <a:pPr algn="ctr"/>
              <a:r>
                <a:rPr lang="en-US" altLang="ko-KR" dirty="0"/>
                <a:t>Raw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7EA759-B943-4307-A018-EB5B5141DF96}"/>
                </a:ext>
              </a:extLst>
            </p:cNvPr>
            <p:cNvSpPr txBox="1"/>
            <p:nvPr/>
          </p:nvSpPr>
          <p:spPr>
            <a:xfrm>
              <a:off x="8676221" y="4765806"/>
              <a:ext cx="131157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우리가 원하는</a:t>
              </a:r>
              <a:endParaRPr lang="en-US" altLang="ko-KR" dirty="0"/>
            </a:p>
            <a:p>
              <a:pPr algn="ctr"/>
              <a:r>
                <a:rPr lang="ko-KR" altLang="en-US" dirty="0"/>
                <a:t>형태로</a:t>
              </a:r>
              <a:endParaRPr lang="en-US" altLang="ko-KR" dirty="0"/>
            </a:p>
            <a:p>
              <a:pPr algn="ctr"/>
              <a:r>
                <a:rPr lang="ko-KR" altLang="en-US" dirty="0"/>
                <a:t>가공된 </a:t>
              </a:r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3E16D9A-B51F-4081-8B30-AE37A2C02741}"/>
                </a:ext>
              </a:extLst>
            </p:cNvPr>
            <p:cNvCxnSpPr>
              <a:stCxn id="14" idx="2"/>
              <a:endCxn id="10" idx="0"/>
            </p:cNvCxnSpPr>
            <p:nvPr/>
          </p:nvCxnSpPr>
          <p:spPr>
            <a:xfrm flipH="1">
              <a:off x="2859992" y="4091440"/>
              <a:ext cx="1" cy="674366"/>
            </a:xfrm>
            <a:prstGeom prst="line">
              <a:avLst/>
            </a:prstGeom>
            <a:ln w="1905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A7A28D2-C1AD-4738-A18E-7781A5078731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9332008" y="4091440"/>
              <a:ext cx="1" cy="674366"/>
            </a:xfrm>
            <a:prstGeom prst="line">
              <a:avLst/>
            </a:prstGeom>
            <a:ln w="1905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F62704-59C6-4645-9D08-B2F68E9BCC09}"/>
              </a:ext>
            </a:extLst>
          </p:cNvPr>
          <p:cNvSpPr/>
          <p:nvPr/>
        </p:nvSpPr>
        <p:spPr>
          <a:xfrm>
            <a:off x="5170206" y="4060549"/>
            <a:ext cx="1851588" cy="41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AI </a:t>
            </a:r>
            <a:r>
              <a:rPr lang="ko-KR" altLang="en-US" sz="1800" b="1" dirty="0">
                <a:solidFill>
                  <a:srgbClr val="C00000"/>
                </a:solidFill>
              </a:rPr>
              <a:t>모델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58D9B3-1CC7-48DB-B265-9778F5A6D53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096000" y="2015970"/>
            <a:ext cx="0" cy="204457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D07B2B-372D-42A8-AA25-6AF6879CBAFC}"/>
              </a:ext>
            </a:extLst>
          </p:cNvPr>
          <p:cNvSpPr txBox="1"/>
          <p:nvPr/>
        </p:nvSpPr>
        <p:spPr>
          <a:xfrm>
            <a:off x="7021794" y="4060549"/>
            <a:ext cx="444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Algorithm</a:t>
            </a:r>
            <a:r>
              <a:rPr lang="ko-KR" altLang="en-US" dirty="0">
                <a:solidFill>
                  <a:srgbClr val="C00000"/>
                </a:solidFill>
              </a:rPr>
              <a:t>을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학습을 기반으로 하는 </a:t>
            </a:r>
            <a:r>
              <a:rPr lang="en-US" altLang="ko-KR" dirty="0">
                <a:solidFill>
                  <a:srgbClr val="C00000"/>
                </a:solidFill>
              </a:rPr>
              <a:t>AI </a:t>
            </a:r>
            <a:r>
              <a:rPr lang="ko-KR" altLang="en-US" dirty="0">
                <a:solidFill>
                  <a:srgbClr val="C00000"/>
                </a:solidFill>
              </a:rPr>
              <a:t>모델로 바꾼 것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73BF9D-86DD-467E-903D-553C2EE605A3}"/>
              </a:ext>
            </a:extLst>
          </p:cNvPr>
          <p:cNvGrpSpPr/>
          <p:nvPr/>
        </p:nvGrpSpPr>
        <p:grpSpPr>
          <a:xfrm>
            <a:off x="920553" y="4487760"/>
            <a:ext cx="9832059" cy="1810308"/>
            <a:chOff x="920553" y="4479293"/>
            <a:chExt cx="9832059" cy="181030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B8EDE10-CD85-41B0-8811-3A58B37BF45A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2256154" y="4479293"/>
              <a:ext cx="3839846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607F307-F171-411A-88CB-2F6FB5DDBD11}"/>
                </a:ext>
              </a:extLst>
            </p:cNvPr>
            <p:cNvGrpSpPr/>
            <p:nvPr/>
          </p:nvGrpSpPr>
          <p:grpSpPr>
            <a:xfrm>
              <a:off x="1439388" y="5258135"/>
              <a:ext cx="9313224" cy="307777"/>
              <a:chOff x="2630614" y="5637577"/>
              <a:chExt cx="7477680" cy="30777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A9A13F-3D14-48EC-94A5-91F07C1B5DDE}"/>
                  </a:ext>
                </a:extLst>
              </p:cNvPr>
              <p:cNvSpPr txBox="1"/>
              <p:nvPr/>
            </p:nvSpPr>
            <p:spPr>
              <a:xfrm>
                <a:off x="2630614" y="5637577"/>
                <a:ext cx="13115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지도학습 모델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0E5836-0498-4C8B-A3AF-915B7BF2BB21}"/>
                  </a:ext>
                </a:extLst>
              </p:cNvPr>
              <p:cNvSpPr txBox="1"/>
              <p:nvPr/>
            </p:nvSpPr>
            <p:spPr>
              <a:xfrm>
                <a:off x="4609572" y="5637577"/>
                <a:ext cx="14911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tx1"/>
                    </a:solidFill>
                  </a:rPr>
                  <a:t>비지도학습 모델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4E99F7-FC83-46EF-A027-C5D01A1A788A}"/>
                  </a:ext>
                </a:extLst>
              </p:cNvPr>
              <p:cNvSpPr txBox="1"/>
              <p:nvPr/>
            </p:nvSpPr>
            <p:spPr>
              <a:xfrm>
                <a:off x="6768066" y="5637577"/>
                <a:ext cx="13115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강화학습 모델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C22267-29AF-463A-8D8B-645569827153}"/>
                  </a:ext>
                </a:extLst>
              </p:cNvPr>
              <p:cNvSpPr txBox="1"/>
              <p:nvPr/>
            </p:nvSpPr>
            <p:spPr>
              <a:xfrm>
                <a:off x="8747024" y="5637577"/>
                <a:ext cx="136127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기타 학습 모델</a:t>
                </a:r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EF0DF77-4A40-490E-A816-FE093E3C0AFA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4832689" y="4479293"/>
              <a:ext cx="1263311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FDF5CF-27B9-4945-B329-63B314AE051E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6096000" y="4479293"/>
              <a:ext cx="1313225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C11AE76-DC89-473A-BBFE-44158790B8B9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096000" y="4479293"/>
              <a:ext cx="3808902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0BD996-9C80-4300-BDE6-624C206C0CBA}"/>
                </a:ext>
              </a:extLst>
            </p:cNvPr>
            <p:cNvSpPr txBox="1"/>
            <p:nvPr/>
          </p:nvSpPr>
          <p:spPr>
            <a:xfrm>
              <a:off x="1659118" y="5920269"/>
              <a:ext cx="17250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Deep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Learning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0A004E8-590F-4439-BE7A-4810F3E6BC14}"/>
                </a:ext>
              </a:extLst>
            </p:cNvPr>
            <p:cNvCxnSpPr>
              <a:cxnSpLocks/>
              <a:stCxn id="49" idx="2"/>
              <a:endCxn id="44" idx="0"/>
            </p:cNvCxnSpPr>
            <p:nvPr/>
          </p:nvCxnSpPr>
          <p:spPr>
            <a:xfrm>
              <a:off x="2256154" y="5565912"/>
              <a:ext cx="265465" cy="35435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48AB3E0-0928-4C72-B1DC-279B435F5773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256154" y="5565912"/>
              <a:ext cx="1249046" cy="30777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06BF77D-D787-4360-AFD4-5F9EE72F39E9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920553" y="5565912"/>
              <a:ext cx="1335601" cy="4127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9A0FC61-1B4D-45BC-AA2D-8286D46D06E5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297013" y="5565912"/>
              <a:ext cx="959141" cy="4127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93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BE3EF6-18B7-4829-AD87-D94EF8DC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AI</a:t>
            </a:r>
            <a:r>
              <a:rPr lang="ko-KR" altLang="en-US" dirty="0"/>
              <a:t>와 프로그래밍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3E0C71-1D16-493E-9805-42E029E92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B85D64-B464-4B81-96F2-168D69F97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76927-31F3-4377-A43B-0A5A4E487AD4}"/>
              </a:ext>
            </a:extLst>
          </p:cNvPr>
          <p:cNvSpPr/>
          <p:nvPr/>
        </p:nvSpPr>
        <p:spPr>
          <a:xfrm>
            <a:off x="5170206" y="4060549"/>
            <a:ext cx="1851588" cy="418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C00000"/>
                </a:solidFill>
              </a:rPr>
              <a:t>AI </a:t>
            </a:r>
            <a:r>
              <a:rPr lang="ko-KR" altLang="en-US" sz="1800" b="1" dirty="0">
                <a:solidFill>
                  <a:srgbClr val="C00000"/>
                </a:solidFill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F47A-68BF-49A3-A874-32BF5DFAD9B6}"/>
              </a:ext>
            </a:extLst>
          </p:cNvPr>
          <p:cNvSpPr txBox="1"/>
          <p:nvPr/>
        </p:nvSpPr>
        <p:spPr>
          <a:xfrm>
            <a:off x="7021794" y="4060549"/>
            <a:ext cx="444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Algorithm</a:t>
            </a:r>
            <a:r>
              <a:rPr lang="ko-KR" altLang="en-US" dirty="0">
                <a:solidFill>
                  <a:srgbClr val="C00000"/>
                </a:solidFill>
              </a:rPr>
              <a:t>을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학습을 기반으로 하는 </a:t>
            </a:r>
            <a:r>
              <a:rPr lang="en-US" altLang="ko-KR" dirty="0">
                <a:solidFill>
                  <a:srgbClr val="C00000"/>
                </a:solidFill>
              </a:rPr>
              <a:t>AI </a:t>
            </a:r>
            <a:r>
              <a:rPr lang="ko-KR" altLang="en-US" dirty="0">
                <a:solidFill>
                  <a:srgbClr val="C00000"/>
                </a:solidFill>
              </a:rPr>
              <a:t>모델로 바꾼 것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EEF6AE-49D9-42CD-A33C-6BDFC5E079EF}"/>
              </a:ext>
            </a:extLst>
          </p:cNvPr>
          <p:cNvGrpSpPr/>
          <p:nvPr/>
        </p:nvGrpSpPr>
        <p:grpSpPr>
          <a:xfrm>
            <a:off x="920553" y="4487760"/>
            <a:ext cx="9832059" cy="1810308"/>
            <a:chOff x="920553" y="4479293"/>
            <a:chExt cx="9832059" cy="181030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44E3B4-BF82-4BC1-A45D-E3DB32DF051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256154" y="4479293"/>
              <a:ext cx="3839846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198BFE5-EA0F-45D4-B85E-248F0814CC74}"/>
                </a:ext>
              </a:extLst>
            </p:cNvPr>
            <p:cNvGrpSpPr/>
            <p:nvPr/>
          </p:nvGrpSpPr>
          <p:grpSpPr>
            <a:xfrm>
              <a:off x="1439388" y="5258135"/>
              <a:ext cx="9313224" cy="307777"/>
              <a:chOff x="2630614" y="5637577"/>
              <a:chExt cx="7477680" cy="30777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4BC7C4-5B6C-4B98-B79C-0DAC46B16909}"/>
                  </a:ext>
                </a:extLst>
              </p:cNvPr>
              <p:cNvSpPr txBox="1"/>
              <p:nvPr/>
            </p:nvSpPr>
            <p:spPr>
              <a:xfrm>
                <a:off x="2630614" y="5637577"/>
                <a:ext cx="13115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지도학습 모델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E3D1E5-2261-4014-B73D-EFE680B51D3E}"/>
                  </a:ext>
                </a:extLst>
              </p:cNvPr>
              <p:cNvSpPr txBox="1"/>
              <p:nvPr/>
            </p:nvSpPr>
            <p:spPr>
              <a:xfrm>
                <a:off x="4609572" y="5637577"/>
                <a:ext cx="14911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tx1"/>
                    </a:solidFill>
                  </a:rPr>
                  <a:t>비지도학습 모델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5A210F-3E2B-4613-90E3-28E526AFC734}"/>
                  </a:ext>
                </a:extLst>
              </p:cNvPr>
              <p:cNvSpPr txBox="1"/>
              <p:nvPr/>
            </p:nvSpPr>
            <p:spPr>
              <a:xfrm>
                <a:off x="6768066" y="5637577"/>
                <a:ext cx="13115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강화학습 모델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CF5504-61B0-4381-A0DD-8AE8E2FE0F22}"/>
                  </a:ext>
                </a:extLst>
              </p:cNvPr>
              <p:cNvSpPr txBox="1"/>
              <p:nvPr/>
            </p:nvSpPr>
            <p:spPr>
              <a:xfrm>
                <a:off x="8747024" y="5637577"/>
                <a:ext cx="136127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기타 학습 모델</a:t>
                </a: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CC29121-2F83-44B2-A88F-8973459BC28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832689" y="4479293"/>
              <a:ext cx="1263311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D662118-540B-4BF6-B127-2F908F7CA35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6096000" y="4479293"/>
              <a:ext cx="1313225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C362B52-2AB8-414A-A239-5E46A6B64B2E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096000" y="4479293"/>
              <a:ext cx="3808902" cy="7788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2614F1-B00D-4FE5-BAA0-79E7770AA4AC}"/>
                </a:ext>
              </a:extLst>
            </p:cNvPr>
            <p:cNvSpPr txBox="1"/>
            <p:nvPr/>
          </p:nvSpPr>
          <p:spPr>
            <a:xfrm>
              <a:off x="1659118" y="5920269"/>
              <a:ext cx="17250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Deep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Learning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8132928-219C-4866-BCF6-1BE13CDB7466}"/>
                </a:ext>
              </a:extLst>
            </p:cNvPr>
            <p:cNvCxnSpPr>
              <a:cxnSpLocks/>
              <a:stCxn id="19" idx="2"/>
              <a:endCxn id="14" idx="0"/>
            </p:cNvCxnSpPr>
            <p:nvPr/>
          </p:nvCxnSpPr>
          <p:spPr>
            <a:xfrm>
              <a:off x="2256154" y="5565912"/>
              <a:ext cx="265465" cy="35435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3758C3D-2A38-4CBE-8200-5DF3465BEE5F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256154" y="5565912"/>
              <a:ext cx="1249046" cy="30777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71DA72-D2E5-4F1E-8684-B695B240991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920553" y="5565912"/>
              <a:ext cx="1335601" cy="4127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4BBA473-C73E-4A05-A28D-1DF3C4C35767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1297013" y="5565912"/>
              <a:ext cx="959141" cy="4127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1CB8DC1-B13D-4A30-B10F-E8F553C829F7}"/>
              </a:ext>
            </a:extLst>
          </p:cNvPr>
          <p:cNvGrpSpPr/>
          <p:nvPr/>
        </p:nvGrpSpPr>
        <p:grpSpPr>
          <a:xfrm>
            <a:off x="920553" y="4180635"/>
            <a:ext cx="10081237" cy="1806145"/>
            <a:chOff x="920553" y="4180635"/>
            <a:chExt cx="10081237" cy="18061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EE63EB-C4B4-451D-91B2-B14D1AFFA34F}"/>
                </a:ext>
              </a:extLst>
            </p:cNvPr>
            <p:cNvSpPr txBox="1"/>
            <p:nvPr/>
          </p:nvSpPr>
          <p:spPr>
            <a:xfrm>
              <a:off x="4999111" y="4842100"/>
              <a:ext cx="6002679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rgbClr val="C00000"/>
                  </a:solidFill>
                </a:rPr>
                <a:t>인공신경망을 기반으로 하는 딥러닝 모델의 설계와 구축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BFC7CF-5A01-45BB-8B12-F4E826A50EB3}"/>
                </a:ext>
              </a:extLst>
            </p:cNvPr>
            <p:cNvGrpSpPr/>
            <p:nvPr/>
          </p:nvGrpSpPr>
          <p:grpSpPr>
            <a:xfrm>
              <a:off x="920553" y="4180635"/>
              <a:ext cx="3719089" cy="1806145"/>
              <a:chOff x="2578016" y="1446102"/>
              <a:chExt cx="7116613" cy="3863379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C864A5C-6BDF-4C0D-817A-BFD469205D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8016" y="1742595"/>
                <a:ext cx="279989" cy="28445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1220ED5-43C0-4652-B251-1D4485B72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8016" y="2463239"/>
                <a:ext cx="279989" cy="284456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9EACCB02-2A0D-4338-88FE-B51614E79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8016" y="3183883"/>
                <a:ext cx="279989" cy="284456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884AF18-28C1-4B26-A770-08437846E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8016" y="4625172"/>
                <a:ext cx="279989" cy="284456"/>
              </a:xfrm>
              <a:prstGeom prst="ellipse">
                <a:avLst/>
              </a:prstGeom>
              <a:solidFill>
                <a:srgbClr val="A568D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4D7D052-0710-46E9-9850-4F133E2236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8016" y="3904527"/>
                <a:ext cx="279989" cy="2844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2C21279-2F37-4AE9-AE62-5AEA4888F3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1446102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F2FBC5B-28BA-4741-909A-0A5561A2AB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2468651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2905633-69B1-45B3-8854-847ABA315C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1957377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9436053-AE6D-4AD5-9C2D-F82C6DC1BE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2979926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FA2E87A-91EA-4D7A-9253-A398B1D372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3491200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6EC29FD-CFC5-4955-9BE9-9A198EC63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400247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8C67A50-4CFE-4332-88CE-929CF7435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4513749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E02562A-BEB1-411B-A0A0-0D8922E81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836" y="502502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B4105EE-D270-4044-B843-0E061A04D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1446102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9E34799-6941-4A2D-9D78-07BB6C1A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2468651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A800817-D43E-438D-A152-F28E2B27A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1957377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E393FDA-075A-4575-BECB-5FE2CFD92B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2979926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D2AD906-E938-4E34-B75A-96F2F8655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3491200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97643E9-36C6-4A66-B368-0C85EFC2F9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400247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FD5ED3A-5BC9-42AB-9D45-B8591C815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4513749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95FC72F-4555-4A80-B35F-6AE9FDF409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5018" y="502502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E1811B8-9561-44D7-B397-A9CAB4E6B0A8}"/>
                  </a:ext>
                </a:extLst>
              </p:cNvPr>
              <p:cNvSpPr/>
              <p:nvPr/>
            </p:nvSpPr>
            <p:spPr>
              <a:xfrm>
                <a:off x="9253354" y="3172452"/>
                <a:ext cx="441275" cy="30731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470B45C-D185-4056-AB94-55AC9AFA7A65}"/>
                  </a:ext>
                </a:extLst>
              </p:cNvPr>
              <p:cNvCxnSpPr>
                <a:stCxn id="26" idx="6"/>
                <a:endCxn id="31" idx="2"/>
              </p:cNvCxnSpPr>
              <p:nvPr/>
            </p:nvCxnSpPr>
            <p:spPr>
              <a:xfrm flipV="1">
                <a:off x="2858005" y="1588330"/>
                <a:ext cx="1260830" cy="29649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22BD2AA-6ABD-4B1D-B60C-AC5FC6365228}"/>
                  </a:ext>
                </a:extLst>
              </p:cNvPr>
              <p:cNvCxnSpPr>
                <a:cxnSpLocks/>
                <a:stCxn id="26" idx="6"/>
                <a:endCxn id="33" idx="2"/>
              </p:cNvCxnSpPr>
              <p:nvPr/>
            </p:nvCxnSpPr>
            <p:spPr>
              <a:xfrm>
                <a:off x="2858005" y="1884822"/>
                <a:ext cx="1260830" cy="21478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4F6980D-63F0-417C-BA37-CA26DD8ABDAC}"/>
                  </a:ext>
                </a:extLst>
              </p:cNvPr>
              <p:cNvCxnSpPr>
                <a:cxnSpLocks/>
                <a:stCxn id="26" idx="6"/>
                <a:endCxn id="32" idx="2"/>
              </p:cNvCxnSpPr>
              <p:nvPr/>
            </p:nvCxnSpPr>
            <p:spPr>
              <a:xfrm>
                <a:off x="2858005" y="1884822"/>
                <a:ext cx="1260830" cy="72605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EBA272B-690C-4171-BB1C-010EC451CE0F}"/>
                  </a:ext>
                </a:extLst>
              </p:cNvPr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2858005" y="1884822"/>
                <a:ext cx="1260830" cy="123733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B8B8190-B65F-46DA-80DE-1A3EFC2CDE7F}"/>
                  </a:ext>
                </a:extLst>
              </p:cNvPr>
              <p:cNvCxnSpPr>
                <a:cxnSpLocks/>
                <a:stCxn id="26" idx="6"/>
                <a:endCxn id="35" idx="2"/>
              </p:cNvCxnSpPr>
              <p:nvPr/>
            </p:nvCxnSpPr>
            <p:spPr>
              <a:xfrm>
                <a:off x="2858005" y="1884822"/>
                <a:ext cx="1260830" cy="174860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3B5D80C-3093-4605-8CCE-5A26F7B2262B}"/>
                  </a:ext>
                </a:extLst>
              </p:cNvPr>
              <p:cNvCxnSpPr>
                <a:cxnSpLocks/>
                <a:stCxn id="26" idx="6"/>
                <a:endCxn id="36" idx="2"/>
              </p:cNvCxnSpPr>
              <p:nvPr/>
            </p:nvCxnSpPr>
            <p:spPr>
              <a:xfrm>
                <a:off x="2858005" y="1884822"/>
                <a:ext cx="1260830" cy="225988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62AE9F8-B3A7-46C1-B2A4-DD151B7930F7}"/>
                  </a:ext>
                </a:extLst>
              </p:cNvPr>
              <p:cNvCxnSpPr>
                <a:cxnSpLocks/>
                <a:stCxn id="26" idx="6"/>
                <a:endCxn id="37" idx="2"/>
              </p:cNvCxnSpPr>
              <p:nvPr/>
            </p:nvCxnSpPr>
            <p:spPr>
              <a:xfrm>
                <a:off x="2858005" y="1884822"/>
                <a:ext cx="1260830" cy="277115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664AD71-034E-48ED-A475-6022BF3AA56B}"/>
                  </a:ext>
                </a:extLst>
              </p:cNvPr>
              <p:cNvCxnSpPr>
                <a:cxnSpLocks/>
                <a:stCxn id="26" idx="6"/>
                <a:endCxn id="38" idx="2"/>
              </p:cNvCxnSpPr>
              <p:nvPr/>
            </p:nvCxnSpPr>
            <p:spPr>
              <a:xfrm>
                <a:off x="2858005" y="1884822"/>
                <a:ext cx="1260830" cy="328243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57FC98A-9F0A-4BE7-8E83-9EB745F1CDFE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 flipV="1">
                <a:off x="2858005" y="1588330"/>
                <a:ext cx="1260830" cy="10171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19698CC3-6418-4DEC-8A9F-6920FF738177}"/>
                  </a:ext>
                </a:extLst>
              </p:cNvPr>
              <p:cNvCxnSpPr>
                <a:cxnSpLocks/>
                <a:stCxn id="27" idx="6"/>
                <a:endCxn id="33" idx="2"/>
              </p:cNvCxnSpPr>
              <p:nvPr/>
            </p:nvCxnSpPr>
            <p:spPr>
              <a:xfrm flipV="1">
                <a:off x="2858005" y="2099604"/>
                <a:ext cx="1260830" cy="50586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2FF0F08-B8F2-4BC8-95EF-C3BA3525C42E}"/>
                  </a:ext>
                </a:extLst>
              </p:cNvPr>
              <p:cNvCxnSpPr>
                <a:cxnSpLocks/>
                <a:stCxn id="27" idx="6"/>
                <a:endCxn id="32" idx="2"/>
              </p:cNvCxnSpPr>
              <p:nvPr/>
            </p:nvCxnSpPr>
            <p:spPr>
              <a:xfrm>
                <a:off x="2858005" y="2605467"/>
                <a:ext cx="1260830" cy="541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05D8F0-B047-4DA2-B7BB-F1B24401BACA}"/>
                  </a:ext>
                </a:extLst>
              </p:cNvPr>
              <p:cNvCxnSpPr>
                <a:cxnSpLocks/>
                <a:stCxn id="27" idx="6"/>
                <a:endCxn id="34" idx="2"/>
              </p:cNvCxnSpPr>
              <p:nvPr/>
            </p:nvCxnSpPr>
            <p:spPr>
              <a:xfrm>
                <a:off x="2858005" y="2605467"/>
                <a:ext cx="1260830" cy="51668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3416BB5-B3E8-4BF5-81DA-DD9FB3BCB4BC}"/>
                  </a:ext>
                </a:extLst>
              </p:cNvPr>
              <p:cNvCxnSpPr>
                <a:cxnSpLocks/>
                <a:stCxn id="29" idx="6"/>
                <a:endCxn id="31" idx="2"/>
              </p:cNvCxnSpPr>
              <p:nvPr/>
            </p:nvCxnSpPr>
            <p:spPr>
              <a:xfrm flipV="1">
                <a:off x="2858005" y="1588330"/>
                <a:ext cx="1260830" cy="317907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A3B8C2F-F988-4649-8CA2-BF26624A578E}"/>
                  </a:ext>
                </a:extLst>
              </p:cNvPr>
              <p:cNvCxnSpPr>
                <a:cxnSpLocks/>
                <a:stCxn id="29" idx="6"/>
                <a:endCxn id="33" idx="2"/>
              </p:cNvCxnSpPr>
              <p:nvPr/>
            </p:nvCxnSpPr>
            <p:spPr>
              <a:xfrm flipV="1">
                <a:off x="2858005" y="2099604"/>
                <a:ext cx="1260830" cy="266779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4B3E948B-16C9-4046-8F62-F5B1B9F8F478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2858005" y="2610879"/>
                <a:ext cx="1260830" cy="215652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701A46A-B0C4-4697-BA3C-E555FCB017FA}"/>
                  </a:ext>
                </a:extLst>
              </p:cNvPr>
              <p:cNvCxnSpPr>
                <a:cxnSpLocks/>
                <a:stCxn id="29" idx="6"/>
                <a:endCxn id="34" idx="2"/>
              </p:cNvCxnSpPr>
              <p:nvPr/>
            </p:nvCxnSpPr>
            <p:spPr>
              <a:xfrm flipV="1">
                <a:off x="2858005" y="3122153"/>
                <a:ext cx="1260830" cy="164524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3F9EB0D-3A39-4250-B6B1-A3EF3648D66D}"/>
                  </a:ext>
                </a:extLst>
              </p:cNvPr>
              <p:cNvCxnSpPr>
                <a:cxnSpLocks/>
                <a:stCxn id="29" idx="6"/>
                <a:endCxn id="35" idx="2"/>
              </p:cNvCxnSpPr>
              <p:nvPr/>
            </p:nvCxnSpPr>
            <p:spPr>
              <a:xfrm flipV="1">
                <a:off x="2858005" y="3633428"/>
                <a:ext cx="1260830" cy="113397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430A528-A3B5-48B4-9753-E24076D5E628}"/>
                  </a:ext>
                </a:extLst>
              </p:cNvPr>
              <p:cNvCxnSpPr>
                <a:cxnSpLocks/>
                <a:stCxn id="29" idx="6"/>
                <a:endCxn id="36" idx="2"/>
              </p:cNvCxnSpPr>
              <p:nvPr/>
            </p:nvCxnSpPr>
            <p:spPr>
              <a:xfrm flipV="1">
                <a:off x="2858005" y="4144703"/>
                <a:ext cx="1260830" cy="62269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D47C808F-4011-44A9-9856-29FD3CEB8430}"/>
                  </a:ext>
                </a:extLst>
              </p:cNvPr>
              <p:cNvCxnSpPr>
                <a:cxnSpLocks/>
                <a:stCxn id="29" idx="6"/>
                <a:endCxn id="37" idx="2"/>
              </p:cNvCxnSpPr>
              <p:nvPr/>
            </p:nvCxnSpPr>
            <p:spPr>
              <a:xfrm flipV="1">
                <a:off x="2858005" y="4655977"/>
                <a:ext cx="1260830" cy="11142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C6B8886-3280-490B-B692-5C48F6715B6C}"/>
                  </a:ext>
                </a:extLst>
              </p:cNvPr>
              <p:cNvCxnSpPr>
                <a:cxnSpLocks/>
                <a:stCxn id="29" idx="6"/>
                <a:endCxn id="38" idx="2"/>
              </p:cNvCxnSpPr>
              <p:nvPr/>
            </p:nvCxnSpPr>
            <p:spPr>
              <a:xfrm>
                <a:off x="2858005" y="4767400"/>
                <a:ext cx="1260830" cy="39985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B1F87584-1BB2-4ABF-856E-88B559A7B781}"/>
                  </a:ext>
                </a:extLst>
              </p:cNvPr>
              <p:cNvCxnSpPr>
                <a:cxnSpLocks/>
                <a:stCxn id="27" idx="6"/>
                <a:endCxn id="35" idx="2"/>
              </p:cNvCxnSpPr>
              <p:nvPr/>
            </p:nvCxnSpPr>
            <p:spPr>
              <a:xfrm>
                <a:off x="2858005" y="2605467"/>
                <a:ext cx="1260830" cy="102796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EDD599E-B8D2-487A-86BB-6F48C484DD17}"/>
                  </a:ext>
                </a:extLst>
              </p:cNvPr>
              <p:cNvCxnSpPr>
                <a:cxnSpLocks/>
                <a:stCxn id="27" idx="6"/>
                <a:endCxn id="36" idx="2"/>
              </p:cNvCxnSpPr>
              <p:nvPr/>
            </p:nvCxnSpPr>
            <p:spPr>
              <a:xfrm>
                <a:off x="2858005" y="2605467"/>
                <a:ext cx="1260830" cy="153923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5ACD3D7-59EF-45F0-BC55-6C0B446E7F9B}"/>
                  </a:ext>
                </a:extLst>
              </p:cNvPr>
              <p:cNvCxnSpPr>
                <a:cxnSpLocks/>
                <a:stCxn id="27" idx="6"/>
                <a:endCxn id="37" idx="2"/>
              </p:cNvCxnSpPr>
              <p:nvPr/>
            </p:nvCxnSpPr>
            <p:spPr>
              <a:xfrm>
                <a:off x="2858005" y="2605467"/>
                <a:ext cx="1260830" cy="205051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507A085F-931D-470B-A408-662F67C983EE}"/>
                  </a:ext>
                </a:extLst>
              </p:cNvPr>
              <p:cNvCxnSpPr>
                <a:cxnSpLocks/>
                <a:stCxn id="27" idx="6"/>
                <a:endCxn id="38" idx="2"/>
              </p:cNvCxnSpPr>
              <p:nvPr/>
            </p:nvCxnSpPr>
            <p:spPr>
              <a:xfrm>
                <a:off x="2858005" y="2605467"/>
                <a:ext cx="1260830" cy="25617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2EBD1DB-1C90-4396-95F2-54539D932916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2858005" y="1588330"/>
                <a:ext cx="1260830" cy="173778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36E757EE-6577-4EFE-A31A-E277668B919E}"/>
                  </a:ext>
                </a:extLst>
              </p:cNvPr>
              <p:cNvCxnSpPr>
                <a:cxnSpLocks/>
                <a:stCxn id="28" idx="6"/>
                <a:endCxn id="33" idx="2"/>
              </p:cNvCxnSpPr>
              <p:nvPr/>
            </p:nvCxnSpPr>
            <p:spPr>
              <a:xfrm flipV="1">
                <a:off x="2858005" y="2099604"/>
                <a:ext cx="1260830" cy="12265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F50611F0-8598-4C8E-A748-31637BF5A164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 flipV="1">
                <a:off x="2858005" y="2610879"/>
                <a:ext cx="1260830" cy="71523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AA4DB067-7B3A-427F-8DF5-33D12D71B5E8}"/>
                  </a:ext>
                </a:extLst>
              </p:cNvPr>
              <p:cNvCxnSpPr>
                <a:cxnSpLocks/>
                <a:stCxn id="28" idx="6"/>
                <a:endCxn id="34" idx="2"/>
              </p:cNvCxnSpPr>
              <p:nvPr/>
            </p:nvCxnSpPr>
            <p:spPr>
              <a:xfrm flipV="1">
                <a:off x="2858005" y="3122153"/>
                <a:ext cx="1260830" cy="20395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840028AF-BEFA-4B8A-96EC-5DE5B5965E0D}"/>
                  </a:ext>
                </a:extLst>
              </p:cNvPr>
              <p:cNvCxnSpPr>
                <a:cxnSpLocks/>
                <a:stCxn id="28" idx="6"/>
                <a:endCxn id="35" idx="2"/>
              </p:cNvCxnSpPr>
              <p:nvPr/>
            </p:nvCxnSpPr>
            <p:spPr>
              <a:xfrm>
                <a:off x="2858005" y="3326111"/>
                <a:ext cx="1260830" cy="30731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14C06D3-BA0A-4430-8982-B66AD23B3045}"/>
                  </a:ext>
                </a:extLst>
              </p:cNvPr>
              <p:cNvCxnSpPr>
                <a:cxnSpLocks/>
                <a:stCxn id="28" idx="6"/>
                <a:endCxn id="36" idx="2"/>
              </p:cNvCxnSpPr>
              <p:nvPr/>
            </p:nvCxnSpPr>
            <p:spPr>
              <a:xfrm>
                <a:off x="2858005" y="3326111"/>
                <a:ext cx="1260830" cy="81859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60ACE18B-E95A-4477-A871-A02EAC9A2C61}"/>
                  </a:ext>
                </a:extLst>
              </p:cNvPr>
              <p:cNvCxnSpPr>
                <a:cxnSpLocks/>
                <a:stCxn id="28" idx="6"/>
                <a:endCxn id="37" idx="2"/>
              </p:cNvCxnSpPr>
              <p:nvPr/>
            </p:nvCxnSpPr>
            <p:spPr>
              <a:xfrm>
                <a:off x="2858005" y="3326111"/>
                <a:ext cx="1260830" cy="132986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81B88B6-DD7D-4A02-B181-FCCA86DC8CD8}"/>
                  </a:ext>
                </a:extLst>
              </p:cNvPr>
              <p:cNvCxnSpPr>
                <a:cxnSpLocks/>
                <a:stCxn id="28" idx="6"/>
                <a:endCxn id="38" idx="2"/>
              </p:cNvCxnSpPr>
              <p:nvPr/>
            </p:nvCxnSpPr>
            <p:spPr>
              <a:xfrm>
                <a:off x="2858005" y="3326111"/>
                <a:ext cx="1260830" cy="184114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13E9B482-B101-46F1-B089-8C32AAFB4423}"/>
                  </a:ext>
                </a:extLst>
              </p:cNvPr>
              <p:cNvCxnSpPr>
                <a:cxnSpLocks/>
                <a:stCxn id="30" idx="6"/>
                <a:endCxn id="31" idx="2"/>
              </p:cNvCxnSpPr>
              <p:nvPr/>
            </p:nvCxnSpPr>
            <p:spPr>
              <a:xfrm flipV="1">
                <a:off x="2858005" y="1588330"/>
                <a:ext cx="1260830" cy="245842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347DD3B9-EA7C-419E-99BA-DEA09EF1E5A2}"/>
                  </a:ext>
                </a:extLst>
              </p:cNvPr>
              <p:cNvCxnSpPr>
                <a:cxnSpLocks/>
                <a:stCxn id="30" idx="6"/>
                <a:endCxn id="33" idx="2"/>
              </p:cNvCxnSpPr>
              <p:nvPr/>
            </p:nvCxnSpPr>
            <p:spPr>
              <a:xfrm flipV="1">
                <a:off x="2858005" y="2099604"/>
                <a:ext cx="1260830" cy="194715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E5974CB-FC57-40BC-9856-AD40FFE2DB2C}"/>
                  </a:ext>
                </a:extLst>
              </p:cNvPr>
              <p:cNvCxnSpPr>
                <a:cxnSpLocks/>
                <a:stCxn id="30" idx="6"/>
                <a:endCxn id="34" idx="2"/>
              </p:cNvCxnSpPr>
              <p:nvPr/>
            </p:nvCxnSpPr>
            <p:spPr>
              <a:xfrm flipV="1">
                <a:off x="2858005" y="3122153"/>
                <a:ext cx="1260830" cy="92460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5933D537-1871-4052-BC29-28D90C901BD8}"/>
                  </a:ext>
                </a:extLst>
              </p:cNvPr>
              <p:cNvCxnSpPr>
                <a:cxnSpLocks/>
                <a:stCxn id="30" idx="6"/>
                <a:endCxn id="36" idx="2"/>
              </p:cNvCxnSpPr>
              <p:nvPr/>
            </p:nvCxnSpPr>
            <p:spPr>
              <a:xfrm>
                <a:off x="2858005" y="4046755"/>
                <a:ext cx="1260830" cy="979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ED4D3D50-7900-4DAE-B60B-2241DE12FBED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 flipV="1">
                <a:off x="2858005" y="3633428"/>
                <a:ext cx="1260830" cy="41332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AB10E364-3448-4DE2-8E25-4DE6562E6C11}"/>
                  </a:ext>
                </a:extLst>
              </p:cNvPr>
              <p:cNvCxnSpPr>
                <a:cxnSpLocks/>
                <a:stCxn id="30" idx="6"/>
                <a:endCxn id="37" idx="2"/>
              </p:cNvCxnSpPr>
              <p:nvPr/>
            </p:nvCxnSpPr>
            <p:spPr>
              <a:xfrm>
                <a:off x="2858005" y="4046755"/>
                <a:ext cx="1260830" cy="60922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9AC62AF-6F08-4FB0-BD78-E8A725E39F49}"/>
                  </a:ext>
                </a:extLst>
              </p:cNvPr>
              <p:cNvCxnSpPr>
                <a:cxnSpLocks/>
                <a:stCxn id="30" idx="6"/>
                <a:endCxn id="38" idx="2"/>
              </p:cNvCxnSpPr>
              <p:nvPr/>
            </p:nvCxnSpPr>
            <p:spPr>
              <a:xfrm>
                <a:off x="2858005" y="4046755"/>
                <a:ext cx="1260830" cy="11204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4F35CFC6-4FB3-4D85-9A6A-9FF3B5B15A2A}"/>
                  </a:ext>
                </a:extLst>
              </p:cNvPr>
              <p:cNvCxnSpPr>
                <a:cxnSpLocks/>
                <a:stCxn id="31" idx="6"/>
                <a:endCxn id="39" idx="2"/>
              </p:cNvCxnSpPr>
              <p:nvPr/>
            </p:nvCxnSpPr>
            <p:spPr>
              <a:xfrm>
                <a:off x="4398825" y="1588330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0CC4F62-3AB1-465A-9B5B-BC81E08459B9}"/>
                  </a:ext>
                </a:extLst>
              </p:cNvPr>
              <p:cNvCxnSpPr>
                <a:cxnSpLocks/>
                <a:stCxn id="31" idx="6"/>
                <a:endCxn id="41" idx="2"/>
              </p:cNvCxnSpPr>
              <p:nvPr/>
            </p:nvCxnSpPr>
            <p:spPr>
              <a:xfrm>
                <a:off x="4398825" y="1588330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E66A921-6B4C-4D63-A079-2E8807F24A32}"/>
                  </a:ext>
                </a:extLst>
              </p:cNvPr>
              <p:cNvCxnSpPr>
                <a:cxnSpLocks/>
                <a:stCxn id="31" idx="6"/>
                <a:endCxn id="40" idx="2"/>
              </p:cNvCxnSpPr>
              <p:nvPr/>
            </p:nvCxnSpPr>
            <p:spPr>
              <a:xfrm>
                <a:off x="4398825" y="1588330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A2B150FF-A37B-4A51-9B6A-AF7D39E75AC7}"/>
                  </a:ext>
                </a:extLst>
              </p:cNvPr>
              <p:cNvCxnSpPr>
                <a:cxnSpLocks/>
                <a:stCxn id="31" idx="6"/>
                <a:endCxn id="42" idx="2"/>
              </p:cNvCxnSpPr>
              <p:nvPr/>
            </p:nvCxnSpPr>
            <p:spPr>
              <a:xfrm>
                <a:off x="4398825" y="1588330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123193A4-DE7D-491B-9F79-A96B162C333E}"/>
                  </a:ext>
                </a:extLst>
              </p:cNvPr>
              <p:cNvCxnSpPr>
                <a:cxnSpLocks/>
                <a:stCxn id="31" idx="6"/>
                <a:endCxn id="43" idx="2"/>
              </p:cNvCxnSpPr>
              <p:nvPr/>
            </p:nvCxnSpPr>
            <p:spPr>
              <a:xfrm>
                <a:off x="4398825" y="1588330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325EE920-4D67-441E-9273-1241CD74433A}"/>
                  </a:ext>
                </a:extLst>
              </p:cNvPr>
              <p:cNvCxnSpPr>
                <a:cxnSpLocks/>
                <a:stCxn id="37" idx="6"/>
                <a:endCxn id="44" idx="2"/>
              </p:cNvCxnSpPr>
              <p:nvPr/>
            </p:nvCxnSpPr>
            <p:spPr>
              <a:xfrm flipV="1">
                <a:off x="4398825" y="414470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B78638A-BF7D-47F0-B58A-975C48B93933}"/>
                  </a:ext>
                </a:extLst>
              </p:cNvPr>
              <p:cNvCxnSpPr>
                <a:cxnSpLocks/>
                <a:stCxn id="37" idx="6"/>
                <a:endCxn id="45" idx="2"/>
              </p:cNvCxnSpPr>
              <p:nvPr/>
            </p:nvCxnSpPr>
            <p:spPr>
              <a:xfrm>
                <a:off x="4398825" y="4655977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CBAAF1-8548-4F17-8468-59F599AFA6D0}"/>
                  </a:ext>
                </a:extLst>
              </p:cNvPr>
              <p:cNvCxnSpPr>
                <a:cxnSpLocks/>
                <a:stCxn id="37" idx="6"/>
                <a:endCxn id="46" idx="2"/>
              </p:cNvCxnSpPr>
              <p:nvPr/>
            </p:nvCxnSpPr>
            <p:spPr>
              <a:xfrm>
                <a:off x="4398825" y="4655977"/>
                <a:ext cx="816193" cy="51127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20CA57B-4B63-411D-9569-1CF152A701DA}"/>
                  </a:ext>
                </a:extLst>
              </p:cNvPr>
              <p:cNvCxnSpPr>
                <a:cxnSpLocks/>
                <a:stCxn id="38" idx="6"/>
                <a:endCxn id="39" idx="2"/>
              </p:cNvCxnSpPr>
              <p:nvPr/>
            </p:nvCxnSpPr>
            <p:spPr>
              <a:xfrm flipV="1">
                <a:off x="4398825" y="1588330"/>
                <a:ext cx="816193" cy="357892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7FFB6C7-DBE8-4622-A48D-2CBEB22F17A5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 flipV="1">
                <a:off x="4398825" y="2099604"/>
                <a:ext cx="816193" cy="306764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FC6B54E-900B-43F8-A224-C9C507938C7C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398825" y="2610879"/>
                <a:ext cx="816193" cy="25563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86DE819-3A89-4EAD-9FDF-BA6069C25D2D}"/>
                  </a:ext>
                </a:extLst>
              </p:cNvPr>
              <p:cNvCxnSpPr>
                <a:cxnSpLocks/>
                <a:stCxn id="38" idx="6"/>
                <a:endCxn id="42" idx="2"/>
              </p:cNvCxnSpPr>
              <p:nvPr/>
            </p:nvCxnSpPr>
            <p:spPr>
              <a:xfrm flipV="1">
                <a:off x="4398825" y="3122153"/>
                <a:ext cx="816193" cy="204509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D629365D-CB21-4B88-AC66-E662E41D9B60}"/>
                  </a:ext>
                </a:extLst>
              </p:cNvPr>
              <p:cNvCxnSpPr>
                <a:cxnSpLocks/>
                <a:stCxn id="38" idx="6"/>
                <a:endCxn id="43" idx="2"/>
              </p:cNvCxnSpPr>
              <p:nvPr/>
            </p:nvCxnSpPr>
            <p:spPr>
              <a:xfrm flipV="1">
                <a:off x="4398825" y="3633428"/>
                <a:ext cx="816193" cy="153382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6C8DBAB-2FA4-48C9-84F4-C1756F379729}"/>
                  </a:ext>
                </a:extLst>
              </p:cNvPr>
              <p:cNvCxnSpPr>
                <a:cxnSpLocks/>
                <a:stCxn id="38" idx="6"/>
                <a:endCxn id="44" idx="2"/>
              </p:cNvCxnSpPr>
              <p:nvPr/>
            </p:nvCxnSpPr>
            <p:spPr>
              <a:xfrm flipV="1">
                <a:off x="4398825" y="4144703"/>
                <a:ext cx="816193" cy="10225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9A817DD-4C12-4F72-9837-02EA77AE5CDA}"/>
                  </a:ext>
                </a:extLst>
              </p:cNvPr>
              <p:cNvCxnSpPr>
                <a:cxnSpLocks/>
                <a:stCxn id="38" idx="6"/>
                <a:endCxn id="45" idx="2"/>
              </p:cNvCxnSpPr>
              <p:nvPr/>
            </p:nvCxnSpPr>
            <p:spPr>
              <a:xfrm flipV="1">
                <a:off x="4398825" y="4655977"/>
                <a:ext cx="816193" cy="51127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3F1D7A6-7A4D-4704-8E71-3731DC954002}"/>
                  </a:ext>
                </a:extLst>
              </p:cNvPr>
              <p:cNvCxnSpPr>
                <a:cxnSpLocks/>
                <a:stCxn id="38" idx="6"/>
                <a:endCxn id="46" idx="2"/>
              </p:cNvCxnSpPr>
              <p:nvPr/>
            </p:nvCxnSpPr>
            <p:spPr>
              <a:xfrm>
                <a:off x="4398825" y="5167253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AE2C2015-0D82-4F74-B08C-24106B4589B3}"/>
                  </a:ext>
                </a:extLst>
              </p:cNvPr>
              <p:cNvCxnSpPr>
                <a:cxnSpLocks/>
                <a:stCxn id="31" idx="6"/>
                <a:endCxn id="44" idx="2"/>
              </p:cNvCxnSpPr>
              <p:nvPr/>
            </p:nvCxnSpPr>
            <p:spPr>
              <a:xfrm>
                <a:off x="4398825" y="1588330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CC56BC9-5C22-4DCD-8C47-3428EEA08CB9}"/>
                  </a:ext>
                </a:extLst>
              </p:cNvPr>
              <p:cNvCxnSpPr>
                <a:cxnSpLocks/>
                <a:stCxn id="31" idx="6"/>
                <a:endCxn id="45" idx="2"/>
              </p:cNvCxnSpPr>
              <p:nvPr/>
            </p:nvCxnSpPr>
            <p:spPr>
              <a:xfrm>
                <a:off x="4398825" y="1588330"/>
                <a:ext cx="816193" cy="30676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5E772986-85BF-4EE7-BC3A-9EE63A40B1D2}"/>
                  </a:ext>
                </a:extLst>
              </p:cNvPr>
              <p:cNvCxnSpPr>
                <a:cxnSpLocks/>
                <a:stCxn id="31" idx="6"/>
                <a:endCxn id="46" idx="2"/>
              </p:cNvCxnSpPr>
              <p:nvPr/>
            </p:nvCxnSpPr>
            <p:spPr>
              <a:xfrm>
                <a:off x="4398825" y="1588330"/>
                <a:ext cx="816193" cy="357892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B81217B6-DE4A-4177-8A26-F5ED1D64198F}"/>
                  </a:ext>
                </a:extLst>
              </p:cNvPr>
              <p:cNvCxnSpPr>
                <a:cxnSpLocks/>
                <a:stCxn id="33" idx="6"/>
                <a:endCxn id="39" idx="2"/>
              </p:cNvCxnSpPr>
              <p:nvPr/>
            </p:nvCxnSpPr>
            <p:spPr>
              <a:xfrm flipV="1">
                <a:off x="4398825" y="1588330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BD5CCCE2-144F-4AAB-A1C7-7B064316196E}"/>
                  </a:ext>
                </a:extLst>
              </p:cNvPr>
              <p:cNvCxnSpPr>
                <a:cxnSpLocks/>
                <a:stCxn id="33" idx="6"/>
                <a:endCxn id="41" idx="2"/>
              </p:cNvCxnSpPr>
              <p:nvPr/>
            </p:nvCxnSpPr>
            <p:spPr>
              <a:xfrm>
                <a:off x="4398825" y="2099604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24DC5499-689B-4107-8A93-098A9F2423B7}"/>
                  </a:ext>
                </a:extLst>
              </p:cNvPr>
              <p:cNvCxnSpPr>
                <a:cxnSpLocks/>
                <a:stCxn id="33" idx="6"/>
                <a:endCxn id="40" idx="2"/>
              </p:cNvCxnSpPr>
              <p:nvPr/>
            </p:nvCxnSpPr>
            <p:spPr>
              <a:xfrm>
                <a:off x="4398825" y="2099604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7FC3E156-1DFC-4F7B-A2FF-1B5DAADAF15B}"/>
                  </a:ext>
                </a:extLst>
              </p:cNvPr>
              <p:cNvCxnSpPr>
                <a:cxnSpLocks/>
                <a:stCxn id="33" idx="6"/>
                <a:endCxn id="42" idx="2"/>
              </p:cNvCxnSpPr>
              <p:nvPr/>
            </p:nvCxnSpPr>
            <p:spPr>
              <a:xfrm>
                <a:off x="4398825" y="2099604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8D4F72FD-A8A6-4433-B464-1C186BE9D852}"/>
                  </a:ext>
                </a:extLst>
              </p:cNvPr>
              <p:cNvCxnSpPr>
                <a:cxnSpLocks/>
                <a:stCxn id="33" idx="6"/>
                <a:endCxn id="43" idx="2"/>
              </p:cNvCxnSpPr>
              <p:nvPr/>
            </p:nvCxnSpPr>
            <p:spPr>
              <a:xfrm>
                <a:off x="4398825" y="2099604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6DA138F7-6645-49DA-AF92-C51850F51BD5}"/>
                  </a:ext>
                </a:extLst>
              </p:cNvPr>
              <p:cNvCxnSpPr>
                <a:cxnSpLocks/>
                <a:stCxn id="33" idx="6"/>
                <a:endCxn id="44" idx="2"/>
              </p:cNvCxnSpPr>
              <p:nvPr/>
            </p:nvCxnSpPr>
            <p:spPr>
              <a:xfrm>
                <a:off x="4398825" y="2099604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9340DDE8-96B2-4C7E-B1C4-CBC6DE854617}"/>
                  </a:ext>
                </a:extLst>
              </p:cNvPr>
              <p:cNvCxnSpPr>
                <a:cxnSpLocks/>
                <a:stCxn id="33" idx="6"/>
                <a:endCxn id="45" idx="2"/>
              </p:cNvCxnSpPr>
              <p:nvPr/>
            </p:nvCxnSpPr>
            <p:spPr>
              <a:xfrm>
                <a:off x="4398825" y="2099604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733EDFBF-3869-4B71-B0B6-8524410E399A}"/>
                  </a:ext>
                </a:extLst>
              </p:cNvPr>
              <p:cNvCxnSpPr>
                <a:cxnSpLocks/>
                <a:stCxn id="46" idx="2"/>
                <a:endCxn id="33" idx="6"/>
              </p:cNvCxnSpPr>
              <p:nvPr/>
            </p:nvCxnSpPr>
            <p:spPr>
              <a:xfrm flipH="1" flipV="1">
                <a:off x="4398825" y="2099604"/>
                <a:ext cx="816193" cy="306764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A0CC1FC7-AD6F-4313-B5FC-5A7A0C11A77D}"/>
                  </a:ext>
                </a:extLst>
              </p:cNvPr>
              <p:cNvCxnSpPr>
                <a:cxnSpLocks/>
                <a:stCxn id="32" idx="6"/>
                <a:endCxn id="39" idx="2"/>
              </p:cNvCxnSpPr>
              <p:nvPr/>
            </p:nvCxnSpPr>
            <p:spPr>
              <a:xfrm flipV="1">
                <a:off x="4398825" y="1588330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73FF085E-5713-4A9B-85E1-BA206E2D99E4}"/>
                  </a:ext>
                </a:extLst>
              </p:cNvPr>
              <p:cNvCxnSpPr>
                <a:cxnSpLocks/>
                <a:stCxn id="32" idx="6"/>
                <a:endCxn id="41" idx="2"/>
              </p:cNvCxnSpPr>
              <p:nvPr/>
            </p:nvCxnSpPr>
            <p:spPr>
              <a:xfrm flipV="1">
                <a:off x="4398825" y="2099604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F10F950A-1FDE-42E7-86F4-DD8C9D8E17EF}"/>
                  </a:ext>
                </a:extLst>
              </p:cNvPr>
              <p:cNvCxnSpPr>
                <a:cxnSpLocks/>
                <a:stCxn id="32" idx="6"/>
                <a:endCxn id="40" idx="2"/>
              </p:cNvCxnSpPr>
              <p:nvPr/>
            </p:nvCxnSpPr>
            <p:spPr>
              <a:xfrm>
                <a:off x="4398825" y="2610879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661F8032-2293-454C-851D-0297AB25C762}"/>
                  </a:ext>
                </a:extLst>
              </p:cNvPr>
              <p:cNvCxnSpPr>
                <a:cxnSpLocks/>
                <a:stCxn id="32" idx="6"/>
                <a:endCxn id="42" idx="2"/>
              </p:cNvCxnSpPr>
              <p:nvPr/>
            </p:nvCxnSpPr>
            <p:spPr>
              <a:xfrm>
                <a:off x="4398825" y="2610879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9E5DBE7-6927-41BA-A857-DA9529F89CC3}"/>
                  </a:ext>
                </a:extLst>
              </p:cNvPr>
              <p:cNvCxnSpPr>
                <a:cxnSpLocks/>
                <a:stCxn id="32" idx="6"/>
                <a:endCxn id="43" idx="2"/>
              </p:cNvCxnSpPr>
              <p:nvPr/>
            </p:nvCxnSpPr>
            <p:spPr>
              <a:xfrm>
                <a:off x="4398825" y="2610879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A026ABCB-CBF9-4E3B-B418-2293D951443C}"/>
                  </a:ext>
                </a:extLst>
              </p:cNvPr>
              <p:cNvCxnSpPr>
                <a:cxnSpLocks/>
                <a:stCxn id="32" idx="6"/>
                <a:endCxn id="44" idx="2"/>
              </p:cNvCxnSpPr>
              <p:nvPr/>
            </p:nvCxnSpPr>
            <p:spPr>
              <a:xfrm>
                <a:off x="4398825" y="2610879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1FDFBFE-07C8-4EDD-8E32-BECCF3D31169}"/>
                  </a:ext>
                </a:extLst>
              </p:cNvPr>
              <p:cNvCxnSpPr>
                <a:cxnSpLocks/>
                <a:stCxn id="32" idx="6"/>
                <a:endCxn id="45" idx="2"/>
              </p:cNvCxnSpPr>
              <p:nvPr/>
            </p:nvCxnSpPr>
            <p:spPr>
              <a:xfrm>
                <a:off x="4398825" y="2610879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808C9661-E687-4A15-ABC3-0B8348473A16}"/>
                  </a:ext>
                </a:extLst>
              </p:cNvPr>
              <p:cNvCxnSpPr>
                <a:cxnSpLocks/>
                <a:stCxn id="32" idx="6"/>
                <a:endCxn id="46" idx="2"/>
              </p:cNvCxnSpPr>
              <p:nvPr/>
            </p:nvCxnSpPr>
            <p:spPr>
              <a:xfrm>
                <a:off x="4398825" y="2610879"/>
                <a:ext cx="816193" cy="25563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2EF43B4E-7C89-4D71-9844-46851859B429}"/>
                  </a:ext>
                </a:extLst>
              </p:cNvPr>
              <p:cNvCxnSpPr>
                <a:cxnSpLocks/>
                <a:stCxn id="34" idx="6"/>
                <a:endCxn id="39" idx="2"/>
              </p:cNvCxnSpPr>
              <p:nvPr/>
            </p:nvCxnSpPr>
            <p:spPr>
              <a:xfrm flipV="1">
                <a:off x="4398825" y="1588330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168264D4-402D-45C0-9C14-09C05BDB4B63}"/>
                  </a:ext>
                </a:extLst>
              </p:cNvPr>
              <p:cNvCxnSpPr>
                <a:cxnSpLocks/>
                <a:stCxn id="34" idx="6"/>
                <a:endCxn id="41" idx="2"/>
              </p:cNvCxnSpPr>
              <p:nvPr/>
            </p:nvCxnSpPr>
            <p:spPr>
              <a:xfrm flipV="1">
                <a:off x="4398825" y="2099604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4C30E95-F3F6-41A7-8658-453553E19F99}"/>
                  </a:ext>
                </a:extLst>
              </p:cNvPr>
              <p:cNvCxnSpPr>
                <a:cxnSpLocks/>
                <a:stCxn id="34" idx="6"/>
                <a:endCxn id="40" idx="2"/>
              </p:cNvCxnSpPr>
              <p:nvPr/>
            </p:nvCxnSpPr>
            <p:spPr>
              <a:xfrm flipV="1">
                <a:off x="4398825" y="2610879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A012B6FD-DC48-494C-B7A5-F5C6F53BA5F7}"/>
                  </a:ext>
                </a:extLst>
              </p:cNvPr>
              <p:cNvCxnSpPr>
                <a:cxnSpLocks/>
                <a:stCxn id="34" idx="6"/>
                <a:endCxn id="42" idx="2"/>
              </p:cNvCxnSpPr>
              <p:nvPr/>
            </p:nvCxnSpPr>
            <p:spPr>
              <a:xfrm>
                <a:off x="4398825" y="3122153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71B3A6C-A64E-4BFE-A293-CB293FFBFB9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4398825" y="312215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A1C6D282-A3C5-4E09-9743-2FE50908FA99}"/>
                  </a:ext>
                </a:extLst>
              </p:cNvPr>
              <p:cNvCxnSpPr>
                <a:cxnSpLocks/>
                <a:stCxn id="34" idx="6"/>
                <a:endCxn id="44" idx="2"/>
              </p:cNvCxnSpPr>
              <p:nvPr/>
            </p:nvCxnSpPr>
            <p:spPr>
              <a:xfrm>
                <a:off x="4398825" y="3122153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DC658063-A35C-4C0A-A6A3-88B50EDF2FA3}"/>
                  </a:ext>
                </a:extLst>
              </p:cNvPr>
              <p:cNvCxnSpPr>
                <a:cxnSpLocks/>
                <a:stCxn id="34" idx="6"/>
                <a:endCxn id="45" idx="2"/>
              </p:cNvCxnSpPr>
              <p:nvPr/>
            </p:nvCxnSpPr>
            <p:spPr>
              <a:xfrm>
                <a:off x="4398825" y="3122153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A69369C8-A141-481F-AE1D-830E124858FF}"/>
                  </a:ext>
                </a:extLst>
              </p:cNvPr>
              <p:cNvCxnSpPr>
                <a:cxnSpLocks/>
                <a:stCxn id="34" idx="6"/>
                <a:endCxn id="46" idx="2"/>
              </p:cNvCxnSpPr>
              <p:nvPr/>
            </p:nvCxnSpPr>
            <p:spPr>
              <a:xfrm>
                <a:off x="4398825" y="3122153"/>
                <a:ext cx="816193" cy="204509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23ECFBE9-A24D-47B0-82D6-28F0A292E3CD}"/>
                  </a:ext>
                </a:extLst>
              </p:cNvPr>
              <p:cNvCxnSpPr>
                <a:cxnSpLocks/>
                <a:stCxn id="35" idx="6"/>
                <a:endCxn id="39" idx="2"/>
              </p:cNvCxnSpPr>
              <p:nvPr/>
            </p:nvCxnSpPr>
            <p:spPr>
              <a:xfrm flipV="1">
                <a:off x="4398825" y="1588330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43D5A0D-0F07-4FA8-A17D-C4ACE9C09DDB}"/>
                  </a:ext>
                </a:extLst>
              </p:cNvPr>
              <p:cNvCxnSpPr>
                <a:cxnSpLocks/>
                <a:stCxn id="35" idx="6"/>
                <a:endCxn id="41" idx="2"/>
              </p:cNvCxnSpPr>
              <p:nvPr/>
            </p:nvCxnSpPr>
            <p:spPr>
              <a:xfrm flipV="1">
                <a:off x="4398825" y="2099604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299F3DC4-9FD0-4B45-B24B-C009345BCE13}"/>
                  </a:ext>
                </a:extLst>
              </p:cNvPr>
              <p:cNvCxnSpPr>
                <a:cxnSpLocks/>
                <a:stCxn id="35" idx="6"/>
                <a:endCxn id="40" idx="2"/>
              </p:cNvCxnSpPr>
              <p:nvPr/>
            </p:nvCxnSpPr>
            <p:spPr>
              <a:xfrm flipV="1">
                <a:off x="4398825" y="2610879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28910434-6C79-4761-BB86-155A3C9655AA}"/>
                  </a:ext>
                </a:extLst>
              </p:cNvPr>
              <p:cNvCxnSpPr>
                <a:cxnSpLocks/>
                <a:stCxn id="35" idx="6"/>
                <a:endCxn id="42" idx="2"/>
              </p:cNvCxnSpPr>
              <p:nvPr/>
            </p:nvCxnSpPr>
            <p:spPr>
              <a:xfrm flipV="1">
                <a:off x="4398825" y="312215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28BDC66D-7209-4D51-BAA8-40E553B7956C}"/>
                  </a:ext>
                </a:extLst>
              </p:cNvPr>
              <p:cNvCxnSpPr>
                <a:cxnSpLocks/>
                <a:stCxn id="35" idx="6"/>
                <a:endCxn id="43" idx="2"/>
              </p:cNvCxnSpPr>
              <p:nvPr/>
            </p:nvCxnSpPr>
            <p:spPr>
              <a:xfrm>
                <a:off x="4398825" y="3633428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1D68617F-DCF7-4332-B44A-81AE926FCDFC}"/>
                  </a:ext>
                </a:extLst>
              </p:cNvPr>
              <p:cNvCxnSpPr>
                <a:cxnSpLocks/>
                <a:stCxn id="35" idx="6"/>
                <a:endCxn id="44" idx="2"/>
              </p:cNvCxnSpPr>
              <p:nvPr/>
            </p:nvCxnSpPr>
            <p:spPr>
              <a:xfrm>
                <a:off x="4398825" y="3633428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8672408C-FA4E-41CA-A551-394236C588DE}"/>
                  </a:ext>
                </a:extLst>
              </p:cNvPr>
              <p:cNvCxnSpPr>
                <a:cxnSpLocks/>
                <a:stCxn id="35" idx="6"/>
                <a:endCxn id="45" idx="2"/>
              </p:cNvCxnSpPr>
              <p:nvPr/>
            </p:nvCxnSpPr>
            <p:spPr>
              <a:xfrm>
                <a:off x="4398825" y="3633428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E64B6879-8929-4BEF-8261-C2C54CF32F78}"/>
                  </a:ext>
                </a:extLst>
              </p:cNvPr>
              <p:cNvCxnSpPr>
                <a:cxnSpLocks/>
                <a:stCxn id="35" idx="6"/>
                <a:endCxn id="46" idx="2"/>
              </p:cNvCxnSpPr>
              <p:nvPr/>
            </p:nvCxnSpPr>
            <p:spPr>
              <a:xfrm>
                <a:off x="4398825" y="3633428"/>
                <a:ext cx="816193" cy="153382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15DDC218-CBC8-450B-9E78-B1B8AB940499}"/>
                  </a:ext>
                </a:extLst>
              </p:cNvPr>
              <p:cNvCxnSpPr>
                <a:cxnSpLocks/>
                <a:stCxn id="36" idx="6"/>
                <a:endCxn id="39" idx="2"/>
              </p:cNvCxnSpPr>
              <p:nvPr/>
            </p:nvCxnSpPr>
            <p:spPr>
              <a:xfrm flipV="1">
                <a:off x="4398825" y="1588330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2A56675-A332-4AE7-9EE9-F0DD1A9C949C}"/>
                  </a:ext>
                </a:extLst>
              </p:cNvPr>
              <p:cNvCxnSpPr>
                <a:cxnSpLocks/>
                <a:stCxn id="36" idx="6"/>
                <a:endCxn id="41" idx="2"/>
              </p:cNvCxnSpPr>
              <p:nvPr/>
            </p:nvCxnSpPr>
            <p:spPr>
              <a:xfrm flipV="1">
                <a:off x="4398825" y="2099604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71A7CA72-0EDB-4AEF-AEC8-3B7DB5E656F5}"/>
                  </a:ext>
                </a:extLst>
              </p:cNvPr>
              <p:cNvCxnSpPr>
                <a:cxnSpLocks/>
                <a:stCxn id="36" idx="6"/>
                <a:endCxn id="40" idx="2"/>
              </p:cNvCxnSpPr>
              <p:nvPr/>
            </p:nvCxnSpPr>
            <p:spPr>
              <a:xfrm flipV="1">
                <a:off x="4398825" y="2610879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E990DB1E-ABAB-48A5-8919-9DA9BC77A8E1}"/>
                  </a:ext>
                </a:extLst>
              </p:cNvPr>
              <p:cNvCxnSpPr>
                <a:cxnSpLocks/>
                <a:stCxn id="36" idx="6"/>
                <a:endCxn id="42" idx="2"/>
              </p:cNvCxnSpPr>
              <p:nvPr/>
            </p:nvCxnSpPr>
            <p:spPr>
              <a:xfrm flipV="1">
                <a:off x="4398825" y="3122153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F73BA731-5D73-412A-8E3B-DC4E16976256}"/>
                  </a:ext>
                </a:extLst>
              </p:cNvPr>
              <p:cNvCxnSpPr>
                <a:cxnSpLocks/>
                <a:stCxn id="36" idx="6"/>
                <a:endCxn id="43" idx="2"/>
              </p:cNvCxnSpPr>
              <p:nvPr/>
            </p:nvCxnSpPr>
            <p:spPr>
              <a:xfrm flipV="1">
                <a:off x="4398825" y="3633428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C2FA127C-6EA5-49FE-BB1D-A12175F324E8}"/>
                  </a:ext>
                </a:extLst>
              </p:cNvPr>
              <p:cNvCxnSpPr>
                <a:cxnSpLocks/>
                <a:stCxn id="36" idx="6"/>
                <a:endCxn id="44" idx="2"/>
              </p:cNvCxnSpPr>
              <p:nvPr/>
            </p:nvCxnSpPr>
            <p:spPr>
              <a:xfrm>
                <a:off x="4398825" y="4144703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E18142E0-14E5-4D03-A42C-56E19CDBFA50}"/>
                  </a:ext>
                </a:extLst>
              </p:cNvPr>
              <p:cNvCxnSpPr>
                <a:cxnSpLocks/>
                <a:stCxn id="36" idx="6"/>
                <a:endCxn id="45" idx="2"/>
              </p:cNvCxnSpPr>
              <p:nvPr/>
            </p:nvCxnSpPr>
            <p:spPr>
              <a:xfrm>
                <a:off x="4398825" y="414470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B9DF18CB-2287-4B3F-B36E-F182ADFE7C4D}"/>
                  </a:ext>
                </a:extLst>
              </p:cNvPr>
              <p:cNvCxnSpPr>
                <a:cxnSpLocks/>
                <a:stCxn id="36" idx="6"/>
                <a:endCxn id="46" idx="2"/>
              </p:cNvCxnSpPr>
              <p:nvPr/>
            </p:nvCxnSpPr>
            <p:spPr>
              <a:xfrm>
                <a:off x="4398825" y="4144703"/>
                <a:ext cx="816193" cy="10225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5C08EC5A-94A2-4B86-8FB6-9ED371086C99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>
              <a:xfrm flipV="1">
                <a:off x="4398825" y="1588330"/>
                <a:ext cx="816193" cy="30676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B57135C9-8540-471C-A451-BFEB5589214B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 flipV="1">
                <a:off x="4398825" y="2099604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2617E687-767C-4498-93EF-6783CD05BD16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 flipV="1">
                <a:off x="4398825" y="2610879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15CAE1DB-6C2E-43C9-AEEF-6E7D0A888FD9}"/>
                  </a:ext>
                </a:extLst>
              </p:cNvPr>
              <p:cNvCxnSpPr>
                <a:cxnSpLocks/>
                <a:stCxn id="37" idx="6"/>
                <a:endCxn id="42" idx="2"/>
              </p:cNvCxnSpPr>
              <p:nvPr/>
            </p:nvCxnSpPr>
            <p:spPr>
              <a:xfrm flipV="1">
                <a:off x="4398825" y="3122153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4DDE183E-0AD0-475C-B97F-4B3D537408BA}"/>
                  </a:ext>
                </a:extLst>
              </p:cNvPr>
              <p:cNvCxnSpPr>
                <a:cxnSpLocks/>
                <a:stCxn id="37" idx="6"/>
                <a:endCxn id="43" idx="2"/>
              </p:cNvCxnSpPr>
              <p:nvPr/>
            </p:nvCxnSpPr>
            <p:spPr>
              <a:xfrm flipV="1">
                <a:off x="4398825" y="3633428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65DB966-7F82-46F5-AB87-02CB1FDBD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1446102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F1393CFE-4A2B-49AB-810D-8CD0D613A3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2468651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A1E993C0-90EA-4AAF-B1C8-04002A610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1957377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CB50DAA6-00DE-4286-8F89-2655D439D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2979926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6D20FD8E-192A-4614-B53F-79A3C1FEF9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3491200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6457E7A6-61B5-4DBD-9A66-024363D6DD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400247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783A621-9406-4B2C-8ADA-A66832338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4513749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F3CDEEC-7AD9-452B-9A82-3E002A4126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2688" y="502502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FCB3E51-45AD-41D4-9863-F609B9CFAB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1446102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DCE37CCD-C5FE-403B-8F23-A51ADC09E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2468651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97BA85A0-B5AF-4DD9-BE02-865BEA605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1957377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B20BD3-273E-4A68-8A6C-22501D8DB4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2979926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D5D975E3-6BC9-4F5B-854F-48C8EB0DC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3491200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752D4803-78FC-4D60-865A-340F26498B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400247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95050F7E-A125-451E-96D6-075913A82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4513749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1BFCE141-A4B5-4B3E-9025-94C7CCF065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870" y="5025025"/>
                <a:ext cx="279989" cy="2844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00816681-A73C-4F0A-A4BD-6E7107A45764}"/>
                  </a:ext>
                </a:extLst>
              </p:cNvPr>
              <p:cNvCxnSpPr>
                <a:cxnSpLocks/>
                <a:stCxn id="151" idx="6"/>
                <a:endCxn id="159" idx="2"/>
              </p:cNvCxnSpPr>
              <p:nvPr/>
            </p:nvCxnSpPr>
            <p:spPr>
              <a:xfrm>
                <a:off x="6892677" y="1588330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990A967-0C17-4602-96EC-56920050920A}"/>
                  </a:ext>
                </a:extLst>
              </p:cNvPr>
              <p:cNvCxnSpPr>
                <a:cxnSpLocks/>
                <a:stCxn id="151" idx="6"/>
                <a:endCxn id="161" idx="2"/>
              </p:cNvCxnSpPr>
              <p:nvPr/>
            </p:nvCxnSpPr>
            <p:spPr>
              <a:xfrm>
                <a:off x="6892677" y="1588330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11D62BD6-AD3B-49EE-9B59-BA0F216CC03C}"/>
                  </a:ext>
                </a:extLst>
              </p:cNvPr>
              <p:cNvCxnSpPr>
                <a:cxnSpLocks/>
                <a:stCxn id="151" idx="6"/>
                <a:endCxn id="160" idx="2"/>
              </p:cNvCxnSpPr>
              <p:nvPr/>
            </p:nvCxnSpPr>
            <p:spPr>
              <a:xfrm>
                <a:off x="6892677" y="1588330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AA045F2-3011-4AFA-945E-4ED2890E2662}"/>
                  </a:ext>
                </a:extLst>
              </p:cNvPr>
              <p:cNvCxnSpPr>
                <a:cxnSpLocks/>
                <a:stCxn id="151" idx="6"/>
                <a:endCxn id="162" idx="2"/>
              </p:cNvCxnSpPr>
              <p:nvPr/>
            </p:nvCxnSpPr>
            <p:spPr>
              <a:xfrm>
                <a:off x="6892677" y="1588330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E673472E-F97C-4A75-AABE-A5B4CDDFC837}"/>
                  </a:ext>
                </a:extLst>
              </p:cNvPr>
              <p:cNvCxnSpPr>
                <a:cxnSpLocks/>
                <a:stCxn id="151" idx="6"/>
                <a:endCxn id="163" idx="2"/>
              </p:cNvCxnSpPr>
              <p:nvPr/>
            </p:nvCxnSpPr>
            <p:spPr>
              <a:xfrm>
                <a:off x="6892677" y="1588330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DC158F66-9105-43DB-A45B-E6EF353AAB92}"/>
                  </a:ext>
                </a:extLst>
              </p:cNvPr>
              <p:cNvCxnSpPr>
                <a:cxnSpLocks/>
                <a:stCxn id="157" idx="6"/>
                <a:endCxn id="164" idx="2"/>
              </p:cNvCxnSpPr>
              <p:nvPr/>
            </p:nvCxnSpPr>
            <p:spPr>
              <a:xfrm flipV="1">
                <a:off x="6892677" y="414470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D02EF38A-88A6-460D-9E21-CCFF4B99BF9E}"/>
                  </a:ext>
                </a:extLst>
              </p:cNvPr>
              <p:cNvCxnSpPr>
                <a:cxnSpLocks/>
                <a:stCxn id="157" idx="6"/>
                <a:endCxn id="165" idx="2"/>
              </p:cNvCxnSpPr>
              <p:nvPr/>
            </p:nvCxnSpPr>
            <p:spPr>
              <a:xfrm>
                <a:off x="6892677" y="4655977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AA1D924-9549-4ED0-A0BF-BB87D4788AAF}"/>
                  </a:ext>
                </a:extLst>
              </p:cNvPr>
              <p:cNvCxnSpPr>
                <a:cxnSpLocks/>
                <a:stCxn id="157" idx="6"/>
                <a:endCxn id="166" idx="2"/>
              </p:cNvCxnSpPr>
              <p:nvPr/>
            </p:nvCxnSpPr>
            <p:spPr>
              <a:xfrm>
                <a:off x="6892677" y="4655977"/>
                <a:ext cx="816193" cy="51127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BF5CE51E-A4BD-4876-87B2-4F117C29BB22}"/>
                  </a:ext>
                </a:extLst>
              </p:cNvPr>
              <p:cNvCxnSpPr>
                <a:cxnSpLocks/>
                <a:stCxn id="158" idx="6"/>
                <a:endCxn id="159" idx="2"/>
              </p:cNvCxnSpPr>
              <p:nvPr/>
            </p:nvCxnSpPr>
            <p:spPr>
              <a:xfrm flipV="1">
                <a:off x="6892677" y="1588330"/>
                <a:ext cx="816193" cy="357892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B69B368E-80B2-4518-A45B-643A03B8E90C}"/>
                  </a:ext>
                </a:extLst>
              </p:cNvPr>
              <p:cNvCxnSpPr>
                <a:cxnSpLocks/>
                <a:stCxn id="158" idx="6"/>
                <a:endCxn id="161" idx="2"/>
              </p:cNvCxnSpPr>
              <p:nvPr/>
            </p:nvCxnSpPr>
            <p:spPr>
              <a:xfrm flipV="1">
                <a:off x="6892677" y="2099604"/>
                <a:ext cx="816193" cy="306764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A2F72703-3D4A-479B-AC0E-8DDA151277A9}"/>
                  </a:ext>
                </a:extLst>
              </p:cNvPr>
              <p:cNvCxnSpPr>
                <a:cxnSpLocks/>
                <a:stCxn id="158" idx="6"/>
                <a:endCxn id="160" idx="2"/>
              </p:cNvCxnSpPr>
              <p:nvPr/>
            </p:nvCxnSpPr>
            <p:spPr>
              <a:xfrm flipV="1">
                <a:off x="6892677" y="2610879"/>
                <a:ext cx="816193" cy="25563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34ED194-D875-4E29-9E57-BF2057B8E76D}"/>
                  </a:ext>
                </a:extLst>
              </p:cNvPr>
              <p:cNvCxnSpPr>
                <a:cxnSpLocks/>
                <a:stCxn id="158" idx="6"/>
                <a:endCxn id="162" idx="2"/>
              </p:cNvCxnSpPr>
              <p:nvPr/>
            </p:nvCxnSpPr>
            <p:spPr>
              <a:xfrm flipV="1">
                <a:off x="6892677" y="3122153"/>
                <a:ext cx="816193" cy="204509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530E2BE-A99D-4FA9-A87F-0DA2573E2B4E}"/>
                  </a:ext>
                </a:extLst>
              </p:cNvPr>
              <p:cNvCxnSpPr>
                <a:cxnSpLocks/>
                <a:stCxn id="158" idx="6"/>
                <a:endCxn id="163" idx="2"/>
              </p:cNvCxnSpPr>
              <p:nvPr/>
            </p:nvCxnSpPr>
            <p:spPr>
              <a:xfrm flipV="1">
                <a:off x="6892677" y="3633428"/>
                <a:ext cx="816193" cy="153382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9E7D7511-9173-411D-8F48-01488BBDC4B0}"/>
                  </a:ext>
                </a:extLst>
              </p:cNvPr>
              <p:cNvCxnSpPr>
                <a:cxnSpLocks/>
                <a:stCxn id="158" idx="6"/>
                <a:endCxn id="164" idx="2"/>
              </p:cNvCxnSpPr>
              <p:nvPr/>
            </p:nvCxnSpPr>
            <p:spPr>
              <a:xfrm flipV="1">
                <a:off x="6892677" y="4144703"/>
                <a:ext cx="816193" cy="10225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4923C22-4B3C-4A37-8FA7-8B600A77CE8A}"/>
                  </a:ext>
                </a:extLst>
              </p:cNvPr>
              <p:cNvCxnSpPr>
                <a:cxnSpLocks/>
                <a:stCxn id="158" idx="6"/>
                <a:endCxn id="165" idx="2"/>
              </p:cNvCxnSpPr>
              <p:nvPr/>
            </p:nvCxnSpPr>
            <p:spPr>
              <a:xfrm flipV="1">
                <a:off x="6892677" y="4655977"/>
                <a:ext cx="816193" cy="51127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3CA644D4-EB53-4E88-B337-37BC0F322203}"/>
                  </a:ext>
                </a:extLst>
              </p:cNvPr>
              <p:cNvCxnSpPr>
                <a:cxnSpLocks/>
                <a:stCxn id="158" idx="6"/>
                <a:endCxn id="166" idx="2"/>
              </p:cNvCxnSpPr>
              <p:nvPr/>
            </p:nvCxnSpPr>
            <p:spPr>
              <a:xfrm>
                <a:off x="6892677" y="5167253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E40D88F1-0106-4EEE-AE2F-B4888F646BDE}"/>
                  </a:ext>
                </a:extLst>
              </p:cNvPr>
              <p:cNvCxnSpPr>
                <a:cxnSpLocks/>
                <a:stCxn id="151" idx="6"/>
                <a:endCxn id="164" idx="2"/>
              </p:cNvCxnSpPr>
              <p:nvPr/>
            </p:nvCxnSpPr>
            <p:spPr>
              <a:xfrm>
                <a:off x="6892677" y="1588330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9EBAF489-0ADC-46D8-8529-7CB8219A4FCC}"/>
                  </a:ext>
                </a:extLst>
              </p:cNvPr>
              <p:cNvCxnSpPr>
                <a:cxnSpLocks/>
                <a:stCxn id="151" idx="6"/>
                <a:endCxn id="165" idx="2"/>
              </p:cNvCxnSpPr>
              <p:nvPr/>
            </p:nvCxnSpPr>
            <p:spPr>
              <a:xfrm>
                <a:off x="6892677" y="1588330"/>
                <a:ext cx="816193" cy="30676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8465A885-250B-4712-8C20-E7A427392318}"/>
                  </a:ext>
                </a:extLst>
              </p:cNvPr>
              <p:cNvCxnSpPr>
                <a:cxnSpLocks/>
                <a:stCxn id="151" idx="6"/>
                <a:endCxn id="166" idx="2"/>
              </p:cNvCxnSpPr>
              <p:nvPr/>
            </p:nvCxnSpPr>
            <p:spPr>
              <a:xfrm>
                <a:off x="6892677" y="1588330"/>
                <a:ext cx="816193" cy="357892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DD91807-676D-412C-8617-478E788C0C13}"/>
                  </a:ext>
                </a:extLst>
              </p:cNvPr>
              <p:cNvCxnSpPr>
                <a:cxnSpLocks/>
                <a:stCxn id="153" idx="6"/>
                <a:endCxn id="159" idx="2"/>
              </p:cNvCxnSpPr>
              <p:nvPr/>
            </p:nvCxnSpPr>
            <p:spPr>
              <a:xfrm flipV="1">
                <a:off x="6892677" y="1588330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4019652E-D893-4817-9002-C9BFF3086886}"/>
                  </a:ext>
                </a:extLst>
              </p:cNvPr>
              <p:cNvCxnSpPr>
                <a:cxnSpLocks/>
                <a:stCxn id="153" idx="6"/>
                <a:endCxn id="161" idx="2"/>
              </p:cNvCxnSpPr>
              <p:nvPr/>
            </p:nvCxnSpPr>
            <p:spPr>
              <a:xfrm>
                <a:off x="6892677" y="2099604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18429307-1339-4CF8-9F6F-7D6C0A168DE9}"/>
                  </a:ext>
                </a:extLst>
              </p:cNvPr>
              <p:cNvCxnSpPr>
                <a:cxnSpLocks/>
                <a:stCxn id="153" idx="6"/>
                <a:endCxn id="160" idx="2"/>
              </p:cNvCxnSpPr>
              <p:nvPr/>
            </p:nvCxnSpPr>
            <p:spPr>
              <a:xfrm>
                <a:off x="6892677" y="2099604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C9274265-8F69-47C8-9C39-F520B8715D51}"/>
                  </a:ext>
                </a:extLst>
              </p:cNvPr>
              <p:cNvCxnSpPr>
                <a:cxnSpLocks/>
                <a:stCxn id="153" idx="6"/>
                <a:endCxn id="162" idx="2"/>
              </p:cNvCxnSpPr>
              <p:nvPr/>
            </p:nvCxnSpPr>
            <p:spPr>
              <a:xfrm>
                <a:off x="6892677" y="2099604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6BB294C5-78D9-47EE-AC94-722CF8C17DA3}"/>
                  </a:ext>
                </a:extLst>
              </p:cNvPr>
              <p:cNvCxnSpPr>
                <a:cxnSpLocks/>
                <a:stCxn id="153" idx="6"/>
                <a:endCxn id="163" idx="2"/>
              </p:cNvCxnSpPr>
              <p:nvPr/>
            </p:nvCxnSpPr>
            <p:spPr>
              <a:xfrm>
                <a:off x="6892677" y="2099604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7AA799C9-4F8B-4BB4-978F-B97CDB2A286B}"/>
                  </a:ext>
                </a:extLst>
              </p:cNvPr>
              <p:cNvCxnSpPr>
                <a:cxnSpLocks/>
                <a:stCxn id="153" idx="6"/>
                <a:endCxn id="164" idx="2"/>
              </p:cNvCxnSpPr>
              <p:nvPr/>
            </p:nvCxnSpPr>
            <p:spPr>
              <a:xfrm>
                <a:off x="6892677" y="2099604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6C88773A-6834-4735-ACAB-9CFF9DBBF283}"/>
                  </a:ext>
                </a:extLst>
              </p:cNvPr>
              <p:cNvCxnSpPr>
                <a:cxnSpLocks/>
                <a:stCxn id="153" idx="6"/>
                <a:endCxn id="165" idx="2"/>
              </p:cNvCxnSpPr>
              <p:nvPr/>
            </p:nvCxnSpPr>
            <p:spPr>
              <a:xfrm>
                <a:off x="6892677" y="2099604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5A594BAA-0C5F-42FC-9B9E-17C7CF4F6902}"/>
                  </a:ext>
                </a:extLst>
              </p:cNvPr>
              <p:cNvCxnSpPr>
                <a:cxnSpLocks/>
                <a:stCxn id="166" idx="2"/>
                <a:endCxn id="153" idx="6"/>
              </p:cNvCxnSpPr>
              <p:nvPr/>
            </p:nvCxnSpPr>
            <p:spPr>
              <a:xfrm flipH="1" flipV="1">
                <a:off x="6892677" y="2099604"/>
                <a:ext cx="816193" cy="306764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8636D7AA-9173-4864-B1CC-2B990DEFFF83}"/>
                  </a:ext>
                </a:extLst>
              </p:cNvPr>
              <p:cNvCxnSpPr>
                <a:cxnSpLocks/>
                <a:stCxn id="152" idx="6"/>
                <a:endCxn id="159" idx="2"/>
              </p:cNvCxnSpPr>
              <p:nvPr/>
            </p:nvCxnSpPr>
            <p:spPr>
              <a:xfrm flipV="1">
                <a:off x="6892677" y="1588330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879961FF-0876-4EA5-863E-481F83F14072}"/>
                  </a:ext>
                </a:extLst>
              </p:cNvPr>
              <p:cNvCxnSpPr>
                <a:cxnSpLocks/>
                <a:stCxn id="152" idx="6"/>
                <a:endCxn id="161" idx="2"/>
              </p:cNvCxnSpPr>
              <p:nvPr/>
            </p:nvCxnSpPr>
            <p:spPr>
              <a:xfrm flipV="1">
                <a:off x="6892677" y="2099604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9009E824-AE86-45D5-93C2-C63986D9A952}"/>
                  </a:ext>
                </a:extLst>
              </p:cNvPr>
              <p:cNvCxnSpPr>
                <a:cxnSpLocks/>
                <a:stCxn id="152" idx="6"/>
                <a:endCxn id="160" idx="2"/>
              </p:cNvCxnSpPr>
              <p:nvPr/>
            </p:nvCxnSpPr>
            <p:spPr>
              <a:xfrm>
                <a:off x="6892677" y="2610879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BB48165F-781D-4794-88C6-578EB7EDC162}"/>
                  </a:ext>
                </a:extLst>
              </p:cNvPr>
              <p:cNvCxnSpPr>
                <a:cxnSpLocks/>
                <a:stCxn id="152" idx="6"/>
                <a:endCxn id="162" idx="2"/>
              </p:cNvCxnSpPr>
              <p:nvPr/>
            </p:nvCxnSpPr>
            <p:spPr>
              <a:xfrm>
                <a:off x="6892677" y="2610879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45B1216B-C3F2-4404-BADE-CA60985301E3}"/>
                  </a:ext>
                </a:extLst>
              </p:cNvPr>
              <p:cNvCxnSpPr>
                <a:cxnSpLocks/>
                <a:stCxn id="152" idx="6"/>
                <a:endCxn id="163" idx="2"/>
              </p:cNvCxnSpPr>
              <p:nvPr/>
            </p:nvCxnSpPr>
            <p:spPr>
              <a:xfrm>
                <a:off x="6892677" y="2610879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7CB11D42-74E8-4E46-9F89-06E7ED9EDF21}"/>
                  </a:ext>
                </a:extLst>
              </p:cNvPr>
              <p:cNvCxnSpPr>
                <a:cxnSpLocks/>
                <a:stCxn id="152" idx="6"/>
                <a:endCxn id="164" idx="2"/>
              </p:cNvCxnSpPr>
              <p:nvPr/>
            </p:nvCxnSpPr>
            <p:spPr>
              <a:xfrm>
                <a:off x="6892677" y="2610879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779858F7-76BA-40FD-A4E6-0290B60CE360}"/>
                  </a:ext>
                </a:extLst>
              </p:cNvPr>
              <p:cNvCxnSpPr>
                <a:cxnSpLocks/>
                <a:stCxn id="152" idx="6"/>
                <a:endCxn id="165" idx="2"/>
              </p:cNvCxnSpPr>
              <p:nvPr/>
            </p:nvCxnSpPr>
            <p:spPr>
              <a:xfrm>
                <a:off x="6892677" y="2610879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7CADA0BB-8F60-4905-B335-BB238B4BB9B1}"/>
                  </a:ext>
                </a:extLst>
              </p:cNvPr>
              <p:cNvCxnSpPr>
                <a:cxnSpLocks/>
                <a:stCxn id="152" idx="6"/>
                <a:endCxn id="166" idx="2"/>
              </p:cNvCxnSpPr>
              <p:nvPr/>
            </p:nvCxnSpPr>
            <p:spPr>
              <a:xfrm>
                <a:off x="6892677" y="2610879"/>
                <a:ext cx="816193" cy="25563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481AC5A-3346-475C-B0C2-089FF53B1D22}"/>
                  </a:ext>
                </a:extLst>
              </p:cNvPr>
              <p:cNvCxnSpPr>
                <a:cxnSpLocks/>
                <a:stCxn id="154" idx="6"/>
                <a:endCxn id="159" idx="2"/>
              </p:cNvCxnSpPr>
              <p:nvPr/>
            </p:nvCxnSpPr>
            <p:spPr>
              <a:xfrm flipV="1">
                <a:off x="6892677" y="1588330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89A843CC-610E-4FF3-8304-755BAD33B6DA}"/>
                  </a:ext>
                </a:extLst>
              </p:cNvPr>
              <p:cNvCxnSpPr>
                <a:cxnSpLocks/>
                <a:stCxn id="154" idx="6"/>
                <a:endCxn id="161" idx="2"/>
              </p:cNvCxnSpPr>
              <p:nvPr/>
            </p:nvCxnSpPr>
            <p:spPr>
              <a:xfrm flipV="1">
                <a:off x="6892677" y="2099604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210C1EA-0920-4753-A595-FBC3A0D0EE54}"/>
                  </a:ext>
                </a:extLst>
              </p:cNvPr>
              <p:cNvCxnSpPr>
                <a:cxnSpLocks/>
                <a:stCxn id="154" idx="6"/>
                <a:endCxn id="160" idx="2"/>
              </p:cNvCxnSpPr>
              <p:nvPr/>
            </p:nvCxnSpPr>
            <p:spPr>
              <a:xfrm flipV="1">
                <a:off x="6892677" y="2610879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D7066EA-3470-46F0-8C7C-A4BC7D5837B8}"/>
                  </a:ext>
                </a:extLst>
              </p:cNvPr>
              <p:cNvCxnSpPr>
                <a:cxnSpLocks/>
                <a:stCxn id="154" idx="6"/>
                <a:endCxn id="162" idx="2"/>
              </p:cNvCxnSpPr>
              <p:nvPr/>
            </p:nvCxnSpPr>
            <p:spPr>
              <a:xfrm>
                <a:off x="6892677" y="3122153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73EA30BD-2FEF-487C-AA28-CA4FDFC6FDE5}"/>
                  </a:ext>
                </a:extLst>
              </p:cNvPr>
              <p:cNvCxnSpPr>
                <a:cxnSpLocks/>
                <a:endCxn id="163" idx="2"/>
              </p:cNvCxnSpPr>
              <p:nvPr/>
            </p:nvCxnSpPr>
            <p:spPr>
              <a:xfrm>
                <a:off x="6892677" y="312215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E0CBDF76-A6FC-4720-A723-16A18C962BF3}"/>
                  </a:ext>
                </a:extLst>
              </p:cNvPr>
              <p:cNvCxnSpPr>
                <a:cxnSpLocks/>
                <a:stCxn id="154" idx="6"/>
                <a:endCxn id="164" idx="2"/>
              </p:cNvCxnSpPr>
              <p:nvPr/>
            </p:nvCxnSpPr>
            <p:spPr>
              <a:xfrm>
                <a:off x="6892677" y="3122153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9A8ED2B7-44DE-4BCF-A4B3-9DFDABFA5870}"/>
                  </a:ext>
                </a:extLst>
              </p:cNvPr>
              <p:cNvCxnSpPr>
                <a:cxnSpLocks/>
                <a:stCxn id="154" idx="6"/>
                <a:endCxn id="165" idx="2"/>
              </p:cNvCxnSpPr>
              <p:nvPr/>
            </p:nvCxnSpPr>
            <p:spPr>
              <a:xfrm>
                <a:off x="6892677" y="3122153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697109B2-A79D-4103-A271-BA5AAFEB9B4A}"/>
                  </a:ext>
                </a:extLst>
              </p:cNvPr>
              <p:cNvCxnSpPr>
                <a:cxnSpLocks/>
                <a:stCxn id="154" idx="6"/>
                <a:endCxn id="166" idx="2"/>
              </p:cNvCxnSpPr>
              <p:nvPr/>
            </p:nvCxnSpPr>
            <p:spPr>
              <a:xfrm>
                <a:off x="6892677" y="3122153"/>
                <a:ext cx="816193" cy="204509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977EE96B-3E1D-440A-B791-A3968EF892E5}"/>
                  </a:ext>
                </a:extLst>
              </p:cNvPr>
              <p:cNvCxnSpPr>
                <a:cxnSpLocks/>
                <a:stCxn id="155" idx="6"/>
                <a:endCxn id="159" idx="2"/>
              </p:cNvCxnSpPr>
              <p:nvPr/>
            </p:nvCxnSpPr>
            <p:spPr>
              <a:xfrm flipV="1">
                <a:off x="6892677" y="1588330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92327C5-9A59-4F41-930C-7750C392E217}"/>
                  </a:ext>
                </a:extLst>
              </p:cNvPr>
              <p:cNvCxnSpPr>
                <a:cxnSpLocks/>
                <a:stCxn id="155" idx="6"/>
                <a:endCxn id="161" idx="2"/>
              </p:cNvCxnSpPr>
              <p:nvPr/>
            </p:nvCxnSpPr>
            <p:spPr>
              <a:xfrm flipV="1">
                <a:off x="6892677" y="2099604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CD79D678-3DAF-4239-ADD6-22AF80C85C2C}"/>
                  </a:ext>
                </a:extLst>
              </p:cNvPr>
              <p:cNvCxnSpPr>
                <a:cxnSpLocks/>
                <a:stCxn id="155" idx="6"/>
                <a:endCxn id="160" idx="2"/>
              </p:cNvCxnSpPr>
              <p:nvPr/>
            </p:nvCxnSpPr>
            <p:spPr>
              <a:xfrm flipV="1">
                <a:off x="6892677" y="2610879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738F2895-E4E1-45A1-B12E-3D577C1092DE}"/>
                  </a:ext>
                </a:extLst>
              </p:cNvPr>
              <p:cNvCxnSpPr>
                <a:cxnSpLocks/>
                <a:stCxn id="155" idx="6"/>
                <a:endCxn id="162" idx="2"/>
              </p:cNvCxnSpPr>
              <p:nvPr/>
            </p:nvCxnSpPr>
            <p:spPr>
              <a:xfrm flipV="1">
                <a:off x="6892677" y="312215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EAB23B56-EE82-418B-A3D6-90F8FC3DB2F6}"/>
                  </a:ext>
                </a:extLst>
              </p:cNvPr>
              <p:cNvCxnSpPr>
                <a:cxnSpLocks/>
                <a:stCxn id="155" idx="6"/>
                <a:endCxn id="163" idx="2"/>
              </p:cNvCxnSpPr>
              <p:nvPr/>
            </p:nvCxnSpPr>
            <p:spPr>
              <a:xfrm>
                <a:off x="6892677" y="3633428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F7E94F7A-0417-4707-A5FC-8EE2B253AD13}"/>
                  </a:ext>
                </a:extLst>
              </p:cNvPr>
              <p:cNvCxnSpPr>
                <a:cxnSpLocks/>
                <a:stCxn id="155" idx="6"/>
                <a:endCxn id="164" idx="2"/>
              </p:cNvCxnSpPr>
              <p:nvPr/>
            </p:nvCxnSpPr>
            <p:spPr>
              <a:xfrm>
                <a:off x="6892677" y="3633428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6C9F93C2-5B28-4043-A713-D825FB598CCC}"/>
                  </a:ext>
                </a:extLst>
              </p:cNvPr>
              <p:cNvCxnSpPr>
                <a:cxnSpLocks/>
                <a:stCxn id="155" idx="6"/>
                <a:endCxn id="165" idx="2"/>
              </p:cNvCxnSpPr>
              <p:nvPr/>
            </p:nvCxnSpPr>
            <p:spPr>
              <a:xfrm>
                <a:off x="6892677" y="3633428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8B430708-4DFB-466A-A84E-F42443A6F84C}"/>
                  </a:ext>
                </a:extLst>
              </p:cNvPr>
              <p:cNvCxnSpPr>
                <a:cxnSpLocks/>
                <a:stCxn id="155" idx="6"/>
                <a:endCxn id="166" idx="2"/>
              </p:cNvCxnSpPr>
              <p:nvPr/>
            </p:nvCxnSpPr>
            <p:spPr>
              <a:xfrm>
                <a:off x="6892677" y="3633428"/>
                <a:ext cx="816193" cy="153382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0A9561DF-FFCA-455D-8EDB-3CBE1718FC04}"/>
                  </a:ext>
                </a:extLst>
              </p:cNvPr>
              <p:cNvCxnSpPr>
                <a:cxnSpLocks/>
                <a:stCxn id="156" idx="6"/>
                <a:endCxn id="159" idx="2"/>
              </p:cNvCxnSpPr>
              <p:nvPr/>
            </p:nvCxnSpPr>
            <p:spPr>
              <a:xfrm flipV="1">
                <a:off x="6892677" y="1588330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645E296C-79FA-4713-80E8-E9D38AE95179}"/>
                  </a:ext>
                </a:extLst>
              </p:cNvPr>
              <p:cNvCxnSpPr>
                <a:cxnSpLocks/>
                <a:stCxn id="156" idx="6"/>
                <a:endCxn id="161" idx="2"/>
              </p:cNvCxnSpPr>
              <p:nvPr/>
            </p:nvCxnSpPr>
            <p:spPr>
              <a:xfrm flipV="1">
                <a:off x="6892677" y="2099604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30D4F408-2C9D-416C-B505-2D7DC836F998}"/>
                  </a:ext>
                </a:extLst>
              </p:cNvPr>
              <p:cNvCxnSpPr>
                <a:cxnSpLocks/>
                <a:stCxn id="156" idx="6"/>
                <a:endCxn id="160" idx="2"/>
              </p:cNvCxnSpPr>
              <p:nvPr/>
            </p:nvCxnSpPr>
            <p:spPr>
              <a:xfrm flipV="1">
                <a:off x="6892677" y="2610879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8EBF1CF4-5401-4879-B1B7-4E59DA7B5C67}"/>
                  </a:ext>
                </a:extLst>
              </p:cNvPr>
              <p:cNvCxnSpPr>
                <a:cxnSpLocks/>
                <a:stCxn id="156" idx="6"/>
                <a:endCxn id="162" idx="2"/>
              </p:cNvCxnSpPr>
              <p:nvPr/>
            </p:nvCxnSpPr>
            <p:spPr>
              <a:xfrm flipV="1">
                <a:off x="6892677" y="3122153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E4731FBC-94FE-4829-B254-F6D88355D2C7}"/>
                  </a:ext>
                </a:extLst>
              </p:cNvPr>
              <p:cNvCxnSpPr>
                <a:cxnSpLocks/>
                <a:stCxn id="156" idx="6"/>
                <a:endCxn id="163" idx="2"/>
              </p:cNvCxnSpPr>
              <p:nvPr/>
            </p:nvCxnSpPr>
            <p:spPr>
              <a:xfrm flipV="1">
                <a:off x="6892677" y="3633428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9C8D8BF2-5D81-4192-89B9-7944CD7CBF3F}"/>
                  </a:ext>
                </a:extLst>
              </p:cNvPr>
              <p:cNvCxnSpPr>
                <a:cxnSpLocks/>
                <a:stCxn id="156" idx="6"/>
                <a:endCxn id="164" idx="2"/>
              </p:cNvCxnSpPr>
              <p:nvPr/>
            </p:nvCxnSpPr>
            <p:spPr>
              <a:xfrm>
                <a:off x="6892677" y="4144703"/>
                <a:ext cx="816193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FF1D3A3E-167D-487C-AD85-E1A7F65CDEF1}"/>
                  </a:ext>
                </a:extLst>
              </p:cNvPr>
              <p:cNvCxnSpPr>
                <a:cxnSpLocks/>
                <a:stCxn id="156" idx="6"/>
                <a:endCxn id="165" idx="2"/>
              </p:cNvCxnSpPr>
              <p:nvPr/>
            </p:nvCxnSpPr>
            <p:spPr>
              <a:xfrm>
                <a:off x="6892677" y="4144703"/>
                <a:ext cx="816193" cy="5112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006C026C-4298-4648-AB2B-6B4C9110B624}"/>
                  </a:ext>
                </a:extLst>
              </p:cNvPr>
              <p:cNvCxnSpPr>
                <a:cxnSpLocks/>
                <a:stCxn id="156" idx="6"/>
                <a:endCxn id="166" idx="2"/>
              </p:cNvCxnSpPr>
              <p:nvPr/>
            </p:nvCxnSpPr>
            <p:spPr>
              <a:xfrm>
                <a:off x="6892677" y="4144703"/>
                <a:ext cx="816193" cy="10225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D6E1F9F2-EF77-456C-A175-B6DBD87F405F}"/>
                  </a:ext>
                </a:extLst>
              </p:cNvPr>
              <p:cNvCxnSpPr>
                <a:cxnSpLocks/>
                <a:stCxn id="157" idx="6"/>
                <a:endCxn id="159" idx="2"/>
              </p:cNvCxnSpPr>
              <p:nvPr/>
            </p:nvCxnSpPr>
            <p:spPr>
              <a:xfrm flipV="1">
                <a:off x="6892677" y="1588330"/>
                <a:ext cx="816193" cy="30676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9AFFE1A7-17BA-4F17-883A-0EF2EF17CF0B}"/>
                  </a:ext>
                </a:extLst>
              </p:cNvPr>
              <p:cNvCxnSpPr>
                <a:cxnSpLocks/>
                <a:stCxn id="157" idx="6"/>
                <a:endCxn id="161" idx="2"/>
              </p:cNvCxnSpPr>
              <p:nvPr/>
            </p:nvCxnSpPr>
            <p:spPr>
              <a:xfrm flipV="1">
                <a:off x="6892677" y="2099604"/>
                <a:ext cx="816193" cy="255637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B74BAAEE-4A01-4B45-8451-67279154B381}"/>
                  </a:ext>
                </a:extLst>
              </p:cNvPr>
              <p:cNvCxnSpPr>
                <a:cxnSpLocks/>
                <a:stCxn id="157" idx="6"/>
                <a:endCxn id="160" idx="2"/>
              </p:cNvCxnSpPr>
              <p:nvPr/>
            </p:nvCxnSpPr>
            <p:spPr>
              <a:xfrm flipV="1">
                <a:off x="6892677" y="2610879"/>
                <a:ext cx="816193" cy="204509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40E2789E-6472-47F5-B71F-D56427BBAE5C}"/>
                  </a:ext>
                </a:extLst>
              </p:cNvPr>
              <p:cNvCxnSpPr>
                <a:cxnSpLocks/>
                <a:stCxn id="157" idx="6"/>
                <a:endCxn id="162" idx="2"/>
              </p:cNvCxnSpPr>
              <p:nvPr/>
            </p:nvCxnSpPr>
            <p:spPr>
              <a:xfrm flipV="1">
                <a:off x="6892677" y="3122153"/>
                <a:ext cx="816193" cy="153382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E7F3EBC2-B311-41B5-975F-AA2A3A44AC81}"/>
                  </a:ext>
                </a:extLst>
              </p:cNvPr>
              <p:cNvCxnSpPr>
                <a:cxnSpLocks/>
                <a:stCxn id="157" idx="6"/>
                <a:endCxn id="163" idx="2"/>
              </p:cNvCxnSpPr>
              <p:nvPr/>
            </p:nvCxnSpPr>
            <p:spPr>
              <a:xfrm flipV="1">
                <a:off x="6892677" y="3633428"/>
                <a:ext cx="816193" cy="102254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93E624C8-0F30-4425-BD2F-6E314A7EAAB2}"/>
                  </a:ext>
                </a:extLst>
              </p:cNvPr>
              <p:cNvCxnSpPr>
                <a:stCxn id="39" idx="6"/>
                <a:endCxn id="151" idx="2"/>
              </p:cNvCxnSpPr>
              <p:nvPr/>
            </p:nvCxnSpPr>
            <p:spPr>
              <a:xfrm>
                <a:off x="5495007" y="1588330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EA7D3C06-C8EE-4034-962F-C156A714A4DA}"/>
                  </a:ext>
                </a:extLst>
              </p:cNvPr>
              <p:cNvCxnSpPr>
                <a:cxnSpLocks/>
                <a:stCxn id="41" idx="6"/>
                <a:endCxn id="153" idx="2"/>
              </p:cNvCxnSpPr>
              <p:nvPr/>
            </p:nvCxnSpPr>
            <p:spPr>
              <a:xfrm>
                <a:off x="5495007" y="2099604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0D715F4-9EA3-49EA-99EC-F38A5746064C}"/>
                  </a:ext>
                </a:extLst>
              </p:cNvPr>
              <p:cNvCxnSpPr>
                <a:cxnSpLocks/>
                <a:stCxn id="40" idx="6"/>
                <a:endCxn id="152" idx="2"/>
              </p:cNvCxnSpPr>
              <p:nvPr/>
            </p:nvCxnSpPr>
            <p:spPr>
              <a:xfrm>
                <a:off x="5495007" y="2610879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A5A8F80E-6D50-4F87-A039-4B63CABCA507}"/>
                  </a:ext>
                </a:extLst>
              </p:cNvPr>
              <p:cNvCxnSpPr>
                <a:cxnSpLocks/>
                <a:stCxn id="42" idx="6"/>
                <a:endCxn id="154" idx="2"/>
              </p:cNvCxnSpPr>
              <p:nvPr/>
            </p:nvCxnSpPr>
            <p:spPr>
              <a:xfrm>
                <a:off x="5495007" y="3122153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FC461C03-DCC6-42A2-97B1-6AA40BB1ED09}"/>
                  </a:ext>
                </a:extLst>
              </p:cNvPr>
              <p:cNvCxnSpPr>
                <a:cxnSpLocks/>
                <a:stCxn id="43" idx="6"/>
                <a:endCxn id="155" idx="2"/>
              </p:cNvCxnSpPr>
              <p:nvPr/>
            </p:nvCxnSpPr>
            <p:spPr>
              <a:xfrm>
                <a:off x="5495007" y="3633428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4F15D526-3E3F-4433-AAF8-BF2C001F38FA}"/>
                  </a:ext>
                </a:extLst>
              </p:cNvPr>
              <p:cNvCxnSpPr>
                <a:cxnSpLocks/>
                <a:stCxn id="44" idx="6"/>
                <a:endCxn id="156" idx="2"/>
              </p:cNvCxnSpPr>
              <p:nvPr/>
            </p:nvCxnSpPr>
            <p:spPr>
              <a:xfrm>
                <a:off x="5495007" y="4144703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BFD4447A-6EAE-46D4-A33A-1B2E5142801B}"/>
                  </a:ext>
                </a:extLst>
              </p:cNvPr>
              <p:cNvCxnSpPr>
                <a:cxnSpLocks/>
                <a:stCxn id="45" idx="6"/>
                <a:endCxn id="157" idx="2"/>
              </p:cNvCxnSpPr>
              <p:nvPr/>
            </p:nvCxnSpPr>
            <p:spPr>
              <a:xfrm>
                <a:off x="5495007" y="4655977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C0D492EE-26B5-493B-AD93-16AD47FA33D1}"/>
                  </a:ext>
                </a:extLst>
              </p:cNvPr>
              <p:cNvCxnSpPr>
                <a:cxnSpLocks/>
                <a:stCxn id="46" idx="6"/>
                <a:endCxn id="158" idx="2"/>
              </p:cNvCxnSpPr>
              <p:nvPr/>
            </p:nvCxnSpPr>
            <p:spPr>
              <a:xfrm>
                <a:off x="5495007" y="5167253"/>
                <a:ext cx="11176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43FFBBBC-74A8-449C-9D05-AAEC99441B96}"/>
                  </a:ext>
                </a:extLst>
              </p:cNvPr>
              <p:cNvCxnSpPr>
                <a:cxnSpLocks/>
                <a:stCxn id="159" idx="6"/>
                <a:endCxn id="47" idx="1"/>
              </p:cNvCxnSpPr>
              <p:nvPr/>
            </p:nvCxnSpPr>
            <p:spPr>
              <a:xfrm>
                <a:off x="7988860" y="1588330"/>
                <a:ext cx="1264495" cy="173778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B7BFD22-58B5-4EF3-BA8F-3E320F556C1E}"/>
                  </a:ext>
                </a:extLst>
              </p:cNvPr>
              <p:cNvCxnSpPr>
                <a:cxnSpLocks/>
                <a:stCxn id="161" idx="6"/>
                <a:endCxn id="47" idx="1"/>
              </p:cNvCxnSpPr>
              <p:nvPr/>
            </p:nvCxnSpPr>
            <p:spPr>
              <a:xfrm>
                <a:off x="7988860" y="2099604"/>
                <a:ext cx="1264495" cy="12265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5DD23AD3-93D1-40F3-82B0-F4E0F7534FFA}"/>
                  </a:ext>
                </a:extLst>
              </p:cNvPr>
              <p:cNvCxnSpPr>
                <a:cxnSpLocks/>
                <a:stCxn id="160" idx="6"/>
                <a:endCxn id="47" idx="1"/>
              </p:cNvCxnSpPr>
              <p:nvPr/>
            </p:nvCxnSpPr>
            <p:spPr>
              <a:xfrm>
                <a:off x="7988860" y="2610879"/>
                <a:ext cx="1264495" cy="71523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D9ACDC5C-883B-4DA4-ADFE-D494C6158879}"/>
                  </a:ext>
                </a:extLst>
              </p:cNvPr>
              <p:cNvCxnSpPr>
                <a:cxnSpLocks/>
                <a:stCxn id="162" idx="6"/>
                <a:endCxn id="47" idx="1"/>
              </p:cNvCxnSpPr>
              <p:nvPr/>
            </p:nvCxnSpPr>
            <p:spPr>
              <a:xfrm>
                <a:off x="7988860" y="3122153"/>
                <a:ext cx="1264495" cy="20395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01F32AE6-FF72-495F-B9B3-FE0DF0B87519}"/>
                  </a:ext>
                </a:extLst>
              </p:cNvPr>
              <p:cNvCxnSpPr>
                <a:cxnSpLocks/>
                <a:stCxn id="163" idx="6"/>
                <a:endCxn id="47" idx="1"/>
              </p:cNvCxnSpPr>
              <p:nvPr/>
            </p:nvCxnSpPr>
            <p:spPr>
              <a:xfrm flipV="1">
                <a:off x="7988860" y="3326111"/>
                <a:ext cx="1264495" cy="30731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A271E274-0B22-4AE7-9897-072841C183DD}"/>
                  </a:ext>
                </a:extLst>
              </p:cNvPr>
              <p:cNvCxnSpPr>
                <a:cxnSpLocks/>
                <a:stCxn id="164" idx="6"/>
                <a:endCxn id="47" idx="1"/>
              </p:cNvCxnSpPr>
              <p:nvPr/>
            </p:nvCxnSpPr>
            <p:spPr>
              <a:xfrm flipV="1">
                <a:off x="7988860" y="3326111"/>
                <a:ext cx="1264495" cy="81859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AE2CB67E-2A90-44F8-BE84-8A429E910AC7}"/>
                  </a:ext>
                </a:extLst>
              </p:cNvPr>
              <p:cNvCxnSpPr>
                <a:cxnSpLocks/>
                <a:stCxn id="165" idx="6"/>
                <a:endCxn id="47" idx="1"/>
              </p:cNvCxnSpPr>
              <p:nvPr/>
            </p:nvCxnSpPr>
            <p:spPr>
              <a:xfrm flipV="1">
                <a:off x="7988860" y="3326111"/>
                <a:ext cx="1264495" cy="132986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7B52E214-89D2-4CEF-B6B1-DD64A00D631F}"/>
                  </a:ext>
                </a:extLst>
              </p:cNvPr>
              <p:cNvCxnSpPr>
                <a:cxnSpLocks/>
                <a:stCxn id="166" idx="6"/>
                <a:endCxn id="47" idx="1"/>
              </p:cNvCxnSpPr>
              <p:nvPr/>
            </p:nvCxnSpPr>
            <p:spPr>
              <a:xfrm flipV="1">
                <a:off x="7988860" y="3326111"/>
                <a:ext cx="1264495" cy="184114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93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0013 -0.3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377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-0.00039 -0.382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CFA5A63-47FD-4593-8B58-A43DB3B6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교시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6298E-70F5-4935-9209-0D562686D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9D647-C123-4A5D-9647-4FCA1F1CA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97204-BEBB-4680-9121-0E83F7EF5BCB}"/>
              </a:ext>
            </a:extLst>
          </p:cNvPr>
          <p:cNvSpPr txBox="1"/>
          <p:nvPr/>
        </p:nvSpPr>
        <p:spPr>
          <a:xfrm>
            <a:off x="754380" y="1266826"/>
            <a:ext cx="10683239" cy="47529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b="1" dirty="0"/>
              <a:t>강의 소개</a:t>
            </a:r>
            <a:endParaRPr lang="en-US" altLang="ko-KR" sz="4000" b="1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4000" b="1" dirty="0"/>
              <a:t>4</a:t>
            </a:r>
            <a:r>
              <a:rPr lang="ko-KR" altLang="en-US" sz="4000" b="1" dirty="0"/>
              <a:t>차 산업혁명과 </a:t>
            </a:r>
            <a:r>
              <a:rPr lang="en-US" altLang="ko-KR" sz="4000" b="1" dirty="0"/>
              <a:t>Digital Transformation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4000" b="1" dirty="0"/>
              <a:t>AI</a:t>
            </a:r>
            <a:r>
              <a:rPr lang="ko-KR" altLang="en-US" sz="4000" b="1" dirty="0"/>
              <a:t>란 무엇인가</a:t>
            </a:r>
            <a:r>
              <a:rPr lang="en-US" altLang="ko-KR" sz="4000" b="1" dirty="0"/>
              <a:t>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4000" b="1" dirty="0"/>
              <a:t>AI</a:t>
            </a:r>
            <a:r>
              <a:rPr lang="ko-KR" altLang="en-US" sz="4000" b="1" dirty="0"/>
              <a:t>와 </a:t>
            </a:r>
            <a:r>
              <a:rPr lang="en-US" altLang="ko-KR" sz="4000" b="1" dirty="0"/>
              <a:t>Programming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0898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06D48A-0B17-4C61-BD62-F870B56FFE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차 산업혁명의 핵심 기술인 </a:t>
            </a:r>
            <a:r>
              <a:rPr lang="en-US" altLang="ko-KR" dirty="0"/>
              <a:t>AI</a:t>
            </a:r>
            <a:r>
              <a:rPr lang="ko-KR" altLang="en-US" dirty="0"/>
              <a:t>에 대한 실무 교육을 제공한다</a:t>
            </a:r>
            <a:endParaRPr lang="en-US" altLang="ko-KR" dirty="0"/>
          </a:p>
          <a:p>
            <a:pPr lvl="1"/>
            <a:r>
              <a:rPr lang="en-US" altLang="ko-KR" dirty="0"/>
              <a:t>ICT </a:t>
            </a:r>
            <a:r>
              <a:rPr lang="ko-KR" altLang="en-US" dirty="0"/>
              <a:t>전공에 대한 실무 역량을 증진시킨다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C8A9A9-4F8F-44CD-85E2-3F5A0667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강의 소개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520C04-8EF4-4038-98FD-9493F274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3D19DC-B3E4-4DEF-BEBA-F31196486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760B5B-A90D-462F-9F58-22BE59F0ACA7}"/>
              </a:ext>
            </a:extLst>
          </p:cNvPr>
          <p:cNvSpPr/>
          <p:nvPr/>
        </p:nvSpPr>
        <p:spPr>
          <a:xfrm>
            <a:off x="1743074" y="3429000"/>
            <a:ext cx="1933575" cy="7143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>
                <a:solidFill>
                  <a:schemeClr val="tx1"/>
                </a:solidFill>
              </a:rPr>
              <a:t>차 산업혁명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73A1DB-4842-4002-8BE1-FE14A80A6B01}"/>
              </a:ext>
            </a:extLst>
          </p:cNvPr>
          <p:cNvSpPr/>
          <p:nvPr/>
        </p:nvSpPr>
        <p:spPr>
          <a:xfrm>
            <a:off x="4583640" y="3429000"/>
            <a:ext cx="1593852" cy="714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</a:rPr>
              <a:t>AI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71FF1B-2346-4F55-A73B-F76A50156DCE}"/>
              </a:ext>
            </a:extLst>
          </p:cNvPr>
          <p:cNvSpPr/>
          <p:nvPr/>
        </p:nvSpPr>
        <p:spPr>
          <a:xfrm>
            <a:off x="7084483" y="3429000"/>
            <a:ext cx="1352550" cy="714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실무교육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C1C526-C486-4571-96E9-6318669EDDB7}"/>
              </a:ext>
            </a:extLst>
          </p:cNvPr>
          <p:cNvSpPr/>
          <p:nvPr/>
        </p:nvSpPr>
        <p:spPr>
          <a:xfrm>
            <a:off x="9344024" y="3429000"/>
            <a:ext cx="1104901" cy="714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E4168-BB73-4A06-9CAB-68EF013F33DF}"/>
              </a:ext>
            </a:extLst>
          </p:cNvPr>
          <p:cNvSpPr txBox="1"/>
          <p:nvPr/>
        </p:nvSpPr>
        <p:spPr>
          <a:xfrm>
            <a:off x="1743074" y="4297769"/>
            <a:ext cx="1468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IoT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Bigdata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Cloud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Blockchain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Etc..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74711-E3F5-472B-9903-4B3D87E4BF3C}"/>
              </a:ext>
            </a:extLst>
          </p:cNvPr>
          <p:cNvSpPr txBox="1"/>
          <p:nvPr/>
        </p:nvSpPr>
        <p:spPr>
          <a:xfrm>
            <a:off x="4583640" y="4293236"/>
            <a:ext cx="1843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영상인식</a:t>
            </a:r>
            <a:r>
              <a:rPr lang="en-US" altLang="ko-KR" dirty="0"/>
              <a:t>/</a:t>
            </a:r>
            <a:r>
              <a:rPr lang="ko-KR" altLang="en-US" dirty="0"/>
              <a:t>합성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음성인식</a:t>
            </a:r>
            <a:r>
              <a:rPr lang="en-US" altLang="ko-KR" dirty="0"/>
              <a:t>/</a:t>
            </a:r>
            <a:r>
              <a:rPr lang="ko-KR" altLang="en-US" dirty="0"/>
              <a:t>합성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데이터예측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자연어처리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Etc..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55935-363C-4FCE-BB8C-A079F1FF4C0E}"/>
              </a:ext>
            </a:extLst>
          </p:cNvPr>
          <p:cNvSpPr txBox="1"/>
          <p:nvPr/>
        </p:nvSpPr>
        <p:spPr>
          <a:xfrm>
            <a:off x="7084483" y="4293236"/>
            <a:ext cx="1834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데이터셋 생성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프로젝트 수행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Etc..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DD6C8-8A77-4328-A954-FBD9EC9DB6FF}"/>
              </a:ext>
            </a:extLst>
          </p:cNvPr>
          <p:cNvSpPr txBox="1"/>
          <p:nvPr/>
        </p:nvSpPr>
        <p:spPr>
          <a:xfrm>
            <a:off x="9250973" y="4293236"/>
            <a:ext cx="15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프로그래밍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/>
              <a:t>기술 활용</a:t>
            </a:r>
            <a:endParaRPr lang="en-US" altLang="ko-KR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Etc..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80D668-520D-44B7-8B03-32E8E66B9B2B}"/>
              </a:ext>
            </a:extLst>
          </p:cNvPr>
          <p:cNvGrpSpPr/>
          <p:nvPr/>
        </p:nvGrpSpPr>
        <p:grpSpPr>
          <a:xfrm>
            <a:off x="4448627" y="3235114"/>
            <a:ext cx="6409873" cy="2594186"/>
            <a:chOff x="4448627" y="3235114"/>
            <a:chExt cx="6409873" cy="259418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964B065-FDA3-4458-999A-571F7977AA2E}"/>
                </a:ext>
              </a:extLst>
            </p:cNvPr>
            <p:cNvSpPr/>
            <p:nvPr/>
          </p:nvSpPr>
          <p:spPr>
            <a:xfrm>
              <a:off x="4448627" y="3235114"/>
              <a:ext cx="2013246" cy="2594186"/>
            </a:xfrm>
            <a:prstGeom prst="roundRect">
              <a:avLst>
                <a:gd name="adj" fmla="val 9909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FBD4D7C-01AE-4AD1-BE69-1BC1377E91D5}"/>
                </a:ext>
              </a:extLst>
            </p:cNvPr>
            <p:cNvSpPr/>
            <p:nvPr/>
          </p:nvSpPr>
          <p:spPr>
            <a:xfrm>
              <a:off x="9212638" y="3235114"/>
              <a:ext cx="1645862" cy="2594186"/>
            </a:xfrm>
            <a:prstGeom prst="roundRect">
              <a:avLst>
                <a:gd name="adj" fmla="val 9909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2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97516F-E064-49E4-9F9D-B6502290B06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강의 내용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기술의 개념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모델의 이해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기술의 유도를 위한 수학적 배경 지식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과 유용한 </a:t>
            </a:r>
            <a:r>
              <a:rPr lang="en-US" altLang="ko-KR" dirty="0"/>
              <a:t>Library</a:t>
            </a:r>
            <a:r>
              <a:rPr lang="ko-KR" altLang="en-US" dirty="0"/>
              <a:t>의 활용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을 이용한 </a:t>
            </a:r>
            <a:r>
              <a:rPr lang="en-US" altLang="ko-KR" dirty="0"/>
              <a:t>AI </a:t>
            </a:r>
            <a:r>
              <a:rPr lang="ko-KR" altLang="en-US" dirty="0"/>
              <a:t>모델의 구현</a:t>
            </a:r>
            <a:endParaRPr lang="en-US" altLang="ko-KR" dirty="0"/>
          </a:p>
          <a:p>
            <a:pPr lvl="1"/>
            <a:r>
              <a:rPr lang="ko-KR" altLang="en-US" dirty="0"/>
              <a:t>프로젝트 수행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857E2-610E-46A1-839E-28A1B04E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강의 소개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B6979-9FA2-47DC-87EA-B1ACD1DCB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9BAD2-187A-4D55-8871-4CFF81750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21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7BB39F-5532-4D49-AE9E-F6B28FCDFB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최근 수 년간 산업기술에 대한 주요 이슈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44CF75-EEDE-4D02-9F9D-76341529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C04B1F-7CFB-44E9-A2D9-CEA60C005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8E4EC3-4877-4971-9121-1BCB9BEFF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E2245-F905-429C-95E7-B57EFDDEFE5F}"/>
              </a:ext>
            </a:extLst>
          </p:cNvPr>
          <p:cNvGrpSpPr/>
          <p:nvPr/>
        </p:nvGrpSpPr>
        <p:grpSpPr>
          <a:xfrm>
            <a:off x="893234" y="1988868"/>
            <a:ext cx="10405532" cy="4043632"/>
            <a:chOff x="1014942" y="2014268"/>
            <a:chExt cx="10405532" cy="4043632"/>
          </a:xfrm>
        </p:grpSpPr>
        <p:sp>
          <p:nvSpPr>
            <p:cNvPr id="6" name="화살표: U자형 5">
              <a:extLst>
                <a:ext uri="{FF2B5EF4-FFF2-40B4-BE49-F238E27FC236}">
                  <a16:creationId xmlns:a16="http://schemas.microsoft.com/office/drawing/2014/main" id="{A1283D63-B1F1-4AAE-8EB1-1EC881572B22}"/>
                </a:ext>
              </a:extLst>
            </p:cNvPr>
            <p:cNvSpPr/>
            <p:nvPr/>
          </p:nvSpPr>
          <p:spPr>
            <a:xfrm rot="5400000">
              <a:off x="4195892" y="-1166682"/>
              <a:ext cx="4043632" cy="10405532"/>
            </a:xfrm>
            <a:prstGeom prst="uturnArrow">
              <a:avLst>
                <a:gd name="adj1" fmla="val 30275"/>
                <a:gd name="adj2" fmla="val 24674"/>
                <a:gd name="adj3" fmla="val 25000"/>
                <a:gd name="adj4" fmla="val 43750"/>
                <a:gd name="adj5" fmla="val 88670"/>
              </a:avLst>
            </a:prstGeom>
            <a:gradFill flip="none" rotWithShape="1">
              <a:gsLst>
                <a:gs pos="0">
                  <a:srgbClr val="6988E1"/>
                </a:gs>
                <a:gs pos="59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669693-D982-45F1-BB95-CB3CB3E75513}"/>
                </a:ext>
              </a:extLst>
            </p:cNvPr>
            <p:cNvSpPr txBox="1"/>
            <p:nvPr/>
          </p:nvSpPr>
          <p:spPr>
            <a:xfrm>
              <a:off x="1167342" y="2191230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r>
                <a:rPr lang="ko-KR" altLang="en-US" b="1" dirty="0"/>
                <a:t>차 산업혁명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0C358E-A498-4AF8-B92C-2DE905CF38D0}"/>
                </a:ext>
              </a:extLst>
            </p:cNvPr>
            <p:cNvSpPr txBox="1"/>
            <p:nvPr/>
          </p:nvSpPr>
          <p:spPr>
            <a:xfrm>
              <a:off x="2038350" y="2670629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Bigdata</a:t>
              </a:r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8C3FA7-0EDF-454A-9CA2-F84CA3222C44}"/>
                </a:ext>
              </a:extLst>
            </p:cNvPr>
            <p:cNvSpPr txBox="1"/>
            <p:nvPr/>
          </p:nvSpPr>
          <p:spPr>
            <a:xfrm>
              <a:off x="3338290" y="267062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IoT</a:t>
              </a:r>
              <a:endParaRPr lang="ko-KR" alt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A59EE-2FD9-418A-B9DB-78628B2ACFA7}"/>
                </a:ext>
              </a:extLst>
            </p:cNvPr>
            <p:cNvSpPr txBox="1"/>
            <p:nvPr/>
          </p:nvSpPr>
          <p:spPr>
            <a:xfrm>
              <a:off x="4149314" y="2670629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Cloud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4962AF-FA91-4111-8827-7CE66E2E7CA1}"/>
                </a:ext>
              </a:extLst>
            </p:cNvPr>
            <p:cNvSpPr txBox="1"/>
            <p:nvPr/>
          </p:nvSpPr>
          <p:spPr>
            <a:xfrm>
              <a:off x="5250482" y="2670629"/>
              <a:ext cx="212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AI/Deep Learning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16C332-51D0-4DD1-865A-B65847797B75}"/>
                </a:ext>
              </a:extLst>
            </p:cNvPr>
            <p:cNvSpPr txBox="1"/>
            <p:nvPr/>
          </p:nvSpPr>
          <p:spPr>
            <a:xfrm>
              <a:off x="8914342" y="4599754"/>
              <a:ext cx="1270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COVID-19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D86D04-F4A1-4618-B954-8FC4C07CDC42}"/>
                </a:ext>
              </a:extLst>
            </p:cNvPr>
            <p:cNvSpPr txBox="1"/>
            <p:nvPr/>
          </p:nvSpPr>
          <p:spPr>
            <a:xfrm>
              <a:off x="7650659" y="2670629"/>
              <a:ext cx="1357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Blockchain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DD174B-5701-48B9-84FE-53EE05343831}"/>
                </a:ext>
              </a:extLst>
            </p:cNvPr>
            <p:cNvSpPr txBox="1"/>
            <p:nvPr/>
          </p:nvSpPr>
          <p:spPr>
            <a:xfrm>
              <a:off x="3519870" y="5144161"/>
              <a:ext cx="599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· · ·</a:t>
              </a:r>
              <a:r>
                <a:rPr lang="ko-KR" altLang="en-US" b="1" dirty="0">
                  <a:solidFill>
                    <a:schemeClr val="bg1"/>
                  </a:solidFill>
                </a:rPr>
                <a:t>    가상화폐   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비대면</a:t>
              </a:r>
              <a:r>
                <a:rPr lang="ko-KR" altLang="en-US" b="1" dirty="0">
                  <a:solidFill>
                    <a:schemeClr val="bg1"/>
                  </a:solidFill>
                </a:rPr>
                <a:t>    모바일    </a:t>
              </a:r>
              <a:r>
                <a:rPr lang="en-US" altLang="ko-KR" b="1" dirty="0">
                  <a:solidFill>
                    <a:schemeClr val="bg1"/>
                  </a:solidFill>
                </a:rPr>
                <a:t>5G</a:t>
              </a:r>
              <a:r>
                <a:rPr lang="ko-KR" altLang="en-US" b="1" dirty="0">
                  <a:solidFill>
                    <a:schemeClr val="bg1"/>
                  </a:solidFill>
                </a:rPr>
                <a:t>    백신</a:t>
              </a:r>
              <a:r>
                <a:rPr lang="en-US" altLang="ko-KR" b="1" dirty="0">
                  <a:solidFill>
                    <a:schemeClr val="bg1"/>
                  </a:solidFill>
                </a:rPr>
                <a:t>/</a:t>
              </a:r>
              <a:r>
                <a:rPr lang="ko-KR" altLang="en-US" b="1" dirty="0">
                  <a:solidFill>
                    <a:schemeClr val="bg1"/>
                  </a:solidFill>
                </a:rPr>
                <a:t>바이오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CC84D1-30A5-4C11-98AA-0D9A07CAF0F2}"/>
                </a:ext>
              </a:extLst>
            </p:cNvPr>
            <p:cNvSpPr txBox="1"/>
            <p:nvPr/>
          </p:nvSpPr>
          <p:spPr>
            <a:xfrm>
              <a:off x="9285242" y="2670629"/>
              <a:ext cx="566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· · ·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49CAD0-A072-42C8-9794-CB5D51C9CDBA}"/>
                </a:ext>
              </a:extLst>
            </p:cNvPr>
            <p:cNvSpPr txBox="1"/>
            <p:nvPr/>
          </p:nvSpPr>
          <p:spPr>
            <a:xfrm>
              <a:off x="5312136" y="3589025"/>
              <a:ext cx="3489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C00000"/>
                  </a:solidFill>
                </a:rPr>
                <a:t>Digital Transformation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4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06D870-3D39-406F-B747-BEB335E6298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2016. </a:t>
            </a:r>
            <a:r>
              <a:rPr lang="ko-KR" altLang="en-US" dirty="0"/>
              <a:t>다보스 세계경제포럼</a:t>
            </a:r>
            <a:r>
              <a:rPr lang="en-US" altLang="ko-KR" dirty="0"/>
              <a:t>(WEF)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차 산업혁명 선언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918333-3F93-4E2C-8DDA-C8927E9D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F064A-7EAC-4FB0-AFD3-29854C98A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E4D14-059D-4D2A-AC2F-E79B7805F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2E7B0-4FAD-4FCD-BA3F-890D5125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1" y="1931231"/>
            <a:ext cx="5852172" cy="390144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C418F4C-89B4-43BD-A0B9-6161B51460EA}"/>
              </a:ext>
            </a:extLst>
          </p:cNvPr>
          <p:cNvGrpSpPr/>
          <p:nvPr/>
        </p:nvGrpSpPr>
        <p:grpSpPr>
          <a:xfrm>
            <a:off x="6435061" y="2248947"/>
            <a:ext cx="2277617" cy="3096683"/>
            <a:chOff x="6553115" y="2186517"/>
            <a:chExt cx="2277617" cy="30966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CF80CC6-A9C5-4FA5-9E64-131D7941C620}"/>
                </a:ext>
              </a:extLst>
            </p:cNvPr>
            <p:cNvSpPr/>
            <p:nvPr/>
          </p:nvSpPr>
          <p:spPr>
            <a:xfrm>
              <a:off x="7467599" y="2186517"/>
              <a:ext cx="1363133" cy="365125"/>
            </a:xfrm>
            <a:prstGeom prst="roundRect">
              <a:avLst/>
            </a:prstGeom>
            <a:solidFill>
              <a:srgbClr val="BED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4DF7B66-C5A9-4718-AC31-B97DA05F4FA5}"/>
                </a:ext>
              </a:extLst>
            </p:cNvPr>
            <p:cNvSpPr/>
            <p:nvPr/>
          </p:nvSpPr>
          <p:spPr>
            <a:xfrm>
              <a:off x="7467599" y="2777280"/>
              <a:ext cx="1363133" cy="365125"/>
            </a:xfrm>
            <a:prstGeom prst="roundRect">
              <a:avLst/>
            </a:prstGeom>
            <a:solidFill>
              <a:srgbClr val="BED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Bigdata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8E9A6A2-5609-4246-87FE-A235D6C47458}"/>
                </a:ext>
              </a:extLst>
            </p:cNvPr>
            <p:cNvSpPr/>
            <p:nvPr/>
          </p:nvSpPr>
          <p:spPr>
            <a:xfrm>
              <a:off x="7467599" y="3368043"/>
              <a:ext cx="1363133" cy="3651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968C164-1F1F-4C41-BA99-13774DBE56E5}"/>
                </a:ext>
              </a:extLst>
            </p:cNvPr>
            <p:cNvSpPr/>
            <p:nvPr/>
          </p:nvSpPr>
          <p:spPr>
            <a:xfrm>
              <a:off x="7467599" y="3958806"/>
              <a:ext cx="1363133" cy="36512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Blockchain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B8767C1-3E18-48BB-B9C9-5FDD58B16090}"/>
                </a:ext>
              </a:extLst>
            </p:cNvPr>
            <p:cNvSpPr/>
            <p:nvPr/>
          </p:nvSpPr>
          <p:spPr>
            <a:xfrm>
              <a:off x="7467599" y="4549567"/>
              <a:ext cx="1363133" cy="36512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Cloud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91F816D-4A1E-43F0-A646-AFE064B3DA71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4978400"/>
              <a:ext cx="0" cy="304800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82FF2C9-2ABB-491A-A1DB-E3164CDB5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115" y="2374948"/>
              <a:ext cx="457241" cy="145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47537DE-5076-4B2F-82D7-EFC48B137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115" y="2965711"/>
              <a:ext cx="457241" cy="859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A0DB59C-A500-4362-A411-1579E9A01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115" y="3556474"/>
              <a:ext cx="457241" cy="268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FACB209-6E05-4B1F-99CA-C57D12C8687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15" y="3825393"/>
              <a:ext cx="457241" cy="321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A2EDF7-5BF0-4E7E-B71B-CCACE519DC1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15" y="3825393"/>
              <a:ext cx="457241" cy="912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4FDCA51-E15D-408B-8BAB-8AAC739A0BE0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7010357" y="2369080"/>
              <a:ext cx="45724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D9F2400-6BCC-4BEB-AF85-AAF967F59ABD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7010357" y="2959843"/>
              <a:ext cx="457242" cy="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4B46EB2-C41A-4C29-BFCD-C7ABEAE01C9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7010357" y="3545947"/>
              <a:ext cx="457242" cy="465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AF972DD-5E8E-4FB9-86B4-11CF657C225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7010357" y="4141369"/>
              <a:ext cx="45724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42CD563-3667-491E-A47A-080540C2226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010357" y="4727471"/>
              <a:ext cx="457242" cy="465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0094624-C078-4050-ACB6-33C23DA33476}"/>
              </a:ext>
            </a:extLst>
          </p:cNvPr>
          <p:cNvSpPr txBox="1"/>
          <p:nvPr/>
        </p:nvSpPr>
        <p:spPr>
          <a:xfrm>
            <a:off x="1137586" y="5898712"/>
            <a:ext cx="617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독일 </a:t>
            </a:r>
            <a:r>
              <a:rPr lang="en-US" altLang="ko-KR" sz="1400" dirty="0"/>
              <a:t>VDI</a:t>
            </a:r>
            <a:r>
              <a:rPr lang="ko-KR" altLang="en-US" sz="1400" dirty="0"/>
              <a:t>의 </a:t>
            </a:r>
            <a:r>
              <a:rPr lang="en-US" altLang="ko-KR" sz="1400" dirty="0"/>
              <a:t>Industry 4.0</a:t>
            </a:r>
            <a:r>
              <a:rPr lang="ko-KR" altLang="en-US" sz="1400" dirty="0"/>
              <a:t>에서 유래</a:t>
            </a:r>
            <a:r>
              <a:rPr lang="en-US" altLang="ko-KR" sz="1400" dirty="0"/>
              <a:t>. Industry 4.0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공장의 완전자동화 의미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E3A647B-6FE5-457B-AE73-D993F13F8166}"/>
              </a:ext>
            </a:extLst>
          </p:cNvPr>
          <p:cNvSpPr/>
          <p:nvPr/>
        </p:nvSpPr>
        <p:spPr>
          <a:xfrm>
            <a:off x="9204487" y="2248947"/>
            <a:ext cx="1966905" cy="2728175"/>
          </a:xfrm>
          <a:prstGeom prst="roundRect">
            <a:avLst>
              <a:gd name="adj" fmla="val 9211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산업환경은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어떻게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변해왔을까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7E7062-564F-41DE-B030-1A0B51D5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6F43F-C3AD-4802-AD2D-60AE03F7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D866C-2730-4458-B990-FEBCC0DB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E6A878A-3078-4B1D-9B9A-38107A24C198}"/>
              </a:ext>
            </a:extLst>
          </p:cNvPr>
          <p:cNvGrpSpPr/>
          <p:nvPr/>
        </p:nvGrpSpPr>
        <p:grpSpPr>
          <a:xfrm>
            <a:off x="2879139" y="1554350"/>
            <a:ext cx="2166380" cy="1715680"/>
            <a:chOff x="2965403" y="2083323"/>
            <a:chExt cx="2166380" cy="1715680"/>
          </a:xfrm>
        </p:grpSpPr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8D4834F2-ECF6-43DD-A219-BF31AA7860F4}"/>
                </a:ext>
              </a:extLst>
            </p:cNvPr>
            <p:cNvSpPr/>
            <p:nvPr/>
          </p:nvSpPr>
          <p:spPr>
            <a:xfrm>
              <a:off x="2965403" y="2083323"/>
              <a:ext cx="2166380" cy="678732"/>
            </a:xfrm>
            <a:prstGeom prst="chevron">
              <a:avLst/>
            </a:prstGeom>
            <a:solidFill>
              <a:srgbClr val="A8BBEA"/>
            </a:solidFill>
            <a:ln>
              <a:solidFill>
                <a:srgbClr val="7D99D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차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18C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1A6607-3DF0-4794-A5C1-878E71C56D51}"/>
                </a:ext>
              </a:extLst>
            </p:cNvPr>
            <p:cNvSpPr/>
            <p:nvPr/>
          </p:nvSpPr>
          <p:spPr>
            <a:xfrm>
              <a:off x="2965403" y="2911915"/>
              <a:ext cx="2081050" cy="8870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9388" indent="-179388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증기기관 기반의 기계화 혁명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971454-DF29-41F4-B4BE-35D90E38B987}"/>
              </a:ext>
            </a:extLst>
          </p:cNvPr>
          <p:cNvGrpSpPr/>
          <p:nvPr/>
        </p:nvGrpSpPr>
        <p:grpSpPr>
          <a:xfrm>
            <a:off x="5090305" y="1554348"/>
            <a:ext cx="2166380" cy="1715682"/>
            <a:chOff x="5176569" y="2083321"/>
            <a:chExt cx="2166380" cy="1715682"/>
          </a:xfrm>
        </p:grpSpPr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FE814996-7545-4AA0-B2E4-EF7A82BF79F4}"/>
                </a:ext>
              </a:extLst>
            </p:cNvPr>
            <p:cNvSpPr/>
            <p:nvPr/>
          </p:nvSpPr>
          <p:spPr>
            <a:xfrm>
              <a:off x="5176569" y="2083321"/>
              <a:ext cx="2166380" cy="678733"/>
            </a:xfrm>
            <a:prstGeom prst="chevron">
              <a:avLst/>
            </a:prstGeom>
            <a:solidFill>
              <a:srgbClr val="A8BBEA"/>
            </a:solidFill>
            <a:ln>
              <a:solidFill>
                <a:srgbClr val="7D99D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2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차</a:t>
              </a:r>
              <a:endParaRPr lang="en-US" altLang="ko-KR" sz="3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19C~20C </a:t>
              </a:r>
              <a:r>
                <a:rPr lang="ko-KR" altLang="en-US" sz="1400" dirty="0">
                  <a:solidFill>
                    <a:schemeClr val="tx1"/>
                  </a:solidFill>
                </a:rPr>
                <a:t>초반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83717A-FD9E-46BE-B1B9-8FFF455D65EB}"/>
                </a:ext>
              </a:extLst>
            </p:cNvPr>
            <p:cNvSpPr/>
            <p:nvPr/>
          </p:nvSpPr>
          <p:spPr>
            <a:xfrm>
              <a:off x="5176569" y="2911914"/>
              <a:ext cx="2081050" cy="88708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9388" indent="-179388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전기 에너지 기반의 대량생산 혁명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88C360-ABD3-471F-88D4-E6622C12EB4F}"/>
              </a:ext>
            </a:extLst>
          </p:cNvPr>
          <p:cNvGrpSpPr/>
          <p:nvPr/>
        </p:nvGrpSpPr>
        <p:grpSpPr>
          <a:xfrm>
            <a:off x="7301471" y="1554347"/>
            <a:ext cx="2166380" cy="1715683"/>
            <a:chOff x="7387735" y="2083320"/>
            <a:chExt cx="2166380" cy="1715683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474E1C52-26A4-474D-852D-2740E4377721}"/>
                </a:ext>
              </a:extLst>
            </p:cNvPr>
            <p:cNvSpPr/>
            <p:nvPr/>
          </p:nvSpPr>
          <p:spPr>
            <a:xfrm>
              <a:off x="7387735" y="2083320"/>
              <a:ext cx="2166380" cy="678735"/>
            </a:xfrm>
            <a:prstGeom prst="chevron">
              <a:avLst/>
            </a:prstGeom>
            <a:solidFill>
              <a:srgbClr val="A8BBEA"/>
            </a:solidFill>
            <a:ln>
              <a:solidFill>
                <a:srgbClr val="7D99D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차</a:t>
              </a:r>
              <a:endParaRPr lang="en-US" altLang="ko-KR" sz="3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20C </a:t>
              </a:r>
              <a:r>
                <a:rPr lang="ko-KR" altLang="en-US" sz="1400" dirty="0">
                  <a:solidFill>
                    <a:schemeClr val="tx1"/>
                  </a:solidFill>
                </a:rPr>
                <a:t>후반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22782A3-8922-4724-B6FF-E8C9F780EDAB}"/>
                </a:ext>
              </a:extLst>
            </p:cNvPr>
            <p:cNvSpPr/>
            <p:nvPr/>
          </p:nvSpPr>
          <p:spPr>
            <a:xfrm>
              <a:off x="7387735" y="2911915"/>
              <a:ext cx="2081050" cy="8870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9388" indent="-179388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컴퓨터와 인터넷 기반의 지식정보 혁명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F7656E-B5BF-4F6E-B59C-43592945DB75}"/>
              </a:ext>
            </a:extLst>
          </p:cNvPr>
          <p:cNvGrpSpPr/>
          <p:nvPr/>
        </p:nvGrpSpPr>
        <p:grpSpPr>
          <a:xfrm>
            <a:off x="9512635" y="1554345"/>
            <a:ext cx="2166380" cy="1715685"/>
            <a:chOff x="9598899" y="2083318"/>
            <a:chExt cx="2166380" cy="1715685"/>
          </a:xfrm>
        </p:grpSpPr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15626C8D-5458-4554-A607-EF64AD7FC358}"/>
                </a:ext>
              </a:extLst>
            </p:cNvPr>
            <p:cNvSpPr/>
            <p:nvPr/>
          </p:nvSpPr>
          <p:spPr>
            <a:xfrm>
              <a:off x="9598899" y="2083318"/>
              <a:ext cx="2166380" cy="678735"/>
            </a:xfrm>
            <a:prstGeom prst="chevron">
              <a:avLst/>
            </a:prstGeom>
            <a:solidFill>
              <a:srgbClr val="A8BBEA"/>
            </a:solidFill>
            <a:ln>
              <a:solidFill>
                <a:srgbClr val="7D99D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4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차</a:t>
              </a:r>
              <a:endParaRPr lang="en-US" altLang="ko-KR" sz="3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21C</a:t>
              </a:r>
              <a:r>
                <a:rPr lang="ko-KR" altLang="en-US" sz="1400" dirty="0">
                  <a:solidFill>
                    <a:schemeClr val="tx1"/>
                  </a:solidFill>
                </a:rPr>
                <a:t>초반</a:t>
              </a:r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7C8345-2B39-45F7-8F5D-93771DB4C1EB}"/>
                </a:ext>
              </a:extLst>
            </p:cNvPr>
            <p:cNvSpPr/>
            <p:nvPr/>
          </p:nvSpPr>
          <p:spPr>
            <a:xfrm>
              <a:off x="9598899" y="2911915"/>
              <a:ext cx="2081050" cy="8870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9388" indent="-179388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Bigdata,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AI,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IoT</a:t>
              </a:r>
              <a:r>
                <a:rPr lang="ko-KR" altLang="en-US" sz="1600" dirty="0">
                  <a:solidFill>
                    <a:schemeClr val="tx1"/>
                  </a:solidFill>
                </a:rPr>
                <a:t> 등의 정보기술 기반의 초 연결 혁명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725BBF-F864-431C-A632-68CC299136EC}"/>
              </a:ext>
            </a:extLst>
          </p:cNvPr>
          <p:cNvGrpSpPr/>
          <p:nvPr/>
        </p:nvGrpSpPr>
        <p:grpSpPr>
          <a:xfrm>
            <a:off x="667973" y="1554350"/>
            <a:ext cx="2166380" cy="1715680"/>
            <a:chOff x="754237" y="2083323"/>
            <a:chExt cx="2166380" cy="1715680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CA309898-49D6-43C7-A37F-0D6D5CC83F10}"/>
                </a:ext>
              </a:extLst>
            </p:cNvPr>
            <p:cNvSpPr/>
            <p:nvPr/>
          </p:nvSpPr>
          <p:spPr>
            <a:xfrm>
              <a:off x="754237" y="2083323"/>
              <a:ext cx="2166380" cy="678729"/>
            </a:xfrm>
            <a:prstGeom prst="homePlate">
              <a:avLst/>
            </a:prstGeom>
            <a:solidFill>
              <a:srgbClr val="A8BBEA"/>
            </a:solidFill>
            <a:ln>
              <a:solidFill>
                <a:srgbClr val="7D99D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산업혁명 이전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270DD2-A9F0-4EEA-AFBE-5E62FDC1BE6E}"/>
                </a:ext>
              </a:extLst>
            </p:cNvPr>
            <p:cNvSpPr/>
            <p:nvPr/>
          </p:nvSpPr>
          <p:spPr>
            <a:xfrm>
              <a:off x="754237" y="2911915"/>
              <a:ext cx="2081050" cy="88708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9388" indent="-179388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사람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가축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자연의 힘으로 대부분의 산업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활동 수행</a:t>
              </a:r>
            </a:p>
          </p:txBody>
        </p:sp>
      </p:grp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7F55F2D0-3131-49E4-8D2B-EAC90A655A7C}"/>
              </a:ext>
            </a:extLst>
          </p:cNvPr>
          <p:cNvSpPr/>
          <p:nvPr/>
        </p:nvSpPr>
        <p:spPr>
          <a:xfrm>
            <a:off x="667973" y="3468353"/>
            <a:ext cx="6503382" cy="430438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D99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산업활동의 기반 에너지의 변화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3151A904-EDD0-4295-AC14-E38CAE20D548}"/>
              </a:ext>
            </a:extLst>
          </p:cNvPr>
          <p:cNvSpPr/>
          <p:nvPr/>
        </p:nvSpPr>
        <p:spPr>
          <a:xfrm>
            <a:off x="2879139" y="4038257"/>
            <a:ext cx="8714546" cy="430438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D99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개별 산업 활동의 대상 공간 변화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045565-CD12-486C-A9A3-7AA4EB9A8EA2}"/>
              </a:ext>
            </a:extLst>
          </p:cNvPr>
          <p:cNvSpPr/>
          <p:nvPr/>
        </p:nvSpPr>
        <p:spPr>
          <a:xfrm>
            <a:off x="667973" y="4618107"/>
            <a:ext cx="2081050" cy="14449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사람 개인의 영역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풍차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물레방아 등의 자연 동력을 전달하는 기계 축이 연결된 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D2EE53-0DFE-4F1E-87DF-B334C1340487}"/>
              </a:ext>
            </a:extLst>
          </p:cNvPr>
          <p:cNvSpPr/>
          <p:nvPr/>
        </p:nvSpPr>
        <p:spPr>
          <a:xfrm>
            <a:off x="2879139" y="4618107"/>
            <a:ext cx="2081050" cy="14449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동력을 전달하는 기계 축의 범위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증기엔진에 따른 기계 축이 연결된 영역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A13667-A430-4890-B209-3F96C8D9D6B4}"/>
              </a:ext>
            </a:extLst>
          </p:cNvPr>
          <p:cNvSpPr/>
          <p:nvPr/>
        </p:nvSpPr>
        <p:spPr>
          <a:xfrm>
            <a:off x="5090305" y="4608162"/>
            <a:ext cx="2081050" cy="14449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전기로 연결되는 기기의 동작 범위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CFFAE5-EA39-475F-85F3-35DE44889541}"/>
              </a:ext>
            </a:extLst>
          </p:cNvPr>
          <p:cNvSpPr/>
          <p:nvPr/>
        </p:nvSpPr>
        <p:spPr>
          <a:xfrm>
            <a:off x="7301471" y="4603190"/>
            <a:ext cx="2081050" cy="14449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50"/>
                </a:solidFill>
              </a:rPr>
              <a:t>네트워크로 연결되는 가상공간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D3128-B901-4ADD-8C30-5206FAFC4660}"/>
              </a:ext>
            </a:extLst>
          </p:cNvPr>
          <p:cNvSpPr/>
          <p:nvPr/>
        </p:nvSpPr>
        <p:spPr>
          <a:xfrm>
            <a:off x="9512635" y="4618106"/>
            <a:ext cx="2081050" cy="14449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50"/>
                </a:solidFill>
              </a:rPr>
              <a:t>네트워크로 연결되는 가상공간 </a:t>
            </a:r>
            <a:r>
              <a:rPr lang="en-US" altLang="ko-KR" sz="1600" b="1" dirty="0">
                <a:solidFill>
                  <a:srgbClr val="00B050"/>
                </a:solidFill>
              </a:rPr>
              <a:t>+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C00000"/>
                </a:solidFill>
              </a:rPr>
              <a:t>데이터가 연결되는 초 연결 공간</a:t>
            </a:r>
          </a:p>
        </p:txBody>
      </p:sp>
    </p:spTree>
    <p:extLst>
      <p:ext uri="{BB962C8B-B14F-4D97-AF65-F5344CB8AC3E}">
        <p14:creationId xmlns:p14="http://schemas.microsoft.com/office/powerpoint/2010/main" val="41540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8E2F4B-B4DC-4C2C-A467-CC16B90A1F2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산업혁명과 </a:t>
            </a:r>
            <a:r>
              <a:rPr lang="en-US" altLang="ko-KR" dirty="0"/>
              <a:t>CPS, DT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189E8D-4BC7-4B6A-8A93-DC7A59A9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2. 4</a:t>
            </a:r>
            <a:r>
              <a:rPr lang="ko-KR" altLang="en-US" dirty="0"/>
              <a:t>차 산업혁명과</a:t>
            </a:r>
            <a:r>
              <a:rPr lang="en-US" altLang="ko-KR" dirty="0"/>
              <a:t> Digital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E60EC-124E-4716-86D5-B15BE94FB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E8453-3E92-48A7-BCDC-9D6F4AE39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14F10F-7195-4D73-B73E-EDA4A5175E97}"/>
              </a:ext>
            </a:extLst>
          </p:cNvPr>
          <p:cNvGrpSpPr/>
          <p:nvPr/>
        </p:nvGrpSpPr>
        <p:grpSpPr>
          <a:xfrm>
            <a:off x="1244235" y="1860678"/>
            <a:ext cx="9703529" cy="4111766"/>
            <a:chOff x="964391" y="1632071"/>
            <a:chExt cx="9703529" cy="411176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3669D7-7297-496E-AB2E-19CA41BB7392}"/>
                </a:ext>
              </a:extLst>
            </p:cNvPr>
            <p:cNvGrpSpPr/>
            <p:nvPr/>
          </p:nvGrpSpPr>
          <p:grpSpPr>
            <a:xfrm>
              <a:off x="964391" y="2029793"/>
              <a:ext cx="2166380" cy="1715685"/>
              <a:chOff x="9598899" y="2083318"/>
              <a:chExt cx="2166380" cy="1715685"/>
            </a:xfrm>
          </p:grpSpPr>
          <p:sp>
            <p:nvSpPr>
              <p:cNvPr id="37" name="화살표: 갈매기형 수장 36">
                <a:extLst>
                  <a:ext uri="{FF2B5EF4-FFF2-40B4-BE49-F238E27FC236}">
                    <a16:creationId xmlns:a16="http://schemas.microsoft.com/office/drawing/2014/main" id="{7C6E7230-7308-4400-B9C6-19165E2DBC78}"/>
                  </a:ext>
                </a:extLst>
              </p:cNvPr>
              <p:cNvSpPr/>
              <p:nvPr/>
            </p:nvSpPr>
            <p:spPr>
              <a:xfrm>
                <a:off x="9598899" y="2083318"/>
                <a:ext cx="2166380" cy="678735"/>
              </a:xfrm>
              <a:prstGeom prst="chevron">
                <a:avLst/>
              </a:prstGeom>
              <a:solidFill>
                <a:srgbClr val="A8BBEA"/>
              </a:solidFill>
              <a:ln>
                <a:solidFill>
                  <a:srgbClr val="7D99D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4</a:t>
                </a:r>
                <a:r>
                  <a:rPr lang="ko-KR" altLang="en-US" sz="2400" b="1" dirty="0">
                    <a:solidFill>
                      <a:schemeClr val="tx1"/>
                    </a:solidFill>
                  </a:rPr>
                  <a:t>차</a:t>
                </a:r>
                <a:endParaRPr lang="en-US" altLang="ko-KR" sz="3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21C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초반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~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4F67ABE-EC65-49D0-B840-647D5A35656B}"/>
                  </a:ext>
                </a:extLst>
              </p:cNvPr>
              <p:cNvSpPr/>
              <p:nvPr/>
            </p:nvSpPr>
            <p:spPr>
              <a:xfrm>
                <a:off x="9598899" y="2911915"/>
                <a:ext cx="2081050" cy="88708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9388" indent="-179388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Bigdata,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AI,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IoT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등의 정보기술 기반의 초 연결 혁명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A036AE-4036-4412-B42A-323CC1360655}"/>
                </a:ext>
              </a:extLst>
            </p:cNvPr>
            <p:cNvSpPr/>
            <p:nvPr/>
          </p:nvSpPr>
          <p:spPr>
            <a:xfrm>
              <a:off x="964391" y="3898023"/>
              <a:ext cx="2081050" cy="144494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9388" indent="-1793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rgbClr val="00B050"/>
                  </a:solidFill>
                </a:rPr>
                <a:t>네트워크로 연결되는 가상공간 </a:t>
              </a:r>
              <a:r>
                <a:rPr lang="en-US" altLang="ko-KR" sz="1600" b="1" dirty="0">
                  <a:solidFill>
                    <a:srgbClr val="00B050"/>
                  </a:solidFill>
                </a:rPr>
                <a:t>+ </a:t>
              </a:r>
            </a:p>
            <a:p>
              <a:pPr marL="179388" indent="-1793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rgbClr val="C00000"/>
                  </a:solidFill>
                </a:rPr>
                <a:t>데이터가 연결되는 초 연결 공간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06BA72-597C-450F-944C-27298F9E9800}"/>
                </a:ext>
              </a:extLst>
            </p:cNvPr>
            <p:cNvGrpSpPr/>
            <p:nvPr/>
          </p:nvGrpSpPr>
          <p:grpSpPr>
            <a:xfrm>
              <a:off x="3045441" y="1666882"/>
              <a:ext cx="2277616" cy="3096683"/>
              <a:chOff x="6553116" y="2186517"/>
              <a:chExt cx="2277616" cy="309668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F3B695F-EB61-4FCB-BFDB-9275B5D14020}"/>
                  </a:ext>
                </a:extLst>
              </p:cNvPr>
              <p:cNvSpPr/>
              <p:nvPr/>
            </p:nvSpPr>
            <p:spPr>
              <a:xfrm>
                <a:off x="7467599" y="2186517"/>
                <a:ext cx="1363133" cy="365125"/>
              </a:xfrm>
              <a:prstGeom prst="roundRect">
                <a:avLst/>
              </a:prstGeom>
              <a:solidFill>
                <a:srgbClr val="BEDC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IoT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6730037-61F1-415E-B311-68609591383A}"/>
                  </a:ext>
                </a:extLst>
              </p:cNvPr>
              <p:cNvSpPr/>
              <p:nvPr/>
            </p:nvSpPr>
            <p:spPr>
              <a:xfrm>
                <a:off x="7467599" y="2777280"/>
                <a:ext cx="1363133" cy="365125"/>
              </a:xfrm>
              <a:prstGeom prst="roundRect">
                <a:avLst/>
              </a:prstGeom>
              <a:solidFill>
                <a:srgbClr val="BEDC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Bigdata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4C0D08BA-44DF-48A8-9446-8CDCECC99DC5}"/>
                  </a:ext>
                </a:extLst>
              </p:cNvPr>
              <p:cNvSpPr/>
              <p:nvPr/>
            </p:nvSpPr>
            <p:spPr>
              <a:xfrm>
                <a:off x="7467599" y="3368043"/>
                <a:ext cx="1363133" cy="3651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E09D8AE7-A009-4E46-9E8F-6A596DFCAE9D}"/>
                  </a:ext>
                </a:extLst>
              </p:cNvPr>
              <p:cNvSpPr/>
              <p:nvPr/>
            </p:nvSpPr>
            <p:spPr>
              <a:xfrm>
                <a:off x="7467599" y="3958806"/>
                <a:ext cx="1363133" cy="36512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Blockchain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3C9AFF4-2094-4C28-A92B-C49F3B27F3F0}"/>
                  </a:ext>
                </a:extLst>
              </p:cNvPr>
              <p:cNvSpPr/>
              <p:nvPr/>
            </p:nvSpPr>
            <p:spPr>
              <a:xfrm>
                <a:off x="7467599" y="4549567"/>
                <a:ext cx="1363133" cy="36512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Cloud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B9D37A3-B4D1-40BF-B7B7-DF3B780B1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4978400"/>
                <a:ext cx="0" cy="304800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AF518C8-F179-4893-9943-7F6194E28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3116" y="2369080"/>
                <a:ext cx="457241" cy="1450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A00EEA9-7E6E-43E8-A7B2-27C89CB2D5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3116" y="2959843"/>
                <a:ext cx="457241" cy="859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B575CA9-E298-45B6-966E-E799059D2D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3116" y="3550606"/>
                <a:ext cx="457241" cy="268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5683989-7A90-4648-9BDD-8911D1C35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116" y="3819525"/>
                <a:ext cx="457241" cy="321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BAA45F4-F279-4767-93F7-266D33D2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116" y="3819525"/>
                <a:ext cx="457241" cy="912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EDF94F18-F03C-4CA0-B9B8-F6E4EF464E08}"/>
                  </a:ext>
                </a:extLst>
              </p:cNvPr>
              <p:cNvCxnSpPr>
                <a:endCxn id="21" idx="1"/>
              </p:cNvCxnSpPr>
              <p:nvPr/>
            </p:nvCxnSpPr>
            <p:spPr>
              <a:xfrm>
                <a:off x="7010357" y="2369080"/>
                <a:ext cx="457242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93AAB6C-4952-4930-9A8D-21FA1005D480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7010357" y="2959843"/>
                <a:ext cx="457242" cy="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961977B-CDA4-4A91-B866-2653A0B50AD1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7010357" y="3545947"/>
                <a:ext cx="457242" cy="465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5AD7099-3934-4123-8B87-8929DE65048F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7010357" y="4141369"/>
                <a:ext cx="457242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A21F4042-32F7-4CF7-9C8D-13517129CCC3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7010357" y="4727471"/>
                <a:ext cx="457242" cy="465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96C4AC-D44D-4A6D-93EC-9CB0D16BEE6B}"/>
                </a:ext>
              </a:extLst>
            </p:cNvPr>
            <p:cNvGrpSpPr/>
            <p:nvPr/>
          </p:nvGrpSpPr>
          <p:grpSpPr>
            <a:xfrm>
              <a:off x="6650462" y="3485873"/>
              <a:ext cx="3226784" cy="1518312"/>
              <a:chOff x="9233581" y="3131479"/>
              <a:chExt cx="2362806" cy="1518312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282021C-BF1D-4BE7-A64D-CA13AE11D3B0}"/>
                  </a:ext>
                </a:extLst>
              </p:cNvPr>
              <p:cNvSpPr/>
              <p:nvPr/>
            </p:nvSpPr>
            <p:spPr>
              <a:xfrm>
                <a:off x="9233581" y="3998071"/>
                <a:ext cx="2362806" cy="6517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C00000"/>
                    </a:solidFill>
                  </a:rPr>
                  <a:t>Digital Transformation (DT)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화살표: 아래쪽 19">
                <a:extLst>
                  <a:ext uri="{FF2B5EF4-FFF2-40B4-BE49-F238E27FC236}">
                    <a16:creationId xmlns:a16="http://schemas.microsoft.com/office/drawing/2014/main" id="{07CE6B06-A489-4B76-A83C-A49C578A5D79}"/>
                  </a:ext>
                </a:extLst>
              </p:cNvPr>
              <p:cNvSpPr/>
              <p:nvPr/>
            </p:nvSpPr>
            <p:spPr>
              <a:xfrm>
                <a:off x="10272320" y="3131479"/>
                <a:ext cx="285327" cy="783356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0791DCB-AA95-467F-82CD-5391DA78E465}"/>
                </a:ext>
              </a:extLst>
            </p:cNvPr>
            <p:cNvGrpSpPr/>
            <p:nvPr/>
          </p:nvGrpSpPr>
          <p:grpSpPr>
            <a:xfrm>
              <a:off x="5424707" y="1632071"/>
              <a:ext cx="5220290" cy="3241561"/>
              <a:chOff x="5165914" y="1709709"/>
              <a:chExt cx="5220290" cy="324156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50C08F7-3CD1-4768-96F8-0EED152434F6}"/>
                  </a:ext>
                </a:extLst>
              </p:cNvPr>
              <p:cNvGrpSpPr/>
              <p:nvPr/>
            </p:nvGrpSpPr>
            <p:grpSpPr>
              <a:xfrm>
                <a:off x="5165914" y="1709709"/>
                <a:ext cx="5116773" cy="3241561"/>
                <a:chOff x="8932382" y="2151706"/>
                <a:chExt cx="5116773" cy="324156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D2FDE1C6-3570-4CBE-9927-5D3EEF34AE53}"/>
                    </a:ext>
                  </a:extLst>
                </p:cNvPr>
                <p:cNvSpPr/>
                <p:nvPr/>
              </p:nvSpPr>
              <p:spPr>
                <a:xfrm>
                  <a:off x="9375926" y="2151706"/>
                  <a:ext cx="4673229" cy="9528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>
                      <a:solidFill>
                        <a:schemeClr val="bg1"/>
                      </a:solidFill>
                    </a:rPr>
                    <a:t>가상물리시스템</a:t>
                  </a:r>
                  <a:r>
                    <a:rPr lang="en-US" altLang="ko-KR" b="1" dirty="0">
                      <a:solidFill>
                        <a:schemeClr val="bg1"/>
                      </a:solidFill>
                    </a:rPr>
                    <a:t>(CPS)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chemeClr val="bg1"/>
                      </a:solidFill>
                    </a:rPr>
                    <a:t>Cyber Physical System</a:t>
                  </a:r>
                  <a:endParaRPr lang="en-US" altLang="ko-KR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오른쪽 중괄호 17">
                  <a:extLst>
                    <a:ext uri="{FF2B5EF4-FFF2-40B4-BE49-F238E27FC236}">
                      <a16:creationId xmlns:a16="http://schemas.microsoft.com/office/drawing/2014/main" id="{DC0BB3BB-B9E9-4434-B962-09E6D79F023A}"/>
                    </a:ext>
                  </a:extLst>
                </p:cNvPr>
                <p:cNvSpPr/>
                <p:nvPr/>
              </p:nvSpPr>
              <p:spPr>
                <a:xfrm>
                  <a:off x="8932382" y="2186517"/>
                  <a:ext cx="355592" cy="3206750"/>
                </a:xfrm>
                <a:prstGeom prst="rightBrace">
                  <a:avLst>
                    <a:gd name="adj1" fmla="val 53572"/>
                    <a:gd name="adj2" fmla="val 1272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E9154A-8FAC-4E62-91F5-DC59EC447D88}"/>
                  </a:ext>
                </a:extLst>
              </p:cNvPr>
              <p:cNvSpPr txBox="1"/>
              <p:nvPr/>
            </p:nvSpPr>
            <p:spPr>
              <a:xfrm>
                <a:off x="5578070" y="2672711"/>
                <a:ext cx="4808134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가상세계와 물리세계</a:t>
                </a:r>
                <a:r>
                  <a:rPr lang="en-US" altLang="ko-KR" sz="1600" dirty="0"/>
                  <a:t>(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실제세계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를 통합하는 시스템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유사한 개념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디지털 트윈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F42C40-6E54-40C1-88DB-FC919DBAF583}"/>
                </a:ext>
              </a:extLst>
            </p:cNvPr>
            <p:cNvSpPr txBox="1"/>
            <p:nvPr/>
          </p:nvSpPr>
          <p:spPr>
            <a:xfrm>
              <a:off x="5859786" y="5329813"/>
              <a:ext cx="480813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/>
                <a:t>제조업 분야에서의 </a:t>
              </a:r>
              <a:r>
                <a:rPr lang="ko-KR" altLang="en-US" sz="1600"/>
                <a:t>대표적인 활용</a:t>
              </a:r>
              <a:r>
                <a:rPr lang="en-US" altLang="ko-KR" sz="1600" dirty="0"/>
                <a:t>:</a:t>
              </a:r>
              <a:r>
                <a:rPr lang="ko-KR" altLang="en-US" sz="1600" dirty="0"/>
                <a:t> 스마트 팩토리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61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9852</TotalTime>
  <Words>1609</Words>
  <Application>Microsoft Office PowerPoint</Application>
  <PresentationFormat>와이드스크린</PresentationFormat>
  <Paragraphs>363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Cooper Black</vt:lpstr>
      <vt:lpstr>Times New Roman</vt:lpstr>
      <vt:lpstr>Office 테마</vt:lpstr>
      <vt:lpstr>2021 인공지능 소수전공</vt:lpstr>
      <vt:lpstr>강사 소개</vt:lpstr>
      <vt:lpstr>1 교시</vt:lpstr>
      <vt:lpstr>1. 강의 소개</vt:lpstr>
      <vt:lpstr>1. 강의 소개</vt:lpstr>
      <vt:lpstr>2. 4차 산업혁명과 Digital Transformation</vt:lpstr>
      <vt:lpstr>2. 4차 산업혁명과 Digital Transformation</vt:lpstr>
      <vt:lpstr>2. 4차 산업혁명과 Digital Transformation</vt:lpstr>
      <vt:lpstr>2. 4차 산업혁명과 Digital Transformation</vt:lpstr>
      <vt:lpstr>2. 4차 산업혁명과 Digital Transformation</vt:lpstr>
      <vt:lpstr>2. 4차 산업혁명과 Digital Transformation</vt:lpstr>
      <vt:lpstr>2. 4차 산업혁명과 Digital Transformation</vt:lpstr>
      <vt:lpstr>2. 4차 산업혁명과 Digital Transformation</vt:lpstr>
      <vt:lpstr>2. 4차 산업혁명과 Digital Transformation</vt:lpstr>
      <vt:lpstr>3. AI란 무엇인가?</vt:lpstr>
      <vt:lpstr>3. AI란 무엇인가?</vt:lpstr>
      <vt:lpstr>3. AI란 무엇인가?</vt:lpstr>
      <vt:lpstr>3. AI란 무엇인가?</vt:lpstr>
      <vt:lpstr>3. AI란 무엇인가?</vt:lpstr>
      <vt:lpstr>3. AI란 무엇인가?</vt:lpstr>
      <vt:lpstr>3. AI란 무엇인가?</vt:lpstr>
      <vt:lpstr>3. AI란 무엇인가?</vt:lpstr>
      <vt:lpstr>3. AI란 무엇인가?</vt:lpstr>
      <vt:lpstr>4. AI와 프로그래밍</vt:lpstr>
      <vt:lpstr>4. AI와 프로그래밍</vt:lpstr>
      <vt:lpstr>4. AI와 프로그래밍</vt:lpstr>
      <vt:lpstr>4. AI와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Seokhwan</dc:creator>
  <cp:lastModifiedBy>Yang Seokhwan</cp:lastModifiedBy>
  <cp:revision>204</cp:revision>
  <dcterms:created xsi:type="dcterms:W3CDTF">2020-04-26T16:21:57Z</dcterms:created>
  <dcterms:modified xsi:type="dcterms:W3CDTF">2021-07-18T14:05:25Z</dcterms:modified>
</cp:coreProperties>
</file>