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306" r:id="rId11"/>
    <p:sldId id="268" r:id="rId12"/>
    <p:sldId id="267" r:id="rId13"/>
    <p:sldId id="269" r:id="rId14"/>
    <p:sldId id="270" r:id="rId15"/>
    <p:sldId id="291" r:id="rId16"/>
    <p:sldId id="271" r:id="rId17"/>
    <p:sldId id="272" r:id="rId18"/>
    <p:sldId id="273" r:id="rId19"/>
    <p:sldId id="292" r:id="rId20"/>
    <p:sldId id="274" r:id="rId21"/>
    <p:sldId id="275" r:id="rId22"/>
    <p:sldId id="304" r:id="rId23"/>
    <p:sldId id="293" r:id="rId24"/>
    <p:sldId id="305" r:id="rId25"/>
    <p:sldId id="294" r:id="rId26"/>
    <p:sldId id="295" r:id="rId27"/>
    <p:sldId id="296" r:id="rId28"/>
    <p:sldId id="297" r:id="rId29"/>
    <p:sldId id="299" r:id="rId30"/>
    <p:sldId id="300" r:id="rId31"/>
    <p:sldId id="301" r:id="rId32"/>
    <p:sldId id="302" r:id="rId33"/>
    <p:sldId id="284" r:id="rId34"/>
    <p:sldId id="307" r:id="rId35"/>
    <p:sldId id="285" r:id="rId36"/>
    <p:sldId id="308" r:id="rId37"/>
    <p:sldId id="313" r:id="rId38"/>
    <p:sldId id="309" r:id="rId39"/>
    <p:sldId id="314" r:id="rId40"/>
    <p:sldId id="315" r:id="rId41"/>
    <p:sldId id="311" r:id="rId42"/>
    <p:sldId id="312" r:id="rId43"/>
    <p:sldId id="28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FAC"/>
    <a:srgbClr val="EFF5FB"/>
    <a:srgbClr val="7D99DF"/>
    <a:srgbClr val="A8BBEA"/>
    <a:srgbClr val="6988E1"/>
    <a:srgbClr val="BEDCF4"/>
    <a:srgbClr val="EAF2FA"/>
    <a:srgbClr val="9A0000"/>
    <a:srgbClr val="DEA49E"/>
    <a:srgbClr val="003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0" y="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D2E874-BA10-4B2D-8B04-7F766CCF5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BE726-E9C3-49A3-B4BD-829A9C1E6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7834-2DC1-47E3-80B6-E36E2687DCB6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91493-A2C8-4686-8A4E-431B64531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AC00E-6ED3-4679-906E-7AC126BB5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276A-049B-4D23-9CA0-B326A5EE6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DC3C-6D9F-4C0C-8CF4-F0064A453C8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4621-AB89-41FC-86D1-BB3D1E28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197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35CFFD-60F9-43F7-A248-6D20BADEAF3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39072D-E877-41F6-9E33-F0924F6F9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792683B7-F252-4864-8285-318774980353}"/>
              </a:ext>
            </a:extLst>
          </p:cNvPr>
          <p:cNvSpPr/>
          <p:nvPr userDrawn="1"/>
        </p:nvSpPr>
        <p:spPr>
          <a:xfrm rot="10800000" flipV="1">
            <a:off x="0" y="5735637"/>
            <a:ext cx="12192000" cy="1122363"/>
          </a:xfrm>
          <a:prstGeom prst="rtTriangle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788FB24-0792-417C-8F18-4FA0AC1AF13C}"/>
              </a:ext>
            </a:extLst>
          </p:cNvPr>
          <p:cNvSpPr/>
          <p:nvPr userDrawn="1"/>
        </p:nvSpPr>
        <p:spPr>
          <a:xfrm flipV="1">
            <a:off x="0" y="-1"/>
            <a:ext cx="12192000" cy="1122363"/>
          </a:xfrm>
          <a:prstGeom prst="rtTriangle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AF2FE-80EE-42E3-ABC8-BA6C7259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BA069-A844-4CA6-8D18-1509EDC9DCBD}"/>
              </a:ext>
            </a:extLst>
          </p:cNvPr>
          <p:cNvSpPr txBox="1"/>
          <p:nvPr userDrawn="1"/>
        </p:nvSpPr>
        <p:spPr>
          <a:xfrm>
            <a:off x="8936172" y="6179621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Seokhwan Yang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EC2D-BE19-420C-86DE-D25ED166CDC2}"/>
              </a:ext>
            </a:extLst>
          </p:cNvPr>
          <p:cNvSpPr txBox="1"/>
          <p:nvPr userDrawn="1"/>
        </p:nvSpPr>
        <p:spPr>
          <a:xfrm>
            <a:off x="10668000" y="1188163"/>
            <a:ext cx="135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rtificial </a:t>
            </a:r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ntelligence &amp; </a:t>
            </a:r>
          </a:p>
          <a:p>
            <a:pPr algn="r"/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ata </a:t>
            </a:r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nalysis </a:t>
            </a:r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oratory</a:t>
            </a:r>
            <a:endParaRPr lang="ko-KR" altLang="en-US" sz="700" dirty="0">
              <a:solidFill>
                <a:srgbClr val="2B4FAC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786578-25A5-4A30-AA8D-65E0DF5D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76563-16EB-4402-9BF2-ACA10C0F3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11689" r="11208" b="15360"/>
          <a:stretch/>
        </p:blipFill>
        <p:spPr>
          <a:xfrm>
            <a:off x="10786430" y="128483"/>
            <a:ext cx="1119499" cy="1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BC304C-7FE7-4A4C-8383-B2FC60EB50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1777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209EC67-AC93-4C6B-88A9-78AF28A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ECC2ABEA-1697-46FC-B989-8A084128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4D08EA-5D92-4AB6-A3CA-4A8FF0B6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2D0975-3467-40AA-93C8-E6115161F36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FFC22C-3478-480B-9507-9C97E0744F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DA73CE-71E0-4715-A6A8-ACC9BF9C0288}"/>
              </a:ext>
            </a:extLst>
          </p:cNvPr>
          <p:cNvSpPr/>
          <p:nvPr userDrawn="1"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94B85-A1A0-4225-93F6-ED911E89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4661"/>
            <a:ext cx="10683240" cy="76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2C846-F900-4AAB-92F3-E562E562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1028700"/>
            <a:ext cx="1133856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50E25-C810-417A-B415-7CAD87C9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C191E-62E7-4418-A868-CD75BFD63A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0" y="44661"/>
            <a:ext cx="838200" cy="764117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FBAC23C0-3580-4C9B-ADAA-C11BBD4B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9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anaiproduction.com/python-numpy-arra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00A5-EDE3-42D5-8D94-C9CA6828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인공지능 소수전공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7E297-D59B-4F45-89DD-E4F126340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709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ko-KR" altLang="en-US" sz="3600" dirty="0"/>
              <a:t>차시</a:t>
            </a:r>
            <a:r>
              <a:rPr lang="en-US" altLang="ko-KR" sz="3600" dirty="0"/>
              <a:t>: NumPy</a:t>
            </a:r>
          </a:p>
          <a:p>
            <a:endParaRPr lang="en-US" altLang="ko-KR" dirty="0"/>
          </a:p>
          <a:p>
            <a:r>
              <a:rPr lang="en-US" altLang="ko-KR" dirty="0"/>
              <a:t>2021.07.20 18:30~19:15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65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2278F7-6924-49D6-BEB2-2B28836C5B0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배열 생성 함수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68E089-9494-49F1-9293-779F449A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en-US" altLang="ko-KR" dirty="0"/>
              <a:t> class (n-Dimension Array)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7C50A-59B7-466A-9401-201D52F0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1635E-F039-4AA9-B727-C987C1042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CF93D87-6121-4AAC-BC21-82BDDD78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96316"/>
              </p:ext>
            </p:extLst>
          </p:nvPr>
        </p:nvGraphicFramePr>
        <p:xfrm>
          <a:off x="727985" y="1713580"/>
          <a:ext cx="10737796" cy="439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36">
                  <a:extLst>
                    <a:ext uri="{9D8B030D-6E8A-4147-A177-3AD203B41FA5}">
                      <a16:colId xmlns:a16="http://schemas.microsoft.com/office/drawing/2014/main" val="1077512328"/>
                    </a:ext>
                  </a:extLst>
                </a:gridCol>
                <a:gridCol w="5176299">
                  <a:extLst>
                    <a:ext uri="{9D8B030D-6E8A-4147-A177-3AD203B41FA5}">
                      <a16:colId xmlns:a16="http://schemas.microsoft.com/office/drawing/2014/main" val="1866790102"/>
                    </a:ext>
                  </a:extLst>
                </a:gridCol>
                <a:gridCol w="3419061">
                  <a:extLst>
                    <a:ext uri="{9D8B030D-6E8A-4147-A177-3AD203B41FA5}">
                      <a16:colId xmlns:a16="http://schemas.microsoft.com/office/drawing/2014/main" val="3771231959"/>
                    </a:ext>
                  </a:extLst>
                </a:gridCol>
              </a:tblGrid>
              <a:tr h="43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098362"/>
                  </a:ext>
                </a:extLst>
              </a:tr>
              <a:tr h="684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empty, </a:t>
                      </a:r>
                      <a:r>
                        <a:rPr lang="en-US" altLang="ko-KR" dirty="0" err="1"/>
                        <a:t>empty_like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메모리를 할당하여 새로운 배열을 생성하지만 </a:t>
                      </a:r>
                      <a:r>
                        <a:rPr lang="en-US" altLang="ko-KR" sz="1600" dirty="0"/>
                        <a:t>ones</a:t>
                      </a:r>
                      <a:r>
                        <a:rPr lang="ko-KR" altLang="en-US" sz="1600" dirty="0"/>
                        <a:t>나 </a:t>
                      </a:r>
                      <a:r>
                        <a:rPr lang="en-US" altLang="ko-KR" sz="1600" dirty="0"/>
                        <a:t>zeros</a:t>
                      </a:r>
                      <a:r>
                        <a:rPr lang="ko-KR" altLang="en-US" sz="1600" dirty="0"/>
                        <a:t>처럼 값을 초기화하지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np.empty</a:t>
                      </a:r>
                      <a:r>
                        <a:rPr lang="en-US" altLang="ko-KR" dirty="0"/>
                        <a:t>((3, 6))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906059"/>
                  </a:ext>
                </a:extLst>
              </a:tr>
              <a:tr h="684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eye, identity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 x N </a:t>
                      </a:r>
                      <a:r>
                        <a:rPr lang="ko-KR" altLang="en-US" sz="1600" dirty="0"/>
                        <a:t>크기의 단위행렬을 생성함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좌상단에서 </a:t>
                      </a:r>
                      <a:r>
                        <a:rPr lang="ko-KR" altLang="en-US" sz="1600" dirty="0" err="1"/>
                        <a:t>우하단을</a:t>
                      </a:r>
                      <a:r>
                        <a:rPr lang="ko-KR" altLang="en-US" sz="1600" dirty="0"/>
                        <a:t> 잇는 대각선은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로 채우고 나머지는 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으로 채움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np.eye</a:t>
                      </a:r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879"/>
                  </a:ext>
                </a:extLst>
              </a:tr>
              <a:tr h="432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linspace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주어진 범위를 개수만큼 분할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np.linspace</a:t>
                      </a:r>
                      <a:r>
                        <a:rPr lang="en-US" altLang="ko-KR" sz="1600" dirty="0"/>
                        <a:t>(1, 100, 5)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555818"/>
                  </a:ext>
                </a:extLst>
              </a:tr>
              <a:tr h="432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logspace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주어진 범위를 개수만큼 로그로 분할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np.logspace</a:t>
                      </a:r>
                      <a:r>
                        <a:rPr lang="en-US" altLang="ko-KR" sz="1600" dirty="0"/>
                        <a:t>(1, 100, 5)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978727"/>
                  </a:ext>
                </a:extLst>
              </a:tr>
              <a:tr h="432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random.random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0~1</a:t>
                      </a:r>
                      <a:r>
                        <a:rPr lang="ko-KR" altLang="en-US" sz="1600" dirty="0"/>
                        <a:t>사이의 실수로 행렬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np.random.random</a:t>
                      </a:r>
                      <a:r>
                        <a:rPr lang="en-US" altLang="ko-KR" sz="1600" dirty="0"/>
                        <a:t>(10)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872498"/>
                  </a:ext>
                </a:extLst>
              </a:tr>
              <a:tr h="432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random.randint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끝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사이의 임의의 정수의 행렬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np.random.randint</a:t>
                      </a:r>
                      <a:r>
                        <a:rPr lang="en-US" altLang="ko-KR" sz="1600" dirty="0"/>
                        <a:t>(1, 100, (3, 4))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528049"/>
                  </a:ext>
                </a:extLst>
              </a:tr>
              <a:tr h="432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random.randn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-4</a:t>
                      </a:r>
                      <a:r>
                        <a:rPr lang="el-GR" altLang="ko-KR" sz="1600" dirty="0"/>
                        <a:t>σ</a:t>
                      </a:r>
                      <a:r>
                        <a:rPr lang="en-US" altLang="ko-KR" sz="1600" dirty="0"/>
                        <a:t>~4</a:t>
                      </a:r>
                      <a:r>
                        <a:rPr lang="el-GR" altLang="ko-KR" sz="1600" dirty="0"/>
                        <a:t>σ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사이의 실수로 행렬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np.random.randn</a:t>
                      </a:r>
                      <a:r>
                        <a:rPr lang="en-US" altLang="ko-KR" sz="1600" dirty="0"/>
                        <a:t>(10)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539707"/>
                  </a:ext>
                </a:extLst>
              </a:tr>
              <a:tr h="432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random.sample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0~1 </a:t>
                      </a:r>
                      <a:r>
                        <a:rPr lang="ko-KR" altLang="en-US" sz="1600" dirty="0"/>
                        <a:t>사이의 임의의 수의 행렬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np.random.sample</a:t>
                      </a:r>
                      <a:r>
                        <a:rPr lang="en-US" altLang="ko-KR" sz="1600" dirty="0"/>
                        <a:t>((3, 4))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86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EFDFDF-FE8B-412C-878E-8799D15ED1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의 자료형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8A5474-669A-4187-9BD0-299AD14F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78EF0E-C4AF-42CA-9075-08B84756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24AEC-F705-408A-AF55-17F4DDCA5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555956B-0995-44A3-A740-D9A9C41F5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31619"/>
              </p:ext>
            </p:extLst>
          </p:nvPr>
        </p:nvGraphicFramePr>
        <p:xfrm>
          <a:off x="735938" y="1707091"/>
          <a:ext cx="1082526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01">
                  <a:extLst>
                    <a:ext uri="{9D8B030D-6E8A-4147-A177-3AD203B41FA5}">
                      <a16:colId xmlns:a16="http://schemas.microsoft.com/office/drawing/2014/main" val="2470763634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519165582"/>
                    </a:ext>
                  </a:extLst>
                </a:gridCol>
                <a:gridCol w="6432607">
                  <a:extLst>
                    <a:ext uri="{9D8B030D-6E8A-4147-A177-3AD203B41FA5}">
                      <a16:colId xmlns:a16="http://schemas.microsoft.com/office/drawing/2014/main" val="1188872064"/>
                    </a:ext>
                  </a:extLst>
                </a:gridCol>
              </a:tblGrid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Type Code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824747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int8, uint8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i1, u1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부호가 있는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비트</a:t>
                      </a:r>
                      <a:r>
                        <a:rPr lang="en-US" altLang="ko-KR" sz="1400" dirty="0"/>
                        <a:t>(1</a:t>
                      </a:r>
                      <a:r>
                        <a:rPr lang="ko-KR" altLang="en-US" sz="1400" dirty="0"/>
                        <a:t>바이트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정수형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부호 없는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비트 정수형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100047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int16, uint16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i2, u2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부호가 있는 </a:t>
                      </a:r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비트정수형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부호 없는 </a:t>
                      </a:r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비트 정수형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695380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int32, uint32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i4, u4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부호가 있는 </a:t>
                      </a:r>
                      <a:r>
                        <a:rPr lang="en-US" altLang="ko-KR" sz="1400" dirty="0"/>
                        <a:t>32</a:t>
                      </a:r>
                      <a:r>
                        <a:rPr lang="ko-KR" altLang="en-US" sz="1400" dirty="0"/>
                        <a:t>비트정수형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부호 없는 </a:t>
                      </a:r>
                      <a:r>
                        <a:rPr lang="en-US" altLang="ko-KR" sz="1400" dirty="0"/>
                        <a:t>32</a:t>
                      </a:r>
                      <a:r>
                        <a:rPr lang="ko-KR" altLang="en-US" sz="1400" dirty="0"/>
                        <a:t>비트 정수형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249710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int64, uint64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i8, u8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부호가 있는 </a:t>
                      </a:r>
                      <a:r>
                        <a:rPr lang="en-US" altLang="ko-KR" sz="1400" dirty="0"/>
                        <a:t>64</a:t>
                      </a:r>
                      <a:r>
                        <a:rPr lang="ko-KR" altLang="en-US" sz="1400" dirty="0"/>
                        <a:t>비트정수형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부호 없는 </a:t>
                      </a:r>
                      <a:r>
                        <a:rPr lang="en-US" altLang="ko-KR" sz="1400" dirty="0"/>
                        <a:t>64</a:t>
                      </a:r>
                      <a:r>
                        <a:rPr lang="ko-KR" altLang="en-US" sz="1400" dirty="0"/>
                        <a:t>비트 정수형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42582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float16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반정밀도 부동소수점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68842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float32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f4 </a:t>
                      </a:r>
                      <a:r>
                        <a:rPr lang="ko-KR" altLang="en-US" sz="1400" dirty="0"/>
                        <a:t>또는 </a:t>
                      </a:r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단정밀도 부동소수점</a:t>
                      </a:r>
                      <a:r>
                        <a:rPr lang="en-US" altLang="ko-KR" sz="1400" dirty="0"/>
                        <a:t>, C</a:t>
                      </a:r>
                      <a:r>
                        <a:rPr lang="ko-KR" altLang="en-US" sz="1400" dirty="0"/>
                        <a:t>언어의 </a:t>
                      </a:r>
                      <a:r>
                        <a:rPr lang="en-US" altLang="ko-KR" sz="1400" dirty="0"/>
                        <a:t>float</a:t>
                      </a:r>
                      <a:r>
                        <a:rPr lang="ko-KR" altLang="en-US" sz="1400" dirty="0"/>
                        <a:t>형과 호환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795240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float64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f8 </a:t>
                      </a:r>
                      <a:r>
                        <a:rPr lang="ko-KR" altLang="en-US" sz="1400" dirty="0"/>
                        <a:t>또는 </a:t>
                      </a:r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배정밀도 부동소수점</a:t>
                      </a:r>
                      <a:r>
                        <a:rPr lang="en-US" altLang="ko-KR" sz="1400" dirty="0"/>
                        <a:t>, C</a:t>
                      </a:r>
                      <a:r>
                        <a:rPr lang="ko-KR" altLang="en-US" sz="1400" dirty="0"/>
                        <a:t>언어의 </a:t>
                      </a:r>
                      <a:r>
                        <a:rPr lang="en-US" altLang="ko-KR" sz="1400" dirty="0"/>
                        <a:t>double</a:t>
                      </a:r>
                      <a:r>
                        <a:rPr lang="ko-KR" altLang="en-US" sz="1400" dirty="0"/>
                        <a:t>형과 </a:t>
                      </a:r>
                      <a:r>
                        <a:rPr lang="ko-KR" altLang="en-US" sz="1400" dirty="0" err="1"/>
                        <a:t>파이썬의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float </a:t>
                      </a:r>
                      <a:r>
                        <a:rPr lang="ko-KR" altLang="en-US" sz="1400" dirty="0"/>
                        <a:t>객체와 호환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791826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float128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f16 </a:t>
                      </a:r>
                      <a:r>
                        <a:rPr lang="ko-KR" altLang="en-US" sz="1400" dirty="0"/>
                        <a:t>또는 </a:t>
                      </a:r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확장 정밀도 부동소수점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397812"/>
                  </a:ext>
                </a:extLst>
              </a:tr>
              <a:tr h="257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complex64, complex128, complex25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c8, c16, c32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각각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en-US" altLang="ko-KR" sz="1400" dirty="0"/>
                        <a:t>32, 64, 128</a:t>
                      </a:r>
                      <a:r>
                        <a:rPr lang="ko-KR" altLang="en-US" sz="1400" dirty="0"/>
                        <a:t>비트 부동소수점 형을 가지는 복소수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465944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True, False </a:t>
                      </a:r>
                      <a:r>
                        <a:rPr lang="ko-KR" altLang="en-US" sz="1400" dirty="0"/>
                        <a:t>값을 저장하는 </a:t>
                      </a:r>
                      <a:r>
                        <a:rPr lang="ko-KR" altLang="en-US" sz="1400" dirty="0" err="1"/>
                        <a:t>불리언형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749958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object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파이썬 객체형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1496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string_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고정길이 문자열형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각 글자는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바이트</a:t>
                      </a:r>
                      <a:r>
                        <a:rPr lang="en-US" altLang="ko-KR" sz="1400" dirty="0"/>
                        <a:t>). </a:t>
                      </a:r>
                      <a:r>
                        <a:rPr lang="ko-KR" altLang="en-US" sz="1400" dirty="0"/>
                        <a:t>길이가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인 문자형의 </a:t>
                      </a:r>
                      <a:r>
                        <a:rPr lang="en-US" altLang="ko-KR" sz="1400" dirty="0" err="1"/>
                        <a:t>dtype</a:t>
                      </a:r>
                      <a:r>
                        <a:rPr lang="ko-KR" altLang="en-US" sz="1400" dirty="0"/>
                        <a:t>은 </a:t>
                      </a:r>
                      <a:r>
                        <a:rPr lang="en-US" altLang="ko-KR" sz="1400" dirty="0"/>
                        <a:t>S10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27043"/>
                  </a:ext>
                </a:extLst>
              </a:tr>
              <a:tr h="18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Unicode_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고정길이 </a:t>
                      </a:r>
                      <a:r>
                        <a:rPr lang="ko-KR" altLang="en-US" sz="1400" dirty="0" err="1"/>
                        <a:t>유느코드형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플랫폼에 따라 </a:t>
                      </a:r>
                      <a:r>
                        <a:rPr lang="ko-KR" altLang="en-US" sz="1400" dirty="0" err="1"/>
                        <a:t>글자별</a:t>
                      </a:r>
                      <a:r>
                        <a:rPr lang="ko-KR" altLang="en-US" sz="1400" dirty="0"/>
                        <a:t> 바이트 수가 다름</a:t>
                      </a:r>
                      <a:r>
                        <a:rPr lang="en-US" altLang="ko-KR" sz="1400" dirty="0"/>
                        <a:t>) string_</a:t>
                      </a:r>
                      <a:r>
                        <a:rPr lang="ko-KR" altLang="en-US" sz="1400" dirty="0"/>
                        <a:t>형과 같은 </a:t>
                      </a:r>
                      <a:r>
                        <a:rPr lang="ko-KR" altLang="en-US" sz="1400" dirty="0" err="1"/>
                        <a:t>형삭을</a:t>
                      </a:r>
                      <a:r>
                        <a:rPr lang="ko-KR" altLang="en-US" sz="1400" dirty="0"/>
                        <a:t> 사용함</a:t>
                      </a:r>
                      <a:r>
                        <a:rPr lang="en-US" altLang="ko-KR" sz="1400" dirty="0"/>
                        <a:t>(U10)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83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99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75D1F5-B9F0-4343-B62A-74891FE5B5E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패키지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NumPy</a:t>
            </a:r>
            <a:r>
              <a:rPr lang="ko-KR" altLang="en-US" dirty="0"/>
              <a:t>의 배열을 사용하기 위해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np</a:t>
            </a:r>
            <a:r>
              <a:rPr lang="ko-KR" altLang="en-US" dirty="0"/>
              <a:t>라는 이름을 사용함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968DFA-3EB6-4694-8385-6A26FF53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7C720-1B6B-40BC-8915-440C646C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774981-4815-4690-A66C-0A2A6DE7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EAD81D-8473-47BD-9C90-236604BFDE39}"/>
              </a:ext>
            </a:extLst>
          </p:cNvPr>
          <p:cNvSpPr/>
          <p:nvPr/>
        </p:nvSpPr>
        <p:spPr>
          <a:xfrm>
            <a:off x="1073425" y="1773141"/>
            <a:ext cx="9915277" cy="65200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import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numpy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as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np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2909A5-9C76-48E1-97EF-70F00D8B35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1-D array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명령어를 사용하여 직접 값을 입력할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A864E1-DD25-4DBD-9D54-B12F9F91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B76A55-C71B-4CA2-BA5C-4FD2BFEE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2EE92-4BF4-4377-A686-ADEF12412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847E82-C1AB-46F7-995A-0849A5C15761}"/>
              </a:ext>
            </a:extLst>
          </p:cNvPr>
          <p:cNvSpPr/>
          <p:nvPr/>
        </p:nvSpPr>
        <p:spPr>
          <a:xfrm>
            <a:off x="1138361" y="1760546"/>
            <a:ext cx="9915277" cy="85078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([1,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4, 5])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C126AF-86CB-4AA1-B5E8-4DC93A308BC9}"/>
              </a:ext>
            </a:extLst>
          </p:cNvPr>
          <p:cNvSpPr/>
          <p:nvPr/>
        </p:nvSpPr>
        <p:spPr>
          <a:xfrm>
            <a:off x="1138361" y="2761196"/>
            <a:ext cx="9915277" cy="85078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arr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(range(1, 6))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1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259A1BD-6FD5-47D4-AB15-2AEDF29FEBC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2-D array </a:t>
            </a:r>
            <a:r>
              <a:rPr lang="ko-KR" altLang="en-US" dirty="0"/>
              <a:t>생성하기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51C2CC-3381-45EB-B503-59557118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3321C5-E45B-49A2-B3A0-C8B63B0A0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E6FDE-B11F-4E74-AB49-176EA686D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5693DD-EA3B-40C5-A1D0-E48382683167}"/>
              </a:ext>
            </a:extLst>
          </p:cNvPr>
          <p:cNvSpPr/>
          <p:nvPr/>
        </p:nvSpPr>
        <p:spPr>
          <a:xfrm>
            <a:off x="1138361" y="1760546"/>
            <a:ext cx="9915277" cy="85078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([[1,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3],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[4, 5, 6], [7, 8, 9]])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8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2909A5-9C76-48E1-97EF-70F00D8B35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3-D array </a:t>
            </a:r>
            <a:r>
              <a:rPr lang="ko-KR" altLang="en-US" dirty="0"/>
              <a:t>생성하기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A864E1-DD25-4DBD-9D54-B12F9F91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B76A55-C71B-4CA2-BA5C-4FD2BFEE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2EE92-4BF4-4377-A686-ADEF12412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809DC4-D2E8-45B8-90BB-CB8FB4E253C0}"/>
              </a:ext>
            </a:extLst>
          </p:cNvPr>
          <p:cNvSpPr/>
          <p:nvPr/>
        </p:nvSpPr>
        <p:spPr>
          <a:xfrm>
            <a:off x="1138361" y="1757612"/>
            <a:ext cx="9915277" cy="104919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([[[1,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3],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[4, 5, 6]]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[[7, 8, 9], [10, 11, 12]]])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4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A4B88C-14B6-412B-B1C7-98F15F2B37A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1-D Array / 2-D Array / 3-D Array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9C699B-D1C3-403F-B77F-674A942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07DBB-8351-410E-B181-051C582C5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92B6F0-14D7-4D4B-B3C3-0B8B50664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26" name="Picture 2" descr="NumPy array">
            <a:extLst>
              <a:ext uri="{FF2B5EF4-FFF2-40B4-BE49-F238E27FC236}">
                <a16:creationId xmlns:a16="http://schemas.microsoft.com/office/drawing/2014/main" id="{D50FC4A2-6CC4-4564-B17E-3A0D28FC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44" y="1725999"/>
            <a:ext cx="8554112" cy="41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8F0988-973B-4341-B32F-359F03504040}"/>
              </a:ext>
            </a:extLst>
          </p:cNvPr>
          <p:cNvSpPr txBox="1"/>
          <p:nvPr/>
        </p:nvSpPr>
        <p:spPr>
          <a:xfrm>
            <a:off x="758024" y="5867935"/>
            <a:ext cx="10675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hlinkClick r:id="rId3"/>
              </a:rPr>
              <a:t>[</a:t>
            </a:r>
            <a:r>
              <a:rPr lang="ko-KR" altLang="en-US" sz="1600" dirty="0">
                <a:hlinkClick r:id="rId3"/>
              </a:rPr>
              <a:t>출처</a:t>
            </a:r>
            <a:r>
              <a:rPr lang="en-US" altLang="ko-KR" sz="1600" dirty="0">
                <a:hlinkClick r:id="rId3"/>
              </a:rPr>
              <a:t>] Python NumPy array - Create NumPy </a:t>
            </a:r>
            <a:r>
              <a:rPr lang="en-US" altLang="ko-KR" sz="1600" dirty="0" err="1">
                <a:hlinkClick r:id="rId3"/>
              </a:rPr>
              <a:t>ndarray</a:t>
            </a:r>
            <a:r>
              <a:rPr lang="en-US" altLang="ko-KR" sz="1600" dirty="0">
                <a:hlinkClick r:id="rId3"/>
              </a:rPr>
              <a:t> (multidimensional array) (indianaiproduction.com)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427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E6AF01-BA44-43F4-AE52-9AED413D00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명령어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3EB2E1-3A23-47DA-9CFC-B6BC4361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791523-4F06-4A7B-9B57-859EB4FC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DCA83-2CBB-49D3-8A67-F185340C9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71CB047-9211-4C1C-BCC7-6723B644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94345"/>
              </p:ext>
            </p:extLst>
          </p:nvPr>
        </p:nvGraphicFramePr>
        <p:xfrm>
          <a:off x="783645" y="1697677"/>
          <a:ext cx="10841163" cy="322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10">
                  <a:extLst>
                    <a:ext uri="{9D8B030D-6E8A-4147-A177-3AD203B41FA5}">
                      <a16:colId xmlns:a16="http://schemas.microsoft.com/office/drawing/2014/main" val="2669887643"/>
                    </a:ext>
                  </a:extLst>
                </a:gridCol>
                <a:gridCol w="5848332">
                  <a:extLst>
                    <a:ext uri="{9D8B030D-6E8A-4147-A177-3AD203B41FA5}">
                      <a16:colId xmlns:a16="http://schemas.microsoft.com/office/drawing/2014/main" val="875165172"/>
                    </a:ext>
                  </a:extLst>
                </a:gridCol>
                <a:gridCol w="3613721">
                  <a:extLst>
                    <a:ext uri="{9D8B030D-6E8A-4147-A177-3AD203B41FA5}">
                      <a16:colId xmlns:a16="http://schemas.microsoft.com/office/drawing/2014/main" val="2167036960"/>
                    </a:ext>
                  </a:extLst>
                </a:gridCol>
              </a:tblGrid>
              <a:tr h="644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904554"/>
                  </a:ext>
                </a:extLst>
              </a:tr>
              <a:tr h="644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배열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모양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np.shape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15878"/>
                  </a:ext>
                </a:extLst>
              </a:tr>
              <a:tr h="644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ndim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배열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차수</a:t>
                      </a:r>
                      <a:r>
                        <a:rPr lang="en-US" altLang="ko-KR" dirty="0"/>
                        <a:t>(Dimension, </a:t>
                      </a:r>
                      <a:r>
                        <a:rPr lang="ko-KR" altLang="en-US" dirty="0"/>
                        <a:t>깊이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np.ndim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754992"/>
                  </a:ext>
                </a:extLst>
              </a:tr>
              <a:tr h="644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len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배열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길이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)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[0])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02584"/>
                  </a:ext>
                </a:extLst>
              </a:tr>
              <a:tr h="644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배열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형식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4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37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2A2EA0-A006-4CFC-953B-C4D723A5A1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배열 생성의 예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A42CFC-ADFD-4EDE-9967-AC98DEB5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5B772-9C10-44ED-BCE1-2B13BF426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138D3-FF61-4889-9EA7-99BD0008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1ECE48-A594-4F1E-A2D6-C7BC8D50D026}"/>
              </a:ext>
            </a:extLst>
          </p:cNvPr>
          <p:cNvSpPr/>
          <p:nvPr/>
        </p:nvSpPr>
        <p:spPr>
          <a:xfrm>
            <a:off x="1138361" y="1760546"/>
            <a:ext cx="9915277" cy="1443830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import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numpy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as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np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arrayA</a:t>
            </a:r>
            <a:r>
              <a:rPr lang="en-US" altLang="ko-KR" b="1" dirty="0">
                <a:solidFill>
                  <a:schemeClr val="tx1"/>
                </a:solidFill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</a:rPr>
              <a:t>np.zeros</a:t>
            </a:r>
            <a:r>
              <a:rPr lang="en-US" altLang="ko-KR" b="1" dirty="0">
                <a:solidFill>
                  <a:schemeClr val="tx1"/>
                </a:solidFill>
              </a:rPr>
              <a:t>((3, 6))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arrayA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8B3665-04FD-4952-8465-D193F33489C9}"/>
              </a:ext>
            </a:extLst>
          </p:cNvPr>
          <p:cNvSpPr/>
          <p:nvPr/>
        </p:nvSpPr>
        <p:spPr>
          <a:xfrm>
            <a:off x="1138361" y="3354237"/>
            <a:ext cx="9915277" cy="1443830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import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numpy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as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np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arrayA</a:t>
            </a:r>
            <a:r>
              <a:rPr lang="en-US" altLang="ko-KR" b="1" dirty="0">
                <a:solidFill>
                  <a:schemeClr val="tx1"/>
                </a:solidFill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</a:rPr>
              <a:t>np.ones</a:t>
            </a:r>
            <a:r>
              <a:rPr lang="en-US" altLang="ko-KR" b="1" dirty="0">
                <a:solidFill>
                  <a:schemeClr val="tx1"/>
                </a:solidFill>
              </a:rPr>
              <a:t>((3, 6))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arrayA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1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2A2EA0-A006-4CFC-953B-C4D723A5A1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배열 생성의 예</a:t>
            </a:r>
            <a:r>
              <a:rPr lang="en-US" altLang="ko-KR" dirty="0"/>
              <a:t>(2)</a:t>
            </a:r>
          </a:p>
          <a:p>
            <a:pPr lvl="1"/>
            <a:r>
              <a:rPr lang="en-US" altLang="ko-KR" dirty="0"/>
              <a:t>reshape</a:t>
            </a:r>
          </a:p>
          <a:p>
            <a:pPr lvl="2"/>
            <a:r>
              <a:rPr lang="ko-KR" altLang="en-US" dirty="0"/>
              <a:t>배열의 원소의 수는 변하지 않음</a:t>
            </a:r>
            <a:endParaRPr lang="en-US" altLang="ko-KR" dirty="0"/>
          </a:p>
          <a:p>
            <a:pPr lvl="2"/>
            <a:r>
              <a:rPr lang="ko-KR" altLang="en-US" dirty="0"/>
              <a:t>차원</a:t>
            </a:r>
            <a:r>
              <a:rPr lang="en-US" altLang="ko-KR" dirty="0"/>
              <a:t>, 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열의 수를 변화시킴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A42CFC-ADFD-4EDE-9967-AC98DEB5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5B772-9C10-44ED-BCE1-2B13BF426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138D3-FF61-4889-9EA7-99BD0008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1ECE48-A594-4F1E-A2D6-C7BC8D50D026}"/>
              </a:ext>
            </a:extLst>
          </p:cNvPr>
          <p:cNvSpPr/>
          <p:nvPr/>
        </p:nvSpPr>
        <p:spPr>
          <a:xfrm>
            <a:off x="1138361" y="3597296"/>
            <a:ext cx="9915277" cy="1443830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import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numpy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as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np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arrayA</a:t>
            </a:r>
            <a:r>
              <a:rPr lang="en-US" altLang="ko-KR" b="1" dirty="0">
                <a:solidFill>
                  <a:schemeClr val="tx1"/>
                </a:solidFill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(100, 110).reshape(2, 5)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arrayA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8B3665-04FD-4952-8465-D193F33489C9}"/>
              </a:ext>
            </a:extLst>
          </p:cNvPr>
          <p:cNvSpPr/>
          <p:nvPr/>
        </p:nvSpPr>
        <p:spPr>
          <a:xfrm>
            <a:off x="1138361" y="5190987"/>
            <a:ext cx="9915277" cy="931516"/>
          </a:xfrm>
          <a:prstGeom prst="roundRect">
            <a:avLst>
              <a:gd name="adj" fmla="val 11845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arr</a:t>
            </a:r>
            <a:r>
              <a:rPr lang="en-US" altLang="ko-KR" b="1" dirty="0">
                <a:solidFill>
                  <a:schemeClr val="tx1"/>
                </a:solidFill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</a:rPr>
              <a:t>arrayA.reshape</a:t>
            </a:r>
            <a:r>
              <a:rPr lang="en-US" altLang="ko-KR" b="1" dirty="0">
                <a:solidFill>
                  <a:schemeClr val="tx1"/>
                </a:solidFill>
              </a:rPr>
              <a:t>(5, 2)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2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41DD2E-3F9F-4144-AFBB-322554098F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NumPy : Numerical Python</a:t>
            </a:r>
          </a:p>
          <a:p>
            <a:pPr lvl="1"/>
            <a:r>
              <a:rPr lang="ko-KR" altLang="en-US" dirty="0"/>
              <a:t>고성능의 과학계산 컴퓨팅과 데이터 분석에 필요한 기본패키지</a:t>
            </a:r>
          </a:p>
          <a:p>
            <a:pPr lvl="1"/>
            <a:r>
              <a:rPr lang="ko-KR" altLang="en-US" dirty="0"/>
              <a:t>행렬이나 대규모의 다차원 배열을 쉽게 처리</a:t>
            </a:r>
          </a:p>
          <a:p>
            <a:pPr lvl="1"/>
            <a:r>
              <a:rPr lang="ko-KR" altLang="en-US" dirty="0"/>
              <a:t>계산과학</a:t>
            </a:r>
            <a:r>
              <a:rPr lang="en-US" altLang="ko-KR" dirty="0"/>
              <a:t>(Computational Science) </a:t>
            </a:r>
            <a:r>
              <a:rPr lang="ko-KR" altLang="en-US" dirty="0"/>
              <a:t>분야의 복잡한 연산을 지원</a:t>
            </a:r>
          </a:p>
          <a:p>
            <a:pPr lvl="1"/>
            <a:r>
              <a:rPr lang="en-US" altLang="ko-KR" dirty="0"/>
              <a:t>SciPy, Matplotlib, Pandas </a:t>
            </a:r>
            <a:r>
              <a:rPr lang="ko-KR" altLang="en-US" dirty="0"/>
              <a:t>등에 채용되어 더 복잡한 연산을 쉽게 처리 가능하도록 지원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C42BD6-B2A0-4A6B-A912-9DC154EA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5FC9AC-42FE-4C03-9333-C8AB56F53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AF14B-3B11-48F9-A88B-636DA59C2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5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38D032-5604-40B8-9330-2A6F5C2696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변환</a:t>
            </a:r>
            <a:r>
              <a:rPr lang="en-US" altLang="ko-KR" dirty="0"/>
              <a:t>(Transpose)</a:t>
            </a:r>
          </a:p>
          <a:p>
            <a:pPr lvl="1"/>
            <a:r>
              <a:rPr lang="ko-KR" altLang="en-US" dirty="0"/>
              <a:t>배열의 행과 열을 교체</a:t>
            </a:r>
            <a:endParaRPr lang="en-US" altLang="ko-KR" dirty="0"/>
          </a:p>
          <a:p>
            <a:pPr lvl="1"/>
            <a:r>
              <a:rPr lang="en-US" altLang="ko-KR" dirty="0" err="1"/>
              <a:t>ar.T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27685A-2537-4D0E-9074-8511F993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72B98-AC7A-4D3E-A98C-D57CA9BFC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4B03D-652A-434A-A78C-831F173E6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7894BC-2A9C-415A-A413-D7CBA399145B}"/>
              </a:ext>
            </a:extLst>
          </p:cNvPr>
          <p:cNvSpPr/>
          <p:nvPr/>
        </p:nvSpPr>
        <p:spPr>
          <a:xfrm>
            <a:off x="5932667" y="2256956"/>
            <a:ext cx="5453601" cy="931516"/>
          </a:xfrm>
          <a:prstGeom prst="roundRect">
            <a:avLst>
              <a:gd name="adj" fmla="val 11845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(10).reshape(2, 5)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3E2839-32BA-4063-9BD7-7625A25ADC6E}"/>
              </a:ext>
            </a:extLst>
          </p:cNvPr>
          <p:cNvSpPr/>
          <p:nvPr/>
        </p:nvSpPr>
        <p:spPr>
          <a:xfrm>
            <a:off x="5932667" y="3669529"/>
            <a:ext cx="5453601" cy="931516"/>
          </a:xfrm>
          <a:prstGeom prst="roundRect">
            <a:avLst>
              <a:gd name="adj" fmla="val 11845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(10).reshape(2, 5).T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1DA047-0D3A-49EE-AC27-A139BD9C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91" y="2973788"/>
            <a:ext cx="3630283" cy="2986667"/>
          </a:xfrm>
          <a:prstGeom prst="rect">
            <a:avLst/>
          </a:prstGeom>
          <a:ln>
            <a:solidFill>
              <a:srgbClr val="2B4F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80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Slicing (1)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r>
              <a:rPr lang="en-US" altLang="ko-KR" dirty="0"/>
              <a:t>: </a:t>
            </a:r>
            <a:r>
              <a:rPr lang="ko-KR" altLang="en-US" dirty="0"/>
              <a:t>리스트와 동일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F7688D-ED24-4731-83DF-E39D23DD8A81}"/>
              </a:ext>
            </a:extLst>
          </p:cNvPr>
          <p:cNvSpPr/>
          <p:nvPr/>
        </p:nvSpPr>
        <p:spPr>
          <a:xfrm>
            <a:off x="1138361" y="2482187"/>
            <a:ext cx="9915277" cy="1893625"/>
          </a:xfrm>
          <a:prstGeom prst="roundRect">
            <a:avLst>
              <a:gd name="adj" fmla="val 4308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array([0,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4,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5,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6,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7,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8,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9,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10,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11])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[1:7]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[3:]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[:5]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Slicing (2)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차원 배열</a:t>
            </a:r>
            <a:r>
              <a:rPr lang="en-US" altLang="ko-KR" dirty="0"/>
              <a:t>: ‘,’</a:t>
            </a:r>
            <a:r>
              <a:rPr lang="ko-KR" altLang="en-US" dirty="0"/>
              <a:t>로 구별하여 연결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F7688D-ED24-4731-83DF-E39D23DD8A81}"/>
              </a:ext>
            </a:extLst>
          </p:cNvPr>
          <p:cNvSpPr/>
          <p:nvPr/>
        </p:nvSpPr>
        <p:spPr>
          <a:xfrm>
            <a:off x="1138360" y="2347015"/>
            <a:ext cx="9915277" cy="2042105"/>
          </a:xfrm>
          <a:prstGeom prst="roundRect">
            <a:avLst>
              <a:gd name="adj" fmla="val 4308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array([0,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3],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[4,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5,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6,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7],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[8,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9,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10,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11]])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[0:, 1:]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[1:, 1:]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[1:2, 1:2]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DCB299-A2A1-429D-9B71-00B6388C8186}"/>
              </a:ext>
            </a:extLst>
          </p:cNvPr>
          <p:cNvSpPr/>
          <p:nvPr/>
        </p:nvSpPr>
        <p:spPr>
          <a:xfrm>
            <a:off x="1138359" y="4538980"/>
            <a:ext cx="9915277" cy="1742549"/>
          </a:xfrm>
          <a:prstGeom prst="roundRect">
            <a:avLst>
              <a:gd name="adj" fmla="val 575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(1, 101).reshape(10, 10)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[1:-1, 1:-1]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[[1, 3], :]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34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Concatenation(</a:t>
            </a:r>
            <a:r>
              <a:rPr lang="ko-KR" altLang="en-US" dirty="0"/>
              <a:t>병합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np.concatenate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479A1F-C2A9-423C-853E-0B4EF8D0B6DC}"/>
              </a:ext>
            </a:extLst>
          </p:cNvPr>
          <p:cNvSpPr/>
          <p:nvPr/>
        </p:nvSpPr>
        <p:spPr>
          <a:xfrm>
            <a:off x="1138361" y="2482187"/>
            <a:ext cx="9915277" cy="2781576"/>
          </a:xfrm>
          <a:prstGeom prst="roundRect">
            <a:avLst>
              <a:gd name="adj" fmla="val 4308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x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([1, 2, 3])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y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([3, 2, 1])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np.concatenate</a:t>
            </a:r>
            <a:r>
              <a:rPr lang="en-US" altLang="ko-KR" b="1" dirty="0">
                <a:solidFill>
                  <a:schemeClr val="tx1"/>
                </a:solidFill>
              </a:rPr>
              <a:t>([x, y])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grid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([[1, 2, 3], [3, 2, 1]])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np.concatenate</a:t>
            </a:r>
            <a:r>
              <a:rPr lang="en-US" altLang="ko-KR" b="1" dirty="0">
                <a:solidFill>
                  <a:schemeClr val="tx1"/>
                </a:solidFill>
              </a:rPr>
              <a:t>([grid, grid])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np.concatenate</a:t>
            </a:r>
            <a:r>
              <a:rPr lang="en-US" altLang="ko-KR" b="1" dirty="0">
                <a:solidFill>
                  <a:schemeClr val="tx1"/>
                </a:solidFill>
              </a:rPr>
              <a:t>([grid, grid], axis=1)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32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Concatenation(</a:t>
            </a:r>
            <a:r>
              <a:rPr lang="ko-KR" altLang="en-US" dirty="0"/>
              <a:t>병합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np.vstack</a:t>
            </a:r>
            <a:r>
              <a:rPr lang="en-US" altLang="ko-KR" dirty="0"/>
              <a:t>: </a:t>
            </a:r>
            <a:r>
              <a:rPr lang="ko-KR" altLang="en-US" dirty="0"/>
              <a:t>수직으로 쌓음</a:t>
            </a:r>
            <a:endParaRPr lang="en-US" altLang="ko-KR" dirty="0"/>
          </a:p>
          <a:p>
            <a:pPr lvl="1"/>
            <a:r>
              <a:rPr lang="en-US" altLang="ko-KR" dirty="0" err="1"/>
              <a:t>np.hstack</a:t>
            </a:r>
            <a:r>
              <a:rPr lang="en-US" altLang="ko-KR" dirty="0"/>
              <a:t>: </a:t>
            </a:r>
            <a:r>
              <a:rPr lang="ko-KR" altLang="en-US" dirty="0"/>
              <a:t>수평으로 병합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479A1F-C2A9-423C-853E-0B4EF8D0B6DC}"/>
              </a:ext>
            </a:extLst>
          </p:cNvPr>
          <p:cNvSpPr/>
          <p:nvPr/>
        </p:nvSpPr>
        <p:spPr>
          <a:xfrm>
            <a:off x="1138361" y="3134194"/>
            <a:ext cx="9915277" cy="2781576"/>
          </a:xfrm>
          <a:prstGeom prst="roundRect">
            <a:avLst>
              <a:gd name="adj" fmla="val 4308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x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([1, 2, 3])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grid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([[9, 8, 7], [6, 5, 4]])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np.vstack</a:t>
            </a:r>
            <a:r>
              <a:rPr lang="en-US" altLang="ko-KR" b="1" dirty="0">
                <a:solidFill>
                  <a:schemeClr val="tx1"/>
                </a:solidFill>
              </a:rPr>
              <a:t>([x,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grid])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y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([[99], [99]])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np.hstack</a:t>
            </a:r>
            <a:r>
              <a:rPr lang="en-US" altLang="ko-KR" b="1" dirty="0">
                <a:solidFill>
                  <a:schemeClr val="tx1"/>
                </a:solidFill>
              </a:rPr>
              <a:t>([grid, y])</a:t>
            </a:r>
          </a:p>
        </p:txBody>
      </p:sp>
    </p:spTree>
    <p:extLst>
      <p:ext uri="{BB962C8B-B14F-4D97-AF65-F5344CB8AC3E}">
        <p14:creationId xmlns:p14="http://schemas.microsoft.com/office/powerpoint/2010/main" val="128907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Splitting (</a:t>
            </a:r>
            <a:r>
              <a:rPr lang="ko-KR" altLang="en-US" dirty="0"/>
              <a:t>분할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np.split</a:t>
            </a:r>
            <a:r>
              <a:rPr lang="en-US" altLang="ko-KR" dirty="0"/>
              <a:t> / </a:t>
            </a:r>
            <a:r>
              <a:rPr lang="en-US" altLang="ko-KR" dirty="0" err="1"/>
              <a:t>np.hsplit</a:t>
            </a:r>
            <a:r>
              <a:rPr lang="en-US" altLang="ko-KR" dirty="0"/>
              <a:t> / </a:t>
            </a:r>
            <a:r>
              <a:rPr lang="en-US" altLang="ko-KR" dirty="0" err="1"/>
              <a:t>np.vsplit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4A78B3A-060E-4371-A0A3-594911D4941B}"/>
              </a:ext>
            </a:extLst>
          </p:cNvPr>
          <p:cNvSpPr/>
          <p:nvPr/>
        </p:nvSpPr>
        <p:spPr>
          <a:xfrm>
            <a:off x="1138361" y="2402674"/>
            <a:ext cx="9915277" cy="841458"/>
          </a:xfrm>
          <a:prstGeom prst="roundRect">
            <a:avLst>
              <a:gd name="adj" fmla="val 118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grid = </a:t>
            </a:r>
            <a:r>
              <a:rPr lang="en-US" altLang="ko-KR" b="1" dirty="0" err="1">
                <a:solidFill>
                  <a:schemeClr val="tx1"/>
                </a:solidFill>
              </a:rPr>
              <a:t>np.arrange</a:t>
            </a:r>
            <a:r>
              <a:rPr lang="en-US" altLang="ko-KR" b="1" dirty="0">
                <a:solidFill>
                  <a:schemeClr val="tx1"/>
                </a:solidFill>
              </a:rPr>
              <a:t>(16).reshape(4, 4)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78E6D2-2EB6-4FCC-ABAE-9ABBA188F54F}"/>
              </a:ext>
            </a:extLst>
          </p:cNvPr>
          <p:cNvSpPr/>
          <p:nvPr/>
        </p:nvSpPr>
        <p:spPr>
          <a:xfrm>
            <a:off x="1138360" y="3429000"/>
            <a:ext cx="4841021" cy="1119146"/>
          </a:xfrm>
          <a:prstGeom prst="roundRect">
            <a:avLst>
              <a:gd name="adj" fmla="val 118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left, right = </a:t>
            </a:r>
            <a:r>
              <a:rPr lang="en-US" altLang="ko-KR" b="1" dirty="0" err="1">
                <a:solidFill>
                  <a:schemeClr val="tx1"/>
                </a:solidFill>
              </a:rPr>
              <a:t>np.hsplit</a:t>
            </a:r>
            <a:r>
              <a:rPr lang="en-US" altLang="ko-KR" b="1" dirty="0">
                <a:solidFill>
                  <a:schemeClr val="tx1"/>
                </a:solidFill>
              </a:rPr>
              <a:t>(grid, [2])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print(left)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print(right)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980019-D276-4DD3-89E1-198F70493B62}"/>
              </a:ext>
            </a:extLst>
          </p:cNvPr>
          <p:cNvSpPr/>
          <p:nvPr/>
        </p:nvSpPr>
        <p:spPr>
          <a:xfrm>
            <a:off x="1138360" y="4733014"/>
            <a:ext cx="4841021" cy="1119146"/>
          </a:xfrm>
          <a:prstGeom prst="roundRect">
            <a:avLst>
              <a:gd name="adj" fmla="val 118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left, right = </a:t>
            </a:r>
            <a:r>
              <a:rPr lang="en-US" altLang="ko-KR" b="1" dirty="0" err="1">
                <a:solidFill>
                  <a:schemeClr val="tx1"/>
                </a:solidFill>
              </a:rPr>
              <a:t>np.hsplit</a:t>
            </a:r>
            <a:r>
              <a:rPr lang="en-US" altLang="ko-KR" b="1" dirty="0">
                <a:solidFill>
                  <a:schemeClr val="tx1"/>
                </a:solidFill>
              </a:rPr>
              <a:t>(grid, [3])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print(left)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print(right)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6CF617-D019-4253-980A-64049E4D06F3}"/>
              </a:ext>
            </a:extLst>
          </p:cNvPr>
          <p:cNvSpPr/>
          <p:nvPr/>
        </p:nvSpPr>
        <p:spPr>
          <a:xfrm>
            <a:off x="6212617" y="3429000"/>
            <a:ext cx="4841021" cy="1119146"/>
          </a:xfrm>
          <a:prstGeom prst="roundRect">
            <a:avLst>
              <a:gd name="adj" fmla="val 118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upper, lower = </a:t>
            </a:r>
            <a:r>
              <a:rPr lang="en-US" altLang="ko-KR" b="1" dirty="0" err="1">
                <a:solidFill>
                  <a:schemeClr val="tx1"/>
                </a:solidFill>
              </a:rPr>
              <a:t>np.vsplit</a:t>
            </a:r>
            <a:r>
              <a:rPr lang="en-US" altLang="ko-KR" b="1" dirty="0">
                <a:solidFill>
                  <a:schemeClr val="tx1"/>
                </a:solidFill>
              </a:rPr>
              <a:t>(grid, [2])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print(upper)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print(lower)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3352B1-8069-4C34-A214-8C6B58E9BA50}"/>
              </a:ext>
            </a:extLst>
          </p:cNvPr>
          <p:cNvSpPr/>
          <p:nvPr/>
        </p:nvSpPr>
        <p:spPr>
          <a:xfrm>
            <a:off x="6212617" y="4733014"/>
            <a:ext cx="4841021" cy="1119146"/>
          </a:xfrm>
          <a:prstGeom prst="roundRect">
            <a:avLst>
              <a:gd name="adj" fmla="val 118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upper, lower = </a:t>
            </a:r>
            <a:r>
              <a:rPr lang="en-US" altLang="ko-KR" b="1" dirty="0" err="1">
                <a:solidFill>
                  <a:schemeClr val="tx1"/>
                </a:solidFill>
              </a:rPr>
              <a:t>np.vsplit</a:t>
            </a:r>
            <a:r>
              <a:rPr lang="en-US" altLang="ko-KR" b="1" dirty="0">
                <a:solidFill>
                  <a:schemeClr val="tx1"/>
                </a:solidFill>
              </a:rPr>
              <a:t>(grid, [3])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print(upper)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print(lower)</a:t>
            </a:r>
          </a:p>
        </p:txBody>
      </p:sp>
    </p:spTree>
    <p:extLst>
      <p:ext uri="{BB962C8B-B14F-4D97-AF65-F5344CB8AC3E}">
        <p14:creationId xmlns:p14="http://schemas.microsoft.com/office/powerpoint/2010/main" val="97016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FCA1F-067F-4069-8086-B1F0686A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5" y="1275864"/>
            <a:ext cx="11086769" cy="3901439"/>
          </a:xfrm>
          <a:prstGeom prst="rect">
            <a:avLst/>
          </a:prstGeom>
          <a:ln>
            <a:solidFill>
              <a:srgbClr val="2B4F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931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Vectorization</a:t>
            </a:r>
            <a:r>
              <a:rPr lang="ko-KR" altLang="en-US" dirty="0"/>
              <a:t> </a:t>
            </a:r>
            <a:r>
              <a:rPr lang="en-US" altLang="ko-KR" dirty="0"/>
              <a:t>Operation</a:t>
            </a:r>
          </a:p>
          <a:p>
            <a:pPr lvl="1"/>
            <a:r>
              <a:rPr lang="ko-KR" altLang="en-US" dirty="0"/>
              <a:t>배열화 계산</a:t>
            </a:r>
            <a:endParaRPr lang="en-US" altLang="ko-KR" dirty="0"/>
          </a:p>
          <a:p>
            <a:pPr lvl="1"/>
            <a:r>
              <a:rPr lang="ko-KR" altLang="en-US" dirty="0"/>
              <a:t>원소 별로 하나씩 계산하는 것이 아니라 배열 단위로 계산</a:t>
            </a:r>
            <a:endParaRPr lang="en-US" altLang="ko-KR" dirty="0"/>
          </a:p>
          <a:p>
            <a:pPr lvl="1"/>
            <a:r>
              <a:rPr lang="en-US" altLang="ko-KR" dirty="0"/>
              <a:t>Loops </a:t>
            </a:r>
            <a:r>
              <a:rPr lang="ko-KR" altLang="en-US" dirty="0"/>
              <a:t>없이 연산하므로 코드의 양 감소</a:t>
            </a:r>
            <a:endParaRPr lang="en-US" altLang="ko-KR" dirty="0"/>
          </a:p>
          <a:p>
            <a:pPr lvl="1"/>
            <a:r>
              <a:rPr lang="ko-KR" altLang="en-US" dirty="0"/>
              <a:t>병렬처리 가능</a:t>
            </a:r>
            <a:r>
              <a:rPr lang="en-US" altLang="ko-KR" dirty="0"/>
              <a:t>(Multi-Core)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174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Vectorization</a:t>
            </a:r>
            <a:r>
              <a:rPr lang="ko-KR" altLang="en-US" dirty="0"/>
              <a:t> </a:t>
            </a:r>
            <a:r>
              <a:rPr lang="en-US" altLang="ko-KR" dirty="0"/>
              <a:t>Operation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칙 연산</a:t>
            </a:r>
            <a:endParaRPr lang="en-US" altLang="ko-KR" dirty="0"/>
          </a:p>
          <a:p>
            <a:pPr lvl="1"/>
            <a:r>
              <a:rPr lang="ko-KR" altLang="en-US" dirty="0"/>
              <a:t>논리 연산</a:t>
            </a:r>
            <a:endParaRPr lang="en-US" altLang="ko-KR" dirty="0"/>
          </a:p>
          <a:p>
            <a:pPr lvl="1"/>
            <a:r>
              <a:rPr lang="ko-KR" altLang="en-US" dirty="0"/>
              <a:t>비교 연산</a:t>
            </a:r>
            <a:endParaRPr lang="en-US" altLang="ko-KR" dirty="0"/>
          </a:p>
          <a:p>
            <a:pPr lvl="1"/>
            <a:r>
              <a:rPr lang="ko-KR" altLang="en-US" dirty="0"/>
              <a:t>지수 함수</a:t>
            </a:r>
            <a:r>
              <a:rPr lang="en-US" altLang="ko-KR" dirty="0"/>
              <a:t>, </a:t>
            </a:r>
            <a:r>
              <a:rPr lang="ko-KR" altLang="en-US" dirty="0"/>
              <a:t>로그 함수 지원</a:t>
            </a:r>
            <a:endParaRPr lang="en-US" altLang="ko-KR" dirty="0"/>
          </a:p>
          <a:p>
            <a:pPr lvl="1"/>
            <a:r>
              <a:rPr lang="en-US" altLang="ko-KR" dirty="0"/>
              <a:t>A[A &lt; 10] = 0</a:t>
            </a:r>
          </a:p>
          <a:p>
            <a:pPr lvl="2"/>
            <a:r>
              <a:rPr lang="ko-KR" altLang="en-US" dirty="0"/>
              <a:t>값이 </a:t>
            </a:r>
            <a:r>
              <a:rPr lang="en-US" altLang="ko-KR" dirty="0"/>
              <a:t>10 </a:t>
            </a:r>
            <a:r>
              <a:rPr lang="ko-KR" altLang="en-US" dirty="0"/>
              <a:t>이하인 원소를 </a:t>
            </a:r>
            <a:r>
              <a:rPr lang="en-US" altLang="ko-KR" dirty="0"/>
              <a:t>0</a:t>
            </a:r>
            <a:r>
              <a:rPr lang="ko-KR" altLang="en-US" dirty="0"/>
              <a:t>으로 치환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97C708-0016-4020-B91B-BEA4402DCE0A}"/>
              </a:ext>
            </a:extLst>
          </p:cNvPr>
          <p:cNvSpPr/>
          <p:nvPr/>
        </p:nvSpPr>
        <p:spPr>
          <a:xfrm>
            <a:off x="4939084" y="3341899"/>
            <a:ext cx="6428631" cy="824317"/>
          </a:xfrm>
          <a:prstGeom prst="roundRect">
            <a:avLst>
              <a:gd name="adj" fmla="val 118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(c – d) &gt;0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B82A7B-3729-44B4-AE96-ED49A1584E51}"/>
              </a:ext>
            </a:extLst>
          </p:cNvPr>
          <p:cNvSpPr/>
          <p:nvPr/>
        </p:nvSpPr>
        <p:spPr>
          <a:xfrm>
            <a:off x="4939084" y="2037885"/>
            <a:ext cx="6428631" cy="1119146"/>
          </a:xfrm>
          <a:prstGeom prst="roundRect">
            <a:avLst>
              <a:gd name="adj" fmla="val 118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c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([7, 5, 9, 10, 4, 10, 6, 2]).reshape(2, 4)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d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([1, 3, 4, 9, 14, 7, 6, 4]).reshape(2, 4)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4D8A89-CD89-499C-9793-43295C717FE3}"/>
              </a:ext>
            </a:extLst>
          </p:cNvPr>
          <p:cNvSpPr/>
          <p:nvPr/>
        </p:nvSpPr>
        <p:spPr>
          <a:xfrm>
            <a:off x="5917759" y="4351084"/>
            <a:ext cx="5449956" cy="983610"/>
          </a:xfrm>
          <a:prstGeom prst="roundRect">
            <a:avLst>
              <a:gd name="adj" fmla="val 118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A[A&lt;10] = 0</a:t>
            </a:r>
          </a:p>
        </p:txBody>
      </p:sp>
    </p:spTree>
    <p:extLst>
      <p:ext uri="{BB962C8B-B14F-4D97-AF65-F5344CB8AC3E}">
        <p14:creationId xmlns:p14="http://schemas.microsoft.com/office/powerpoint/2010/main" val="377794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en-US" altLang="ko-KR" dirty="0"/>
              <a:t>(Broadcasting)</a:t>
            </a:r>
          </a:p>
          <a:p>
            <a:pPr lvl="1"/>
            <a:r>
              <a:rPr lang="ko-KR" altLang="en-US" dirty="0"/>
              <a:t>행렬끼리 연산할 때</a:t>
            </a:r>
            <a:r>
              <a:rPr lang="en-US" altLang="ko-KR" dirty="0"/>
              <a:t> </a:t>
            </a:r>
            <a:r>
              <a:rPr lang="ko-KR" altLang="en-US" dirty="0"/>
              <a:t>크기가 다른 경우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>
                <a:solidFill>
                  <a:srgbClr val="00B050"/>
                </a:solidFill>
              </a:rPr>
              <a:t>알아서</a:t>
            </a:r>
            <a:r>
              <a:rPr lang="ko-KR" altLang="en-US" dirty="0"/>
              <a:t> 확대해 주는 기능</a:t>
            </a:r>
            <a:endParaRPr lang="en-US" altLang="ko-KR" dirty="0"/>
          </a:p>
          <a:p>
            <a:pPr lvl="2"/>
            <a:r>
              <a:rPr lang="ko-KR" altLang="en-US" dirty="0"/>
              <a:t>특별히 작업해 줄 것은 없음</a:t>
            </a:r>
            <a:endParaRPr lang="en-US" altLang="ko-KR" dirty="0"/>
          </a:p>
          <a:p>
            <a:pPr lvl="2"/>
            <a:r>
              <a:rPr lang="ko-KR" altLang="en-US" dirty="0"/>
              <a:t>우측의 수행 결과를 확인해 보자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A2D212-617A-41CB-8E10-A282C847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64" y="2419929"/>
            <a:ext cx="3113152" cy="36807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91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C2EF05-7B9F-4E1D-9C53-EFA61FC55A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NumPy</a:t>
            </a:r>
            <a:r>
              <a:rPr lang="ko-KR" altLang="en-US" dirty="0"/>
              <a:t>에서 제공하는 기능</a:t>
            </a:r>
            <a:endParaRPr lang="en-US" altLang="ko-KR" dirty="0"/>
          </a:p>
          <a:p>
            <a:pPr lvl="1"/>
            <a:r>
              <a:rPr lang="ko-KR" altLang="en-US" dirty="0"/>
              <a:t>빠르고 메모리를 효율적으로 사용하며 벡터 산술연산과 세련된 </a:t>
            </a:r>
            <a:r>
              <a:rPr lang="ko-KR" altLang="en-US" dirty="0" err="1"/>
              <a:t>브로드캐스팅</a:t>
            </a:r>
            <a:r>
              <a:rPr lang="ko-KR" altLang="en-US" dirty="0"/>
              <a:t> 기능을 제공하는 다차원 배열 </a:t>
            </a:r>
            <a:r>
              <a:rPr lang="en-US" altLang="ko-KR" dirty="0" err="1"/>
              <a:t>ndarray</a:t>
            </a:r>
            <a:endParaRPr lang="en-US" altLang="ko-KR" dirty="0"/>
          </a:p>
          <a:p>
            <a:pPr lvl="1"/>
            <a:r>
              <a:rPr lang="ko-KR" altLang="en-US" dirty="0"/>
              <a:t>반복문을 작성할 필요 없이 전체 데이터 배열에 대해 빠른 연산을 제공하는 표준 수학 함수</a:t>
            </a:r>
          </a:p>
          <a:p>
            <a:pPr lvl="1"/>
            <a:r>
              <a:rPr lang="ko-KR" altLang="en-US" dirty="0"/>
              <a:t>배열 데이터를 디스크에 쓰거나 읽을 수 있는 도구와 메모리에 올려진 파일을 사용하는 도구</a:t>
            </a:r>
          </a:p>
          <a:p>
            <a:pPr lvl="1"/>
            <a:r>
              <a:rPr lang="ko-KR" altLang="en-US" dirty="0"/>
              <a:t>선형대수</a:t>
            </a:r>
            <a:r>
              <a:rPr lang="en-US" altLang="ko-KR" dirty="0"/>
              <a:t>, </a:t>
            </a:r>
            <a:r>
              <a:rPr lang="ko-KR" altLang="en-US" dirty="0"/>
              <a:t>난수 발생기</a:t>
            </a:r>
            <a:r>
              <a:rPr lang="en-US" altLang="ko-KR" dirty="0"/>
              <a:t>, </a:t>
            </a:r>
            <a:r>
              <a:rPr lang="ko-KR" altLang="en-US" dirty="0"/>
              <a:t>푸리에 변환 기능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C, C++, </a:t>
            </a:r>
            <a:r>
              <a:rPr lang="ko-KR" altLang="en-US" dirty="0">
                <a:solidFill>
                  <a:srgbClr val="00B050"/>
                </a:solidFill>
              </a:rPr>
              <a:t>포트란으로 쓰여진 코드를 통합하는 도구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2D705-2F8E-43E0-B23C-9DEC9D7F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C8B641-962D-475B-9CD9-69A6EC8B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1D463-16B9-4C1A-B4BB-09FC6FC6F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061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en-US" altLang="ko-KR" dirty="0"/>
              <a:t>(Broadcasting)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23E620-087B-4E21-9090-0DB55B0A0DF8}"/>
              </a:ext>
            </a:extLst>
          </p:cNvPr>
          <p:cNvSpPr/>
          <p:nvPr/>
        </p:nvSpPr>
        <p:spPr>
          <a:xfrm>
            <a:off x="1138361" y="1959327"/>
            <a:ext cx="9915277" cy="1443830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 = </a:t>
            </a:r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(15).reshape(5, 3)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b = </a:t>
            </a:r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(5).reshape(5, 1)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 = a + b</a:t>
            </a:r>
          </a:p>
        </p:txBody>
      </p:sp>
    </p:spTree>
    <p:extLst>
      <p:ext uri="{BB962C8B-B14F-4D97-AF65-F5344CB8AC3E}">
        <p14:creationId xmlns:p14="http://schemas.microsoft.com/office/powerpoint/2010/main" val="287829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수행 시간 비교</a:t>
            </a:r>
            <a:endParaRPr lang="en-US" altLang="ko-KR" dirty="0"/>
          </a:p>
          <a:p>
            <a:pPr lvl="1"/>
            <a:r>
              <a:rPr lang="ko-KR" altLang="en-US" dirty="0"/>
              <a:t>정수 리스트를 </a:t>
            </a:r>
            <a:r>
              <a:rPr lang="en-US" altLang="ko-KR" dirty="0"/>
              <a:t>2</a:t>
            </a:r>
            <a:r>
              <a:rPr lang="ko-KR" altLang="en-US" dirty="0"/>
              <a:t>개 만들고</a:t>
            </a:r>
            <a:r>
              <a:rPr lang="en-US" altLang="ko-KR" dirty="0"/>
              <a:t> </a:t>
            </a:r>
            <a:r>
              <a:rPr lang="ko-KR" altLang="en-US" dirty="0"/>
              <a:t>각 원소를 곱하는 연산을 수행해보자</a:t>
            </a:r>
            <a:endParaRPr lang="en-US" altLang="ko-KR" dirty="0"/>
          </a:p>
          <a:p>
            <a:pPr lvl="1"/>
            <a:r>
              <a:rPr lang="en-US" altLang="ko-KR" dirty="0"/>
              <a:t>%%time</a:t>
            </a:r>
            <a:r>
              <a:rPr lang="ko-KR" altLang="en-US" dirty="0"/>
              <a:t>을 사용하여 수행시간 확인</a:t>
            </a:r>
            <a:endParaRPr lang="en-US" altLang="ko-KR" dirty="0"/>
          </a:p>
          <a:p>
            <a:pPr lvl="2"/>
            <a:r>
              <a:rPr lang="ko-KR" altLang="en-US" dirty="0"/>
              <a:t>셀의 맨 위에 적용</a:t>
            </a:r>
            <a:r>
              <a:rPr lang="en-US" altLang="ko-KR" dirty="0"/>
              <a:t>. </a:t>
            </a:r>
            <a:r>
              <a:rPr lang="ko-KR" altLang="en-US" dirty="0"/>
              <a:t>셀의 평균 실행시간을 표시함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1B31931-EECB-49F6-8B52-3BA4D15A91EC}"/>
              </a:ext>
            </a:extLst>
          </p:cNvPr>
          <p:cNvSpPr/>
          <p:nvPr/>
        </p:nvSpPr>
        <p:spPr>
          <a:xfrm>
            <a:off x="1138362" y="3617843"/>
            <a:ext cx="4562724" cy="2043486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%%time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inputA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[1,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4,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5,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6,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7,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8,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9,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10]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inputB</a:t>
            </a:r>
            <a:r>
              <a:rPr lang="en-US" altLang="ko-KR" b="1" dirty="0">
                <a:solidFill>
                  <a:schemeClr val="tx1"/>
                </a:solidFill>
              </a:rPr>
              <a:t> = [1,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4,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5,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6,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7,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8,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9,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10]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ResultC</a:t>
            </a:r>
            <a:r>
              <a:rPr lang="en-US" altLang="ko-KR" b="1" dirty="0">
                <a:solidFill>
                  <a:schemeClr val="tx1"/>
                </a:solidFill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</a:rPr>
              <a:t>inputA</a:t>
            </a:r>
            <a:r>
              <a:rPr lang="en-US" altLang="ko-KR" b="1" dirty="0">
                <a:solidFill>
                  <a:schemeClr val="tx1"/>
                </a:solidFill>
              </a:rPr>
              <a:t> * </a:t>
            </a:r>
            <a:r>
              <a:rPr lang="en-US" altLang="ko-KR" b="1" dirty="0" err="1">
                <a:solidFill>
                  <a:schemeClr val="tx1"/>
                </a:solidFill>
              </a:rPr>
              <a:t>inputB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82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1EFEEA-03B6-4432-95D4-BEAE58342C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/>
              <a:t>astype</a:t>
            </a:r>
            <a:r>
              <a:rPr lang="en-US" altLang="ko-KR" dirty="0"/>
              <a:t>:</a:t>
            </a:r>
            <a:r>
              <a:rPr lang="ko-KR" altLang="en-US" dirty="0"/>
              <a:t> 자료형 변환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A4AA11-FF77-4CB6-9969-8204D8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3C92F-419E-48C0-AE8D-9E1DBA6B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4A10-2C02-404B-BCDF-01DCA362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129289-69F0-49F2-83EC-A5A8EAAAA862}"/>
              </a:ext>
            </a:extLst>
          </p:cNvPr>
          <p:cNvSpPr/>
          <p:nvPr/>
        </p:nvSpPr>
        <p:spPr>
          <a:xfrm>
            <a:off x="1138361" y="1774843"/>
            <a:ext cx="9915277" cy="1443830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 = </a:t>
            </a:r>
            <a:r>
              <a:rPr lang="en-US" altLang="ko-KR" b="1" dirty="0" err="1">
                <a:solidFill>
                  <a:schemeClr val="tx1"/>
                </a:solidFill>
              </a:rPr>
              <a:t>np.random.random</a:t>
            </a:r>
            <a:r>
              <a:rPr lang="en-US" altLang="ko-KR" b="1" dirty="0">
                <a:solidFill>
                  <a:schemeClr val="tx1"/>
                </a:solidFill>
              </a:rPr>
              <a:t>(10)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 = a*100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b = </a:t>
            </a:r>
            <a:r>
              <a:rPr lang="en-US" altLang="ko-KR" b="1" dirty="0" err="1">
                <a:solidFill>
                  <a:schemeClr val="tx1"/>
                </a:solidFill>
              </a:rPr>
              <a:t>a.astype</a:t>
            </a:r>
            <a:r>
              <a:rPr lang="en-US" altLang="ko-KR" b="1" dirty="0">
                <a:solidFill>
                  <a:schemeClr val="tx1"/>
                </a:solidFill>
              </a:rPr>
              <a:t>(int)</a:t>
            </a:r>
          </a:p>
        </p:txBody>
      </p:sp>
    </p:spTree>
    <p:extLst>
      <p:ext uri="{BB962C8B-B14F-4D97-AF65-F5344CB8AC3E}">
        <p14:creationId xmlns:p14="http://schemas.microsoft.com/office/powerpoint/2010/main" val="1490987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9DA781-78F3-4958-AC39-291186143AA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dot: </a:t>
            </a:r>
            <a:r>
              <a:rPr lang="ko-KR" altLang="en-US" dirty="0"/>
              <a:t>두 행렬의 벡터 내적</a:t>
            </a:r>
            <a:endParaRPr lang="en-US" altLang="ko-KR" dirty="0"/>
          </a:p>
          <a:p>
            <a:pPr lvl="1"/>
            <a:r>
              <a:rPr lang="ko-KR" altLang="en-US" dirty="0"/>
              <a:t>행렬의 내적</a:t>
            </a:r>
            <a:r>
              <a:rPr lang="en-US" altLang="ko-KR" dirty="0"/>
              <a:t>(</a:t>
            </a:r>
            <a:r>
              <a:rPr lang="ko-KR" altLang="en-US" dirty="0" err="1"/>
              <a:t>합성곱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D9F28D-AABC-407D-A90C-088FEC69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669280-054C-44BF-B82E-943B8A6DF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6AFB72-8175-4152-A71A-6AFCCA1A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83963E-A474-46C5-8F27-60FB12BA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58" y="2370231"/>
            <a:ext cx="9023684" cy="3836258"/>
          </a:xfrm>
          <a:prstGeom prst="rect">
            <a:avLst/>
          </a:prstGeom>
          <a:ln>
            <a:solidFill>
              <a:srgbClr val="2B4F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324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9DA781-78F3-4958-AC39-291186143AA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dot: </a:t>
            </a:r>
            <a:r>
              <a:rPr lang="ko-KR" altLang="en-US" dirty="0"/>
              <a:t>두 행렬의 벡터 내적</a:t>
            </a:r>
            <a:endParaRPr lang="en-US" altLang="ko-KR" dirty="0"/>
          </a:p>
          <a:p>
            <a:pPr lvl="1"/>
            <a:r>
              <a:rPr lang="ko-KR" altLang="en-US" dirty="0"/>
              <a:t>행렬의 내적</a:t>
            </a:r>
            <a:r>
              <a:rPr lang="en-US" altLang="ko-KR" dirty="0"/>
              <a:t>(</a:t>
            </a:r>
            <a:r>
              <a:rPr lang="ko-KR" altLang="en-US" dirty="0" err="1"/>
              <a:t>합성곱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D9F28D-AABC-407D-A90C-088FEC69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669280-054C-44BF-B82E-943B8A6DF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6AFB72-8175-4152-A71A-6AFCCA1A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425874-724F-43AD-86B8-F9B4DB36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45168"/>
            <a:ext cx="8610600" cy="2962275"/>
          </a:xfrm>
          <a:prstGeom prst="rect">
            <a:avLst/>
          </a:prstGeom>
          <a:ln>
            <a:solidFill>
              <a:srgbClr val="2B4F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348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29BE4E-CDEA-4A7B-9D65-49EEDB7C1B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dot: </a:t>
            </a:r>
            <a:r>
              <a:rPr lang="ko-KR" altLang="en-US" dirty="0"/>
              <a:t>두 행렬의 벡터 내적</a:t>
            </a:r>
            <a:endParaRPr lang="en-US" altLang="ko-KR" dirty="0"/>
          </a:p>
          <a:p>
            <a:pPr lvl="1"/>
            <a:r>
              <a:rPr lang="ko-KR" altLang="en-US" dirty="0"/>
              <a:t>행렬과 스칼라 곱</a:t>
            </a:r>
            <a:endParaRPr lang="en-US" altLang="ko-KR" dirty="0"/>
          </a:p>
          <a:p>
            <a:pPr lvl="1"/>
            <a:r>
              <a:rPr lang="ko-KR" altLang="en-US" dirty="0"/>
              <a:t>행렬과 행렬 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5A0A80-3686-4539-B1BD-BFB7FB8A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41502-867B-456D-95D8-CFD6DA4B1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723F2-D225-4E44-8716-8A6493FF8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1E69D31-00AA-4624-BDAD-50E9B94637AD}"/>
              </a:ext>
            </a:extLst>
          </p:cNvPr>
          <p:cNvSpPr/>
          <p:nvPr/>
        </p:nvSpPr>
        <p:spPr>
          <a:xfrm>
            <a:off x="1138361" y="3114359"/>
            <a:ext cx="9915277" cy="1443830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ar1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([1, 2, 3])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ar2 = </a:t>
            </a:r>
            <a:r>
              <a:rPr lang="en-US" altLang="ko-KR" b="1" dirty="0" err="1">
                <a:solidFill>
                  <a:schemeClr val="tx1"/>
                </a:solidFill>
              </a:rPr>
              <a:t>np.array</a:t>
            </a:r>
            <a:r>
              <a:rPr lang="en-US" altLang="ko-KR" b="1" dirty="0">
                <a:solidFill>
                  <a:schemeClr val="tx1"/>
                </a:solidFill>
              </a:rPr>
              <a:t>([1, 2, 3]).T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 = np.dot(ar1, ar2)</a:t>
            </a:r>
          </a:p>
        </p:txBody>
      </p:sp>
    </p:spTree>
    <p:extLst>
      <p:ext uri="{BB962C8B-B14F-4D97-AF65-F5344CB8AC3E}">
        <p14:creationId xmlns:p14="http://schemas.microsoft.com/office/powerpoint/2010/main" val="479097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29BE4E-CDEA-4A7B-9D65-49EEDB7C1BC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46835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행렬곱은</a:t>
            </a:r>
            <a:r>
              <a:rPr lang="ko-KR" altLang="en-US" dirty="0"/>
              <a:t> 어디에 활용되는가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가중치 합</a:t>
            </a:r>
            <a:r>
              <a:rPr lang="en-US" altLang="ko-KR" dirty="0"/>
              <a:t>(Weighted Sum)</a:t>
            </a:r>
          </a:p>
          <a:p>
            <a:pPr lvl="2"/>
            <a:r>
              <a:rPr lang="ko-KR" altLang="en-US" dirty="0"/>
              <a:t>요소들의 동일한 가치로 합산하는 것이 아니라 중요도에 따라 가중치를 곱해준 후 합산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바나나</a:t>
            </a:r>
            <a:r>
              <a:rPr lang="en-US" altLang="ko-KR" dirty="0"/>
              <a:t>, </a:t>
            </a:r>
            <a:r>
              <a:rPr lang="ko-KR" altLang="en-US" dirty="0"/>
              <a:t>복숭아를 사는데 개수와 가격이 각각 다름</a:t>
            </a:r>
            <a:endParaRPr lang="en-US" altLang="ko-KR" dirty="0"/>
          </a:p>
          <a:p>
            <a:pPr lvl="3"/>
            <a:r>
              <a:rPr lang="ko-KR" altLang="en-US" dirty="0"/>
              <a:t>사과 </a:t>
            </a:r>
            <a:r>
              <a:rPr lang="en-US" altLang="ko-KR" dirty="0"/>
              <a:t>30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바나나 </a:t>
            </a:r>
            <a:r>
              <a:rPr lang="en-US" altLang="ko-KR" dirty="0"/>
              <a:t>500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복숭아 </a:t>
            </a:r>
            <a:r>
              <a:rPr lang="en-US" altLang="ko-KR" dirty="0"/>
              <a:t>70</a:t>
            </a:r>
            <a:r>
              <a:rPr lang="ko-KR" altLang="en-US" dirty="0"/>
              <a:t>개를 구입한 총액 계산</a:t>
            </a:r>
            <a:endParaRPr lang="en-US" altLang="ko-KR" dirty="0"/>
          </a:p>
          <a:p>
            <a:pPr lvl="3"/>
            <a:r>
              <a:rPr lang="ko-KR" altLang="en-US" dirty="0"/>
              <a:t>단가</a:t>
            </a:r>
            <a:r>
              <a:rPr lang="en-US" altLang="ko-KR" dirty="0"/>
              <a:t>: </a:t>
            </a:r>
            <a:r>
              <a:rPr lang="ko-KR" altLang="en-US" dirty="0"/>
              <a:t>사과 </a:t>
            </a:r>
            <a:r>
              <a:rPr lang="en-US" altLang="ko-KR" dirty="0"/>
              <a:t>1000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바나나 </a:t>
            </a:r>
            <a:r>
              <a:rPr lang="en-US" altLang="ko-KR" dirty="0"/>
              <a:t>170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복숭아 </a:t>
            </a:r>
            <a:r>
              <a:rPr lang="en-US" altLang="ko-KR" dirty="0"/>
              <a:t>1500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5A0A80-3686-4539-B1BD-BFB7FB8A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41502-867B-456D-95D8-CFD6DA4B1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723F2-D225-4E44-8716-8A6493FF8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761829-0606-4245-8E91-A6B12A530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01"/>
          <a:stretch/>
        </p:blipFill>
        <p:spPr>
          <a:xfrm>
            <a:off x="2046171" y="2909054"/>
            <a:ext cx="9063789" cy="2054378"/>
          </a:xfrm>
          <a:prstGeom prst="rect">
            <a:avLst/>
          </a:prstGeom>
          <a:ln>
            <a:solidFill>
              <a:srgbClr val="2B4F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648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29BE4E-CDEA-4A7B-9D65-49EEDB7C1B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행렬곱은</a:t>
            </a:r>
            <a:r>
              <a:rPr lang="ko-KR" altLang="en-US" dirty="0"/>
              <a:t> 어디에 활용되는가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가중치 평균</a:t>
            </a:r>
            <a:r>
              <a:rPr lang="en-US" altLang="ko-KR" dirty="0"/>
              <a:t>(Weighted Average)</a:t>
            </a:r>
          </a:p>
          <a:p>
            <a:pPr lvl="2"/>
            <a:r>
              <a:rPr lang="ko-KR" altLang="en-US" dirty="0"/>
              <a:t>각각의 가중치를 곱한 합을 전체 가중치의 합으로 나누어 계산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성적 환산 시 학점별로 가중치를 곱하여 평균 계산</a:t>
            </a:r>
            <a:endParaRPr lang="en-US" altLang="ko-KR" dirty="0"/>
          </a:p>
          <a:p>
            <a:pPr lvl="3"/>
            <a:r>
              <a:rPr lang="ko-KR" altLang="en-US" dirty="0"/>
              <a:t>학생 </a:t>
            </a:r>
            <a:r>
              <a:rPr lang="en-US" altLang="ko-KR" dirty="0"/>
              <a:t>A: </a:t>
            </a:r>
            <a:r>
              <a:rPr lang="ko-KR" altLang="en-US" dirty="0"/>
              <a:t>국어 </a:t>
            </a:r>
            <a:r>
              <a:rPr lang="en-US" altLang="ko-KR" dirty="0"/>
              <a:t>87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수학 </a:t>
            </a:r>
            <a:r>
              <a:rPr lang="en-US" altLang="ko-KR" dirty="0"/>
              <a:t>93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영어 </a:t>
            </a:r>
            <a:r>
              <a:rPr lang="en-US" altLang="ko-KR" dirty="0"/>
              <a:t>90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도덕 </a:t>
            </a:r>
            <a:r>
              <a:rPr lang="en-US" altLang="ko-KR" dirty="0"/>
              <a:t>100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ko-KR" altLang="en-US" dirty="0"/>
              <a:t>학생 </a:t>
            </a:r>
            <a:r>
              <a:rPr lang="en-US" altLang="ko-KR" dirty="0"/>
              <a:t>B: </a:t>
            </a:r>
            <a:r>
              <a:rPr lang="ko-KR" altLang="en-US" dirty="0"/>
              <a:t>국어 </a:t>
            </a:r>
            <a:r>
              <a:rPr lang="en-US" altLang="ko-KR" dirty="0"/>
              <a:t>88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수학 </a:t>
            </a:r>
            <a:r>
              <a:rPr lang="en-US" altLang="ko-KR" dirty="0"/>
              <a:t>92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영어 </a:t>
            </a:r>
            <a:r>
              <a:rPr lang="en-US" altLang="ko-KR" dirty="0"/>
              <a:t>93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도덕 </a:t>
            </a:r>
            <a:r>
              <a:rPr lang="en-US" altLang="ko-KR" dirty="0"/>
              <a:t>85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ko-KR" altLang="en-US" dirty="0"/>
              <a:t>과목 가중치</a:t>
            </a:r>
            <a:r>
              <a:rPr lang="en-US" altLang="ko-KR" dirty="0"/>
              <a:t>: </a:t>
            </a:r>
            <a:r>
              <a:rPr lang="ko-KR" altLang="en-US" dirty="0"/>
              <a:t>국어 </a:t>
            </a:r>
            <a:r>
              <a:rPr lang="en-US" altLang="ko-KR" dirty="0"/>
              <a:t>4, </a:t>
            </a:r>
            <a:r>
              <a:rPr lang="ko-KR" altLang="en-US" dirty="0"/>
              <a:t>수학 </a:t>
            </a:r>
            <a:r>
              <a:rPr lang="en-US" altLang="ko-KR" dirty="0"/>
              <a:t>4, </a:t>
            </a:r>
            <a:r>
              <a:rPr lang="ko-KR" altLang="en-US" dirty="0"/>
              <a:t>영어 </a:t>
            </a:r>
            <a:r>
              <a:rPr lang="en-US" altLang="ko-KR" dirty="0"/>
              <a:t>4, </a:t>
            </a:r>
            <a:r>
              <a:rPr lang="ko-KR" altLang="en-US" dirty="0"/>
              <a:t>도덕 </a:t>
            </a:r>
            <a:r>
              <a:rPr lang="en-US" altLang="ko-KR" dirty="0"/>
              <a:t>1</a:t>
            </a:r>
          </a:p>
          <a:p>
            <a:pPr lvl="3"/>
            <a:r>
              <a:rPr lang="ko-KR" altLang="en-US" dirty="0"/>
              <a:t>두 학생 중 가중 평균이 더 높은 학생 찾기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5A0A80-3686-4539-B1BD-BFB7FB8A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41502-867B-456D-95D8-CFD6DA4B1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723F2-D225-4E44-8716-8A6493FF8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588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29BE4E-CDEA-4A7B-9D65-49EEDB7C1B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행렬곱은</a:t>
            </a:r>
            <a:r>
              <a:rPr lang="ko-KR" altLang="en-US" dirty="0"/>
              <a:t> 어디에 활용되는가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유사도 검사</a:t>
            </a:r>
            <a:r>
              <a:rPr lang="en-US" altLang="ko-KR" dirty="0"/>
              <a:t> (Similarity Check)</a:t>
            </a:r>
          </a:p>
          <a:p>
            <a:pPr lvl="2"/>
            <a:r>
              <a:rPr lang="ko-KR" altLang="en-US" dirty="0"/>
              <a:t>두 벡터가 비슷할수록 높은 점수가 나옴</a:t>
            </a:r>
            <a:endParaRPr lang="en-US" altLang="ko-KR" dirty="0"/>
          </a:p>
          <a:p>
            <a:pPr lvl="2"/>
            <a:r>
              <a:rPr lang="en-US" altLang="ko-KR" dirty="0"/>
              <a:t>Cosine </a:t>
            </a:r>
            <a:r>
              <a:rPr lang="ko-KR" altLang="en-US" dirty="0"/>
              <a:t>유사도가 많이 사용됨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5A0A80-3686-4539-B1BD-BFB7FB8A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41502-867B-456D-95D8-CFD6DA4B1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723F2-D225-4E44-8716-8A6493FF8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4E3AE-9E00-45AB-92EA-7ACAB398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16" y="3617594"/>
            <a:ext cx="5759367" cy="1650508"/>
          </a:xfrm>
          <a:prstGeom prst="rect">
            <a:avLst/>
          </a:prstGeom>
          <a:ln>
            <a:solidFill>
              <a:srgbClr val="2B4F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645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E6AF01-BA44-43F4-AE52-9AED413D00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유용한 명령어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3EB2E1-3A23-47DA-9CFC-B6BC4361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791523-4F06-4A7B-9B57-859EB4FC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DCA83-2CBB-49D3-8A67-F185340C9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71CB047-9211-4C1C-BCC7-6723B644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50935"/>
              </p:ext>
            </p:extLst>
          </p:nvPr>
        </p:nvGraphicFramePr>
        <p:xfrm>
          <a:off x="783645" y="1697677"/>
          <a:ext cx="10841163" cy="434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10">
                  <a:extLst>
                    <a:ext uri="{9D8B030D-6E8A-4147-A177-3AD203B41FA5}">
                      <a16:colId xmlns:a16="http://schemas.microsoft.com/office/drawing/2014/main" val="2669887643"/>
                    </a:ext>
                  </a:extLst>
                </a:gridCol>
                <a:gridCol w="5385056">
                  <a:extLst>
                    <a:ext uri="{9D8B030D-6E8A-4147-A177-3AD203B41FA5}">
                      <a16:colId xmlns:a16="http://schemas.microsoft.com/office/drawing/2014/main" val="875165172"/>
                    </a:ext>
                  </a:extLst>
                </a:gridCol>
                <a:gridCol w="4076997">
                  <a:extLst>
                    <a:ext uri="{9D8B030D-6E8A-4147-A177-3AD203B41FA5}">
                      <a16:colId xmlns:a16="http://schemas.microsoft.com/office/drawing/2014/main" val="2167036960"/>
                    </a:ext>
                  </a:extLst>
                </a:gridCol>
              </a:tblGrid>
              <a:tr h="483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904554"/>
                  </a:ext>
                </a:extLst>
              </a:tr>
              <a:tr h="483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shuffle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아이템의 순서를 뒤섞음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np.random.shuffle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15878"/>
                  </a:ext>
                </a:extLst>
              </a:tr>
              <a:tr h="483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 또는 부분 행렬에서 최소값을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np.min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754992"/>
                  </a:ext>
                </a:extLst>
              </a:tr>
              <a:tr h="483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 또는 부분 행렬에서 최대값을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np.max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02584"/>
                  </a:ext>
                </a:extLst>
              </a:tr>
              <a:tr h="483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argmin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최소값의 위치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np.argmin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46949"/>
                  </a:ext>
                </a:extLst>
              </a:tr>
              <a:tr h="483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argmax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최대값의 위치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np.argmax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23717"/>
                  </a:ext>
                </a:extLst>
              </a:tr>
              <a:tr h="483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행렬의 총합 반환</a:t>
                      </a:r>
                      <a:r>
                        <a:rPr lang="en-US" altLang="ko-KR" dirty="0"/>
                        <a:t>, axis</a:t>
                      </a:r>
                      <a:r>
                        <a:rPr lang="ko-KR" altLang="en-US" dirty="0"/>
                        <a:t>를 기준으로 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np.sum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, axis=0)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20396"/>
                  </a:ext>
                </a:extLst>
              </a:tr>
              <a:tr h="483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행렬의 평균값 반환</a:t>
                      </a:r>
                      <a:r>
                        <a:rPr lang="en-US" altLang="ko-KR" dirty="0"/>
                        <a:t>, axis</a:t>
                      </a:r>
                      <a:r>
                        <a:rPr lang="ko-KR" altLang="en-US" dirty="0"/>
                        <a:t>를 기준으로 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np.mean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, axis=1)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363852"/>
                  </a:ext>
                </a:extLst>
              </a:tr>
              <a:tr h="483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행렬의 중간값 반환</a:t>
                      </a:r>
                      <a:r>
                        <a:rPr lang="en-US" altLang="ko-KR" dirty="0"/>
                        <a:t>, axis</a:t>
                      </a:r>
                      <a:r>
                        <a:rPr lang="ko-KR" altLang="en-US" dirty="0"/>
                        <a:t>를 기준으로 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np.median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</a:t>
                      </a:r>
                      <a:r>
                        <a:rPr lang="en-US" altLang="ko-KR" dirty="0"/>
                        <a:t>, axis=0)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42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2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C2EF05-7B9F-4E1D-9C53-EFA61FC55A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00B050"/>
                </a:solidFill>
              </a:rPr>
              <a:t>C, C++, </a:t>
            </a:r>
            <a:r>
              <a:rPr lang="ko-KR" altLang="en-US" dirty="0">
                <a:solidFill>
                  <a:srgbClr val="00B050"/>
                </a:solidFill>
              </a:rPr>
              <a:t>포트란으로 쓰여진 코드를 통합하는 도구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ko-KR" altLang="en-US" dirty="0"/>
              <a:t>사용하기 편한 </a:t>
            </a:r>
            <a:r>
              <a:rPr lang="en-US" altLang="ko-KR" dirty="0"/>
              <a:t>C API</a:t>
            </a:r>
            <a:r>
              <a:rPr lang="ko-KR" altLang="en-US" dirty="0"/>
              <a:t>제공</a:t>
            </a:r>
          </a:p>
          <a:p>
            <a:pPr lvl="2"/>
            <a:r>
              <a:rPr lang="ko-KR" altLang="en-US" dirty="0"/>
              <a:t>데이터를 다른 </a:t>
            </a:r>
            <a:r>
              <a:rPr lang="ko-KR" altLang="en-US" dirty="0" err="1"/>
              <a:t>저수준</a:t>
            </a:r>
            <a:r>
              <a:rPr lang="ko-KR" altLang="en-US" dirty="0"/>
              <a:t> 언어로 쓰여진 외부 라이브러리에 쉽게 전달할 수 있도록 지원</a:t>
            </a:r>
          </a:p>
          <a:p>
            <a:pPr lvl="2"/>
            <a:r>
              <a:rPr lang="ko-KR" altLang="en-US" dirty="0"/>
              <a:t>외부 라이브러리에서 반환된 데이터를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NumPy </a:t>
            </a:r>
            <a:r>
              <a:rPr lang="ko-KR" altLang="en-US" dirty="0"/>
              <a:t>배열 형태로 불러올 수 있도록 지원</a:t>
            </a:r>
          </a:p>
          <a:p>
            <a:pPr lvl="2"/>
            <a:r>
              <a:rPr lang="ko-KR" altLang="en-US" dirty="0" err="1"/>
              <a:t>파이썬을</a:t>
            </a:r>
            <a:r>
              <a:rPr lang="ko-KR" altLang="en-US" dirty="0"/>
              <a:t> 레거시 </a:t>
            </a:r>
            <a:r>
              <a:rPr lang="en-US" altLang="ko-KR" dirty="0"/>
              <a:t>C/C++/</a:t>
            </a:r>
            <a:r>
              <a:rPr lang="ko-KR" altLang="en-US" dirty="0"/>
              <a:t>포트란 기반의 코드를 </a:t>
            </a:r>
            <a:r>
              <a:rPr lang="ko-KR" altLang="en-US" dirty="0" err="1"/>
              <a:t>래핑하여</a:t>
            </a:r>
            <a:r>
              <a:rPr lang="ko-KR" altLang="en-US" dirty="0"/>
              <a:t> 동적이며 쉽게 사용할 수 있는 인터페이스를 만들 수 있는 언어로 만들어 줌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2D705-2F8E-43E0-B23C-9DEC9D7F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C8B641-962D-475B-9CD9-69A6EC8B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1D463-16B9-4C1A-B4BB-09FC6FC6F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357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E6AF01-BA44-43F4-AE52-9AED413D00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유용한 명령어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3EB2E1-3A23-47DA-9CFC-B6BC4361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791523-4F06-4A7B-9B57-859EB4FC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DCA83-2CBB-49D3-8A67-F185340C9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71CB047-9211-4C1C-BCC7-6723B644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54808"/>
              </p:ext>
            </p:extLst>
          </p:nvPr>
        </p:nvGraphicFramePr>
        <p:xfrm>
          <a:off x="783645" y="1697677"/>
          <a:ext cx="10841163" cy="3748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576">
                  <a:extLst>
                    <a:ext uri="{9D8B030D-6E8A-4147-A177-3AD203B41FA5}">
                      <a16:colId xmlns:a16="http://schemas.microsoft.com/office/drawing/2014/main" val="2669887643"/>
                    </a:ext>
                  </a:extLst>
                </a:gridCol>
                <a:gridCol w="4796590">
                  <a:extLst>
                    <a:ext uri="{9D8B030D-6E8A-4147-A177-3AD203B41FA5}">
                      <a16:colId xmlns:a16="http://schemas.microsoft.com/office/drawing/2014/main" val="875165172"/>
                    </a:ext>
                  </a:extLst>
                </a:gridCol>
                <a:gridCol w="4076997">
                  <a:extLst>
                    <a:ext uri="{9D8B030D-6E8A-4147-A177-3AD203B41FA5}">
                      <a16:colId xmlns:a16="http://schemas.microsoft.com/office/drawing/2014/main" val="2167036960"/>
                    </a:ext>
                  </a:extLst>
                </a:gridCol>
              </a:tblGrid>
              <a:tr h="56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904554"/>
                  </a:ext>
                </a:extLst>
              </a:tr>
              <a:tr h="1062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행렬의 분산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모든 점들에 대한 평균으로부터의 차의 제곱의 합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반환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작을수록 데이터가 뭉쳐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15878"/>
                  </a:ext>
                </a:extLst>
              </a:tr>
              <a:tr h="743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행렬의 표준편차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분산의 제곱근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반환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작을수록 데이터가 평균값에 뭉쳐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754992"/>
                  </a:ext>
                </a:extLst>
              </a:tr>
              <a:tr h="1381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random.normal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정규분포자료 생성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loc: </a:t>
                      </a:r>
                      <a:r>
                        <a:rPr lang="ko-KR" altLang="en-US" dirty="0"/>
                        <a:t>평균값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scale:</a:t>
                      </a:r>
                      <a:r>
                        <a:rPr lang="ko-KR" altLang="en-US" dirty="0"/>
                        <a:t> 표준편차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size: </a:t>
                      </a:r>
                      <a:r>
                        <a:rPr lang="ko-KR" altLang="en-US" dirty="0"/>
                        <a:t>생성하는 자료의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np.random.normal</a:t>
                      </a:r>
                      <a:r>
                        <a:rPr lang="en-US" altLang="ko-KR" dirty="0"/>
                        <a:t>(loc-0.0, scale=1.0, size=None)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0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51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29BE4E-CDEA-4A7B-9D65-49EEDB7C1B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유용한 명령어</a:t>
            </a:r>
            <a:endParaRPr lang="en-US" altLang="ko-KR" dirty="0"/>
          </a:p>
          <a:p>
            <a:pPr lvl="1"/>
            <a:r>
              <a:rPr lang="en-US" altLang="ko-KR" dirty="0"/>
              <a:t>sort(</a:t>
            </a:r>
            <a:r>
              <a:rPr lang="ko-KR" altLang="en-US" dirty="0"/>
              <a:t>정렬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이상인 경우 </a:t>
            </a:r>
            <a:r>
              <a:rPr lang="en-US" altLang="ko-KR" dirty="0"/>
              <a:t>axis</a:t>
            </a:r>
            <a:r>
              <a:rPr lang="ko-KR" altLang="en-US" dirty="0"/>
              <a:t>에 따라 정렬 가능</a:t>
            </a:r>
            <a:endParaRPr lang="en-US" altLang="ko-KR" dirty="0"/>
          </a:p>
          <a:p>
            <a:pPr lvl="2"/>
            <a:r>
              <a:rPr lang="en-US" altLang="ko-KR" dirty="0"/>
              <a:t>axis=-1</a:t>
            </a:r>
            <a:r>
              <a:rPr lang="ko-KR" altLang="en-US" dirty="0"/>
              <a:t>이 기본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5A0A80-3686-4539-B1BD-BFB7FB8A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41502-867B-456D-95D8-CFD6DA4B1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723F2-D225-4E44-8716-8A6493FF8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41F4C76-2D27-4C67-BFBF-47E5794645A5}"/>
              </a:ext>
            </a:extLst>
          </p:cNvPr>
          <p:cNvSpPr/>
          <p:nvPr/>
        </p:nvSpPr>
        <p:spPr>
          <a:xfrm>
            <a:off x="1138361" y="2376421"/>
            <a:ext cx="4957639" cy="1834631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ar1 = </a:t>
            </a:r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(1, 15)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np.random.shuffle</a:t>
            </a:r>
            <a:r>
              <a:rPr lang="en-US" altLang="ko-KR" b="1" dirty="0">
                <a:solidFill>
                  <a:schemeClr val="tx1"/>
                </a:solidFill>
              </a:rPr>
              <a:t>(ar1)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print(ar1)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</a:t>
            </a:r>
            <a:r>
              <a:rPr lang="en-US" altLang="ko-KR" b="1" dirty="0" err="1">
                <a:solidFill>
                  <a:schemeClr val="tx1"/>
                </a:solidFill>
              </a:rPr>
              <a:t>np.sort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442B3F-E679-4236-B535-5AC1A1AC987F}"/>
              </a:ext>
            </a:extLst>
          </p:cNvPr>
          <p:cNvSpPr/>
          <p:nvPr/>
        </p:nvSpPr>
        <p:spPr>
          <a:xfrm>
            <a:off x="6384128" y="2376420"/>
            <a:ext cx="4957639" cy="1834631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ar2 = </a:t>
            </a:r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(1, 16)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np.random.shuffle</a:t>
            </a:r>
            <a:r>
              <a:rPr lang="en-US" altLang="ko-KR" b="1" dirty="0">
                <a:solidFill>
                  <a:schemeClr val="tx1"/>
                </a:solidFill>
              </a:rPr>
              <a:t>(ar2)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print(ar2)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</a:t>
            </a:r>
            <a:r>
              <a:rPr lang="en-US" altLang="ko-KR" b="1" dirty="0" err="1">
                <a:solidFill>
                  <a:schemeClr val="tx1"/>
                </a:solidFill>
              </a:rPr>
              <a:t>np.sort</a:t>
            </a:r>
            <a:r>
              <a:rPr lang="en-US" altLang="ko-KR" b="1" dirty="0">
                <a:solidFill>
                  <a:schemeClr val="tx1"/>
                </a:solidFill>
              </a:rPr>
              <a:t>(ar2, axis=0))</a:t>
            </a:r>
          </a:p>
        </p:txBody>
      </p:sp>
    </p:spTree>
    <p:extLst>
      <p:ext uri="{BB962C8B-B14F-4D97-AF65-F5344CB8AC3E}">
        <p14:creationId xmlns:p14="http://schemas.microsoft.com/office/powerpoint/2010/main" val="3486687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29BE4E-CDEA-4A7B-9D65-49EEDB7C1B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유용한 명령어</a:t>
            </a:r>
            <a:endParaRPr lang="en-US" altLang="ko-KR" dirty="0"/>
          </a:p>
          <a:p>
            <a:pPr lvl="1"/>
            <a:r>
              <a:rPr lang="en-US" altLang="ko-KR" dirty="0"/>
              <a:t>sqrt(</a:t>
            </a:r>
            <a:r>
              <a:rPr lang="ko-KR" altLang="en-US" dirty="0"/>
              <a:t>제곱근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copy(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5A0A80-3686-4539-B1BD-BFB7FB8A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41502-867B-456D-95D8-CFD6DA4B1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723F2-D225-4E44-8716-8A6493FF8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405CFF0-0C5C-47DA-9E6A-3650DD8591F9}"/>
              </a:ext>
            </a:extLst>
          </p:cNvPr>
          <p:cNvSpPr/>
          <p:nvPr/>
        </p:nvSpPr>
        <p:spPr>
          <a:xfrm>
            <a:off x="1138361" y="2320275"/>
            <a:ext cx="9915277" cy="1108725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(1, 17)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np.sqrt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ar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5C669A-0F0A-4EB4-BB68-4227AA33014F}"/>
              </a:ext>
            </a:extLst>
          </p:cNvPr>
          <p:cNvSpPr/>
          <p:nvPr/>
        </p:nvSpPr>
        <p:spPr>
          <a:xfrm>
            <a:off x="1138361" y="4166212"/>
            <a:ext cx="9915277" cy="1929788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ar1 = </a:t>
            </a:r>
            <a:r>
              <a:rPr lang="en-US" altLang="ko-KR" b="1" dirty="0" err="1">
                <a:solidFill>
                  <a:schemeClr val="tx1"/>
                </a:solidFill>
              </a:rPr>
              <a:t>np.arange</a:t>
            </a:r>
            <a:r>
              <a:rPr lang="en-US" altLang="ko-KR" b="1" dirty="0">
                <a:solidFill>
                  <a:schemeClr val="tx1"/>
                </a:solidFill>
              </a:rPr>
              <a:t>(1, 17)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print(ar1)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ar2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np.copy</a:t>
            </a:r>
            <a:r>
              <a:rPr lang="en-US" altLang="ko-KR" b="1" dirty="0">
                <a:solidFill>
                  <a:schemeClr val="tx1"/>
                </a:solidFill>
              </a:rPr>
              <a:t>(ar1)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print(ar2)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89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D4EE3-A13B-4CD5-8CED-C4D260F146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/>
              <a:t>savetxt</a:t>
            </a:r>
            <a:endParaRPr lang="en-US" altLang="ko-KR" dirty="0"/>
          </a:p>
          <a:p>
            <a:pPr lvl="1"/>
            <a:r>
              <a:rPr lang="ko-KR" altLang="en-US" dirty="0"/>
              <a:t>텍스트 파일로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loadtxt</a:t>
            </a:r>
            <a:endParaRPr lang="en-US" altLang="ko-KR" dirty="0"/>
          </a:p>
          <a:p>
            <a:pPr lvl="1"/>
            <a:r>
              <a:rPr lang="ko-KR" altLang="en-US" dirty="0"/>
              <a:t>텍스트 파일에서 자료 읽기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899B5B-7BEB-44CF-A0B0-39DE365C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 및 파일 저장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3C09AD-0C6B-47CB-B6ED-808BE5DBA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0504E-F962-4561-9B4F-72EE417C7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751D0B-D454-4870-BE39-A53BFC51CC45}"/>
              </a:ext>
            </a:extLst>
          </p:cNvPr>
          <p:cNvSpPr/>
          <p:nvPr/>
        </p:nvSpPr>
        <p:spPr>
          <a:xfrm>
            <a:off x="1138361" y="2320275"/>
            <a:ext cx="9915277" cy="759809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np.savetxt</a:t>
            </a:r>
            <a:r>
              <a:rPr lang="en-US" altLang="ko-KR" b="1" dirty="0">
                <a:solidFill>
                  <a:schemeClr val="tx1"/>
                </a:solidFill>
              </a:rPr>
              <a:t>(‘c:/ai/numbers.csv’, a, delimiter=‘,’)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92BCAD9-A6A9-4870-9D17-16F25EE58FC1}"/>
              </a:ext>
            </a:extLst>
          </p:cNvPr>
          <p:cNvSpPr/>
          <p:nvPr/>
        </p:nvSpPr>
        <p:spPr>
          <a:xfrm>
            <a:off x="1138361" y="5045428"/>
            <a:ext cx="9915277" cy="954319"/>
          </a:xfrm>
          <a:prstGeom prst="roundRect">
            <a:avLst>
              <a:gd name="adj" fmla="val 672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np.loadtxt</a:t>
            </a:r>
            <a:r>
              <a:rPr lang="en-US" altLang="ko-KR" b="1" dirty="0">
                <a:solidFill>
                  <a:schemeClr val="tx1"/>
                </a:solidFill>
              </a:rPr>
              <a:t>(‘c:/ai/numbers.csv’, delimiter=‘,’)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39884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C2EF05-7B9F-4E1D-9C53-EFA61FC55A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를 잘 활용하려면</a:t>
            </a:r>
            <a:endParaRPr lang="en-US" altLang="ko-KR" dirty="0"/>
          </a:p>
          <a:p>
            <a:pPr lvl="1"/>
            <a:r>
              <a:rPr lang="en-US" altLang="ko-KR" dirty="0"/>
              <a:t>NumPy</a:t>
            </a:r>
            <a:r>
              <a:rPr lang="ko-KR" altLang="en-US" dirty="0"/>
              <a:t>는 자체적으로는 고수준의 데이터 분석 기능을 제공하지 않으므로</a:t>
            </a:r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NumPy </a:t>
            </a:r>
            <a:r>
              <a:rPr lang="ko-KR" altLang="en-US" dirty="0"/>
              <a:t>배열과 배열기반의 컴퓨팅에 대한 이해가 선행된다면</a:t>
            </a:r>
          </a:p>
          <a:p>
            <a:pPr lvl="1"/>
            <a:r>
              <a:rPr lang="ko-KR" altLang="en-US" dirty="0"/>
              <a:t>더 상위 레벨에서 데이터 분석과 같은 기능을 제공하는 </a:t>
            </a:r>
            <a:r>
              <a:rPr lang="en-US" altLang="ko-KR" dirty="0"/>
              <a:t>Pandas </a:t>
            </a:r>
            <a:r>
              <a:rPr lang="ko-KR" altLang="en-US" dirty="0"/>
              <a:t>등의 도구들을 더욱 효율적으로 사용할 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2D705-2F8E-43E0-B23C-9DEC9D7F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C8B641-962D-475B-9CD9-69A6EC8B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1D463-16B9-4C1A-B4BB-09FC6FC6F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7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253938-9EED-4A1E-A072-E5C0D23DB91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404822" cy="5177789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대부분의 데이터 분석 애플리케이션에서 중요하게 사용되는 기능</a:t>
            </a:r>
            <a:endParaRPr lang="en-US" altLang="ko-KR" dirty="0"/>
          </a:p>
          <a:p>
            <a:pPr lvl="1"/>
            <a:r>
              <a:rPr lang="ko-KR" altLang="en-US" dirty="0"/>
              <a:t>벡터배열 상에서 데이터 개조</a:t>
            </a:r>
            <a:r>
              <a:rPr lang="en-US" altLang="ko-KR" dirty="0"/>
              <a:t>, </a:t>
            </a:r>
            <a:r>
              <a:rPr lang="ko-KR" altLang="en-US" dirty="0"/>
              <a:t>정제</a:t>
            </a:r>
            <a:r>
              <a:rPr lang="en-US" altLang="ko-KR" dirty="0"/>
              <a:t>, </a:t>
            </a:r>
            <a:r>
              <a:rPr lang="ko-KR" altLang="en-US" dirty="0"/>
              <a:t>부분집합</a:t>
            </a:r>
            <a:r>
              <a:rPr lang="en-US" altLang="ko-KR" dirty="0"/>
              <a:t>, </a:t>
            </a:r>
            <a:r>
              <a:rPr lang="ko-KR" altLang="en-US" dirty="0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변형</a:t>
            </a:r>
            <a:r>
              <a:rPr lang="en-US" altLang="ko-KR" dirty="0"/>
              <a:t>, </a:t>
            </a:r>
            <a:r>
              <a:rPr lang="ko-KR" altLang="en-US" dirty="0"/>
              <a:t>이종연산의 빠른 수행</a:t>
            </a:r>
          </a:p>
          <a:p>
            <a:pPr lvl="1"/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유일 원소 찾기</a:t>
            </a:r>
            <a:r>
              <a:rPr lang="en-US" altLang="ko-KR" dirty="0"/>
              <a:t>, </a:t>
            </a:r>
            <a:r>
              <a:rPr lang="ko-KR" altLang="en-US" dirty="0"/>
              <a:t>집합연산과 같은 일반적인 배열 처리 알고리즘</a:t>
            </a:r>
          </a:p>
          <a:p>
            <a:pPr lvl="1"/>
            <a:r>
              <a:rPr lang="ko-KR" altLang="en-US" dirty="0"/>
              <a:t>통계의 효과적인 표현과 데이터의 수집</a:t>
            </a:r>
            <a:r>
              <a:rPr lang="en-US" altLang="ko-KR" dirty="0"/>
              <a:t>/</a:t>
            </a:r>
            <a:r>
              <a:rPr lang="ko-KR" altLang="en-US" dirty="0"/>
              <a:t>요약</a:t>
            </a:r>
          </a:p>
          <a:p>
            <a:pPr lvl="1"/>
            <a:r>
              <a:rPr lang="ko-KR" altLang="en-US" dirty="0"/>
              <a:t>이종의 데이터 묶음을 병합하고 엮기 위한 데이터 정렬과 데이터 간의 관계 조작</a:t>
            </a:r>
          </a:p>
          <a:p>
            <a:pPr lvl="1"/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~ else </a:t>
            </a:r>
            <a:r>
              <a:rPr lang="ko-KR" altLang="en-US" dirty="0"/>
              <a:t>포함 </a:t>
            </a:r>
            <a:r>
              <a:rPr lang="ko-KR" altLang="en-US" dirty="0" err="1"/>
              <a:t>반복문</a:t>
            </a:r>
            <a:r>
              <a:rPr lang="ko-KR" altLang="en-US" dirty="0"/>
              <a:t> 대신 사용가능한 </a:t>
            </a:r>
            <a:r>
              <a:rPr lang="ko-KR" altLang="en-US" dirty="0" err="1"/>
              <a:t>조건절</a:t>
            </a:r>
            <a:r>
              <a:rPr lang="ko-KR" altLang="en-US" dirty="0"/>
              <a:t> 표현을 할 수 있는 배열 표현</a:t>
            </a:r>
          </a:p>
          <a:p>
            <a:pPr lvl="1"/>
            <a:r>
              <a:rPr lang="ko-KR" altLang="en-US" dirty="0"/>
              <a:t>데이터 그룹 전체에 적용할 수 있는 수집</a:t>
            </a:r>
            <a:r>
              <a:rPr lang="en-US" altLang="ko-KR" dirty="0"/>
              <a:t>, </a:t>
            </a:r>
            <a:r>
              <a:rPr lang="ko-KR" altLang="en-US" dirty="0"/>
              <a:t>변형</a:t>
            </a:r>
            <a:r>
              <a:rPr lang="en-US" altLang="ko-KR" dirty="0"/>
              <a:t>, </a:t>
            </a:r>
            <a:r>
              <a:rPr lang="ko-KR" altLang="en-US" dirty="0"/>
              <a:t>함수의 적용과 같은 데이터 처리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95DC3F-EE12-4764-A75F-552F4A7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F9A6F-C15A-4E39-94CF-0F0D2E5D1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31F48-1382-4B98-AE76-08C2C378E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ED51E8-14A5-40AA-9BE6-96454DED52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8F0FF3-660C-49B0-AB26-D01D79B4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149A3-7B33-48B5-896C-A0D07DDBD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E7787-9895-4117-81B4-B4F9DA3A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55C013-546C-47B2-845E-02A24662A081}"/>
              </a:ext>
            </a:extLst>
          </p:cNvPr>
          <p:cNvSpPr/>
          <p:nvPr/>
        </p:nvSpPr>
        <p:spPr>
          <a:xfrm>
            <a:off x="999214" y="1552739"/>
            <a:ext cx="10193572" cy="58044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NumPy</a:t>
            </a:r>
            <a:r>
              <a:rPr lang="ko-KR" altLang="en-US" b="1" dirty="0">
                <a:solidFill>
                  <a:schemeClr val="tx1"/>
                </a:solidFill>
              </a:rPr>
              <a:t>는 이런 연산을 위한 기본 라이브러리를 제공함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5C5B35-74ED-4F9D-BC37-EF6D2DCB9591}"/>
              </a:ext>
            </a:extLst>
          </p:cNvPr>
          <p:cNvSpPr/>
          <p:nvPr/>
        </p:nvSpPr>
        <p:spPr>
          <a:xfrm>
            <a:off x="999214" y="2848553"/>
            <a:ext cx="10193572" cy="141334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Pandas</a:t>
            </a:r>
            <a:r>
              <a:rPr lang="ko-KR" altLang="en-US" b="1" dirty="0">
                <a:solidFill>
                  <a:schemeClr val="tx1"/>
                </a:solidFill>
              </a:rPr>
              <a:t>와 같은 상위 레벨의 인터페이스를 제공하는 라이브러리와 함께 사용할 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효과가 극대화됨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6250325-E1C9-4A41-9C13-F1335FD4B70B}"/>
              </a:ext>
            </a:extLst>
          </p:cNvPr>
          <p:cNvSpPr/>
          <p:nvPr/>
        </p:nvSpPr>
        <p:spPr>
          <a:xfrm>
            <a:off x="5674581" y="2307249"/>
            <a:ext cx="842838" cy="43881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4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2BAF5F-17C2-4F10-A701-FC219866A7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NumPy</a:t>
            </a:r>
            <a:r>
              <a:rPr lang="ko-KR" altLang="en-US" dirty="0"/>
              <a:t>의 핵심 기능 중 하나</a:t>
            </a:r>
            <a:endParaRPr lang="en-US" altLang="ko-KR" dirty="0"/>
          </a:p>
          <a:p>
            <a:r>
              <a:rPr lang="ko-KR" altLang="en-US" dirty="0"/>
              <a:t>대규모 데이터 집합을 담을 수 있는 빠르고 유연한 자료구조</a:t>
            </a:r>
            <a:endParaRPr lang="en-US" altLang="ko-KR" dirty="0"/>
          </a:p>
          <a:p>
            <a:r>
              <a:rPr lang="ko-KR" altLang="en-US" dirty="0"/>
              <a:t>같은 종류의 데이터를 담을 수 있는 포괄적인 다차원 배열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의 모든 원소는 같은 </a:t>
            </a:r>
            <a:r>
              <a:rPr lang="ko-KR" altLang="en-US" dirty="0" err="1">
                <a:sym typeface="Wingdings" panose="05000000000000000000" pitchFamily="2" charset="2"/>
              </a:rPr>
              <a:t>자료형이어야</a:t>
            </a:r>
            <a:r>
              <a:rPr lang="ko-KR" altLang="en-US" dirty="0">
                <a:sym typeface="Wingdings" panose="05000000000000000000" pitchFamily="2" charset="2"/>
              </a:rPr>
              <a:t> 함</a:t>
            </a:r>
            <a:endParaRPr lang="en-US" altLang="ko-KR" dirty="0"/>
          </a:p>
          <a:p>
            <a:r>
              <a:rPr lang="ko-KR" altLang="en-US" dirty="0"/>
              <a:t>배열을 이용한 벡터화 연산</a:t>
            </a:r>
            <a:endParaRPr lang="en-US" altLang="ko-KR" dirty="0"/>
          </a:p>
          <a:p>
            <a:r>
              <a:rPr lang="ko-KR" altLang="en-US" dirty="0"/>
              <a:t>메모리에는 연속적으로 저장</a:t>
            </a:r>
            <a:endParaRPr lang="en-US" altLang="ko-KR" dirty="0"/>
          </a:p>
          <a:p>
            <a:r>
              <a:rPr lang="ko-KR" altLang="en-US" dirty="0"/>
              <a:t>일반적으로 리스트보다 빠른 것으로 간주됨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740AE5-6D1D-45CE-AB1C-7FAB7B4E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en-US" altLang="ko-KR" dirty="0"/>
              <a:t> class (n-Dimension Array)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0E801D-5EEF-4DC1-B37B-E79F86483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90B20-A396-496C-9FD4-63DC31BF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C5870D-D967-4B9F-B835-9781839B9F2F}"/>
              </a:ext>
            </a:extLst>
          </p:cNvPr>
          <p:cNvSpPr/>
          <p:nvPr/>
        </p:nvSpPr>
        <p:spPr>
          <a:xfrm>
            <a:off x="10707756" y="5829300"/>
            <a:ext cx="1057524" cy="3816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Colab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3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2278F7-6924-49D6-BEB2-2B28836C5B0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배열 생성 함수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68E089-9494-49F1-9293-779F449A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en-US" altLang="ko-KR" dirty="0"/>
              <a:t> class (n-Dimension Array)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7C50A-59B7-466A-9401-201D52F0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1635E-F039-4AA9-B727-C987C1042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CF93D87-6121-4AAC-BC21-82BDDD78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88211"/>
              </p:ext>
            </p:extLst>
          </p:nvPr>
        </p:nvGraphicFramePr>
        <p:xfrm>
          <a:off x="727985" y="1713579"/>
          <a:ext cx="10737796" cy="391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799">
                  <a:extLst>
                    <a:ext uri="{9D8B030D-6E8A-4147-A177-3AD203B41FA5}">
                      <a16:colId xmlns:a16="http://schemas.microsoft.com/office/drawing/2014/main" val="1077512328"/>
                    </a:ext>
                  </a:extLst>
                </a:gridCol>
                <a:gridCol w="5677232">
                  <a:extLst>
                    <a:ext uri="{9D8B030D-6E8A-4147-A177-3AD203B41FA5}">
                      <a16:colId xmlns:a16="http://schemas.microsoft.com/office/drawing/2014/main" val="1866790102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2960392253"/>
                    </a:ext>
                  </a:extLst>
                </a:gridCol>
              </a:tblGrid>
              <a:tr h="431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098362"/>
                  </a:ext>
                </a:extLst>
              </a:tr>
              <a:tr h="682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입력 데이터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리스트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튜플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배열 또는 다른 순차형 데이터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를 </a:t>
                      </a:r>
                      <a:r>
                        <a:rPr lang="en-US" altLang="ko-KR" sz="1600" dirty="0" err="1"/>
                        <a:t>ndarray</a:t>
                      </a:r>
                      <a:r>
                        <a:rPr lang="ko-KR" altLang="en-US" sz="1600" dirty="0"/>
                        <a:t>로 변환하며 </a:t>
                      </a:r>
                      <a:r>
                        <a:rPr lang="en-US" altLang="ko-KR" sz="1600" dirty="0" err="1"/>
                        <a:t>dtype</a:t>
                      </a:r>
                      <a:r>
                        <a:rPr lang="ko-KR" altLang="en-US" sz="1600" dirty="0"/>
                        <a:t>이 명시되지 않은 경우에는 자료형을 추론하여 저장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기본적으로 입력 데이터는 복사됨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555818"/>
                  </a:ext>
                </a:extLst>
              </a:tr>
              <a:tr h="431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 array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입력 데이터를 </a:t>
                      </a:r>
                      <a:r>
                        <a:rPr lang="en-US" altLang="ko-KR" sz="1600" dirty="0" err="1"/>
                        <a:t>ndarray</a:t>
                      </a:r>
                      <a:r>
                        <a:rPr lang="ko-KR" altLang="en-US" sz="1600" dirty="0"/>
                        <a:t>로 변환하지만 입력 데이터가 이미 </a:t>
                      </a:r>
                      <a:r>
                        <a:rPr lang="en-US" altLang="ko-KR" sz="1600" dirty="0" err="1"/>
                        <a:t>ndarray</a:t>
                      </a:r>
                      <a:r>
                        <a:rPr lang="ko-KR" altLang="en-US" sz="1600" dirty="0"/>
                        <a:t>일 경우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복사가 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978727"/>
                  </a:ext>
                </a:extLst>
              </a:tr>
              <a:tr h="431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arange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내장 </a:t>
                      </a:r>
                      <a:r>
                        <a:rPr lang="en-US" altLang="ko-KR" sz="1600" dirty="0"/>
                        <a:t>range </a:t>
                      </a:r>
                      <a:r>
                        <a:rPr lang="ko-KR" altLang="en-US" sz="1600" dirty="0"/>
                        <a:t>함수와 유사하지만 리스트 대신 </a:t>
                      </a:r>
                      <a:r>
                        <a:rPr lang="en-US" altLang="ko-KR" sz="1600" dirty="0" err="1"/>
                        <a:t>ndarray</a:t>
                      </a:r>
                      <a:r>
                        <a:rPr lang="ko-KR" altLang="en-US" sz="1600" dirty="0"/>
                        <a:t>를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np.arange</a:t>
                      </a:r>
                      <a:r>
                        <a:rPr lang="en-US" altLang="ko-KR" sz="1600" dirty="0"/>
                        <a:t>(1, 100, 5)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872498"/>
                  </a:ext>
                </a:extLst>
              </a:tr>
              <a:tr h="97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ones, </a:t>
                      </a:r>
                      <a:r>
                        <a:rPr lang="en-US" altLang="ko-KR" dirty="0" err="1"/>
                        <a:t>ones_like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주어진 </a:t>
                      </a:r>
                      <a:r>
                        <a:rPr lang="en-US" altLang="ko-KR" sz="1600" dirty="0" err="1"/>
                        <a:t>dtype</a:t>
                      </a:r>
                      <a:r>
                        <a:rPr lang="ko-KR" altLang="en-US" sz="1600" dirty="0"/>
                        <a:t>과 주어진 모양을 가지는 배열을 생성하고 내용을 모두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로 초기화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ones_like</a:t>
                      </a:r>
                      <a:r>
                        <a:rPr lang="ko-KR" altLang="en-US" sz="1600" dirty="0"/>
                        <a:t>는 주어진 배열과 동일한 모양과 </a:t>
                      </a:r>
                      <a:r>
                        <a:rPr lang="en-US" altLang="ko-KR" sz="1600" dirty="0" err="1"/>
                        <a:t>dtype</a:t>
                      </a:r>
                      <a:r>
                        <a:rPr lang="ko-KR" altLang="en-US" sz="1600" dirty="0"/>
                        <a:t>을 가지는 배열을 새로 생성하여 내용을 모두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로 초기화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np.ones</a:t>
                      </a:r>
                      <a:r>
                        <a:rPr lang="en-US" altLang="ko-KR" sz="1600" dirty="0"/>
                        <a:t>((3, 6))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np.ones_like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ar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528049"/>
                  </a:ext>
                </a:extLst>
              </a:tr>
              <a:tr h="431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zeros, </a:t>
                      </a:r>
                      <a:r>
                        <a:rPr lang="en-US" altLang="ko-KR" dirty="0" err="1"/>
                        <a:t>zeros_like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ones,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ones_like</a:t>
                      </a:r>
                      <a:r>
                        <a:rPr lang="ko-KR" altLang="en-US" sz="1600" dirty="0"/>
                        <a:t>와 같지만 내용을 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으로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np.zeros</a:t>
                      </a:r>
                      <a:r>
                        <a:rPr lang="en-US" altLang="ko-KR" sz="1600" dirty="0"/>
                        <a:t>((3, 6))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np.zeros_like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ar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539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10038</TotalTime>
  <Words>2957</Words>
  <Application>Microsoft Office PowerPoint</Application>
  <PresentationFormat>와이드스크린</PresentationFormat>
  <Paragraphs>538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Cooper Black</vt:lpstr>
      <vt:lpstr>Office 테마</vt:lpstr>
      <vt:lpstr>2021 인공지능 소수전공</vt:lpstr>
      <vt:lpstr>NumPy</vt:lpstr>
      <vt:lpstr>NumPy</vt:lpstr>
      <vt:lpstr>NumPy</vt:lpstr>
      <vt:lpstr>NumPy</vt:lpstr>
      <vt:lpstr>NumPy</vt:lpstr>
      <vt:lpstr>NumPy</vt:lpstr>
      <vt:lpstr>ndarray class (n-Dimension Array)</vt:lpstr>
      <vt:lpstr>ndarray class (n-Dimension Array)</vt:lpstr>
      <vt:lpstr>ndarray class (n-Dimension Array)</vt:lpstr>
      <vt:lpstr>배열</vt:lpstr>
      <vt:lpstr>배열(Arrays)</vt:lpstr>
      <vt:lpstr>배열(Arrays)</vt:lpstr>
      <vt:lpstr>배열(Arrays)</vt:lpstr>
      <vt:lpstr>배열(Arrays)</vt:lpstr>
      <vt:lpstr>배열(Arrays)</vt:lpstr>
      <vt:lpstr>배열(Arrays)</vt:lpstr>
      <vt:lpstr>배열(Arrays)</vt:lpstr>
      <vt:lpstr>배열(Arrays)</vt:lpstr>
      <vt:lpstr>배열(Arrays)</vt:lpstr>
      <vt:lpstr>배열(Arrays)</vt:lpstr>
      <vt:lpstr>배열(Arrays)</vt:lpstr>
      <vt:lpstr>배열(Arrays)</vt:lpstr>
      <vt:lpstr>배열(Arrays)</vt:lpstr>
      <vt:lpstr>배열(Arrays)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배열 연산</vt:lpstr>
      <vt:lpstr>파일 읽기 및 파일 저장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Seokhwan</dc:creator>
  <cp:lastModifiedBy>Yang Seokhwan</cp:lastModifiedBy>
  <cp:revision>232</cp:revision>
  <dcterms:created xsi:type="dcterms:W3CDTF">2020-04-26T16:21:57Z</dcterms:created>
  <dcterms:modified xsi:type="dcterms:W3CDTF">2021-07-20T08:00:16Z</dcterms:modified>
</cp:coreProperties>
</file>