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56" r:id="rId2"/>
    <p:sldId id="280" r:id="rId3"/>
    <p:sldId id="281" r:id="rId4"/>
    <p:sldId id="277" r:id="rId5"/>
    <p:sldId id="257" r:id="rId6"/>
    <p:sldId id="258" r:id="rId7"/>
    <p:sldId id="259" r:id="rId8"/>
    <p:sldId id="260" r:id="rId9"/>
    <p:sldId id="261" r:id="rId10"/>
    <p:sldId id="262" r:id="rId11"/>
    <p:sldId id="266" r:id="rId12"/>
    <p:sldId id="265" r:id="rId13"/>
    <p:sldId id="264" r:id="rId14"/>
    <p:sldId id="267" r:id="rId15"/>
    <p:sldId id="268" r:id="rId16"/>
    <p:sldId id="284" r:id="rId17"/>
    <p:sldId id="269" r:id="rId18"/>
    <p:sldId id="270" r:id="rId19"/>
    <p:sldId id="271" r:id="rId20"/>
    <p:sldId id="273" r:id="rId21"/>
    <p:sldId id="274" r:id="rId22"/>
    <p:sldId id="283" r:id="rId23"/>
    <p:sldId id="275" r:id="rId24"/>
    <p:sldId id="276" r:id="rId25"/>
    <p:sldId id="278" r:id="rId26"/>
    <p:sldId id="286" r:id="rId27"/>
    <p:sldId id="287" r:id="rId28"/>
    <p:sldId id="279" r:id="rId29"/>
    <p:sldId id="28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270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DF876-D526-4BD0-8EB2-FE7A2EA91E9B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5F033-6371-499B-8AC3-328F5C2D7AE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9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Cambiar</a:t>
            </a:r>
            <a:r>
              <a:rPr lang="en-US" dirty="0"/>
              <a:t> </a:t>
            </a:r>
            <a:r>
              <a:rPr lang="en-US" dirty="0" err="1"/>
              <a:t>tablas</a:t>
            </a:r>
            <a:r>
              <a:rPr lang="en-US" dirty="0"/>
              <a:t>!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A5F033-6371-499B-8AC3-328F5C2D7A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65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12192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803405"/>
            <a:ext cx="97536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632201"/>
            <a:ext cx="97536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23846"/>
            <a:ext cx="3063239" cy="365125"/>
          </a:xfrm>
        </p:spPr>
        <p:txBody>
          <a:bodyPr/>
          <a:lstStyle/>
          <a:p>
            <a:fld id="{DC892A69-3604-4A3D-9074-F820118EE057}" type="datetimeFigureOut">
              <a:rPr lang="es-ES" smtClean="0"/>
              <a:t>07/07/2024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19200" y="4323847"/>
            <a:ext cx="6507480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8"/>
            <a:ext cx="2895600" cy="365125"/>
          </a:xfrm>
        </p:spPr>
        <p:txBody>
          <a:bodyPr/>
          <a:lstStyle/>
          <a:p>
            <a:fld id="{3CA9C460-86C3-4C0D-8E33-5E11CD6A84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2464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73" y="4697362"/>
            <a:ext cx="10608643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92473" y="977035"/>
            <a:ext cx="10600347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" y="5516716"/>
            <a:ext cx="1060704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A69-3604-4A3D-9074-F820118EE057}" type="datetimeFigureOut">
              <a:rPr lang="es-ES" smtClean="0"/>
              <a:t>07/07/2024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9C460-86C3-4C0D-8E33-5E11CD6A84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2926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12192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" y="753534"/>
            <a:ext cx="1060704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649134"/>
            <a:ext cx="103632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16235" y="381002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C892A69-3604-4A3D-9074-F820118EE057}" type="datetimeFigureOut">
              <a:rPr lang="es-ES" smtClean="0"/>
              <a:t>07/07/2024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92480" y="381002"/>
            <a:ext cx="6440875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09955" y="381002"/>
            <a:ext cx="889565" cy="365125"/>
          </a:xfrm>
        </p:spPr>
        <p:txBody>
          <a:bodyPr/>
          <a:lstStyle/>
          <a:p>
            <a:fld id="{3CA9C460-86C3-4C0D-8E33-5E11CD6A84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2033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12192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8" y="753534"/>
            <a:ext cx="10151533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509768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174598"/>
            <a:ext cx="10371669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16235" y="381002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C892A69-3604-4A3D-9074-F820118EE057}" type="datetimeFigureOut">
              <a:rPr lang="es-ES" smtClean="0"/>
              <a:t>07/07/2024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92480" y="379439"/>
            <a:ext cx="6440875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09955" y="381002"/>
            <a:ext cx="889565" cy="365125"/>
          </a:xfrm>
        </p:spPr>
        <p:txBody>
          <a:bodyPr/>
          <a:lstStyle/>
          <a:p>
            <a:fld id="{3CA9C460-86C3-4C0D-8E33-5E11CD6A84C4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TextBox 12"/>
          <p:cNvSpPr txBox="1"/>
          <p:nvPr/>
        </p:nvSpPr>
        <p:spPr>
          <a:xfrm>
            <a:off x="308611" y="80772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862311" y="302133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1176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12192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24703"/>
            <a:ext cx="1036637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89" y="3648317"/>
            <a:ext cx="10364811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16235" y="378885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C892A69-3604-4A3D-9074-F820118EE057}" type="datetimeFigureOut">
              <a:rPr lang="es-ES" smtClean="0"/>
              <a:t>07/07/2024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92480" y="378885"/>
            <a:ext cx="6440875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09955" y="381002"/>
            <a:ext cx="889565" cy="365125"/>
          </a:xfrm>
        </p:spPr>
        <p:txBody>
          <a:bodyPr/>
          <a:lstStyle/>
          <a:p>
            <a:fld id="{3CA9C460-86C3-4C0D-8E33-5E11CD6A84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0911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2" y="762001"/>
            <a:ext cx="850391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92481" y="2202080"/>
            <a:ext cx="341376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792480" y="2904565"/>
            <a:ext cx="341376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2983" y="2201333"/>
            <a:ext cx="341376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01041" y="2904068"/>
            <a:ext cx="341376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5759" y="2192866"/>
            <a:ext cx="341376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85760" y="2904565"/>
            <a:ext cx="341376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A69-3604-4A3D-9074-F820118EE057}" type="datetimeFigureOut">
              <a:rPr lang="es-ES" smtClean="0"/>
              <a:t>07/07/2024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9C460-86C3-4C0D-8E33-5E11CD6A84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3062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3" y="762000"/>
            <a:ext cx="8509312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792480" y="4113341"/>
            <a:ext cx="341376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92480" y="2331720"/>
            <a:ext cx="341376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792480" y="4796104"/>
            <a:ext cx="341376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89164" y="4113341"/>
            <a:ext cx="341376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89163" y="2331720"/>
            <a:ext cx="341376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87811" y="4796103"/>
            <a:ext cx="341376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91153" y="4113341"/>
            <a:ext cx="341376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91152" y="2331722"/>
            <a:ext cx="341376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91029" y="4796101"/>
            <a:ext cx="341376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A69-3604-4A3D-9074-F820118EE057}" type="datetimeFigureOut">
              <a:rPr lang="es-ES" smtClean="0"/>
              <a:t>07/07/2024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9C460-86C3-4C0D-8E33-5E11CD6A84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6515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480" y="2194560"/>
            <a:ext cx="10607040" cy="40690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A69-3604-4A3D-9074-F820118EE057}" type="datetimeFigureOut">
              <a:rPr lang="es-ES" smtClean="0"/>
              <a:t>07/07/2024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9C460-86C3-4C0D-8E33-5E11CD6A84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6711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12192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747184"/>
            <a:ext cx="205740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481" y="746126"/>
            <a:ext cx="8370713" cy="424973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16235" y="381002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C892A69-3604-4A3D-9074-F820118EE057}" type="datetimeFigureOut">
              <a:rPr lang="es-ES" smtClean="0"/>
              <a:t>07/07/2024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2480" y="381002"/>
            <a:ext cx="6440875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09955" y="381002"/>
            <a:ext cx="889565" cy="365125"/>
          </a:xfrm>
        </p:spPr>
        <p:txBody>
          <a:bodyPr/>
          <a:lstStyle/>
          <a:p>
            <a:fld id="{3CA9C460-86C3-4C0D-8E33-5E11CD6A84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9667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A69-3604-4A3D-9074-F820118EE057}" type="datetimeFigureOut">
              <a:rPr lang="es-ES" smtClean="0"/>
              <a:t>07/07/2024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9C460-86C3-4C0D-8E33-5E11CD6A84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6756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12192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" y="753535"/>
            <a:ext cx="1060704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481" y="3641726"/>
            <a:ext cx="1060704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16235" y="381002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C892A69-3604-4A3D-9074-F820118EE057}" type="datetimeFigureOut">
              <a:rPr lang="es-ES" smtClean="0"/>
              <a:t>07/07/2024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2480" y="381002"/>
            <a:ext cx="6440875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09955" y="381002"/>
            <a:ext cx="889564" cy="365125"/>
          </a:xfrm>
        </p:spPr>
        <p:txBody>
          <a:bodyPr/>
          <a:lstStyle/>
          <a:p>
            <a:fld id="{3CA9C460-86C3-4C0D-8E33-5E11CD6A84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0997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481" y="2194560"/>
            <a:ext cx="5214105" cy="406908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9466" y="2194560"/>
            <a:ext cx="5210053" cy="406908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A69-3604-4A3D-9074-F820118EE057}" type="datetimeFigureOut">
              <a:rPr lang="es-ES" smtClean="0"/>
              <a:t>07/07/2024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9C460-86C3-4C0D-8E33-5E11CD6A84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8684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50392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5039" y="2183802"/>
            <a:ext cx="491154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2480" y="3132668"/>
            <a:ext cx="5214105" cy="31309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2025" y="2183802"/>
            <a:ext cx="490749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465" y="3132668"/>
            <a:ext cx="5210055" cy="31309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A69-3604-4A3D-9074-F820118EE057}" type="datetimeFigureOut">
              <a:rPr lang="es-ES" smtClean="0"/>
              <a:t>07/07/2024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9C460-86C3-4C0D-8E33-5E11CD6A84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1410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A69-3604-4A3D-9074-F820118EE057}" type="datetimeFigureOut">
              <a:rPr lang="es-ES" smtClean="0"/>
              <a:t>07/07/2024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9C460-86C3-4C0D-8E33-5E11CD6A84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964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A69-3604-4A3D-9074-F820118EE057}" type="datetimeFigureOut">
              <a:rPr lang="es-ES" smtClean="0"/>
              <a:t>07/07/2024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9C460-86C3-4C0D-8E33-5E11CD6A84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1932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746760"/>
            <a:ext cx="6217920" cy="551688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" y="3124200"/>
            <a:ext cx="41148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A69-3604-4A3D-9074-F820118EE057}" type="datetimeFigureOut">
              <a:rPr lang="es-ES" smtClean="0"/>
              <a:t>07/07/2024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9C460-86C3-4C0D-8E33-5E11CD6A84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8504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" y="1524000"/>
            <a:ext cx="5434307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03365" y="751242"/>
            <a:ext cx="4898979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" y="3124200"/>
            <a:ext cx="5434307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A69-3604-4A3D-9074-F820118EE057}" type="datetimeFigureOut">
              <a:rPr lang="es-ES" smtClean="0"/>
              <a:t>07/07/2024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9C460-86C3-4C0D-8E33-5E11CD6A84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7501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50392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480" y="2194560"/>
            <a:ext cx="1060704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49640" y="6356352"/>
            <a:ext cx="2849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92A69-3604-4A3D-9074-F820118EE057}" type="datetimeFigureOut">
              <a:rPr lang="es-ES" smtClean="0"/>
              <a:t>07/07/2024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2480" y="6355847"/>
            <a:ext cx="7574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2"/>
            <a:ext cx="26365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9C460-86C3-4C0D-8E33-5E11CD6A84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9454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flight-judge.streamlit.app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5D9F9D-FD42-1800-E06F-F59C6824F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476833"/>
            <a:ext cx="9753600" cy="1825096"/>
          </a:xfrm>
        </p:spPr>
        <p:txBody>
          <a:bodyPr anchor="ctr">
            <a:noAutofit/>
          </a:bodyPr>
          <a:lstStyle/>
          <a:p>
            <a:pPr algn="ctr"/>
            <a:r>
              <a:rPr lang="es-ES" b="1" dirty="0"/>
              <a:t>Will a </a:t>
            </a:r>
            <a:r>
              <a:rPr lang="es-ES" b="1" dirty="0" err="1"/>
              <a:t>flight</a:t>
            </a:r>
            <a:r>
              <a:rPr lang="es-ES" b="1" dirty="0"/>
              <a:t> ruin </a:t>
            </a:r>
            <a:r>
              <a:rPr lang="es-ES" b="1" dirty="0" err="1"/>
              <a:t>my</a:t>
            </a:r>
            <a:r>
              <a:rPr lang="es-ES" b="1" dirty="0"/>
              <a:t> </a:t>
            </a:r>
            <a:r>
              <a:rPr lang="es-ES" b="1" dirty="0" err="1"/>
              <a:t>honeymoon</a:t>
            </a:r>
            <a:r>
              <a:rPr lang="es-ES" b="1" dirty="0"/>
              <a:t>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C39D9F-8D78-73BE-1473-EFFC3D81D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8400" y="3429000"/>
            <a:ext cx="7315200" cy="1601255"/>
          </a:xfrm>
        </p:spPr>
        <p:txBody>
          <a:bodyPr>
            <a:noAutofit/>
          </a:bodyPr>
          <a:lstStyle/>
          <a:p>
            <a:pPr algn="l"/>
            <a:r>
              <a:rPr lang="es-ES" sz="1600" b="1" dirty="0"/>
              <a:t>Aída Moure Fernández</a:t>
            </a:r>
          </a:p>
          <a:p>
            <a:pPr algn="r"/>
            <a:endParaRPr lang="es-ES" sz="1600" dirty="0"/>
          </a:p>
          <a:p>
            <a:pPr algn="r"/>
            <a:r>
              <a:rPr lang="es-ES" sz="1600" i="1" dirty="0"/>
              <a:t>Final Project </a:t>
            </a:r>
          </a:p>
          <a:p>
            <a:pPr algn="r"/>
            <a:r>
              <a:rPr lang="es-ES" sz="1600" i="1" dirty="0" err="1"/>
              <a:t>IronHack</a:t>
            </a:r>
            <a:r>
              <a:rPr lang="es-ES" sz="1600" i="1" dirty="0"/>
              <a:t> PT JAN24</a:t>
            </a:r>
          </a:p>
          <a:p>
            <a:pPr algn="r"/>
            <a:r>
              <a:rPr lang="es-ES" sz="1400" i="1" dirty="0" err="1"/>
              <a:t>July</a:t>
            </a:r>
            <a:r>
              <a:rPr lang="es-ES" sz="1400" i="1" dirty="0"/>
              <a:t> 10</a:t>
            </a:r>
            <a:r>
              <a:rPr lang="es-ES" sz="1400" i="1" baseline="30000" dirty="0"/>
              <a:t>th</a:t>
            </a:r>
            <a:r>
              <a:rPr lang="es-ES" sz="1400" i="1" dirty="0"/>
              <a:t> 2024</a:t>
            </a:r>
          </a:p>
        </p:txBody>
      </p:sp>
    </p:spTree>
    <p:extLst>
      <p:ext uri="{BB962C8B-B14F-4D97-AF65-F5344CB8AC3E}">
        <p14:creationId xmlns:p14="http://schemas.microsoft.com/office/powerpoint/2010/main" val="282674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8A35942-FB00-5805-9BC4-81604A32C3E2}"/>
              </a:ext>
            </a:extLst>
          </p:cNvPr>
          <p:cNvSpPr txBox="1"/>
          <p:nvPr/>
        </p:nvSpPr>
        <p:spPr>
          <a:xfrm>
            <a:off x="214728" y="2438871"/>
            <a:ext cx="51774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No Airline is considered to have comfortable seats.</a:t>
            </a:r>
          </a:p>
          <a:p>
            <a:endParaRPr lang="en-US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/>
              <a:t>American Airlines and British Airways stand as the most valued. Frontier is the most penalized. </a:t>
            </a:r>
          </a:p>
          <a:p>
            <a:endParaRPr lang="en-US" sz="160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06568900-B6E3-6D6A-82CF-A6A891A99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3491" y="442455"/>
            <a:ext cx="6094615" cy="731918"/>
          </a:xfrm>
        </p:spPr>
        <p:txBody>
          <a:bodyPr>
            <a:normAutofit fontScale="90000"/>
          </a:bodyPr>
          <a:lstStyle/>
          <a:p>
            <a:r>
              <a:rPr lang="en-US" sz="3100" b="1" i="1" dirty="0"/>
              <a:t>Ratings</a:t>
            </a:r>
            <a:br>
              <a:rPr lang="en-US" sz="2400" b="1" i="1" dirty="0"/>
            </a:br>
            <a:r>
              <a:rPr lang="en-US" sz="2400" b="1" i="1" dirty="0"/>
              <a:t>food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260E4A7-8378-2F87-1B2A-20AA805A0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610" y="1535605"/>
            <a:ext cx="6331464" cy="36224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08134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361C533-D2D8-F05E-EFBC-467E4C626C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136" y="1778924"/>
            <a:ext cx="5925782" cy="44647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3812F62B-3CD3-6F7F-B2E9-1470A26B8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9993" y="481248"/>
            <a:ext cx="6094615" cy="731918"/>
          </a:xfrm>
        </p:spPr>
        <p:txBody>
          <a:bodyPr>
            <a:normAutofit fontScale="90000"/>
          </a:bodyPr>
          <a:lstStyle/>
          <a:p>
            <a:r>
              <a:rPr lang="en-US" sz="3100" b="1" i="1" dirty="0"/>
              <a:t>Type of </a:t>
            </a:r>
            <a:r>
              <a:rPr lang="en-US" sz="3100" b="1" i="1" dirty="0" err="1"/>
              <a:t>travEler</a:t>
            </a:r>
            <a:br>
              <a:rPr lang="en-US" sz="3100" b="1" i="1" dirty="0"/>
            </a:br>
            <a:r>
              <a:rPr lang="en-US" sz="3100" b="1" i="1" dirty="0"/>
              <a:t>	</a:t>
            </a:r>
            <a:r>
              <a:rPr lang="en-US" sz="2400" b="1" i="1" dirty="0"/>
              <a:t>by Trip purpose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3415CA3-44DB-F325-AF84-DF6B63E6D5A2}"/>
              </a:ext>
            </a:extLst>
          </p:cNvPr>
          <p:cNvSpPr txBox="1"/>
          <p:nvPr/>
        </p:nvSpPr>
        <p:spPr>
          <a:xfrm>
            <a:off x="286772" y="2848965"/>
            <a:ext cx="51774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People in business trips travel alone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Travelling with couple/family is always for leisure</a:t>
            </a:r>
          </a:p>
          <a:p>
            <a:endParaRPr lang="en-US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/>
              <a:t>Most travelers overall travel alone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62284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E0445A8-E2CE-480E-A027-59D7F9201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654" y="1595210"/>
            <a:ext cx="6518574" cy="46670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4F80384-6AFB-63AA-8F26-4AB284502455}"/>
              </a:ext>
            </a:extLst>
          </p:cNvPr>
          <p:cNvSpPr txBox="1"/>
          <p:nvPr/>
        </p:nvSpPr>
        <p:spPr>
          <a:xfrm>
            <a:off x="286772" y="2848965"/>
            <a:ext cx="48117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Except Frontier Airlines, most companies have unverified trips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Can we trust British Airways data?</a:t>
            </a:r>
          </a:p>
          <a:p>
            <a:endParaRPr lang="en-US" sz="1600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AB4E7EE3-9F80-3FED-D93C-CA453924E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9993" y="481248"/>
            <a:ext cx="6094615" cy="731918"/>
          </a:xfrm>
        </p:spPr>
        <p:txBody>
          <a:bodyPr>
            <a:normAutofit fontScale="90000"/>
          </a:bodyPr>
          <a:lstStyle/>
          <a:p>
            <a:r>
              <a:rPr lang="en-US" sz="3100" b="1" i="1" dirty="0"/>
              <a:t>verifications</a:t>
            </a:r>
            <a:br>
              <a:rPr lang="en-US" sz="3100" b="1" i="1" dirty="0"/>
            </a:br>
            <a:r>
              <a:rPr lang="en-US" sz="2400" b="1" i="1" dirty="0"/>
              <a:t>per airline</a:t>
            </a:r>
          </a:p>
        </p:txBody>
      </p:sp>
    </p:spTree>
    <p:extLst>
      <p:ext uri="{BB962C8B-B14F-4D97-AF65-F5344CB8AC3E}">
        <p14:creationId xmlns:p14="http://schemas.microsoft.com/office/powerpoint/2010/main" val="3132552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97AFF05-4D97-7CE1-30D0-58A164213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036" y="1496291"/>
            <a:ext cx="7486996" cy="51788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09795213-0B86-2CDE-83F8-23ECA36AB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9993" y="481248"/>
            <a:ext cx="6094615" cy="731918"/>
          </a:xfrm>
        </p:spPr>
        <p:txBody>
          <a:bodyPr>
            <a:normAutofit fontScale="90000"/>
          </a:bodyPr>
          <a:lstStyle/>
          <a:p>
            <a:r>
              <a:rPr lang="en-US" sz="3100" b="1" i="1" dirty="0"/>
              <a:t>Analysis PER TRAVEL DISTANCE</a:t>
            </a:r>
            <a:br>
              <a:rPr lang="en-US" sz="3100" b="1" i="1" dirty="0"/>
            </a:br>
            <a:r>
              <a:rPr lang="en-US" sz="2400" b="1" i="1" dirty="0"/>
              <a:t>Ratings &amp; overall score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7D15B96-4704-EEF9-3AF5-3FCD4891E825}"/>
              </a:ext>
            </a:extLst>
          </p:cNvPr>
          <p:cNvSpPr txBox="1"/>
          <p:nvPr/>
        </p:nvSpPr>
        <p:spPr>
          <a:xfrm>
            <a:off x="253521" y="2039860"/>
            <a:ext cx="37365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Food is more valued in long-distance flights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Staff Services are slightly better in long-distance flights. Same with seat comfort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There is no entertainment rating in short-distances</a:t>
            </a:r>
          </a:p>
          <a:p>
            <a:endParaRPr lang="en-US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/>
              <a:t>No significant differences in value for money according to distance</a:t>
            </a:r>
          </a:p>
        </p:txBody>
      </p:sp>
    </p:spTree>
    <p:extLst>
      <p:ext uri="{BB962C8B-B14F-4D97-AF65-F5344CB8AC3E}">
        <p14:creationId xmlns:p14="http://schemas.microsoft.com/office/powerpoint/2010/main" val="3952817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B682E9C-7737-EE83-B663-C9D3CE2C9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2101489"/>
            <a:ext cx="7181098" cy="3972344"/>
          </a:xfrm>
          <a:prstGeom prst="rect">
            <a:avLst/>
          </a:prstGeom>
          <a:ln w="38100">
            <a:solidFill>
              <a:schemeClr val="accent3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F0C861C-E1F4-2ED0-C128-8C3EA7DE6E04}"/>
              </a:ext>
            </a:extLst>
          </p:cNvPr>
          <p:cNvSpPr txBox="1"/>
          <p:nvPr/>
        </p:nvSpPr>
        <p:spPr>
          <a:xfrm>
            <a:off x="5669280" y="624698"/>
            <a:ext cx="6096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800" b="1" dirty="0"/>
              <a:t>OVERALL SCORE THROUGH TIME</a:t>
            </a:r>
          </a:p>
          <a:p>
            <a:pPr algn="r"/>
            <a:r>
              <a:rPr lang="en-US" sz="2200" b="1" dirty="0"/>
              <a:t>PER AIRLINE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94172AF-1F98-A2B9-E313-77757AEA0584}"/>
              </a:ext>
            </a:extLst>
          </p:cNvPr>
          <p:cNvSpPr txBox="1"/>
          <p:nvPr/>
        </p:nvSpPr>
        <p:spPr>
          <a:xfrm>
            <a:off x="353274" y="2521999"/>
            <a:ext cx="37365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General decreasing trend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Frontier is considered the worst airline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British Airways is considered the best airline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Delta satisfaction fell 50%</a:t>
            </a:r>
          </a:p>
        </p:txBody>
      </p:sp>
    </p:spTree>
    <p:extLst>
      <p:ext uri="{BB962C8B-B14F-4D97-AF65-F5344CB8AC3E}">
        <p14:creationId xmlns:p14="http://schemas.microsoft.com/office/powerpoint/2010/main" val="2960135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828115-A33C-9736-36DC-83A056C6E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9384" y="404155"/>
            <a:ext cx="4832466" cy="1241765"/>
          </a:xfrm>
        </p:spPr>
        <p:txBody>
          <a:bodyPr>
            <a:normAutofit/>
          </a:bodyPr>
          <a:lstStyle/>
          <a:p>
            <a:r>
              <a:rPr lang="en-US" sz="3200" b="1" dirty="0"/>
              <a:t>Review prediction</a:t>
            </a:r>
            <a:br>
              <a:rPr lang="en-US" sz="3200" b="1" dirty="0"/>
            </a:br>
            <a:r>
              <a:rPr lang="en-US" sz="2200" b="1" dirty="0"/>
              <a:t>How will overall score behave in future reviews?</a:t>
            </a:r>
            <a:endParaRPr lang="en-US" sz="32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8E40780-79F1-0B92-ABE6-E0FB4B6C2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39" y="1596044"/>
            <a:ext cx="5258985" cy="2445821"/>
          </a:xfrm>
          <a:prstGeom prst="rect">
            <a:avLst/>
          </a:prstGeom>
          <a:ln w="76200">
            <a:solidFill>
              <a:srgbClr val="00B050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7092B52-A14F-DBF4-7E9C-4770680925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298" y="3995651"/>
            <a:ext cx="5674552" cy="2594300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75E0358-E28C-F4DD-13B4-6AC01BA13B40}"/>
              </a:ext>
            </a:extLst>
          </p:cNvPr>
          <p:cNvSpPr txBox="1"/>
          <p:nvPr/>
        </p:nvSpPr>
        <p:spPr>
          <a:xfrm>
            <a:off x="366629" y="4285577"/>
            <a:ext cx="3736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Slightly better prediction</a:t>
            </a:r>
          </a:p>
          <a:p>
            <a:endParaRPr lang="en-US" sz="1600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Tendency to decrease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59DDD55-DDF4-A9CE-BFE1-EFC090900BA8}"/>
              </a:ext>
            </a:extLst>
          </p:cNvPr>
          <p:cNvSpPr txBox="1"/>
          <p:nvPr/>
        </p:nvSpPr>
        <p:spPr>
          <a:xfrm>
            <a:off x="8200222" y="2465090"/>
            <a:ext cx="37365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Slightly worse prediction (beyond thresholds)</a:t>
            </a:r>
          </a:p>
          <a:p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Tendency to increase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8C790FD-86B7-2B89-6DBC-5BA95B158D43}"/>
              </a:ext>
            </a:extLst>
          </p:cNvPr>
          <p:cNvSpPr txBox="1"/>
          <p:nvPr/>
        </p:nvSpPr>
        <p:spPr>
          <a:xfrm>
            <a:off x="283502" y="6200274"/>
            <a:ext cx="3736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Methodology</a:t>
            </a:r>
            <a:r>
              <a:rPr lang="en-US" sz="1600" dirty="0"/>
              <a:t>: LSTM</a:t>
            </a:r>
          </a:p>
        </p:txBody>
      </p:sp>
    </p:spTree>
    <p:extLst>
      <p:ext uri="{BB962C8B-B14F-4D97-AF65-F5344CB8AC3E}">
        <p14:creationId xmlns:p14="http://schemas.microsoft.com/office/powerpoint/2010/main" val="146628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A801BECA-5CE7-6BC9-DB42-48997F335703}"/>
              </a:ext>
            </a:extLst>
          </p:cNvPr>
          <p:cNvSpPr txBox="1"/>
          <p:nvPr/>
        </p:nvSpPr>
        <p:spPr>
          <a:xfrm>
            <a:off x="1856286" y="1590070"/>
            <a:ext cx="8479428" cy="230832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4800" b="1" dirty="0"/>
              <a:t>What does influence </a:t>
            </a:r>
          </a:p>
          <a:p>
            <a:pPr algn="ctr"/>
            <a:r>
              <a:rPr lang="en-US" sz="4800" b="1" dirty="0"/>
              <a:t>a flight to be recommended?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969871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3EB69-D18A-7A7A-79D5-7C1AE7F40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What does influence a flight to be recommended?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B228D3-0580-5CD7-51F0-44155B5E9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79" y="2249979"/>
            <a:ext cx="11072553" cy="448333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Models type: </a:t>
            </a:r>
            <a:r>
              <a:rPr lang="en-US" dirty="0"/>
              <a:t>classification </a:t>
            </a:r>
          </a:p>
          <a:p>
            <a:r>
              <a:rPr lang="en-US" dirty="0">
                <a:solidFill>
                  <a:srgbClr val="FFFF00"/>
                </a:solidFill>
              </a:rPr>
              <a:t>Model 1: </a:t>
            </a:r>
            <a:r>
              <a:rPr lang="en-US" dirty="0"/>
              <a:t>Logistic Regression (Logit)</a:t>
            </a:r>
          </a:p>
          <a:p>
            <a:r>
              <a:rPr lang="en-US" sz="1900" dirty="0">
                <a:solidFill>
                  <a:srgbClr val="FFFF00"/>
                </a:solidFill>
              </a:rPr>
              <a:t>Dependent variable: </a:t>
            </a:r>
            <a:r>
              <a:rPr lang="en-US" sz="1900" dirty="0"/>
              <a:t>‘recommended’</a:t>
            </a:r>
          </a:p>
          <a:p>
            <a:r>
              <a:rPr lang="en-US" sz="1900" dirty="0">
                <a:solidFill>
                  <a:srgbClr val="FFFF00"/>
                </a:solidFill>
              </a:rPr>
              <a:t>Independent variables: </a:t>
            </a:r>
            <a:r>
              <a:rPr lang="en-US" sz="1900" dirty="0"/>
              <a:t>cabin, traveler, purpose, ratings, long distance, verified, scale, year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Assumptions:</a:t>
            </a:r>
          </a:p>
          <a:p>
            <a:pPr lvl="1"/>
            <a:r>
              <a:rPr lang="en-US" sz="1900" dirty="0"/>
              <a:t>Check for multicollinearity: </a:t>
            </a:r>
          </a:p>
          <a:p>
            <a:pPr lvl="2"/>
            <a:r>
              <a:rPr lang="en-US" sz="1700" dirty="0"/>
              <a:t>Crosstab (Strongly correlated except ‘purpose’)</a:t>
            </a:r>
          </a:p>
          <a:p>
            <a:pPr lvl="2"/>
            <a:r>
              <a:rPr lang="en-US" sz="1700" dirty="0"/>
              <a:t>Correlation matrix, VIF ok when dropping all ratings except ‘Cabin Service’ and ‘year’</a:t>
            </a:r>
          </a:p>
          <a:p>
            <a:pPr marL="914400" lvl="2" indent="0">
              <a:buNone/>
            </a:pPr>
            <a:endParaRPr lang="en-US" sz="1500" dirty="0"/>
          </a:p>
          <a:p>
            <a:pPr lvl="1"/>
            <a:r>
              <a:rPr lang="en-US" sz="1900" dirty="0"/>
              <a:t> Model correlated but not overfitted</a:t>
            </a:r>
          </a:p>
          <a:p>
            <a:pPr marL="457200" lvl="1" indent="0">
              <a:buNone/>
            </a:pPr>
            <a:endParaRPr lang="en-US" sz="1600" dirty="0"/>
          </a:p>
          <a:p>
            <a:pPr lvl="1"/>
            <a:r>
              <a:rPr lang="en-US" sz="1900" dirty="0"/>
              <a:t>Unbalancing considered in dependent variable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42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5E3E5F1-8158-6644-1BCE-D04F99CBD2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428" y="1101755"/>
            <a:ext cx="3488203" cy="287577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20F26C8-63FB-4D17-4ECC-51770BCFBA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810" y="3734222"/>
            <a:ext cx="3690851" cy="303540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80797FA-4F41-14CB-17D4-2671C6E475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01" y="3526325"/>
            <a:ext cx="1922254" cy="1705151"/>
          </a:xfrm>
          <a:prstGeom prst="rect">
            <a:avLst/>
          </a:prstGeom>
          <a:ln>
            <a:solidFill>
              <a:srgbClr val="FFFF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C057A42D-EF98-6901-8B08-325CAF78DEA2}"/>
              </a:ext>
            </a:extLst>
          </p:cNvPr>
          <p:cNvSpPr/>
          <p:nvPr/>
        </p:nvSpPr>
        <p:spPr>
          <a:xfrm>
            <a:off x="2933241" y="3274892"/>
            <a:ext cx="1828801" cy="101581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6600"/>
                </a:solidFill>
              </a:rPr>
              <a:t>Economy vs. Luxury</a:t>
            </a:r>
          </a:p>
          <a:p>
            <a:pPr algn="ctr"/>
            <a:endParaRPr lang="en-US" sz="1200" b="1" dirty="0">
              <a:solidFill>
                <a:srgbClr val="006600"/>
              </a:solidFill>
            </a:endParaRPr>
          </a:p>
          <a:p>
            <a:pPr algn="ctr"/>
            <a:r>
              <a:rPr lang="en-US" sz="1200" b="1" dirty="0">
                <a:solidFill>
                  <a:srgbClr val="006600"/>
                </a:solidFill>
              </a:rPr>
              <a:t>Cabin Service Rating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57D1D47-7C32-3734-D684-4CEFACE7FFDE}"/>
              </a:ext>
            </a:extLst>
          </p:cNvPr>
          <p:cNvSpPr/>
          <p:nvPr/>
        </p:nvSpPr>
        <p:spPr>
          <a:xfrm>
            <a:off x="2864725" y="4617422"/>
            <a:ext cx="2006932" cy="15727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Family vs Solo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Scale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Long Distance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Trip Verification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6B8BA4C-3419-49BB-A454-9CE21F2144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0502" y="1307869"/>
            <a:ext cx="2603897" cy="2218456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68F27016-B1B3-BB4D-607A-9601074B9BE0}"/>
              </a:ext>
            </a:extLst>
          </p:cNvPr>
          <p:cNvSpPr txBox="1"/>
          <p:nvPr/>
        </p:nvSpPr>
        <p:spPr>
          <a:xfrm>
            <a:off x="5813367" y="34389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 dirty="0"/>
              <a:t>What does influence a flight to be recommended</a:t>
            </a:r>
            <a:r>
              <a:rPr lang="en-US" sz="1800" b="1" dirty="0"/>
              <a:t>?</a:t>
            </a:r>
          </a:p>
          <a:p>
            <a:pPr algn="r"/>
            <a:r>
              <a:rPr lang="en-US" b="1" dirty="0"/>
              <a:t>Logit results</a:t>
            </a:r>
            <a:endParaRPr lang="en-US" dirty="0"/>
          </a:p>
        </p:txBody>
      </p:sp>
      <p:sp>
        <p:nvSpPr>
          <p:cNvPr id="15" name="Flecha: a la derecha con bandas 14">
            <a:extLst>
              <a:ext uri="{FF2B5EF4-FFF2-40B4-BE49-F238E27FC236}">
                <a16:creationId xmlns:a16="http://schemas.microsoft.com/office/drawing/2014/main" id="{C202DC16-2A5E-9788-F9A2-501DCEBADE24}"/>
              </a:ext>
            </a:extLst>
          </p:cNvPr>
          <p:cNvSpPr/>
          <p:nvPr/>
        </p:nvSpPr>
        <p:spPr>
          <a:xfrm>
            <a:off x="2330335" y="3692775"/>
            <a:ext cx="426720" cy="284750"/>
          </a:xfrm>
          <a:prstGeom prst="stripedRightArrow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echa: a la derecha con bandas 15">
            <a:extLst>
              <a:ext uri="{FF2B5EF4-FFF2-40B4-BE49-F238E27FC236}">
                <a16:creationId xmlns:a16="http://schemas.microsoft.com/office/drawing/2014/main" id="{4BA51C63-464E-C4EE-264C-28CDD077B0FF}"/>
              </a:ext>
            </a:extLst>
          </p:cNvPr>
          <p:cNvSpPr/>
          <p:nvPr/>
        </p:nvSpPr>
        <p:spPr>
          <a:xfrm>
            <a:off x="2337853" y="4794759"/>
            <a:ext cx="426720" cy="284750"/>
          </a:xfrm>
          <a:prstGeom prst="stripedRightArrow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30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68D089-8501-FC7D-89EB-99245C849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4091" y="439790"/>
            <a:ext cx="6860771" cy="2006139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Model 2: </a:t>
            </a:r>
            <a:r>
              <a:rPr lang="en-US" sz="2000" dirty="0"/>
              <a:t>K-Nearest Neighbors (KNN)</a:t>
            </a:r>
          </a:p>
          <a:p>
            <a:r>
              <a:rPr lang="en-US" sz="2000" dirty="0">
                <a:solidFill>
                  <a:srgbClr val="FFFF00"/>
                </a:solidFill>
              </a:rPr>
              <a:t>HP tuning: </a:t>
            </a:r>
            <a:r>
              <a:rPr lang="en-US" sz="16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n_neighbors</a:t>
            </a:r>
            <a:r>
              <a:rPr lang="en-US" sz="16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': 36, 'weights': 'distance'</a:t>
            </a:r>
            <a:endParaRPr lang="en-US" sz="2000" dirty="0"/>
          </a:p>
          <a:p>
            <a:r>
              <a:rPr lang="en-US" sz="2000" dirty="0">
                <a:solidFill>
                  <a:srgbClr val="FFFF00"/>
                </a:solidFill>
              </a:rPr>
              <a:t>Advantages over Logit: </a:t>
            </a:r>
          </a:p>
          <a:p>
            <a:pPr lvl="1"/>
            <a:r>
              <a:rPr lang="en-US" dirty="0"/>
              <a:t>Avoids multicollinearity issue</a:t>
            </a:r>
          </a:p>
          <a:p>
            <a:pPr lvl="1"/>
            <a:r>
              <a:rPr lang="en-US" dirty="0"/>
              <a:t>Model accuracy slightly better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C0CE0D1-C33A-D5C9-0836-33DD44EA5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15" y="2698780"/>
            <a:ext cx="3923608" cy="39685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53A5916-E59D-CD47-CD77-D8CE515A8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899" y="3634048"/>
            <a:ext cx="3112287" cy="19646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80ABCF3-2C78-9116-5D84-6D7DC1F0EC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966" y="2698779"/>
            <a:ext cx="4133602" cy="39685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021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rlex y la selección de perfiles para Ironhack">
            <a:extLst>
              <a:ext uri="{FF2B5EF4-FFF2-40B4-BE49-F238E27FC236}">
                <a16:creationId xmlns:a16="http://schemas.microsoft.com/office/drawing/2014/main" id="{F2601FAE-BDF8-8742-DDE9-08B6E1BE4B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52" y="947017"/>
            <a:ext cx="5374661" cy="40703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trato de un gato gracioso con gafas de sol en un flotador azul en la  playa Concepto de verano Ai generativo | Foto Premium">
            <a:extLst>
              <a:ext uri="{FF2B5EF4-FFF2-40B4-BE49-F238E27FC236}">
                <a16:creationId xmlns:a16="http://schemas.microsoft.com/office/drawing/2014/main" id="{9E076B66-2868-BF55-98F6-7CB9686AB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602" y="2501537"/>
            <a:ext cx="5488245" cy="39123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áfico 7" descr="Marca de verificación">
            <a:extLst>
              <a:ext uri="{FF2B5EF4-FFF2-40B4-BE49-F238E27FC236}">
                <a16:creationId xmlns:a16="http://schemas.microsoft.com/office/drawing/2014/main" id="{B5DF1017-B8DA-AD8F-BBBB-6A381E9B11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5451" y="2677885"/>
            <a:ext cx="1931125" cy="1931125"/>
          </a:xfrm>
          <a:prstGeom prst="rect">
            <a:avLst/>
          </a:prstGeom>
        </p:spPr>
      </p:pic>
      <p:pic>
        <p:nvPicPr>
          <p:cNvPr id="10" name="Gráfico 9" descr="Cerrar">
            <a:extLst>
              <a:ext uri="{FF2B5EF4-FFF2-40B4-BE49-F238E27FC236}">
                <a16:creationId xmlns:a16="http://schemas.microsoft.com/office/drawing/2014/main" id="{CE4A61A6-3B38-1CBB-6907-2A0CD8D22C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1153" y="2828109"/>
            <a:ext cx="1960044" cy="196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439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0F7334-E36E-E827-382C-62D4167BA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095" y="1224743"/>
            <a:ext cx="11687694" cy="203384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Model 3: </a:t>
            </a:r>
            <a:r>
              <a:rPr lang="en-US" sz="2400" dirty="0"/>
              <a:t>Random Forest Classifier</a:t>
            </a:r>
          </a:p>
          <a:p>
            <a:r>
              <a:rPr lang="en-US" sz="1800" dirty="0">
                <a:solidFill>
                  <a:srgbClr val="FFFF00"/>
                </a:solidFill>
              </a:rPr>
              <a:t>Dependent variable: </a:t>
            </a:r>
            <a:r>
              <a:rPr lang="en-US" sz="1800" dirty="0"/>
              <a:t>‘recommended’</a:t>
            </a:r>
          </a:p>
          <a:p>
            <a:r>
              <a:rPr lang="en-US" sz="1800" dirty="0">
                <a:solidFill>
                  <a:srgbClr val="FFFF00"/>
                </a:solidFill>
              </a:rPr>
              <a:t>Independent variables: </a:t>
            </a:r>
            <a:r>
              <a:rPr lang="en-US" sz="1800" dirty="0"/>
              <a:t>cabin, traveler, purpose, ratings, verification, scale, long distance, continent</a:t>
            </a:r>
          </a:p>
          <a:p>
            <a:r>
              <a:rPr lang="en-US" sz="1800" dirty="0">
                <a:solidFill>
                  <a:srgbClr val="FFFF00"/>
                </a:solidFill>
              </a:rPr>
              <a:t>HP Tuning:  </a:t>
            </a:r>
            <a:r>
              <a:rPr lang="es-ES" sz="14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max_features</a:t>
            </a:r>
            <a:r>
              <a:rPr lang="es-ES" sz="14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': '</a:t>
            </a:r>
            <a:r>
              <a:rPr lang="es-ES" sz="14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s-ES" sz="14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s-ES" sz="14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s-ES" sz="14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': 2, '</a:t>
            </a:r>
            <a:r>
              <a:rPr lang="es-ES" sz="14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min_samples_split</a:t>
            </a:r>
            <a:r>
              <a:rPr lang="es-ES" sz="14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': 2, '</a:t>
            </a:r>
            <a:r>
              <a:rPr lang="es-ES" sz="14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n_estimators</a:t>
            </a:r>
            <a:r>
              <a:rPr lang="es-ES" sz="14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’: 150</a:t>
            </a:r>
          </a:p>
          <a:p>
            <a:r>
              <a:rPr lang="en-US" sz="1800" dirty="0">
                <a:solidFill>
                  <a:srgbClr val="FFFF00"/>
                </a:solidFill>
              </a:rPr>
              <a:t>Goodness of fit: </a:t>
            </a:r>
            <a:r>
              <a:rPr lang="en-US" sz="1800" dirty="0"/>
              <a:t>0.93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624A032-39C2-E3B9-D9C2-A779073F9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604" y="3319905"/>
            <a:ext cx="9071956" cy="32028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7427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F0B5AD-DBAD-96D3-E7B6-69E8EE0E7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503920" cy="682042"/>
          </a:xfrm>
        </p:spPr>
        <p:txBody>
          <a:bodyPr/>
          <a:lstStyle/>
          <a:p>
            <a:r>
              <a:rPr lang="en-US" sz="3200" b="1" dirty="0"/>
              <a:t>CLASSIFICATION MODEL RESULTS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48F7B3-1903-E34C-6061-9B7924694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pPr algn="just"/>
            <a:r>
              <a:rPr lang="en-US" dirty="0"/>
              <a:t>Ratings are the variables that most affect a positive recommendation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>
                <a:solidFill>
                  <a:srgbClr val="00B050"/>
                </a:solidFill>
              </a:rPr>
              <a:t>Most expensive cabin type and Service rating influence the recommendation positively</a:t>
            </a:r>
          </a:p>
          <a:p>
            <a:pPr marL="0" indent="0" algn="just">
              <a:buNone/>
            </a:pPr>
            <a:endParaRPr lang="en-US" dirty="0">
              <a:solidFill>
                <a:srgbClr val="00B050"/>
              </a:solidFill>
            </a:endParaRPr>
          </a:p>
          <a:p>
            <a:pPr algn="just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Scales, travelling in couple/family, Long Distance trips and Trip Verification affect negatively the recommendation</a:t>
            </a:r>
          </a:p>
          <a:p>
            <a:pPr marL="0" indent="0" algn="just">
              <a:buNone/>
            </a:pPr>
            <a:endParaRPr lang="en-US" dirty="0">
              <a:solidFill>
                <a:srgbClr val="FF0000"/>
              </a:solidFill>
            </a:endParaRPr>
          </a:p>
          <a:p>
            <a:pPr algn="just"/>
            <a:r>
              <a:rPr lang="en-US" dirty="0"/>
              <a:t>All these variables explain approximately 85-90% of the result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Correlation is present in the data, so better to use </a:t>
            </a:r>
            <a:r>
              <a:rPr lang="en-US" b="1" dirty="0"/>
              <a:t>KNN</a:t>
            </a:r>
            <a:r>
              <a:rPr lang="en-US" dirty="0"/>
              <a:t> or </a:t>
            </a:r>
            <a:r>
              <a:rPr lang="en-US" b="1" dirty="0"/>
              <a:t>random forest </a:t>
            </a:r>
            <a:r>
              <a:rPr lang="en-US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4194038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A801BECA-5CE7-6BC9-DB42-48997F335703}"/>
              </a:ext>
            </a:extLst>
          </p:cNvPr>
          <p:cNvSpPr txBox="1"/>
          <p:nvPr/>
        </p:nvSpPr>
        <p:spPr>
          <a:xfrm>
            <a:off x="1768383" y="1374533"/>
            <a:ext cx="8479428" cy="230832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4800" b="1" dirty="0"/>
              <a:t>What does influence </a:t>
            </a:r>
            <a:br>
              <a:rPr lang="en-US" sz="4800" b="1" dirty="0"/>
            </a:br>
            <a:r>
              <a:rPr lang="en-US" sz="4800" b="1" dirty="0"/>
              <a:t>the overall score </a:t>
            </a:r>
            <a:br>
              <a:rPr lang="en-US" sz="4800" b="1" dirty="0"/>
            </a:br>
            <a:r>
              <a:rPr lang="en-US" sz="4800" b="1" dirty="0"/>
              <a:t>of a flight?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018372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40853B-484F-048B-DFAF-D2F91D53E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051" y="1895302"/>
            <a:ext cx="5436524" cy="483800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600" dirty="0">
                <a:solidFill>
                  <a:srgbClr val="FFFF00"/>
                </a:solidFill>
              </a:rPr>
              <a:t>Models type: </a:t>
            </a:r>
            <a:r>
              <a:rPr lang="en-US" sz="2600" dirty="0"/>
              <a:t>regression </a:t>
            </a:r>
          </a:p>
          <a:p>
            <a:pPr>
              <a:lnSpc>
                <a:spcPct val="120000"/>
              </a:lnSpc>
            </a:pPr>
            <a:r>
              <a:rPr lang="en-US" sz="2600" dirty="0">
                <a:solidFill>
                  <a:srgbClr val="FFFF00"/>
                </a:solidFill>
              </a:rPr>
              <a:t>Model 1: </a:t>
            </a:r>
            <a:r>
              <a:rPr lang="en-US" sz="2600" dirty="0"/>
              <a:t>Ordinary Least Squares (OLS regressor)</a:t>
            </a:r>
            <a:endParaRPr lang="en-US" sz="1100" dirty="0"/>
          </a:p>
          <a:p>
            <a:pPr>
              <a:lnSpc>
                <a:spcPct val="120000"/>
              </a:lnSpc>
            </a:pPr>
            <a:endParaRPr lang="en-US" sz="1400" dirty="0"/>
          </a:p>
          <a:p>
            <a:pPr>
              <a:lnSpc>
                <a:spcPct val="120000"/>
              </a:lnSpc>
            </a:pPr>
            <a:r>
              <a:rPr lang="en-US" sz="2300" dirty="0">
                <a:solidFill>
                  <a:srgbClr val="FFFF00"/>
                </a:solidFill>
              </a:rPr>
              <a:t>Dependent variables: </a:t>
            </a:r>
            <a:r>
              <a:rPr lang="en-US" sz="2300" i="1" dirty="0"/>
              <a:t>‘Overall Score’ </a:t>
            </a:r>
          </a:p>
          <a:p>
            <a:pPr>
              <a:lnSpc>
                <a:spcPct val="120000"/>
              </a:lnSpc>
            </a:pPr>
            <a:r>
              <a:rPr lang="en-US" sz="2300" dirty="0">
                <a:solidFill>
                  <a:srgbClr val="FFFF00"/>
                </a:solidFill>
              </a:rPr>
              <a:t>Independent variables: </a:t>
            </a:r>
            <a:r>
              <a:rPr lang="en-US" sz="2300" i="1" dirty="0"/>
              <a:t>Type of Cabin, Cabin Service Rating, Type of </a:t>
            </a:r>
            <a:r>
              <a:rPr lang="en-US" sz="2300" i="1" dirty="0" err="1"/>
              <a:t>Traveller</a:t>
            </a:r>
            <a:r>
              <a:rPr lang="en-US" sz="2300" i="1" dirty="0"/>
              <a:t>, Purpose, Verification, Long Distance, Scale</a:t>
            </a:r>
          </a:p>
          <a:p>
            <a:pPr>
              <a:lnSpc>
                <a:spcPct val="120000"/>
              </a:lnSpc>
            </a:pPr>
            <a:endParaRPr lang="en-US" sz="2300" i="1" dirty="0"/>
          </a:p>
          <a:p>
            <a:pPr>
              <a:lnSpc>
                <a:spcPct val="120000"/>
              </a:lnSpc>
            </a:pPr>
            <a:r>
              <a:rPr lang="en-US" sz="2300" dirty="0"/>
              <a:t>Strong correlation </a:t>
            </a:r>
            <a:r>
              <a:rPr lang="en-US" sz="2300" dirty="0">
                <a:sym typeface="Wingdings" panose="05000000000000000000" pitchFamily="2" charset="2"/>
              </a:rPr>
              <a:t>drop time variable and all ratings except cabin service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300" dirty="0"/>
          </a:p>
          <a:p>
            <a:pPr>
              <a:lnSpc>
                <a:spcPct val="120000"/>
              </a:lnSpc>
            </a:pPr>
            <a:r>
              <a:rPr lang="en-US" sz="2300" dirty="0">
                <a:solidFill>
                  <a:srgbClr val="FFFF00"/>
                </a:solidFill>
              </a:rPr>
              <a:t>Goodness of fit: </a:t>
            </a:r>
            <a:r>
              <a:rPr lang="en-US" sz="2300" dirty="0"/>
              <a:t>0.62, all significant variables</a:t>
            </a:r>
            <a:endParaRPr lang="en-US" sz="16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67E1456-4E28-A93C-6888-82798DD52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503920" cy="1293028"/>
          </a:xfrm>
        </p:spPr>
        <p:txBody>
          <a:bodyPr>
            <a:normAutofit/>
          </a:bodyPr>
          <a:lstStyle/>
          <a:p>
            <a:r>
              <a:rPr lang="en-US" sz="3200" b="1" dirty="0"/>
              <a:t>What does influence the overall score of a flight?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DB88A13-1332-EC03-7F68-A7412C9D3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162" y="2141559"/>
            <a:ext cx="5348247" cy="42687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21142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885BADB-FC12-BD7F-0473-F1A2A9144BF8}"/>
              </a:ext>
            </a:extLst>
          </p:cNvPr>
          <p:cNvSpPr txBox="1"/>
          <p:nvPr/>
        </p:nvSpPr>
        <p:spPr>
          <a:xfrm>
            <a:off x="576349" y="2041720"/>
            <a:ext cx="11039302" cy="12003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FF00"/>
                </a:solidFill>
              </a:rPr>
              <a:t>Model 2: </a:t>
            </a:r>
            <a:r>
              <a:rPr lang="en-US" sz="1800" dirty="0"/>
              <a:t>KNN regressor</a:t>
            </a:r>
          </a:p>
          <a:p>
            <a:r>
              <a:rPr lang="en-US" dirty="0">
                <a:solidFill>
                  <a:srgbClr val="FFFF00"/>
                </a:solidFill>
              </a:rPr>
              <a:t>Assumption: </a:t>
            </a:r>
            <a:r>
              <a:rPr lang="en-US" dirty="0"/>
              <a:t>a</a:t>
            </a:r>
            <a:r>
              <a:rPr lang="en-US" sz="1800" dirty="0"/>
              <a:t>voids multicollinearity issues </a:t>
            </a:r>
          </a:p>
          <a:p>
            <a:r>
              <a:rPr lang="en-US" sz="1800" dirty="0">
                <a:solidFill>
                  <a:srgbClr val="FFFF00"/>
                </a:solidFill>
              </a:rPr>
              <a:t>HP Tuning: </a:t>
            </a:r>
            <a:r>
              <a:rPr lang="es-ES" sz="14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" sz="14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algorithm</a:t>
            </a:r>
            <a:r>
              <a:rPr lang="es-ES" sz="14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': 'auto', '</a:t>
            </a:r>
            <a:r>
              <a:rPr lang="es-ES" sz="14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n_neighbors</a:t>
            </a:r>
            <a:r>
              <a:rPr lang="es-ES" sz="14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’: 60, '</a:t>
            </a:r>
            <a:r>
              <a:rPr lang="es-ES" sz="14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weights</a:t>
            </a:r>
            <a:r>
              <a:rPr lang="es-ES" sz="14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’: </a:t>
            </a:r>
            <a:r>
              <a:rPr lang="es-ES" sz="14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s-ES" sz="14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’</a:t>
            </a:r>
          </a:p>
          <a:p>
            <a:r>
              <a:rPr lang="es-ES" sz="1800" dirty="0" err="1">
                <a:solidFill>
                  <a:srgbClr val="FFFF00"/>
                </a:solidFill>
              </a:rPr>
              <a:t>Goodness</a:t>
            </a:r>
            <a:r>
              <a:rPr lang="es-ES" sz="1800" dirty="0">
                <a:solidFill>
                  <a:srgbClr val="FFFF00"/>
                </a:solidFill>
              </a:rPr>
              <a:t> </a:t>
            </a:r>
            <a:r>
              <a:rPr lang="es-ES" sz="1800" dirty="0" err="1">
                <a:solidFill>
                  <a:srgbClr val="FFFF00"/>
                </a:solidFill>
              </a:rPr>
              <a:t>of</a:t>
            </a:r>
            <a:r>
              <a:rPr lang="es-ES" sz="1800" dirty="0">
                <a:solidFill>
                  <a:srgbClr val="FFFF00"/>
                </a:solidFill>
              </a:rPr>
              <a:t> </a:t>
            </a:r>
            <a:r>
              <a:rPr lang="es-ES" sz="1800" dirty="0" err="1">
                <a:solidFill>
                  <a:srgbClr val="FFFF00"/>
                </a:solidFill>
              </a:rPr>
              <a:t>fit</a:t>
            </a:r>
            <a:r>
              <a:rPr lang="es-ES" sz="1800" dirty="0">
                <a:solidFill>
                  <a:srgbClr val="FFFF00"/>
                </a:solidFill>
              </a:rPr>
              <a:t>: </a:t>
            </a:r>
            <a:r>
              <a:rPr lang="es-ES" sz="1800" dirty="0"/>
              <a:t>0.66</a:t>
            </a:r>
            <a:endParaRPr lang="en-US" sz="18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BE70E9B-6E8F-3CBC-B10E-8B5771038FD7}"/>
              </a:ext>
            </a:extLst>
          </p:cNvPr>
          <p:cNvSpPr txBox="1"/>
          <p:nvPr/>
        </p:nvSpPr>
        <p:spPr>
          <a:xfrm>
            <a:off x="576349" y="4135319"/>
            <a:ext cx="11039302" cy="12003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FF00"/>
                </a:solidFill>
              </a:rPr>
              <a:t>Model 3: </a:t>
            </a:r>
            <a:r>
              <a:rPr lang="en-US" sz="1800" dirty="0"/>
              <a:t>KNN regressor including more ratings</a:t>
            </a:r>
          </a:p>
          <a:p>
            <a:r>
              <a:rPr lang="en-US" dirty="0">
                <a:solidFill>
                  <a:srgbClr val="FFFF00"/>
                </a:solidFill>
              </a:rPr>
              <a:t>Assumption: </a:t>
            </a:r>
            <a:r>
              <a:rPr lang="en-US" dirty="0"/>
              <a:t>KNN a</a:t>
            </a:r>
            <a:r>
              <a:rPr lang="en-US" sz="1800" dirty="0"/>
              <a:t>voids multicollinearity issues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/>
              <a:t>Add some other ratings </a:t>
            </a:r>
            <a:r>
              <a:rPr lang="en-US" sz="1200" dirty="0"/>
              <a:t>(food, ground service, seat comfort)</a:t>
            </a:r>
            <a:endParaRPr lang="en-US" sz="1800" dirty="0"/>
          </a:p>
          <a:p>
            <a:r>
              <a:rPr lang="en-US" sz="1800" dirty="0">
                <a:solidFill>
                  <a:srgbClr val="FFFF00"/>
                </a:solidFill>
              </a:rPr>
              <a:t>HP Tuning: </a:t>
            </a:r>
            <a:r>
              <a:rPr lang="es-ES" sz="14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" sz="14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algorithm</a:t>
            </a:r>
            <a:r>
              <a:rPr lang="es-ES" sz="14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': 'auto', '</a:t>
            </a:r>
            <a:r>
              <a:rPr lang="es-ES" sz="14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n_neighbors</a:t>
            </a:r>
            <a:r>
              <a:rPr lang="es-ES" sz="14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’: 45, '</a:t>
            </a:r>
            <a:r>
              <a:rPr lang="es-ES" sz="14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weights</a:t>
            </a:r>
            <a:r>
              <a:rPr lang="es-ES" sz="14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’: </a:t>
            </a:r>
            <a:r>
              <a:rPr lang="es-ES" sz="14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uniform</a:t>
            </a:r>
            <a:r>
              <a:rPr lang="es-ES" sz="14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’</a:t>
            </a:r>
          </a:p>
          <a:p>
            <a:r>
              <a:rPr lang="es-ES" sz="1800" dirty="0" err="1">
                <a:solidFill>
                  <a:srgbClr val="FFFF00"/>
                </a:solidFill>
              </a:rPr>
              <a:t>Goodness</a:t>
            </a:r>
            <a:r>
              <a:rPr lang="es-ES" sz="1800" dirty="0">
                <a:solidFill>
                  <a:srgbClr val="FFFF00"/>
                </a:solidFill>
              </a:rPr>
              <a:t> </a:t>
            </a:r>
            <a:r>
              <a:rPr lang="es-ES" sz="1800" dirty="0" err="1">
                <a:solidFill>
                  <a:srgbClr val="FFFF00"/>
                </a:solidFill>
              </a:rPr>
              <a:t>of</a:t>
            </a:r>
            <a:r>
              <a:rPr lang="es-ES" sz="1800" dirty="0">
                <a:solidFill>
                  <a:srgbClr val="FFFF00"/>
                </a:solidFill>
              </a:rPr>
              <a:t> </a:t>
            </a:r>
            <a:r>
              <a:rPr lang="es-ES" sz="1800" dirty="0" err="1">
                <a:solidFill>
                  <a:srgbClr val="FFFF00"/>
                </a:solidFill>
              </a:rPr>
              <a:t>fit</a:t>
            </a:r>
            <a:r>
              <a:rPr lang="es-ES" sz="1800" dirty="0">
                <a:solidFill>
                  <a:srgbClr val="FFFF00"/>
                </a:solidFill>
              </a:rPr>
              <a:t> </a:t>
            </a:r>
            <a:r>
              <a:rPr lang="es-ES" sz="1800" dirty="0"/>
              <a:t>: 0.85</a:t>
            </a:r>
            <a:endParaRPr lang="en-US" sz="180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1AA1AE1-30B7-26F7-A876-BB8638FC5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731" y="466408"/>
            <a:ext cx="8503920" cy="682042"/>
          </a:xfrm>
        </p:spPr>
        <p:txBody>
          <a:bodyPr>
            <a:noAutofit/>
          </a:bodyPr>
          <a:lstStyle/>
          <a:p>
            <a:r>
              <a:rPr lang="en-US" sz="1800" b="1" dirty="0"/>
              <a:t>What does influence the overall score of a flight?</a:t>
            </a:r>
            <a:br>
              <a:rPr lang="en-US" sz="1800" b="1" dirty="0"/>
            </a:br>
            <a:r>
              <a:rPr lang="en-US" sz="1800" b="1" dirty="0" err="1"/>
              <a:t>Knn</a:t>
            </a:r>
            <a:r>
              <a:rPr lang="en-US" sz="1800" b="1" dirty="0"/>
              <a:t> REGRESSION MODELS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9368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4DD68C6A-0A63-07CC-92D5-267CDBDDAF56}"/>
              </a:ext>
            </a:extLst>
          </p:cNvPr>
          <p:cNvSpPr txBox="1"/>
          <p:nvPr/>
        </p:nvSpPr>
        <p:spPr>
          <a:xfrm>
            <a:off x="515389" y="2739170"/>
            <a:ext cx="115131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Type of cabin, cabin service and trip purpose </a:t>
            </a:r>
            <a:r>
              <a:rPr lang="en-US" dirty="0" err="1">
                <a:solidFill>
                  <a:srgbClr val="00B050"/>
                </a:solidFill>
              </a:rPr>
              <a:t>influde</a:t>
            </a:r>
            <a:r>
              <a:rPr lang="en-US" dirty="0">
                <a:solidFill>
                  <a:srgbClr val="00B050"/>
                </a:solidFill>
              </a:rPr>
              <a:t> positively in overall score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Scale, type of travel, verification and long distance influence negatively overall score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b="1" dirty="0"/>
              <a:t>KNN</a:t>
            </a:r>
            <a:r>
              <a:rPr lang="en-US" dirty="0"/>
              <a:t> model avoids multicollinearity and allows for more ratings to be included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more robust and explains overall score better</a:t>
            </a:r>
            <a:endParaRPr lang="en-US" sz="1800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1C949F54-37B1-95D9-4BF7-1FDC20491347}"/>
              </a:ext>
            </a:extLst>
          </p:cNvPr>
          <p:cNvSpPr txBox="1">
            <a:spLocks/>
          </p:cNvSpPr>
          <p:nvPr/>
        </p:nvSpPr>
        <p:spPr>
          <a:xfrm>
            <a:off x="3178233" y="826119"/>
            <a:ext cx="8503920" cy="682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REGRESSION MODELS RESULTS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56894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163378-E621-E954-ABCF-2115BDC40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1672" y="764373"/>
            <a:ext cx="3557847" cy="920340"/>
          </a:xfrm>
        </p:spPr>
        <p:txBody>
          <a:bodyPr>
            <a:normAutofit/>
          </a:bodyPr>
          <a:lstStyle/>
          <a:p>
            <a:r>
              <a:rPr lang="en-US" sz="3200" b="1" dirty="0"/>
              <a:t>Other models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3C7350-3DB6-C0E2-FBC9-BCCBEE476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513" y="1795549"/>
            <a:ext cx="11399520" cy="446809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Classifier System. </a:t>
            </a:r>
            <a:r>
              <a:rPr lang="en-US" dirty="0"/>
              <a:t>User rates each item and obtains an overall score + other 5 airlines with same score.</a:t>
            </a:r>
          </a:p>
          <a:p>
            <a:pPr lvl="1"/>
            <a:r>
              <a:rPr lang="en-US" sz="1800" dirty="0">
                <a:solidFill>
                  <a:srgbClr val="FFFF00"/>
                </a:solidFill>
              </a:rPr>
              <a:t>Model</a:t>
            </a:r>
            <a:r>
              <a:rPr lang="en-US" sz="1800" dirty="0"/>
              <a:t>: </a:t>
            </a:r>
            <a:r>
              <a:rPr lang="en-US" sz="1600" dirty="0"/>
              <a:t>random forest regressor</a:t>
            </a:r>
          </a:p>
          <a:p>
            <a:pPr lvl="1"/>
            <a:r>
              <a:rPr lang="es-ES" sz="1800" dirty="0">
                <a:solidFill>
                  <a:srgbClr val="FFFF00"/>
                </a:solidFill>
              </a:rPr>
              <a:t>HP</a:t>
            </a:r>
            <a:r>
              <a:rPr lang="es-ES" sz="18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FFFF00"/>
                </a:solidFill>
              </a:rPr>
              <a:t>Tuning</a:t>
            </a:r>
            <a:r>
              <a:rPr lang="es-ES" sz="18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ES" sz="14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lang="es-ES" sz="14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': 10, '</a:t>
            </a:r>
            <a:r>
              <a:rPr lang="es-ES" sz="14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max_features</a:t>
            </a:r>
            <a:r>
              <a:rPr lang="es-ES" sz="14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': '</a:t>
            </a:r>
            <a:r>
              <a:rPr lang="es-ES" sz="14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s-ES" sz="14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s-ES" sz="14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s-ES" sz="14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': 1, '</a:t>
            </a:r>
            <a:r>
              <a:rPr lang="es-ES" sz="14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min_samples_split</a:t>
            </a:r>
            <a:r>
              <a:rPr lang="es-ES" sz="14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': 5, '</a:t>
            </a:r>
            <a:r>
              <a:rPr lang="es-ES" sz="14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n_estimators</a:t>
            </a:r>
            <a:r>
              <a:rPr lang="es-ES" sz="14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': 300</a:t>
            </a:r>
            <a:endParaRPr lang="es-ES" sz="1800" b="0" i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s-ES" sz="1800" dirty="0">
                <a:solidFill>
                  <a:srgbClr val="FFFF00"/>
                </a:solidFill>
              </a:rPr>
              <a:t>R2</a:t>
            </a:r>
            <a:r>
              <a:rPr lang="es-ES" sz="16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s-ES" sz="1600" dirty="0"/>
              <a:t>0.9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FFFF00"/>
                </a:solidFill>
              </a:rPr>
              <a:t>Recommender System. </a:t>
            </a:r>
            <a:r>
              <a:rPr lang="en-US" dirty="0"/>
              <a:t>User enters an airline and obtains a recommendation of similar options. (Not limited to 6 main airlines)</a:t>
            </a:r>
          </a:p>
          <a:p>
            <a:pPr lvl="1"/>
            <a:r>
              <a:rPr lang="en-US" sz="1800" dirty="0">
                <a:solidFill>
                  <a:srgbClr val="FFFF00"/>
                </a:solidFill>
              </a:rPr>
              <a:t>Model</a:t>
            </a:r>
            <a:r>
              <a:rPr lang="en-US" dirty="0"/>
              <a:t>: </a:t>
            </a:r>
            <a:r>
              <a:rPr lang="en-US" sz="1600" dirty="0"/>
              <a:t>Nearest Neighbors </a:t>
            </a:r>
          </a:p>
          <a:p>
            <a:pPr lvl="1"/>
            <a:r>
              <a:rPr lang="en-US" sz="1800" dirty="0">
                <a:solidFill>
                  <a:srgbClr val="FFFF00"/>
                </a:solidFill>
              </a:rPr>
              <a:t>Parameters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n_neighbors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=6, algorithm='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ball_tree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’</a:t>
            </a:r>
          </a:p>
          <a:p>
            <a:pPr marL="457200" lvl="1" indent="0">
              <a:buNone/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57200" lvl="1" indent="0" algn="ctr">
              <a:buNone/>
            </a:pPr>
            <a:r>
              <a:rPr lang="es-ES" sz="2200" dirty="0" err="1"/>
              <a:t>Both</a:t>
            </a:r>
            <a:r>
              <a:rPr lang="es-ES" sz="2200" dirty="0"/>
              <a:t> </a:t>
            </a:r>
            <a:r>
              <a:rPr lang="es-ES" sz="2200" dirty="0" err="1"/>
              <a:t>models</a:t>
            </a:r>
            <a:r>
              <a:rPr lang="es-ES" sz="2200" dirty="0"/>
              <a:t> </a:t>
            </a:r>
            <a:r>
              <a:rPr lang="es-ES" sz="2200" dirty="0" err="1"/>
              <a:t>based</a:t>
            </a:r>
            <a:r>
              <a:rPr lang="es-ES" sz="2200" dirty="0"/>
              <a:t> </a:t>
            </a:r>
            <a:r>
              <a:rPr lang="es-ES" sz="2200" dirty="0" err="1"/>
              <a:t>on</a:t>
            </a:r>
            <a:r>
              <a:rPr lang="es-ES" sz="2200" dirty="0"/>
              <a:t> ‘rating’ and </a:t>
            </a:r>
            <a:r>
              <a:rPr lang="es-ES" sz="2200" dirty="0" err="1"/>
              <a:t>overall</a:t>
            </a:r>
            <a:r>
              <a:rPr lang="es-ES" sz="2200" dirty="0"/>
              <a:t> score variables</a:t>
            </a:r>
          </a:p>
        </p:txBody>
      </p:sp>
    </p:spTree>
    <p:extLst>
      <p:ext uri="{BB962C8B-B14F-4D97-AF65-F5344CB8AC3E}">
        <p14:creationId xmlns:p14="http://schemas.microsoft.com/office/powerpoint/2010/main" val="31135960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163378-E621-E954-ABCF-2115BDC40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1672" y="764373"/>
            <a:ext cx="3557847" cy="920340"/>
          </a:xfrm>
        </p:spPr>
        <p:txBody>
          <a:bodyPr>
            <a:normAutofit/>
          </a:bodyPr>
          <a:lstStyle/>
          <a:p>
            <a:r>
              <a:rPr lang="en-US" sz="3200" b="1" dirty="0"/>
              <a:t>Other models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3C7350-3DB6-C0E2-FBC9-BCCBEE476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514" y="1795549"/>
            <a:ext cx="6223462" cy="446809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Classifier System. </a:t>
            </a:r>
            <a:r>
              <a:rPr lang="en-US" dirty="0"/>
              <a:t>Sentiment Analysis.</a:t>
            </a:r>
          </a:p>
          <a:p>
            <a:pPr lvl="1"/>
            <a:r>
              <a:rPr lang="en-US" sz="1800" dirty="0"/>
              <a:t>Title vs. Review</a:t>
            </a:r>
          </a:p>
          <a:p>
            <a:pPr lvl="1"/>
            <a:r>
              <a:rPr lang="en-US" sz="1800" dirty="0"/>
              <a:t>Tokenized and lemmatized titles</a:t>
            </a:r>
          </a:p>
          <a:p>
            <a:pPr lvl="1"/>
            <a:r>
              <a:rPr lang="en-US" sz="1800" dirty="0"/>
              <a:t>Personalized stop words (avoid neutrality)</a:t>
            </a:r>
          </a:p>
          <a:p>
            <a:pPr lvl="1"/>
            <a:r>
              <a:rPr lang="en-US" sz="1800" dirty="0"/>
              <a:t>Sentiment based on negative (-1), neutral (0) and positive (+1) titles</a:t>
            </a:r>
          </a:p>
          <a:p>
            <a:pPr lvl="1"/>
            <a:r>
              <a:rPr lang="en-US" sz="1800" dirty="0"/>
              <a:t>Double filter with overalls core: positive (7+), and negative (up to 3)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FFFF00"/>
                </a:solidFill>
              </a:rPr>
              <a:t>Word Cloud. </a:t>
            </a:r>
            <a:r>
              <a:rPr lang="en-US" dirty="0"/>
              <a:t>Sentiment analysis into figures</a:t>
            </a:r>
          </a:p>
          <a:p>
            <a:pPr marL="457200" lvl="1" indent="0">
              <a:buNone/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F302C0C-66D2-4D32-9665-193343625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1672" y="2116975"/>
            <a:ext cx="3998836" cy="391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6873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CBD440-86E9-7433-A0FE-523AEDAF6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Airline recommender app:</a:t>
            </a:r>
            <a:r>
              <a:rPr lang="en-US" dirty="0"/>
              <a:t> </a:t>
            </a:r>
            <a:br>
              <a:rPr lang="en-US" dirty="0"/>
            </a:br>
            <a:r>
              <a:rPr lang="en-US" b="1" dirty="0"/>
              <a:t>the flight judge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416B8E-4C43-AE2D-AB04-3554372A0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https://flight-judge.streamlit.app/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6327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F2009D-0DAE-5F25-26D6-775CAF3DC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632" y="594360"/>
            <a:ext cx="5065222" cy="970216"/>
          </a:xfrm>
        </p:spPr>
        <p:txBody>
          <a:bodyPr>
            <a:normAutofit/>
          </a:bodyPr>
          <a:lstStyle/>
          <a:p>
            <a:r>
              <a:rPr lang="en-US" sz="3200" b="1" dirty="0"/>
              <a:t>JUST TO WRAP IT UP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F9AA4C-6172-BFCE-A137-E5BCA6DD2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814" y="1856508"/>
            <a:ext cx="10607040" cy="4555375"/>
          </a:xfrm>
        </p:spPr>
        <p:txBody>
          <a:bodyPr anchor="ctr"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Price and timelines are important when choosing a flight…but never underestimate other surrounding factors!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Ratings matter when recommending or scoring a flight. But so do other inputs such as how and with whom we travel.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Most airlines seem to be poorly rated, specially in economy class. Satisfaction tends to decrease with time (flights cheapen).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Honeymoon flights == patience! Sun and adventures will worth it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041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Vacaciones de vacaciones en tiempo de viaje con avión 3d y ...">
            <a:extLst>
              <a:ext uri="{FF2B5EF4-FFF2-40B4-BE49-F238E27FC236}">
                <a16:creationId xmlns:a16="http://schemas.microsoft.com/office/drawing/2014/main" id="{75EB5846-A68F-44D7-E8F4-CB877896C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40" y="1698171"/>
            <a:ext cx="4254954" cy="4254954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abes de dónde vienen los billetes que llevas en la cartera?">
            <a:extLst>
              <a:ext uri="{FF2B5EF4-FFF2-40B4-BE49-F238E27FC236}">
                <a16:creationId xmlns:a16="http://schemas.microsoft.com/office/drawing/2014/main" id="{27635C91-A975-9F43-5544-E379C719E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911" y="2106386"/>
            <a:ext cx="2156324" cy="121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259,371 en la categoría «Billete de banco del euro» de imágenes, fotos de  stock e ilustraciones libres de regalías | Shutterstock">
            <a:extLst>
              <a:ext uri="{FF2B5EF4-FFF2-40B4-BE49-F238E27FC236}">
                <a16:creationId xmlns:a16="http://schemas.microsoft.com/office/drawing/2014/main" id="{90EC9A97-7211-7A5A-3F26-2EC554160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911" y="4441372"/>
            <a:ext cx="2156324" cy="121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remium Photo | Ai generated image of big airplane on airfield High quality  photo">
            <a:extLst>
              <a:ext uri="{FF2B5EF4-FFF2-40B4-BE49-F238E27FC236}">
                <a16:creationId xmlns:a16="http://schemas.microsoft.com/office/drawing/2014/main" id="{4F8DD97E-9F14-4F36-A9E1-E402D83DB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8580" y="4441372"/>
            <a:ext cx="3148814" cy="208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The Simplest Paper Airplane : 5 Steps (with Pictures) - Instructables">
            <a:extLst>
              <a:ext uri="{FF2B5EF4-FFF2-40B4-BE49-F238E27FC236}">
                <a16:creationId xmlns:a16="http://schemas.microsoft.com/office/drawing/2014/main" id="{8DE9A62E-0CD7-9F77-3629-D364D391F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8579" y="1280159"/>
            <a:ext cx="3148814" cy="223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00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D54CD-574E-F90F-2565-114EC97F3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00641"/>
            <a:ext cx="8503920" cy="1293028"/>
          </a:xfrm>
        </p:spPr>
        <p:txBody>
          <a:bodyPr/>
          <a:lstStyle/>
          <a:p>
            <a:r>
              <a:rPr lang="en-US" b="1" dirty="0"/>
              <a:t>Index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51A6A3-61D1-9679-E748-6C847CA83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103" y="1236518"/>
            <a:ext cx="10813868" cy="5621482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Objective and Data Sources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Exploratory Data Analysis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Descriptive Statistics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Models</a:t>
            </a:r>
          </a:p>
          <a:p>
            <a:pPr lvl="1"/>
            <a:r>
              <a:rPr lang="en-US" sz="1900" i="1" dirty="0"/>
              <a:t>What factors make an impact in a (positive) recommendation?</a:t>
            </a:r>
          </a:p>
          <a:p>
            <a:pPr lvl="2"/>
            <a:r>
              <a:rPr lang="en-US" sz="1700" i="1" dirty="0"/>
              <a:t>Logit/KNN classification models accounting for imbalance and multicollinearity</a:t>
            </a:r>
          </a:p>
          <a:p>
            <a:pPr marL="914400" lvl="2" indent="0">
              <a:buNone/>
            </a:pPr>
            <a:endParaRPr lang="en-US" sz="1700" i="1" dirty="0"/>
          </a:p>
          <a:p>
            <a:pPr lvl="1"/>
            <a:r>
              <a:rPr lang="en-US" sz="1900" i="1" dirty="0"/>
              <a:t>What factors make an impact in a (high) overall score?</a:t>
            </a:r>
          </a:p>
          <a:p>
            <a:pPr lvl="2"/>
            <a:r>
              <a:rPr lang="en-US" sz="1700" i="1" dirty="0"/>
              <a:t>OLS/KNN regression models</a:t>
            </a:r>
          </a:p>
          <a:p>
            <a:pPr lvl="2"/>
            <a:r>
              <a:rPr lang="en-US" sz="1700" i="1" dirty="0"/>
              <a:t>Random forest + feature importance </a:t>
            </a:r>
          </a:p>
          <a:p>
            <a:pPr marL="914400" lvl="2" indent="0">
              <a:buNone/>
            </a:pPr>
            <a:endParaRPr lang="en-US" sz="1700" i="1" dirty="0"/>
          </a:p>
          <a:p>
            <a:pPr lvl="1"/>
            <a:r>
              <a:rPr lang="en-US" sz="1900" i="1" dirty="0"/>
              <a:t>Real Traveler Reviews and word cloud</a:t>
            </a:r>
          </a:p>
          <a:p>
            <a:pPr lvl="2"/>
            <a:r>
              <a:rPr lang="en-US" sz="1700" i="1" dirty="0"/>
              <a:t>Sentiment analysis</a:t>
            </a:r>
          </a:p>
          <a:p>
            <a:pPr marL="914400" lvl="2" indent="0">
              <a:buNone/>
            </a:pPr>
            <a:endParaRPr lang="en-US" sz="1700" i="1" dirty="0"/>
          </a:p>
          <a:p>
            <a:pPr lvl="1"/>
            <a:r>
              <a:rPr lang="en-US" sz="1900" i="1" dirty="0"/>
              <a:t>Review Prediction</a:t>
            </a:r>
          </a:p>
          <a:p>
            <a:pPr lvl="2"/>
            <a:r>
              <a:rPr lang="en-US" sz="1700" i="1" dirty="0"/>
              <a:t>LSTM models </a:t>
            </a:r>
          </a:p>
          <a:p>
            <a:pPr marL="914400" lvl="2" indent="0">
              <a:buNone/>
            </a:pPr>
            <a:endParaRPr lang="en-US" sz="1700" i="1" dirty="0"/>
          </a:p>
          <a:p>
            <a:pPr lvl="1"/>
            <a:r>
              <a:rPr lang="en-US" sz="1900" i="1" dirty="0"/>
              <a:t>Airline Classifier</a:t>
            </a:r>
          </a:p>
          <a:p>
            <a:pPr lvl="2"/>
            <a:r>
              <a:rPr lang="en-US" sz="1700" i="1" dirty="0"/>
              <a:t>Random Forest Regressor</a:t>
            </a:r>
          </a:p>
          <a:p>
            <a:pPr marL="914400" lvl="2" indent="0">
              <a:buNone/>
            </a:pPr>
            <a:r>
              <a:rPr lang="en-US" sz="1700" i="1" dirty="0"/>
              <a:t>	</a:t>
            </a:r>
          </a:p>
          <a:p>
            <a:pPr lvl="1"/>
            <a:r>
              <a:rPr lang="en-US" sz="1900" i="1" dirty="0"/>
              <a:t>Airline Recommender</a:t>
            </a:r>
          </a:p>
          <a:p>
            <a:pPr lvl="2"/>
            <a:r>
              <a:rPr lang="en-US" dirty="0"/>
              <a:t>Nearest Neighbors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37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57EB75-532D-F3E8-BAD3-5F10704C7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8493" y="498366"/>
            <a:ext cx="6377940" cy="743002"/>
          </a:xfrm>
        </p:spPr>
        <p:txBody>
          <a:bodyPr>
            <a:normAutofit/>
          </a:bodyPr>
          <a:lstStyle/>
          <a:p>
            <a:r>
              <a:rPr lang="en-US" sz="3200" b="1" dirty="0"/>
              <a:t>What is this ALL about?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525BDF-633F-F11F-3E7A-1D7F6BFD0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315" y="1607127"/>
            <a:ext cx="10778838" cy="5250873"/>
          </a:xfrm>
        </p:spPr>
        <p:txBody>
          <a:bodyPr>
            <a:normAutofit fontScale="85000" lnSpcReduction="20000"/>
          </a:bodyPr>
          <a:lstStyle/>
          <a:p>
            <a:r>
              <a:rPr lang="en-US" b="1" u="sng" dirty="0">
                <a:solidFill>
                  <a:srgbClr val="FFFF00"/>
                </a:solidFill>
              </a:rPr>
              <a:t>Objective: </a:t>
            </a:r>
            <a:r>
              <a:rPr lang="en-US" sz="2000" dirty="0"/>
              <a:t>analysis of real airlines based on reviews &amp; other data provided by previous customers</a:t>
            </a:r>
          </a:p>
          <a:p>
            <a:endParaRPr lang="en-US" sz="2000" dirty="0"/>
          </a:p>
          <a:p>
            <a:r>
              <a:rPr lang="en-US" b="1" u="sng" dirty="0">
                <a:solidFill>
                  <a:srgbClr val="FFFF00"/>
                </a:solidFill>
              </a:rPr>
              <a:t>Data Source: </a:t>
            </a:r>
            <a:r>
              <a:rPr lang="en-US" sz="1800" i="1" dirty="0"/>
              <a:t>‘128k Airline Reviews’ </a:t>
            </a:r>
            <a:r>
              <a:rPr lang="en-US" sz="1800" dirty="0"/>
              <a:t>(</a:t>
            </a:r>
            <a:r>
              <a:rPr lang="en-US" sz="1300" i="1" dirty="0"/>
              <a:t>https://www.kaggle.com/datasets/joelljungstrom/128k-airline-reviews</a:t>
            </a:r>
            <a:r>
              <a:rPr lang="en-US" sz="1800" dirty="0"/>
              <a:t>). </a:t>
            </a:r>
          </a:p>
          <a:p>
            <a:endParaRPr lang="en-US" sz="1800" dirty="0"/>
          </a:p>
          <a:p>
            <a:r>
              <a:rPr lang="en-US" b="1" u="sng" dirty="0">
                <a:solidFill>
                  <a:srgbClr val="FFFF00"/>
                </a:solidFill>
              </a:rPr>
              <a:t>Initial Dataset: </a:t>
            </a:r>
            <a:r>
              <a:rPr lang="en-US" sz="1800" dirty="0"/>
              <a:t>129,454 rows &amp; 22 columns:</a:t>
            </a:r>
          </a:p>
          <a:p>
            <a:endParaRPr lang="en-US" sz="1800" dirty="0"/>
          </a:p>
          <a:p>
            <a:pPr lvl="1">
              <a:lnSpc>
                <a:spcPct val="120000"/>
              </a:lnSpc>
            </a:pPr>
            <a:r>
              <a:rPr lang="en-US" sz="1700" dirty="0"/>
              <a:t>Aircraft</a:t>
            </a:r>
          </a:p>
          <a:p>
            <a:pPr lvl="1">
              <a:lnSpc>
                <a:spcPct val="120000"/>
              </a:lnSpc>
            </a:pPr>
            <a:r>
              <a:rPr lang="en-US" sz="1700" dirty="0"/>
              <a:t>Airline</a:t>
            </a:r>
          </a:p>
          <a:p>
            <a:pPr lvl="1">
              <a:lnSpc>
                <a:spcPct val="120000"/>
              </a:lnSpc>
            </a:pPr>
            <a:r>
              <a:rPr lang="en-US" sz="1700" dirty="0"/>
              <a:t>Cabin Type </a:t>
            </a:r>
            <a:r>
              <a:rPr lang="en-US" sz="1300" i="1" dirty="0"/>
              <a:t>(Economy, Premium Economy, Business, First Class)</a:t>
            </a:r>
          </a:p>
          <a:p>
            <a:pPr lvl="1">
              <a:lnSpc>
                <a:spcPct val="120000"/>
              </a:lnSpc>
            </a:pPr>
            <a:r>
              <a:rPr lang="en-US" sz="1700" dirty="0"/>
              <a:t>Dates  (trip, publication)</a:t>
            </a:r>
          </a:p>
          <a:p>
            <a:pPr lvl="1">
              <a:lnSpc>
                <a:spcPct val="120000"/>
              </a:lnSpc>
            </a:pPr>
            <a:r>
              <a:rPr lang="en-US" sz="1700" dirty="0"/>
              <a:t>Ratings </a:t>
            </a:r>
            <a:r>
              <a:rPr lang="en-US" sz="1300" i="1" dirty="0"/>
              <a:t>(Entertainment, Cabin service, Ground service, Food, Wi-Fi, Seat comfort, Value for money) </a:t>
            </a:r>
            <a:endParaRPr lang="en-US" sz="1700" dirty="0"/>
          </a:p>
          <a:p>
            <a:pPr lvl="1">
              <a:lnSpc>
                <a:spcPct val="120000"/>
              </a:lnSpc>
            </a:pPr>
            <a:r>
              <a:rPr lang="en-US" sz="1700" dirty="0"/>
              <a:t>Geographic variables: Origin Country, Route</a:t>
            </a:r>
          </a:p>
          <a:p>
            <a:pPr lvl="1">
              <a:lnSpc>
                <a:spcPct val="120000"/>
              </a:lnSpc>
            </a:pPr>
            <a:r>
              <a:rPr lang="en-US" sz="1700" dirty="0"/>
              <a:t>Overall Score: Total score (0-10) of the trip</a:t>
            </a:r>
          </a:p>
          <a:p>
            <a:pPr lvl="1">
              <a:lnSpc>
                <a:spcPct val="120000"/>
              </a:lnSpc>
            </a:pPr>
            <a:r>
              <a:rPr lang="en-US" sz="1700" dirty="0"/>
              <a:t>Recommended</a:t>
            </a:r>
          </a:p>
          <a:p>
            <a:pPr lvl="1">
              <a:lnSpc>
                <a:spcPct val="120000"/>
              </a:lnSpc>
            </a:pPr>
            <a:r>
              <a:rPr lang="en-US" sz="1700" dirty="0"/>
              <a:t>Review (title, body)</a:t>
            </a:r>
          </a:p>
          <a:p>
            <a:pPr lvl="1">
              <a:lnSpc>
                <a:spcPct val="120000"/>
              </a:lnSpc>
            </a:pPr>
            <a:r>
              <a:rPr lang="en-US" sz="1700" dirty="0"/>
              <a:t>Travel Type </a:t>
            </a:r>
            <a:r>
              <a:rPr lang="en-US" sz="1300" i="1" dirty="0"/>
              <a:t>(Solo, Couple, Family + Business, Leisure)</a:t>
            </a:r>
          </a:p>
          <a:p>
            <a:pPr lvl="1">
              <a:lnSpc>
                <a:spcPct val="120000"/>
              </a:lnSpc>
            </a:pPr>
            <a:r>
              <a:rPr lang="en-US" sz="1700" dirty="0"/>
              <a:t>Trip Verification</a:t>
            </a:r>
          </a:p>
        </p:txBody>
      </p:sp>
    </p:spTree>
    <p:extLst>
      <p:ext uri="{BB962C8B-B14F-4D97-AF65-F5344CB8AC3E}">
        <p14:creationId xmlns:p14="http://schemas.microsoft.com/office/powerpoint/2010/main" val="3590911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6F8A15-67D1-0AC3-F0BD-CEDC5EF35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2940" y="277484"/>
            <a:ext cx="6377940" cy="737460"/>
          </a:xfrm>
        </p:spPr>
        <p:txBody>
          <a:bodyPr>
            <a:normAutofit/>
          </a:bodyPr>
          <a:lstStyle/>
          <a:p>
            <a:r>
              <a:rPr lang="en-US" sz="3200" b="1" dirty="0" err="1"/>
              <a:t>eda</a:t>
            </a:r>
            <a:endParaRPr lang="en-US" sz="32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E57D5F-70F3-6A02-2567-710114F39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942" y="1313411"/>
            <a:ext cx="10751127" cy="535339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000" b="1" dirty="0">
                <a:solidFill>
                  <a:srgbClr val="FFFF00"/>
                </a:solidFill>
              </a:rPr>
              <a:t>Data Exploration: </a:t>
            </a:r>
            <a:r>
              <a:rPr lang="en-US" sz="1800" dirty="0"/>
              <a:t>describe, check missingness %, value counts.</a:t>
            </a:r>
          </a:p>
          <a:p>
            <a:pPr marL="0" indent="0" algn="just">
              <a:buNone/>
            </a:pPr>
            <a:endParaRPr lang="en-US" sz="1600" dirty="0"/>
          </a:p>
          <a:p>
            <a:pPr algn="just"/>
            <a:r>
              <a:rPr lang="en-US" sz="2000" b="1" dirty="0">
                <a:solidFill>
                  <a:srgbClr val="FFFF00"/>
                </a:solidFill>
              </a:rPr>
              <a:t>Data Cleaning: </a:t>
            </a:r>
            <a:r>
              <a:rPr lang="en-US" sz="1800" dirty="0"/>
              <a:t>renaming, replacing unclear values, drop duplicated values,</a:t>
            </a:r>
          </a:p>
          <a:p>
            <a:pPr marL="0" indent="0" algn="just">
              <a:buNone/>
            </a:pPr>
            <a:r>
              <a:rPr lang="en-US" sz="1800" dirty="0"/>
              <a:t>    dropping negative dates.</a:t>
            </a:r>
          </a:p>
          <a:p>
            <a:pPr marL="0" indent="0" algn="just">
              <a:buNone/>
            </a:pPr>
            <a:endParaRPr lang="en-US" sz="1600" dirty="0"/>
          </a:p>
          <a:p>
            <a:pPr algn="just"/>
            <a:r>
              <a:rPr lang="en-US" sz="2000" b="1" dirty="0">
                <a:solidFill>
                  <a:srgbClr val="FFFF00"/>
                </a:solidFill>
              </a:rPr>
              <a:t>Treatment of missingness: </a:t>
            </a:r>
          </a:p>
          <a:p>
            <a:pPr lvl="1" algn="just"/>
            <a:r>
              <a:rPr lang="en-US" sz="1800" dirty="0"/>
              <a:t>&gt; 3% : not use the var or drop missing values</a:t>
            </a:r>
          </a:p>
          <a:p>
            <a:pPr lvl="1" algn="just"/>
            <a:r>
              <a:rPr lang="en-US" sz="1800" dirty="0"/>
              <a:t>&lt; 3% : impute (mean, mode)</a:t>
            </a:r>
          </a:p>
          <a:p>
            <a:pPr marL="457200" lvl="1" indent="0" algn="just">
              <a:buNone/>
            </a:pPr>
            <a:endParaRPr lang="en-US" sz="1600" dirty="0"/>
          </a:p>
          <a:p>
            <a:pPr algn="just"/>
            <a:r>
              <a:rPr lang="en-US" sz="2000" b="1" dirty="0">
                <a:solidFill>
                  <a:srgbClr val="FFFF00"/>
                </a:solidFill>
              </a:rPr>
              <a:t>Feature engineering:</a:t>
            </a:r>
          </a:p>
          <a:p>
            <a:pPr lvl="1" algn="just">
              <a:spcAft>
                <a:spcPts val="600"/>
              </a:spcAft>
            </a:pPr>
            <a:r>
              <a:rPr lang="en-US" sz="1800" b="1" dirty="0"/>
              <a:t>Travel Type </a:t>
            </a:r>
            <a:r>
              <a:rPr lang="en-US" sz="1800" b="1" dirty="0">
                <a:sym typeface="Wingdings" panose="05000000000000000000" pitchFamily="2" charset="2"/>
              </a:rPr>
              <a:t> </a:t>
            </a:r>
            <a:r>
              <a:rPr lang="en-US" sz="1800" dirty="0" err="1">
                <a:sym typeface="Wingdings" panose="05000000000000000000" pitchFamily="2" charset="2"/>
              </a:rPr>
              <a:t>traveller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600" i="1" dirty="0">
                <a:sym typeface="Wingdings" panose="05000000000000000000" pitchFamily="2" charset="2"/>
              </a:rPr>
              <a:t>(solo, couple, family) </a:t>
            </a:r>
            <a:r>
              <a:rPr lang="en-US" sz="1800" dirty="0">
                <a:sym typeface="Wingdings" panose="05000000000000000000" pitchFamily="2" charset="2"/>
              </a:rPr>
              <a:t>&amp; purpose </a:t>
            </a:r>
            <a:r>
              <a:rPr lang="en-US" sz="1600" i="1" dirty="0">
                <a:sym typeface="Wingdings" panose="05000000000000000000" pitchFamily="2" charset="2"/>
              </a:rPr>
              <a:t>(leisure, business)</a:t>
            </a:r>
          </a:p>
          <a:p>
            <a:pPr lvl="1" algn="just">
              <a:spcAft>
                <a:spcPts val="600"/>
              </a:spcAft>
            </a:pPr>
            <a:r>
              <a:rPr lang="en-US" sz="1800" b="1" dirty="0">
                <a:sym typeface="Wingdings" panose="05000000000000000000" pitchFamily="2" charset="2"/>
              </a:rPr>
              <a:t>Route  </a:t>
            </a:r>
            <a:r>
              <a:rPr lang="en-US" sz="1800" dirty="0">
                <a:sym typeface="Wingdings" panose="05000000000000000000" pitchFamily="2" charset="2"/>
              </a:rPr>
              <a:t>origin/destiny/scale (yes/no)</a:t>
            </a:r>
          </a:p>
          <a:p>
            <a:pPr lvl="1" algn="just">
              <a:spcAft>
                <a:spcPts val="600"/>
              </a:spcAft>
            </a:pPr>
            <a:r>
              <a:rPr lang="en-US" sz="1800" b="1" dirty="0">
                <a:sym typeface="Wingdings" panose="05000000000000000000" pitchFamily="2" charset="2"/>
              </a:rPr>
              <a:t>Entertainment Rating </a:t>
            </a:r>
            <a:r>
              <a:rPr lang="en-US" sz="1800" dirty="0">
                <a:sym typeface="Wingdings" panose="05000000000000000000" pitchFamily="2" charset="2"/>
              </a:rPr>
              <a:t>if entertainment rating&gt;0, flight = Long Distance</a:t>
            </a:r>
          </a:p>
          <a:p>
            <a:pPr lvl="1" algn="just">
              <a:spcAft>
                <a:spcPts val="600"/>
              </a:spcAft>
            </a:pPr>
            <a:r>
              <a:rPr lang="en-US" sz="1800" b="1" dirty="0">
                <a:sym typeface="Wingdings" panose="05000000000000000000" pitchFamily="2" charset="2"/>
              </a:rPr>
              <a:t>Origin Country </a:t>
            </a:r>
            <a:r>
              <a:rPr lang="en-US" sz="1800" dirty="0">
                <a:sym typeface="Wingdings" panose="05000000000000000000" pitchFamily="2" charset="2"/>
              </a:rPr>
              <a:t> Continent </a:t>
            </a:r>
          </a:p>
          <a:p>
            <a:pPr lvl="1" algn="just">
              <a:spcAft>
                <a:spcPts val="600"/>
              </a:spcAft>
            </a:pPr>
            <a:r>
              <a:rPr lang="en-US" sz="1800" b="1" dirty="0">
                <a:sym typeface="Wingdings" panose="05000000000000000000" pitchFamily="2" charset="2"/>
              </a:rPr>
              <a:t>Trip Date</a:t>
            </a:r>
            <a:r>
              <a:rPr lang="en-US" sz="1800" dirty="0">
                <a:sym typeface="Wingdings" panose="05000000000000000000" pitchFamily="2" charset="2"/>
              </a:rPr>
              <a:t> Year</a:t>
            </a:r>
          </a:p>
          <a:p>
            <a:pPr lvl="1" algn="just">
              <a:spcAft>
                <a:spcPts val="600"/>
              </a:spcAft>
            </a:pPr>
            <a:r>
              <a:rPr lang="en-US" sz="1800" b="1" dirty="0" err="1">
                <a:sym typeface="Wingdings" panose="05000000000000000000" pitchFamily="2" charset="2"/>
              </a:rPr>
              <a:t>Categoricals</a:t>
            </a:r>
            <a:r>
              <a:rPr lang="en-US" sz="1800" b="1" dirty="0">
                <a:sym typeface="Wingdings" panose="05000000000000000000" pitchFamily="2" charset="2"/>
              </a:rPr>
              <a:t>: </a:t>
            </a:r>
            <a:r>
              <a:rPr lang="en-US" sz="1800" dirty="0">
                <a:sym typeface="Wingdings" panose="05000000000000000000" pitchFamily="2" charset="2"/>
              </a:rPr>
              <a:t>string to numeric </a:t>
            </a:r>
          </a:p>
          <a:p>
            <a:pPr marL="457200" lvl="1" indent="0" algn="just">
              <a:buNone/>
            </a:pPr>
            <a:endParaRPr lang="en-US" sz="1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82730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37B05-DAA0-A449-652F-912A6B645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3491" y="442455"/>
            <a:ext cx="6094615" cy="731918"/>
          </a:xfrm>
        </p:spPr>
        <p:txBody>
          <a:bodyPr>
            <a:normAutofit/>
          </a:bodyPr>
          <a:lstStyle/>
          <a:p>
            <a:r>
              <a:rPr lang="en-US" sz="3200" b="1" dirty="0"/>
              <a:t>Descriptive statistics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F0DEF0-D550-53A7-5A76-2830165CF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782" y="1318954"/>
            <a:ext cx="10163694" cy="4944687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Many Airlines, few observations:</a:t>
            </a:r>
            <a:endParaRPr lang="en-US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b="1" dirty="0">
                <a:sym typeface="Wingdings" panose="05000000000000000000" pitchFamily="2" charset="2"/>
              </a:rPr>
              <a:t>airlines 2k+ reviews</a:t>
            </a:r>
          </a:p>
          <a:p>
            <a:pPr marL="0" indent="0">
              <a:buNone/>
            </a:pPr>
            <a:endParaRPr lang="en-US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b="1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n-US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sym typeface="Wingdings" panose="05000000000000000000" pitchFamily="2" charset="2"/>
              </a:rPr>
              <a:t>	6 airlines</a:t>
            </a:r>
          </a:p>
          <a:p>
            <a:pPr marL="0" indent="0">
              <a:buNone/>
            </a:pPr>
            <a:r>
              <a:rPr lang="en-US" sz="1800" i="1" dirty="0">
                <a:solidFill>
                  <a:srgbClr val="FFFF00"/>
                </a:solidFill>
                <a:sym typeface="Wingdings" panose="05000000000000000000" pitchFamily="2" charset="2"/>
              </a:rPr>
              <a:t>	(out of 547)</a:t>
            </a:r>
            <a:endParaRPr lang="en-US" sz="1800" i="1" u="sng" dirty="0">
              <a:solidFill>
                <a:srgbClr val="FFFF00"/>
              </a:solidFill>
              <a:sym typeface="Wingdings" panose="05000000000000000000" pitchFamily="2" charset="2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5F4C233-12C9-2950-E3DE-F7FC5F710C27}"/>
              </a:ext>
            </a:extLst>
          </p:cNvPr>
          <p:cNvSpPr/>
          <p:nvPr/>
        </p:nvSpPr>
        <p:spPr>
          <a:xfrm>
            <a:off x="4150822" y="1435332"/>
            <a:ext cx="4815840" cy="587433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  <a:sym typeface="Wingdings" panose="05000000000000000000" pitchFamily="2" charset="2"/>
              </a:rPr>
              <a:t>Clean DB: 90,008 rows &amp;  27 columns</a:t>
            </a:r>
            <a:endParaRPr lang="en-U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B38C894-0CFC-0D4E-B890-EB6ED5F93877}"/>
              </a:ext>
            </a:extLst>
          </p:cNvPr>
          <p:cNvSpPr/>
          <p:nvPr/>
        </p:nvSpPr>
        <p:spPr>
          <a:xfrm>
            <a:off x="6733308" y="3933306"/>
            <a:ext cx="2854037" cy="2711335"/>
          </a:xfrm>
          <a:prstGeom prst="rect">
            <a:avLst/>
          </a:prstGeom>
          <a:ln>
            <a:solidFill>
              <a:srgbClr val="FFFF00"/>
            </a:solidFill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en-US" i="1" dirty="0">
                <a:solidFill>
                  <a:srgbClr val="00B0F0"/>
                </a:solidFill>
                <a:sym typeface="Wingdings" panose="05000000000000000000" pitchFamily="2" charset="2"/>
              </a:rPr>
              <a:t>American Airlines ~ 5k</a:t>
            </a:r>
          </a:p>
          <a:p>
            <a:pPr algn="r">
              <a:lnSpc>
                <a:spcPct val="150000"/>
              </a:lnSpc>
            </a:pPr>
            <a:r>
              <a:rPr lang="en-US" i="1" dirty="0">
                <a:solidFill>
                  <a:srgbClr val="00B0F0"/>
                </a:solidFill>
                <a:sym typeface="Wingdings" panose="05000000000000000000" pitchFamily="2" charset="2"/>
              </a:rPr>
              <a:t>Spirit Airlines ~ 4k</a:t>
            </a:r>
          </a:p>
          <a:p>
            <a:pPr algn="r">
              <a:lnSpc>
                <a:spcPct val="150000"/>
              </a:lnSpc>
            </a:pPr>
            <a:r>
              <a:rPr lang="en-US" i="1" dirty="0">
                <a:solidFill>
                  <a:srgbClr val="00B0F0"/>
                </a:solidFill>
                <a:sym typeface="Wingdings" panose="05000000000000000000" pitchFamily="2" charset="2"/>
              </a:rPr>
              <a:t>United Airlines ~ 3.7k</a:t>
            </a:r>
          </a:p>
          <a:p>
            <a:pPr algn="r">
              <a:lnSpc>
                <a:spcPct val="150000"/>
              </a:lnSpc>
            </a:pPr>
            <a:r>
              <a:rPr lang="en-US" i="1" dirty="0">
                <a:solidFill>
                  <a:srgbClr val="00B0F0"/>
                </a:solidFill>
                <a:sym typeface="Wingdings" panose="05000000000000000000" pitchFamily="2" charset="2"/>
              </a:rPr>
              <a:t>Delta Airlines ~ 2.3k</a:t>
            </a:r>
          </a:p>
          <a:p>
            <a:pPr algn="r">
              <a:lnSpc>
                <a:spcPct val="150000"/>
              </a:lnSpc>
            </a:pPr>
            <a:r>
              <a:rPr lang="en-US" i="1" dirty="0">
                <a:solidFill>
                  <a:srgbClr val="00B0F0"/>
                </a:solidFill>
                <a:sym typeface="Wingdings" panose="05000000000000000000" pitchFamily="2" charset="2"/>
              </a:rPr>
              <a:t>British Airways ~ 2.7k</a:t>
            </a:r>
          </a:p>
          <a:p>
            <a:pPr algn="r">
              <a:lnSpc>
                <a:spcPct val="150000"/>
              </a:lnSpc>
            </a:pPr>
            <a:r>
              <a:rPr lang="en-US" i="1" dirty="0">
                <a:solidFill>
                  <a:srgbClr val="00B0F0"/>
                </a:solidFill>
                <a:sym typeface="Wingdings" panose="05000000000000000000" pitchFamily="2" charset="2"/>
              </a:rPr>
              <a:t>Frontier Airlines~ 2.7k</a:t>
            </a:r>
          </a:p>
        </p:txBody>
      </p:sp>
      <p:pic>
        <p:nvPicPr>
          <p:cNvPr id="8" name="Gráfico 7" descr="Avión">
            <a:extLst>
              <a:ext uri="{FF2B5EF4-FFF2-40B4-BE49-F238E27FC236}">
                <a16:creationId xmlns:a16="http://schemas.microsoft.com/office/drawing/2014/main" id="{C8BAE13A-DE73-DD5D-6879-344F42578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3911137" y="4099561"/>
            <a:ext cx="2164080" cy="2164080"/>
          </a:xfrm>
          <a:prstGeom prst="rect">
            <a:avLst/>
          </a:prstGeom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45DD7C38-95DD-E47F-504D-73A4C32C3BD7}"/>
              </a:ext>
            </a:extLst>
          </p:cNvPr>
          <p:cNvCxnSpPr>
            <a:endCxn id="6" idx="1"/>
          </p:cNvCxnSpPr>
          <p:nvPr/>
        </p:nvCxnSpPr>
        <p:spPr>
          <a:xfrm>
            <a:off x="5763491" y="5187142"/>
            <a:ext cx="969817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100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18792A5-8491-5593-269B-2BACDFD13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964" y="2090248"/>
            <a:ext cx="7047824" cy="37563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317BF30-F4B0-CE5D-9D5F-426F342E1011}"/>
              </a:ext>
            </a:extLst>
          </p:cNvPr>
          <p:cNvSpPr txBox="1"/>
          <p:nvPr/>
        </p:nvSpPr>
        <p:spPr>
          <a:xfrm>
            <a:off x="9613686" y="1801091"/>
            <a:ext cx="2078182" cy="238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* Only for long-distance values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A37B7801-CB7D-E90D-BC4F-7E47EA9DC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3491" y="442455"/>
            <a:ext cx="6094615" cy="731918"/>
          </a:xfrm>
        </p:spPr>
        <p:txBody>
          <a:bodyPr>
            <a:normAutofit fontScale="90000"/>
          </a:bodyPr>
          <a:lstStyle/>
          <a:p>
            <a:r>
              <a:rPr lang="en-US" sz="3100" b="1" i="1" dirty="0"/>
              <a:t>Ratings</a:t>
            </a:r>
            <a:br>
              <a:rPr lang="en-US" sz="2400" b="1" i="1" dirty="0"/>
            </a:br>
            <a:r>
              <a:rPr lang="en-US" sz="2400" b="1" i="1" dirty="0" err="1"/>
              <a:t>eNTERTAINMENT</a:t>
            </a:r>
            <a:endParaRPr lang="en-US" sz="2400" b="1" i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2410696-55F4-8BB9-394F-C095201C5E24}"/>
              </a:ext>
            </a:extLst>
          </p:cNvPr>
          <p:cNvSpPr txBox="1"/>
          <p:nvPr/>
        </p:nvSpPr>
        <p:spPr>
          <a:xfrm>
            <a:off x="378212" y="2831297"/>
            <a:ext cx="41168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Only for Long-Distance flights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Most Airlines fail to entertain properly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Spirit and Frontier are the less valued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61396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B657709-49F3-70D0-4ED9-C8A13B3A4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46" y="1105713"/>
            <a:ext cx="5558445" cy="34511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78DAE0E-ACB2-1BA2-D3AE-ECBCC64D53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250" y="1762269"/>
            <a:ext cx="5641572" cy="34511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01CEB9E0-BE7D-255A-A754-A7CD3829B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3491" y="442455"/>
            <a:ext cx="6094615" cy="731918"/>
          </a:xfrm>
        </p:spPr>
        <p:txBody>
          <a:bodyPr>
            <a:normAutofit fontScale="90000"/>
          </a:bodyPr>
          <a:lstStyle/>
          <a:p>
            <a:r>
              <a:rPr lang="en-US" sz="3100" b="1" i="1" dirty="0"/>
              <a:t>Ratings</a:t>
            </a:r>
            <a:br>
              <a:rPr lang="en-US" sz="2400" b="1" i="1" dirty="0"/>
            </a:br>
            <a:r>
              <a:rPr lang="en-US" sz="2400" b="1" i="1" dirty="0"/>
              <a:t>Staff services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1F02AE1-8A69-F205-F923-661B09C41121}"/>
              </a:ext>
            </a:extLst>
          </p:cNvPr>
          <p:cNvSpPr txBox="1"/>
          <p:nvPr/>
        </p:nvSpPr>
        <p:spPr>
          <a:xfrm>
            <a:off x="131601" y="5213437"/>
            <a:ext cx="86132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Most Airlines have a poor staff service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Ground service is worse than Cabin Service in all Airlines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British Airways is the best valued while American, United &amp; Spirit are the less valued</a:t>
            </a:r>
          </a:p>
        </p:txBody>
      </p:sp>
    </p:spTree>
    <p:extLst>
      <p:ext uri="{BB962C8B-B14F-4D97-AF65-F5344CB8AC3E}">
        <p14:creationId xmlns:p14="http://schemas.microsoft.com/office/powerpoint/2010/main" val="2585447452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450</TotalTime>
  <Words>1449</Words>
  <Application>Microsoft Office PowerPoint</Application>
  <PresentationFormat>Panorámica</PresentationFormat>
  <Paragraphs>253</Paragraphs>
  <Slides>29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5" baseType="lpstr">
      <vt:lpstr>Arial</vt:lpstr>
      <vt:lpstr>Calibri</vt:lpstr>
      <vt:lpstr>Century Gothic</vt:lpstr>
      <vt:lpstr>Consolas</vt:lpstr>
      <vt:lpstr>Wingdings</vt:lpstr>
      <vt:lpstr>Estela de condensación</vt:lpstr>
      <vt:lpstr>Will a flight ruin my honeymoon?</vt:lpstr>
      <vt:lpstr>Presentación de PowerPoint</vt:lpstr>
      <vt:lpstr>Presentación de PowerPoint</vt:lpstr>
      <vt:lpstr>Index</vt:lpstr>
      <vt:lpstr>What is this ALL about?</vt:lpstr>
      <vt:lpstr>eda</vt:lpstr>
      <vt:lpstr>Descriptive statistics</vt:lpstr>
      <vt:lpstr>Ratings eNTERTAINMENT</vt:lpstr>
      <vt:lpstr>Ratings Staff services</vt:lpstr>
      <vt:lpstr>Ratings food</vt:lpstr>
      <vt:lpstr>Type of travEler  by Trip purpose</vt:lpstr>
      <vt:lpstr>verifications per airline</vt:lpstr>
      <vt:lpstr>Analysis PER TRAVEL DISTANCE Ratings &amp; overall score</vt:lpstr>
      <vt:lpstr>Presentación de PowerPoint</vt:lpstr>
      <vt:lpstr>Review prediction How will overall score behave in future reviews?</vt:lpstr>
      <vt:lpstr>Presentación de PowerPoint</vt:lpstr>
      <vt:lpstr>What does influence a flight to be recommended?</vt:lpstr>
      <vt:lpstr>Presentación de PowerPoint</vt:lpstr>
      <vt:lpstr>Presentación de PowerPoint</vt:lpstr>
      <vt:lpstr>Presentación de PowerPoint</vt:lpstr>
      <vt:lpstr>CLASSIFICATION MODEL RESULTS</vt:lpstr>
      <vt:lpstr>Presentación de PowerPoint</vt:lpstr>
      <vt:lpstr>What does influence the overall score of a flight?</vt:lpstr>
      <vt:lpstr>What does influence the overall score of a flight? Knn REGRESSION MODELS</vt:lpstr>
      <vt:lpstr>Presentación de PowerPoint</vt:lpstr>
      <vt:lpstr>Other models</vt:lpstr>
      <vt:lpstr>Other models</vt:lpstr>
      <vt:lpstr>Airline recommender app:  the flight judge</vt:lpstr>
      <vt:lpstr>JUST TO WRAP IT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Aída Moure</dc:creator>
  <cp:lastModifiedBy>Aída Moure</cp:lastModifiedBy>
  <cp:revision>49</cp:revision>
  <dcterms:created xsi:type="dcterms:W3CDTF">2024-07-06T09:20:13Z</dcterms:created>
  <dcterms:modified xsi:type="dcterms:W3CDTF">2024-07-07T17:10:05Z</dcterms:modified>
</cp:coreProperties>
</file>