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DF876-D526-4BD0-8EB2-FE7A2EA91E9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F033-6371-499B-8AC3-328F5C2D7A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5F033-6371-499B-8AC3-328F5C2D7A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6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632201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23846"/>
            <a:ext cx="3063239" cy="365125"/>
          </a:xfrm>
        </p:spPr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4323847"/>
            <a:ext cx="650748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895600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46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73" y="4697362"/>
            <a:ext cx="10608643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92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753534"/>
            <a:ext cx="1060704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03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598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9439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17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4703"/>
            <a:ext cx="1036637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7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8885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91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762001"/>
            <a:ext cx="850391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06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3" y="762000"/>
            <a:ext cx="8509312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4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2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1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51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711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747184"/>
            <a:ext cx="205740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746126"/>
            <a:ext cx="8370713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66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7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753535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4" cy="365125"/>
          </a:xfrm>
        </p:spPr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99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2194560"/>
            <a:ext cx="5214105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2194560"/>
            <a:ext cx="5210053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68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50392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3132668"/>
            <a:ext cx="5214105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3132668"/>
            <a:ext cx="5210055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4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6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9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5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524000"/>
            <a:ext cx="543430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5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2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2A69-3604-4A3D-9074-F820118EE057}" type="datetimeFigureOut">
              <a:rPr lang="es-ES" smtClean="0"/>
              <a:t>06/07/2024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7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C460-86C3-4C0D-8E33-5E11CD6A84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45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D9F9D-FD42-1800-E06F-F59C6824F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s-ES" sz="4400" b="1" dirty="0"/>
              <a:t>Will a </a:t>
            </a:r>
            <a:r>
              <a:rPr lang="es-ES" sz="4400" b="1" dirty="0" err="1"/>
              <a:t>flight</a:t>
            </a:r>
            <a:r>
              <a:rPr lang="es-ES" sz="4400" b="1" dirty="0"/>
              <a:t> ruin </a:t>
            </a:r>
            <a:r>
              <a:rPr lang="es-ES" sz="4400" b="1" dirty="0" err="1"/>
              <a:t>my</a:t>
            </a:r>
            <a:r>
              <a:rPr lang="es-ES" sz="4400" b="1" dirty="0"/>
              <a:t> </a:t>
            </a:r>
            <a:r>
              <a:rPr lang="es-ES" sz="4400" b="1" dirty="0" err="1"/>
              <a:t>honeymoon</a:t>
            </a:r>
            <a:r>
              <a:rPr lang="es-ES" sz="4400" b="1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39D9F-8D78-73BE-1473-EFFC3D81D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19" y="3898208"/>
            <a:ext cx="7315200" cy="1155931"/>
          </a:xfrm>
        </p:spPr>
        <p:txBody>
          <a:bodyPr>
            <a:noAutofit/>
          </a:bodyPr>
          <a:lstStyle/>
          <a:p>
            <a:pPr algn="l"/>
            <a:r>
              <a:rPr lang="es-ES" sz="1400" dirty="0"/>
              <a:t>Aída Moure Fernández</a:t>
            </a:r>
          </a:p>
          <a:p>
            <a:pPr algn="r"/>
            <a:endParaRPr lang="es-ES" sz="1400" dirty="0"/>
          </a:p>
          <a:p>
            <a:pPr algn="r"/>
            <a:r>
              <a:rPr lang="es-ES" sz="1400" i="1" dirty="0"/>
              <a:t>Final Project </a:t>
            </a:r>
          </a:p>
          <a:p>
            <a:pPr algn="r"/>
            <a:r>
              <a:rPr lang="es-ES" sz="1400" i="1" dirty="0" err="1"/>
              <a:t>IronHack</a:t>
            </a:r>
            <a:r>
              <a:rPr lang="es-ES" sz="1400" i="1" dirty="0"/>
              <a:t> PT JAN24</a:t>
            </a:r>
          </a:p>
        </p:txBody>
      </p:sp>
    </p:spTree>
    <p:extLst>
      <p:ext uri="{BB962C8B-B14F-4D97-AF65-F5344CB8AC3E}">
        <p14:creationId xmlns:p14="http://schemas.microsoft.com/office/powerpoint/2010/main" val="28267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E0445A8-E2CE-480E-A027-59D7F920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54" y="1595210"/>
            <a:ext cx="6518574" cy="4667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F80384-6AFB-63AA-8F26-4AB284502455}"/>
              </a:ext>
            </a:extLst>
          </p:cNvPr>
          <p:cNvSpPr txBox="1"/>
          <p:nvPr/>
        </p:nvSpPr>
        <p:spPr>
          <a:xfrm>
            <a:off x="286772" y="2848965"/>
            <a:ext cx="4811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Except Frontier Airlines, most companies have unverified trips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Can we trust British Airways data?</a:t>
            </a:r>
          </a:p>
          <a:p>
            <a:endParaRPr lang="en-US" sz="16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B4E7EE3-9F80-3FED-D93C-CA453924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3" y="481248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verifications</a:t>
            </a:r>
            <a:br>
              <a:rPr lang="en-US" sz="3100" b="1" i="1" dirty="0"/>
            </a:br>
            <a:r>
              <a:rPr lang="en-US" sz="2400" b="1" i="1" dirty="0"/>
              <a:t>per airline</a:t>
            </a:r>
          </a:p>
        </p:txBody>
      </p:sp>
    </p:spTree>
    <p:extLst>
      <p:ext uri="{BB962C8B-B14F-4D97-AF65-F5344CB8AC3E}">
        <p14:creationId xmlns:p14="http://schemas.microsoft.com/office/powerpoint/2010/main" val="313255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7AFF05-4D97-7CE1-30D0-58A164213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6" y="1496291"/>
            <a:ext cx="7486996" cy="517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9795213-0B86-2CDE-83F8-23ECA36A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3" y="481248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Analysis PER TRAVEL DISTANCE</a:t>
            </a:r>
            <a:br>
              <a:rPr lang="en-US" sz="3100" b="1" i="1" dirty="0"/>
            </a:br>
            <a:r>
              <a:rPr lang="en-US" sz="2400" b="1" i="1" dirty="0"/>
              <a:t>Ratings &amp; overall score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D15B96-4704-EEF9-3AF5-3FCD4891E825}"/>
              </a:ext>
            </a:extLst>
          </p:cNvPr>
          <p:cNvSpPr txBox="1"/>
          <p:nvPr/>
        </p:nvSpPr>
        <p:spPr>
          <a:xfrm>
            <a:off x="253521" y="2039860"/>
            <a:ext cx="3736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Food is more valued in long-distance flights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Staff Services are slightly better in long-distance flights. Same with seat comfort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There is no entertainment rating in short-distances</a:t>
            </a:r>
          </a:p>
          <a:p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No significant differences in value for money according to distance</a:t>
            </a:r>
          </a:p>
        </p:txBody>
      </p:sp>
    </p:spTree>
    <p:extLst>
      <p:ext uri="{BB962C8B-B14F-4D97-AF65-F5344CB8AC3E}">
        <p14:creationId xmlns:p14="http://schemas.microsoft.com/office/powerpoint/2010/main" val="395281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682E9C-7737-EE83-B663-C9D3CE2C9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2101489"/>
            <a:ext cx="7181098" cy="3972344"/>
          </a:xfrm>
          <a:prstGeom prst="rect">
            <a:avLst/>
          </a:prstGeom>
          <a:ln w="38100">
            <a:solidFill>
              <a:schemeClr val="accent3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0C861C-E1F4-2ED0-C128-8C3EA7DE6E04}"/>
              </a:ext>
            </a:extLst>
          </p:cNvPr>
          <p:cNvSpPr txBox="1"/>
          <p:nvPr/>
        </p:nvSpPr>
        <p:spPr>
          <a:xfrm>
            <a:off x="5669280" y="624698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OVERALL SCORE THROUGH TIME</a:t>
            </a:r>
          </a:p>
          <a:p>
            <a:pPr algn="r"/>
            <a:r>
              <a:rPr lang="en-US" sz="2200" b="1" dirty="0"/>
              <a:t>PER AIRLINE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4172AF-1F98-A2B9-E313-77757AEA0584}"/>
              </a:ext>
            </a:extLst>
          </p:cNvPr>
          <p:cNvSpPr txBox="1"/>
          <p:nvPr/>
        </p:nvSpPr>
        <p:spPr>
          <a:xfrm>
            <a:off x="353274" y="2521999"/>
            <a:ext cx="3736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General decreasing trend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Frontier is considered the worst airline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British Airways is considered the best airline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Delta satisfaction fell 50%</a:t>
            </a:r>
          </a:p>
        </p:txBody>
      </p:sp>
    </p:spTree>
    <p:extLst>
      <p:ext uri="{BB962C8B-B14F-4D97-AF65-F5344CB8AC3E}">
        <p14:creationId xmlns:p14="http://schemas.microsoft.com/office/powerpoint/2010/main" val="296013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28115-A33C-9736-36DC-83A056C6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384" y="404155"/>
            <a:ext cx="4832466" cy="1241765"/>
          </a:xfrm>
        </p:spPr>
        <p:txBody>
          <a:bodyPr>
            <a:normAutofit/>
          </a:bodyPr>
          <a:lstStyle/>
          <a:p>
            <a:r>
              <a:rPr lang="en-US" sz="3200" b="1" dirty="0"/>
              <a:t>Review prediction</a:t>
            </a:r>
            <a:br>
              <a:rPr lang="en-US" sz="3200" b="1" dirty="0"/>
            </a:br>
            <a:r>
              <a:rPr lang="en-US" sz="2200" b="1" dirty="0"/>
              <a:t>How will overall score behave in future reviews?</a:t>
            </a:r>
            <a:endParaRPr lang="en-US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E40780-79F1-0B92-ABE6-E0FB4B6C2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9" y="1596044"/>
            <a:ext cx="5258985" cy="2445821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092B52-A14F-DBF4-7E9C-477068092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98" y="3995651"/>
            <a:ext cx="5674552" cy="259430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5E0358-E28C-F4DD-13B4-6AC01BA13B40}"/>
              </a:ext>
            </a:extLst>
          </p:cNvPr>
          <p:cNvSpPr txBox="1"/>
          <p:nvPr/>
        </p:nvSpPr>
        <p:spPr>
          <a:xfrm>
            <a:off x="366629" y="4285577"/>
            <a:ext cx="373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Slightly better prediction</a:t>
            </a:r>
          </a:p>
          <a:p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Tendency to decrease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59DDD55-DDF4-A9CE-BFE1-EFC090900BA8}"/>
              </a:ext>
            </a:extLst>
          </p:cNvPr>
          <p:cNvSpPr txBox="1"/>
          <p:nvPr/>
        </p:nvSpPr>
        <p:spPr>
          <a:xfrm>
            <a:off x="8200222" y="2465090"/>
            <a:ext cx="373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Slightly worse prediction (beyond thresholds)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Tendency to increase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C790FD-86B7-2B89-6DBC-5BA95B158D43}"/>
              </a:ext>
            </a:extLst>
          </p:cNvPr>
          <p:cNvSpPr txBox="1"/>
          <p:nvPr/>
        </p:nvSpPr>
        <p:spPr>
          <a:xfrm>
            <a:off x="283502" y="6200274"/>
            <a:ext cx="3736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Methodology</a:t>
            </a:r>
            <a:r>
              <a:rPr lang="en-US" sz="1600" dirty="0"/>
              <a:t>: ISTM</a:t>
            </a:r>
          </a:p>
        </p:txBody>
      </p:sp>
    </p:spTree>
    <p:extLst>
      <p:ext uri="{BB962C8B-B14F-4D97-AF65-F5344CB8AC3E}">
        <p14:creationId xmlns:p14="http://schemas.microsoft.com/office/powerpoint/2010/main" val="146628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3EB69-D18A-7A7A-79D5-7C1AE7F4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does influence a flight to be recommended?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228D3-0580-5CD7-51F0-44155B5E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" y="2249979"/>
            <a:ext cx="11072553" cy="44833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Models type: </a:t>
            </a:r>
            <a:r>
              <a:rPr lang="en-US" dirty="0"/>
              <a:t>classification </a:t>
            </a:r>
          </a:p>
          <a:p>
            <a:r>
              <a:rPr lang="en-US" dirty="0">
                <a:solidFill>
                  <a:srgbClr val="FFFF00"/>
                </a:solidFill>
              </a:rPr>
              <a:t>Model 1: </a:t>
            </a:r>
            <a:r>
              <a:rPr lang="en-US" dirty="0"/>
              <a:t>Logistic Regression (Logit)</a:t>
            </a:r>
          </a:p>
          <a:p>
            <a:r>
              <a:rPr lang="en-US" sz="1900" dirty="0">
                <a:solidFill>
                  <a:srgbClr val="FFFF00"/>
                </a:solidFill>
              </a:rPr>
              <a:t>Dependent variable: </a:t>
            </a:r>
            <a:r>
              <a:rPr lang="en-US" sz="1900" dirty="0"/>
              <a:t>‘recommended’</a:t>
            </a:r>
          </a:p>
          <a:p>
            <a:r>
              <a:rPr lang="en-US" sz="1900" dirty="0">
                <a:solidFill>
                  <a:srgbClr val="FFFF00"/>
                </a:solidFill>
              </a:rPr>
              <a:t>Independent variables: </a:t>
            </a:r>
            <a:r>
              <a:rPr lang="en-US" sz="1900" dirty="0"/>
              <a:t>cabin, traveler, purpose, ratings, long distance, verified, scale,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Assumptions:</a:t>
            </a:r>
          </a:p>
          <a:p>
            <a:pPr lvl="1"/>
            <a:r>
              <a:rPr lang="en-US" sz="1900" dirty="0"/>
              <a:t>Check for multicollinearity: </a:t>
            </a:r>
          </a:p>
          <a:p>
            <a:pPr lvl="2"/>
            <a:r>
              <a:rPr lang="en-US" sz="1700" dirty="0"/>
              <a:t>Crosstab (Strongly correlated except ‘purpose’)</a:t>
            </a:r>
          </a:p>
          <a:p>
            <a:pPr lvl="2"/>
            <a:r>
              <a:rPr lang="en-US" sz="1700" dirty="0"/>
              <a:t>Correlation matrix, VIF ok when dropping all ratings except ‘Cabin Service’ and ‘year’</a:t>
            </a:r>
          </a:p>
          <a:p>
            <a:pPr marL="914400" lvl="2" indent="0">
              <a:buNone/>
            </a:pPr>
            <a:endParaRPr lang="en-US" sz="1500" dirty="0"/>
          </a:p>
          <a:p>
            <a:pPr lvl="1"/>
            <a:r>
              <a:rPr lang="en-US" sz="1900" dirty="0"/>
              <a:t> Model correlated but not overfitted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900" dirty="0"/>
              <a:t>Unbalancing considered in dependent variable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E3E5F1-8158-6644-1BCE-D04F99CBD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28" y="1101755"/>
            <a:ext cx="3488203" cy="2875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0F26C8-63FB-4D17-4ECC-51770BCF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10" y="3734222"/>
            <a:ext cx="3690851" cy="30354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0797FA-4F41-14CB-17D4-2671C6E47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1" y="3526325"/>
            <a:ext cx="1922254" cy="1705151"/>
          </a:xfrm>
          <a:prstGeom prst="rect">
            <a:avLst/>
          </a:prstGeom>
          <a:ln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057A42D-EF98-6901-8B08-325CAF78DEA2}"/>
              </a:ext>
            </a:extLst>
          </p:cNvPr>
          <p:cNvSpPr/>
          <p:nvPr/>
        </p:nvSpPr>
        <p:spPr>
          <a:xfrm>
            <a:off x="2933241" y="3274892"/>
            <a:ext cx="1828801" cy="10158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</a:rPr>
              <a:t>Economy vs. Luxury</a:t>
            </a:r>
          </a:p>
          <a:p>
            <a:pPr algn="ctr"/>
            <a:endParaRPr lang="en-US" sz="1200" b="1" dirty="0">
              <a:solidFill>
                <a:srgbClr val="006600"/>
              </a:solidFill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</a:rPr>
              <a:t>Cabin Service Rating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57D1D47-7C32-3734-D684-4CEFACE7FFDE}"/>
              </a:ext>
            </a:extLst>
          </p:cNvPr>
          <p:cNvSpPr/>
          <p:nvPr/>
        </p:nvSpPr>
        <p:spPr>
          <a:xfrm>
            <a:off x="2864725" y="4617422"/>
            <a:ext cx="2006932" cy="15727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Family vs Solo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Scale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Long Distance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Trip Verification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6B8BA4C-3419-49BB-A454-9CE21F214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502" y="1307869"/>
            <a:ext cx="2603897" cy="221845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8F27016-B1B3-BB4D-607A-9601074B9BE0}"/>
              </a:ext>
            </a:extLst>
          </p:cNvPr>
          <p:cNvSpPr txBox="1"/>
          <p:nvPr/>
        </p:nvSpPr>
        <p:spPr>
          <a:xfrm>
            <a:off x="5813367" y="3438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What does influence a flight to be recommended</a:t>
            </a:r>
            <a:r>
              <a:rPr lang="en-US" sz="1800" b="1" dirty="0"/>
              <a:t>?</a:t>
            </a:r>
          </a:p>
          <a:p>
            <a:pPr algn="r"/>
            <a:r>
              <a:rPr lang="en-US" b="1" dirty="0"/>
              <a:t>Logit results</a:t>
            </a:r>
            <a:endParaRPr lang="en-US" dirty="0"/>
          </a:p>
        </p:txBody>
      </p:sp>
      <p:sp>
        <p:nvSpPr>
          <p:cNvPr id="15" name="Flecha: a la derecha con bandas 14">
            <a:extLst>
              <a:ext uri="{FF2B5EF4-FFF2-40B4-BE49-F238E27FC236}">
                <a16:creationId xmlns:a16="http://schemas.microsoft.com/office/drawing/2014/main" id="{C202DC16-2A5E-9788-F9A2-501DCEBADE24}"/>
              </a:ext>
            </a:extLst>
          </p:cNvPr>
          <p:cNvSpPr/>
          <p:nvPr/>
        </p:nvSpPr>
        <p:spPr>
          <a:xfrm>
            <a:off x="2330335" y="3692775"/>
            <a:ext cx="426720" cy="284750"/>
          </a:xfrm>
          <a:prstGeom prst="striped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4BA51C63-464E-C4EE-264C-28CDD077B0FF}"/>
              </a:ext>
            </a:extLst>
          </p:cNvPr>
          <p:cNvSpPr/>
          <p:nvPr/>
        </p:nvSpPr>
        <p:spPr>
          <a:xfrm>
            <a:off x="2337853" y="4794759"/>
            <a:ext cx="426720" cy="284750"/>
          </a:xfrm>
          <a:prstGeom prst="striped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8D089-8501-FC7D-89EB-99245C84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091" y="439790"/>
            <a:ext cx="6860771" cy="200613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Model 2: </a:t>
            </a:r>
            <a:r>
              <a:rPr lang="en-US" sz="2000" dirty="0"/>
              <a:t>K-Nearest Neighbors (KNN)</a:t>
            </a:r>
          </a:p>
          <a:p>
            <a:r>
              <a:rPr lang="en-US" sz="2000" dirty="0">
                <a:solidFill>
                  <a:srgbClr val="FFFF00"/>
                </a:solidFill>
              </a:rPr>
              <a:t>HP tuning: </a:t>
            </a:r>
            <a:r>
              <a:rPr lang="en-US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36, 'weights': 'distance'</a:t>
            </a:r>
            <a:endParaRPr lang="en-US" sz="2000" dirty="0"/>
          </a:p>
          <a:p>
            <a:r>
              <a:rPr lang="en-US" sz="2000" dirty="0">
                <a:solidFill>
                  <a:srgbClr val="FFFF00"/>
                </a:solidFill>
              </a:rPr>
              <a:t>Advantages over Logit: </a:t>
            </a:r>
          </a:p>
          <a:p>
            <a:pPr lvl="1"/>
            <a:r>
              <a:rPr lang="en-US" dirty="0"/>
              <a:t>Avoids multicollinearity issue</a:t>
            </a:r>
          </a:p>
          <a:p>
            <a:pPr lvl="1"/>
            <a:r>
              <a:rPr lang="en-US" dirty="0"/>
              <a:t>Model accuracy slightly better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0CE0D1-C33A-D5C9-0836-33DD44EA5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5" y="2698780"/>
            <a:ext cx="3923608" cy="3968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426C01-7EE9-23F0-B426-AC1714D1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62" y="2698781"/>
            <a:ext cx="4253902" cy="3968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53A5916-E59D-CD47-CD77-D8CE515A8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99" y="3634048"/>
            <a:ext cx="3112287" cy="196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F7334-E36E-E827-382C-62D4167B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95" y="1224743"/>
            <a:ext cx="11687694" cy="203384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Model 3: </a:t>
            </a:r>
            <a:r>
              <a:rPr lang="en-US" sz="2400" dirty="0"/>
              <a:t>Random Forest Classifier</a:t>
            </a:r>
          </a:p>
          <a:p>
            <a:r>
              <a:rPr lang="en-US" sz="1800" dirty="0">
                <a:solidFill>
                  <a:srgbClr val="FFFF00"/>
                </a:solidFill>
              </a:rPr>
              <a:t>Dependent variable: </a:t>
            </a:r>
            <a:r>
              <a:rPr lang="en-US" sz="1800" dirty="0"/>
              <a:t>‘recommended’</a:t>
            </a:r>
          </a:p>
          <a:p>
            <a:r>
              <a:rPr lang="en-US" sz="1800" dirty="0">
                <a:solidFill>
                  <a:srgbClr val="FFFF00"/>
                </a:solidFill>
              </a:rPr>
              <a:t>Independent variables: </a:t>
            </a:r>
            <a:r>
              <a:rPr lang="en-US" sz="1800" dirty="0"/>
              <a:t>cabin, traveler, purpose, ratings, verification, scale, long distance, continent</a:t>
            </a:r>
          </a:p>
          <a:p>
            <a:r>
              <a:rPr lang="en-US" sz="1800" dirty="0">
                <a:solidFill>
                  <a:srgbClr val="FFFF00"/>
                </a:solidFill>
              </a:rPr>
              <a:t>HP Tuning:  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150</a:t>
            </a:r>
          </a:p>
          <a:p>
            <a:r>
              <a:rPr lang="en-US" sz="1800" dirty="0">
                <a:solidFill>
                  <a:srgbClr val="FFFF00"/>
                </a:solidFill>
              </a:rPr>
              <a:t>Goodness of fit: </a:t>
            </a:r>
            <a:r>
              <a:rPr lang="en-US" sz="1800" dirty="0"/>
              <a:t>0.93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624A032-39C2-E3B9-D9C2-A779073F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04" y="3319905"/>
            <a:ext cx="9071956" cy="3202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427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0B5AD-DBAD-96D3-E7B6-69E8EE0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682042"/>
          </a:xfrm>
        </p:spPr>
        <p:txBody>
          <a:bodyPr/>
          <a:lstStyle/>
          <a:p>
            <a:r>
              <a:rPr lang="en-US" sz="3200" b="1" dirty="0"/>
              <a:t>CLASSIFICATION MODEL RESULTS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8F7B3-1903-E34C-6061-9B792469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/>
              <a:t>Ratings are the variables that most affect a positive recommendation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Most expensive cabin type and Service rating influence the recommendation positively</a:t>
            </a: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Scales, travelling in couple/family, Long Distance trips and Trip Verification affect negatively the recommendation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All these variables explain approximately 85-90% of the result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Correlation is present in the data, so better to use </a:t>
            </a:r>
            <a:r>
              <a:rPr lang="en-US" b="1" dirty="0"/>
              <a:t>KNN</a:t>
            </a:r>
            <a:r>
              <a:rPr lang="en-US" dirty="0"/>
              <a:t> or </a:t>
            </a:r>
            <a:r>
              <a:rPr lang="en-US" b="1" dirty="0"/>
              <a:t>random forest </a:t>
            </a:r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19403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0853B-484F-048B-DFAF-D2F91D53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895302"/>
            <a:ext cx="5436524" cy="4838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FFF00"/>
                </a:solidFill>
              </a:rPr>
              <a:t>Models type: </a:t>
            </a:r>
            <a:r>
              <a:rPr lang="en-US" sz="2600" dirty="0"/>
              <a:t>regression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FFFF00"/>
                </a:solidFill>
              </a:rPr>
              <a:t>Model 1: </a:t>
            </a:r>
            <a:r>
              <a:rPr lang="en-US" sz="2600" dirty="0"/>
              <a:t>Ordinary Least Squares (OLS regressor)</a:t>
            </a:r>
            <a:endParaRPr lang="en-US" sz="1100" dirty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r>
              <a:rPr lang="en-US" sz="2300" dirty="0">
                <a:solidFill>
                  <a:srgbClr val="FFFF00"/>
                </a:solidFill>
              </a:rPr>
              <a:t>Dependent variables: </a:t>
            </a:r>
            <a:r>
              <a:rPr lang="en-US" sz="2300" i="1" dirty="0"/>
              <a:t>‘Overall Score’ </a:t>
            </a:r>
          </a:p>
          <a:p>
            <a:pPr>
              <a:lnSpc>
                <a:spcPct val="120000"/>
              </a:lnSpc>
            </a:pPr>
            <a:r>
              <a:rPr lang="en-US" sz="2300" dirty="0">
                <a:solidFill>
                  <a:srgbClr val="FFFF00"/>
                </a:solidFill>
              </a:rPr>
              <a:t>Independent variables: </a:t>
            </a:r>
            <a:r>
              <a:rPr lang="en-US" sz="2300" i="1" dirty="0"/>
              <a:t>Type of Cabin, Cabin Service Rating, Type of </a:t>
            </a:r>
            <a:r>
              <a:rPr lang="en-US" sz="2300" i="1" dirty="0" err="1"/>
              <a:t>Traveller</a:t>
            </a:r>
            <a:r>
              <a:rPr lang="en-US" sz="2300" i="1" dirty="0"/>
              <a:t>, Purpose, Verification, Long Distance, Scale</a:t>
            </a:r>
          </a:p>
          <a:p>
            <a:pPr>
              <a:lnSpc>
                <a:spcPct val="120000"/>
              </a:lnSpc>
            </a:pPr>
            <a:endParaRPr lang="en-US" sz="2300" i="1" dirty="0"/>
          </a:p>
          <a:p>
            <a:pPr>
              <a:lnSpc>
                <a:spcPct val="120000"/>
              </a:lnSpc>
            </a:pPr>
            <a:r>
              <a:rPr lang="en-US" sz="2300" dirty="0"/>
              <a:t>Strong correlation </a:t>
            </a:r>
            <a:r>
              <a:rPr lang="en-US" sz="2300" dirty="0">
                <a:sym typeface="Wingdings" panose="05000000000000000000" pitchFamily="2" charset="2"/>
              </a:rPr>
              <a:t>drop time variable and all ratings except cabin service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300" dirty="0"/>
          </a:p>
          <a:p>
            <a:pPr>
              <a:lnSpc>
                <a:spcPct val="120000"/>
              </a:lnSpc>
            </a:pPr>
            <a:r>
              <a:rPr lang="en-US" sz="2300" dirty="0">
                <a:solidFill>
                  <a:srgbClr val="FFFF00"/>
                </a:solidFill>
              </a:rPr>
              <a:t>Goodness of fit: </a:t>
            </a:r>
            <a:r>
              <a:rPr lang="en-US" sz="2300" dirty="0"/>
              <a:t>0.62, all significant variables</a:t>
            </a:r>
            <a:endParaRPr lang="en-US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7E1456-4E28-A93C-6888-82798DD5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</p:spPr>
        <p:txBody>
          <a:bodyPr>
            <a:normAutofit/>
          </a:bodyPr>
          <a:lstStyle/>
          <a:p>
            <a:r>
              <a:rPr lang="en-US" sz="3200" b="1" dirty="0"/>
              <a:t>What does influence the overall score of a flight?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B88A13-1332-EC03-7F68-A7412C9D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2" y="2141559"/>
            <a:ext cx="5348247" cy="4268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11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D54CD-574E-F90F-2565-114EC97F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1A6A3-61D1-9679-E748-6C847CA8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878676"/>
            <a:ext cx="10607040" cy="4384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Objective and Data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Exploratory Data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Descriptive Statistics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Models</a:t>
            </a:r>
          </a:p>
          <a:p>
            <a:pPr lvl="1"/>
            <a:r>
              <a:rPr lang="en-US" sz="1800" dirty="0"/>
              <a:t>What factors make an impact in a (positive) recommendation?</a:t>
            </a:r>
          </a:p>
          <a:p>
            <a:pPr lvl="1"/>
            <a:r>
              <a:rPr lang="en-US" sz="1800" dirty="0"/>
              <a:t>What factors make an impact in a (high) overall score?</a:t>
            </a:r>
          </a:p>
          <a:p>
            <a:pPr lvl="1"/>
            <a:r>
              <a:rPr lang="en-US" sz="1800" dirty="0"/>
              <a:t>Real Traveler Reviews and word cloud</a:t>
            </a:r>
          </a:p>
          <a:p>
            <a:pPr lvl="1"/>
            <a:r>
              <a:rPr lang="en-US" sz="1800" dirty="0"/>
              <a:t>Review Prediction</a:t>
            </a:r>
          </a:p>
          <a:p>
            <a:pPr lvl="1"/>
            <a:r>
              <a:rPr lang="en-US" sz="1800" dirty="0"/>
              <a:t>Airline Classifier</a:t>
            </a:r>
          </a:p>
          <a:p>
            <a:pPr lvl="1"/>
            <a:r>
              <a:rPr lang="en-US" sz="1800" dirty="0"/>
              <a:t>Airline Recommender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885BADB-FC12-BD7F-0473-F1A2A9144BF8}"/>
              </a:ext>
            </a:extLst>
          </p:cNvPr>
          <p:cNvSpPr txBox="1"/>
          <p:nvPr/>
        </p:nvSpPr>
        <p:spPr>
          <a:xfrm>
            <a:off x="576349" y="2041720"/>
            <a:ext cx="11039302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Model 2: </a:t>
            </a:r>
            <a:r>
              <a:rPr lang="en-US" sz="1800" dirty="0"/>
              <a:t>KNN regressor</a:t>
            </a:r>
          </a:p>
          <a:p>
            <a:r>
              <a:rPr lang="en-US" dirty="0">
                <a:solidFill>
                  <a:srgbClr val="FFFF00"/>
                </a:solidFill>
              </a:rPr>
              <a:t>Assumption: </a:t>
            </a:r>
            <a:r>
              <a:rPr lang="en-US"/>
              <a:t>a</a:t>
            </a:r>
            <a:r>
              <a:rPr lang="en-US" sz="1800"/>
              <a:t>voids multicollinearity </a:t>
            </a:r>
            <a:r>
              <a:rPr lang="en-US" sz="1800" dirty="0"/>
              <a:t>issues </a:t>
            </a:r>
          </a:p>
          <a:p>
            <a:r>
              <a:rPr lang="en-US" sz="1800" dirty="0">
                <a:solidFill>
                  <a:srgbClr val="FFFF00"/>
                </a:solidFill>
              </a:rPr>
              <a:t>HP Tuning: 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'auto',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60,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es-ES" sz="1800" dirty="0" err="1">
                <a:solidFill>
                  <a:srgbClr val="FFFF00"/>
                </a:solidFill>
              </a:rPr>
              <a:t>Goodness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of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fit</a:t>
            </a:r>
            <a:r>
              <a:rPr lang="es-ES" sz="1800" dirty="0">
                <a:solidFill>
                  <a:srgbClr val="FFFF00"/>
                </a:solidFill>
              </a:rPr>
              <a:t>: </a:t>
            </a:r>
            <a:r>
              <a:rPr lang="es-ES" sz="1800" dirty="0"/>
              <a:t>0.66</a:t>
            </a:r>
            <a:endParaRPr lang="en-US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0E9B-6E8F-3CBC-B10E-8B5771038FD7}"/>
              </a:ext>
            </a:extLst>
          </p:cNvPr>
          <p:cNvSpPr txBox="1"/>
          <p:nvPr/>
        </p:nvSpPr>
        <p:spPr>
          <a:xfrm>
            <a:off x="576349" y="4135319"/>
            <a:ext cx="11039302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Model 3: </a:t>
            </a:r>
            <a:r>
              <a:rPr lang="en-US" sz="1800" dirty="0"/>
              <a:t>KNN regressor including more ratings</a:t>
            </a:r>
          </a:p>
          <a:p>
            <a:r>
              <a:rPr lang="en-US" dirty="0">
                <a:solidFill>
                  <a:srgbClr val="FFFF00"/>
                </a:solidFill>
              </a:rPr>
              <a:t>Assumption: </a:t>
            </a:r>
            <a:r>
              <a:rPr lang="en-US" dirty="0"/>
              <a:t>KNN a</a:t>
            </a:r>
            <a:r>
              <a:rPr lang="en-US" sz="1800" dirty="0"/>
              <a:t>voids multicollinearity issues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Add some other ratings </a:t>
            </a:r>
            <a:r>
              <a:rPr lang="en-US" sz="1200" dirty="0"/>
              <a:t>(food, ground service, seat comfort)</a:t>
            </a:r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HP Tuning: 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': 'auto',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45, '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 </a:t>
            </a:r>
            <a:r>
              <a:rPr lang="es-ES" sz="14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s-ES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es-ES" sz="1800" dirty="0" err="1">
                <a:solidFill>
                  <a:srgbClr val="FFFF00"/>
                </a:solidFill>
              </a:rPr>
              <a:t>Goodness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of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fit</a:t>
            </a:r>
            <a:r>
              <a:rPr lang="es-ES" sz="1800" dirty="0">
                <a:solidFill>
                  <a:srgbClr val="FFFF00"/>
                </a:solidFill>
              </a:rPr>
              <a:t> </a:t>
            </a:r>
            <a:r>
              <a:rPr lang="es-ES" sz="1800" dirty="0"/>
              <a:t>: 0.85</a:t>
            </a:r>
            <a:endParaRPr lang="en-US" sz="18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1AA1AE1-30B7-26F7-A876-BB8638FC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731" y="466408"/>
            <a:ext cx="8503920" cy="682042"/>
          </a:xfrm>
        </p:spPr>
        <p:txBody>
          <a:bodyPr>
            <a:noAutofit/>
          </a:bodyPr>
          <a:lstStyle/>
          <a:p>
            <a:r>
              <a:rPr lang="en-US" sz="1800" b="1" dirty="0"/>
              <a:t>What does influence the overall score of a flight?</a:t>
            </a:r>
            <a:br>
              <a:rPr lang="en-US" sz="1800" b="1" dirty="0"/>
            </a:br>
            <a:r>
              <a:rPr lang="en-US" sz="1800" b="1" dirty="0" err="1"/>
              <a:t>Knn</a:t>
            </a:r>
            <a:r>
              <a:rPr lang="en-US" sz="1800" b="1" dirty="0"/>
              <a:t> REGRESSION MODELS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368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D68C6A-0A63-07CC-92D5-267CDBDDAF56}"/>
              </a:ext>
            </a:extLst>
          </p:cNvPr>
          <p:cNvSpPr txBox="1"/>
          <p:nvPr/>
        </p:nvSpPr>
        <p:spPr>
          <a:xfrm>
            <a:off x="515389" y="2739170"/>
            <a:ext cx="11513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Type of cabin, cabin service and trip purpose </a:t>
            </a:r>
            <a:r>
              <a:rPr lang="en-US" dirty="0" err="1">
                <a:solidFill>
                  <a:srgbClr val="00B050"/>
                </a:solidFill>
              </a:rPr>
              <a:t>influde</a:t>
            </a:r>
            <a:r>
              <a:rPr lang="en-US" dirty="0">
                <a:solidFill>
                  <a:srgbClr val="00B050"/>
                </a:solidFill>
              </a:rPr>
              <a:t> positively in overall score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Scale, type of travel, verification and long distance influence negatively overall score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/>
              <a:t>KNN</a:t>
            </a:r>
            <a:r>
              <a:rPr lang="en-US" dirty="0"/>
              <a:t> model avoids multicollinearity and allows for more ratings to be included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more robust and explains overall score better</a:t>
            </a:r>
            <a:endParaRPr lang="en-US" sz="18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C949F54-37B1-95D9-4BF7-1FDC20491347}"/>
              </a:ext>
            </a:extLst>
          </p:cNvPr>
          <p:cNvSpPr txBox="1">
            <a:spLocks/>
          </p:cNvSpPr>
          <p:nvPr/>
        </p:nvSpPr>
        <p:spPr>
          <a:xfrm>
            <a:off x="3178233" y="826119"/>
            <a:ext cx="8503920" cy="682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REGRESSION MODELS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89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BD440-86E9-7433-A0FE-523AEDAF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Airline recommender app: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the flight judge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16B8E-4C43-AE2D-AB04-3554372A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rgbClr val="FFFF00"/>
                </a:solidFill>
              </a:rPr>
              <a:t>Link to </a:t>
            </a:r>
            <a:r>
              <a:rPr lang="en-US" dirty="0" err="1">
                <a:solidFill>
                  <a:srgbClr val="FFFF00"/>
                </a:solidFill>
              </a:rPr>
              <a:t>streamlit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7EB75-532D-F3E8-BAD3-5F10704C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493" y="498366"/>
            <a:ext cx="6377940" cy="743002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this about?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25BDF-633F-F11F-3E7A-1D7F6BFD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15" y="1607127"/>
            <a:ext cx="10778838" cy="5250873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Objective: </a:t>
            </a:r>
            <a:r>
              <a:rPr lang="en-US" sz="2000" dirty="0"/>
              <a:t>analysis of reviews &amp; other data provided by airline customers</a:t>
            </a:r>
          </a:p>
          <a:p>
            <a:endParaRPr lang="en-US" sz="2000" dirty="0"/>
          </a:p>
          <a:p>
            <a:r>
              <a:rPr lang="en-US" b="1" u="sng" dirty="0">
                <a:solidFill>
                  <a:srgbClr val="FFFF00"/>
                </a:solidFill>
              </a:rPr>
              <a:t>Data Source: </a:t>
            </a:r>
            <a:r>
              <a:rPr lang="en-US" sz="1800" i="1" dirty="0"/>
              <a:t>‘128k Airline Reviews’ </a:t>
            </a:r>
            <a:r>
              <a:rPr lang="en-US" sz="1800" dirty="0"/>
              <a:t>(</a:t>
            </a:r>
            <a:r>
              <a:rPr lang="en-US" sz="1300" i="1" dirty="0"/>
              <a:t>https://www.kaggle.com/datasets/joelljungstrom/128k-airline-reviews</a:t>
            </a:r>
            <a:r>
              <a:rPr lang="en-US" sz="1800" dirty="0"/>
              <a:t>). </a:t>
            </a:r>
          </a:p>
          <a:p>
            <a:endParaRPr lang="en-US" sz="1800" dirty="0"/>
          </a:p>
          <a:p>
            <a:r>
              <a:rPr lang="en-US" b="1" u="sng" dirty="0">
                <a:solidFill>
                  <a:srgbClr val="FFFF00"/>
                </a:solidFill>
              </a:rPr>
              <a:t>Initial Dataset: </a:t>
            </a:r>
            <a:r>
              <a:rPr lang="en-US" sz="1800" dirty="0"/>
              <a:t>129,454 rows &amp; 22 columns:</a:t>
            </a:r>
          </a:p>
          <a:p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700" dirty="0"/>
              <a:t>Aircraft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Airline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Cabin Type </a:t>
            </a:r>
            <a:r>
              <a:rPr lang="en-US" sz="1300" i="1" dirty="0"/>
              <a:t>(Economy, Premium Economy, Business, First Class)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Dates  (trip, publication)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Ratings </a:t>
            </a:r>
            <a:r>
              <a:rPr lang="en-US" sz="1300" i="1" dirty="0"/>
              <a:t>(Entertainment, Cabin service, Ground service, Food, Wi-Fi, Seat comfort, Value for money) 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700" dirty="0"/>
              <a:t>Geographic variables: Origin Country, Route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Overall Score: Total score (0-10) of the trip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Recommended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Review (title, body)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Travel Type </a:t>
            </a:r>
            <a:r>
              <a:rPr lang="en-US" sz="1300" i="1" dirty="0"/>
              <a:t>(Solo, Couple, Family + Business, Leisure)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Trip Verification</a:t>
            </a:r>
          </a:p>
        </p:txBody>
      </p:sp>
    </p:spTree>
    <p:extLst>
      <p:ext uri="{BB962C8B-B14F-4D97-AF65-F5344CB8AC3E}">
        <p14:creationId xmlns:p14="http://schemas.microsoft.com/office/powerpoint/2010/main" val="359091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F8A15-67D1-0AC3-F0BD-CEDC5EF3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381987"/>
            <a:ext cx="6377940" cy="73746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eda</a:t>
            </a:r>
            <a:endParaRPr lang="en-U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57D5F-70F3-6A02-2567-710114F3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942" y="1313411"/>
            <a:ext cx="10751127" cy="53533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>
                <a:solidFill>
                  <a:srgbClr val="FFFF00"/>
                </a:solidFill>
              </a:rPr>
              <a:t>Data Exploration: </a:t>
            </a:r>
            <a:r>
              <a:rPr lang="en-US" sz="1800" dirty="0"/>
              <a:t>describe, check missingness %, value counts.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2000" b="1" dirty="0">
                <a:solidFill>
                  <a:srgbClr val="FFFF00"/>
                </a:solidFill>
              </a:rPr>
              <a:t>Data Cleaning: </a:t>
            </a:r>
            <a:r>
              <a:rPr lang="en-US" sz="1800" dirty="0"/>
              <a:t>renaming, replacing unclear values, drop duplicated values,</a:t>
            </a:r>
          </a:p>
          <a:p>
            <a:pPr marL="0" indent="0" algn="just">
              <a:buNone/>
            </a:pPr>
            <a:r>
              <a:rPr lang="en-US" sz="1800" dirty="0"/>
              <a:t>    dropping negative dates.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2000" b="1" dirty="0">
                <a:solidFill>
                  <a:srgbClr val="FFFF00"/>
                </a:solidFill>
              </a:rPr>
              <a:t>Treatment of missingness: </a:t>
            </a:r>
          </a:p>
          <a:p>
            <a:pPr lvl="1" algn="just"/>
            <a:r>
              <a:rPr lang="en-US" sz="1800" dirty="0"/>
              <a:t>&gt; 3% : not use the var or drop missing values</a:t>
            </a:r>
          </a:p>
          <a:p>
            <a:pPr lvl="1" algn="just"/>
            <a:r>
              <a:rPr lang="en-US" sz="1800" dirty="0"/>
              <a:t>&lt; 3% : impute (mean, mode)</a:t>
            </a:r>
          </a:p>
          <a:p>
            <a:pPr marL="457200" lvl="1" indent="0" algn="just">
              <a:buNone/>
            </a:pPr>
            <a:endParaRPr lang="en-US" sz="1600" dirty="0"/>
          </a:p>
          <a:p>
            <a:pPr algn="just"/>
            <a:r>
              <a:rPr lang="en-US" sz="2000" b="1" dirty="0">
                <a:solidFill>
                  <a:srgbClr val="FFFF00"/>
                </a:solidFill>
              </a:rPr>
              <a:t>Feature engineering: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/>
              <a:t>Travel Type </a:t>
            </a:r>
            <a:r>
              <a:rPr lang="en-US" sz="1800" b="1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traveller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600" i="1" dirty="0">
                <a:sym typeface="Wingdings" panose="05000000000000000000" pitchFamily="2" charset="2"/>
              </a:rPr>
              <a:t>(solo, couple, family) </a:t>
            </a:r>
            <a:r>
              <a:rPr lang="en-US" sz="1800" dirty="0">
                <a:sym typeface="Wingdings" panose="05000000000000000000" pitchFamily="2" charset="2"/>
              </a:rPr>
              <a:t>&amp; purpose </a:t>
            </a:r>
            <a:r>
              <a:rPr lang="en-US" sz="1600" i="1" dirty="0">
                <a:sym typeface="Wingdings" panose="05000000000000000000" pitchFamily="2" charset="2"/>
              </a:rPr>
              <a:t>(leisure, business)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Route  </a:t>
            </a:r>
            <a:r>
              <a:rPr lang="en-US" sz="1800" dirty="0">
                <a:sym typeface="Wingdings" panose="05000000000000000000" pitchFamily="2" charset="2"/>
              </a:rPr>
              <a:t>origin/destiny/scale (yes/no)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Entertainment Rating </a:t>
            </a:r>
            <a:r>
              <a:rPr lang="en-US" sz="1800" dirty="0">
                <a:sym typeface="Wingdings" panose="05000000000000000000" pitchFamily="2" charset="2"/>
              </a:rPr>
              <a:t>if entertainment rating&gt;0, flight = Long Distance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Origin Country </a:t>
            </a:r>
            <a:r>
              <a:rPr lang="en-US" sz="1800" dirty="0">
                <a:sym typeface="Wingdings" panose="05000000000000000000" pitchFamily="2" charset="2"/>
              </a:rPr>
              <a:t> Continent 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>
                <a:sym typeface="Wingdings" panose="05000000000000000000" pitchFamily="2" charset="2"/>
              </a:rPr>
              <a:t>Trip Date</a:t>
            </a:r>
            <a:r>
              <a:rPr lang="en-US" sz="1800" dirty="0">
                <a:sym typeface="Wingdings" panose="05000000000000000000" pitchFamily="2" charset="2"/>
              </a:rPr>
              <a:t> Year</a:t>
            </a:r>
          </a:p>
          <a:p>
            <a:pPr lvl="1" algn="just">
              <a:spcAft>
                <a:spcPts val="600"/>
              </a:spcAft>
            </a:pPr>
            <a:r>
              <a:rPr lang="en-US" sz="1800" b="1" dirty="0" err="1">
                <a:sym typeface="Wingdings" panose="05000000000000000000" pitchFamily="2" charset="2"/>
              </a:rPr>
              <a:t>Categoricals</a:t>
            </a:r>
            <a:r>
              <a:rPr lang="en-US" sz="1800" b="1" dirty="0">
                <a:sym typeface="Wingdings" panose="05000000000000000000" pitchFamily="2" charset="2"/>
              </a:rPr>
              <a:t>: </a:t>
            </a:r>
            <a:r>
              <a:rPr lang="en-US" sz="1800" dirty="0">
                <a:sym typeface="Wingdings" panose="05000000000000000000" pitchFamily="2" charset="2"/>
              </a:rPr>
              <a:t>string to numeric </a:t>
            </a:r>
          </a:p>
          <a:p>
            <a:pPr marL="457200" lvl="1" indent="0" algn="just">
              <a:buNone/>
            </a:pPr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273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37B05-DAA0-A449-652F-912A6B64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/>
          </a:bodyPr>
          <a:lstStyle/>
          <a:p>
            <a:r>
              <a:rPr lang="en-US" sz="3200" b="1" dirty="0"/>
              <a:t>Descriptive statistics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0DEF0-D550-53A7-5A76-2830165C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1318954"/>
            <a:ext cx="10163694" cy="494468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Many Airlines, few observations: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airlines 2k+ reviews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	6 airlines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FF00"/>
                </a:solidFill>
                <a:sym typeface="Wingdings" panose="05000000000000000000" pitchFamily="2" charset="2"/>
              </a:rPr>
              <a:t>	(out of 547)</a:t>
            </a:r>
            <a:endParaRPr lang="en-US" sz="1800" i="1" u="sng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5F4C233-12C9-2950-E3DE-F7FC5F710C27}"/>
              </a:ext>
            </a:extLst>
          </p:cNvPr>
          <p:cNvSpPr/>
          <p:nvPr/>
        </p:nvSpPr>
        <p:spPr>
          <a:xfrm>
            <a:off x="4150822" y="1435332"/>
            <a:ext cx="4815840" cy="58743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Clean DB: 90,008 rows &amp;  27 columns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38C894-0CFC-0D4E-B890-EB6ED5F93877}"/>
              </a:ext>
            </a:extLst>
          </p:cNvPr>
          <p:cNvSpPr/>
          <p:nvPr/>
        </p:nvSpPr>
        <p:spPr>
          <a:xfrm>
            <a:off x="6733308" y="3933306"/>
            <a:ext cx="2854037" cy="2711335"/>
          </a:xfrm>
          <a:prstGeom prst="rect">
            <a:avLst/>
          </a:prstGeom>
          <a:ln>
            <a:solidFill>
              <a:srgbClr val="FFFF00"/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American Airlines ~ 5k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Spirit Airlines ~ 4k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United Airlines ~ 3.7k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Delta Airlines ~ 2.3k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British Airways ~ 2.7k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solidFill>
                  <a:srgbClr val="00B0F0"/>
                </a:solidFill>
                <a:sym typeface="Wingdings" panose="05000000000000000000" pitchFamily="2" charset="2"/>
              </a:rPr>
              <a:t>Frontier Airlines~ 2.7k</a:t>
            </a:r>
          </a:p>
        </p:txBody>
      </p:sp>
      <p:pic>
        <p:nvPicPr>
          <p:cNvPr id="8" name="Gráfico 7" descr="Avión">
            <a:extLst>
              <a:ext uri="{FF2B5EF4-FFF2-40B4-BE49-F238E27FC236}">
                <a16:creationId xmlns:a16="http://schemas.microsoft.com/office/drawing/2014/main" id="{C8BAE13A-DE73-DD5D-6879-344F42578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911137" y="4099561"/>
            <a:ext cx="2164080" cy="216408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5DD7C38-95DD-E47F-504D-73A4C32C3BD7}"/>
              </a:ext>
            </a:extLst>
          </p:cNvPr>
          <p:cNvCxnSpPr>
            <a:endCxn id="6" idx="1"/>
          </p:cNvCxnSpPr>
          <p:nvPr/>
        </p:nvCxnSpPr>
        <p:spPr>
          <a:xfrm>
            <a:off x="5763491" y="5187142"/>
            <a:ext cx="96981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8792A5-8491-5593-269B-2BACDFD1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2090248"/>
            <a:ext cx="7047824" cy="3756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17BF30-F4B0-CE5D-9D5F-426F342E1011}"/>
              </a:ext>
            </a:extLst>
          </p:cNvPr>
          <p:cNvSpPr txBox="1"/>
          <p:nvPr/>
        </p:nvSpPr>
        <p:spPr>
          <a:xfrm>
            <a:off x="9613686" y="1801091"/>
            <a:ext cx="2078182" cy="23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* Only for long-distance values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7B7801-CB7D-E90D-BC4F-7E47EA9D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Ratings</a:t>
            </a:r>
            <a:br>
              <a:rPr lang="en-US" sz="2400" b="1" i="1" dirty="0"/>
            </a:br>
            <a:r>
              <a:rPr lang="en-US" sz="2400" b="1" i="1" dirty="0" err="1"/>
              <a:t>eNTERTAINMENT</a:t>
            </a:r>
            <a:endParaRPr lang="en-US" sz="2400" b="1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410696-55F4-8BB9-394F-C095201C5E24}"/>
              </a:ext>
            </a:extLst>
          </p:cNvPr>
          <p:cNvSpPr txBox="1"/>
          <p:nvPr/>
        </p:nvSpPr>
        <p:spPr>
          <a:xfrm>
            <a:off x="378212" y="2831297"/>
            <a:ext cx="4116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Only for Long-Distance flights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Most Airlines fail to entertain properly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Spirit and Frontier are the less valued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39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657709-49F3-70D0-4ED9-C8A13B3A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6" y="1105713"/>
            <a:ext cx="5558445" cy="3451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8DAE0E-ACB2-1BA2-D3AE-ECBCC64D5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50" y="1762269"/>
            <a:ext cx="5641572" cy="3451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1CEB9E0-BE7D-255A-A754-A7CD382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Ratings</a:t>
            </a:r>
            <a:br>
              <a:rPr lang="en-US" sz="2400" b="1" i="1" dirty="0"/>
            </a:br>
            <a:r>
              <a:rPr lang="en-US" sz="2400" b="1" i="1" dirty="0"/>
              <a:t>Staff services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F02AE1-8A69-F205-F923-661B09C41121}"/>
              </a:ext>
            </a:extLst>
          </p:cNvPr>
          <p:cNvSpPr txBox="1"/>
          <p:nvPr/>
        </p:nvSpPr>
        <p:spPr>
          <a:xfrm>
            <a:off x="131601" y="5213437"/>
            <a:ext cx="86132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Most Airlines have a poor staff service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Ground service is worse than Cabin Service in all Airlines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British Airways is the best valued while American, United &amp; Spirit are the less valued</a:t>
            </a:r>
          </a:p>
        </p:txBody>
      </p:sp>
    </p:spTree>
    <p:extLst>
      <p:ext uri="{BB962C8B-B14F-4D97-AF65-F5344CB8AC3E}">
        <p14:creationId xmlns:p14="http://schemas.microsoft.com/office/powerpoint/2010/main" val="258544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A35942-FB00-5805-9BC4-81604A32C3E2}"/>
              </a:ext>
            </a:extLst>
          </p:cNvPr>
          <p:cNvSpPr txBox="1"/>
          <p:nvPr/>
        </p:nvSpPr>
        <p:spPr>
          <a:xfrm>
            <a:off x="214728" y="2438871"/>
            <a:ext cx="5177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No Airline is considered to have comfortable seats.</a:t>
            </a:r>
          </a:p>
          <a:p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American Airlines and British Airways stand as the most valued. Frontier is the most penalized. </a:t>
            </a:r>
          </a:p>
          <a:p>
            <a:endParaRPr lang="en-US" sz="16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6568900-B6E3-6D6A-82CF-A6A891A9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1" y="442455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Ratings</a:t>
            </a:r>
            <a:br>
              <a:rPr lang="en-US" sz="2400" b="1" i="1" dirty="0"/>
            </a:br>
            <a:r>
              <a:rPr lang="en-US" sz="2400" b="1" i="1" dirty="0"/>
              <a:t>food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260E4A7-8378-2F87-1B2A-20AA805A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10" y="1535605"/>
            <a:ext cx="6331464" cy="3622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81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61C533-D2D8-F05E-EFBC-467E4C62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36" y="1778924"/>
            <a:ext cx="5925782" cy="4464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812F62B-3CD3-6F7F-B2E9-1470A26B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3" y="481248"/>
            <a:ext cx="6094615" cy="731918"/>
          </a:xfrm>
        </p:spPr>
        <p:txBody>
          <a:bodyPr>
            <a:normAutofit fontScale="90000"/>
          </a:bodyPr>
          <a:lstStyle/>
          <a:p>
            <a:r>
              <a:rPr lang="en-US" sz="3100" b="1" i="1" dirty="0"/>
              <a:t>Type of </a:t>
            </a:r>
            <a:r>
              <a:rPr lang="en-US" sz="3100" b="1" i="1" dirty="0" err="1"/>
              <a:t>travEler</a:t>
            </a:r>
            <a:br>
              <a:rPr lang="en-US" sz="3100" b="1" i="1" dirty="0"/>
            </a:br>
            <a:r>
              <a:rPr lang="en-US" sz="3100" b="1" i="1" dirty="0"/>
              <a:t>	</a:t>
            </a:r>
            <a:r>
              <a:rPr lang="en-US" sz="2400" b="1" i="1" dirty="0"/>
              <a:t>by Trip purpose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415CA3-44DB-F325-AF84-DF6B63E6D5A2}"/>
              </a:ext>
            </a:extLst>
          </p:cNvPr>
          <p:cNvSpPr txBox="1"/>
          <p:nvPr/>
        </p:nvSpPr>
        <p:spPr>
          <a:xfrm>
            <a:off x="286772" y="2848965"/>
            <a:ext cx="5177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People in business trips travel alone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Travelling with couple/family is always for leisure</a:t>
            </a:r>
          </a:p>
          <a:p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Most travelers overall travel alone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228403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377</TotalTime>
  <Words>1123</Words>
  <Application>Microsoft Office PowerPoint</Application>
  <PresentationFormat>Panorámica</PresentationFormat>
  <Paragraphs>210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Wingdings</vt:lpstr>
      <vt:lpstr>Estela de condensación</vt:lpstr>
      <vt:lpstr>Will a flight ruin my honeymoon?</vt:lpstr>
      <vt:lpstr>Index</vt:lpstr>
      <vt:lpstr>What is this about?</vt:lpstr>
      <vt:lpstr>eda</vt:lpstr>
      <vt:lpstr>Descriptive statistics</vt:lpstr>
      <vt:lpstr>Ratings eNTERTAINMENT</vt:lpstr>
      <vt:lpstr>Ratings Staff services</vt:lpstr>
      <vt:lpstr>Ratings food</vt:lpstr>
      <vt:lpstr>Type of travEler  by Trip purpose</vt:lpstr>
      <vt:lpstr>verifications per airline</vt:lpstr>
      <vt:lpstr>Analysis PER TRAVEL DISTANCE Ratings &amp; overall score</vt:lpstr>
      <vt:lpstr>Presentación de PowerPoint</vt:lpstr>
      <vt:lpstr>Review prediction How will overall score behave in future reviews?</vt:lpstr>
      <vt:lpstr>What does influence a flight to be recommended?</vt:lpstr>
      <vt:lpstr>Presentación de PowerPoint</vt:lpstr>
      <vt:lpstr>Presentación de PowerPoint</vt:lpstr>
      <vt:lpstr>Presentación de PowerPoint</vt:lpstr>
      <vt:lpstr>CLASSIFICATION MODEL RESULTS</vt:lpstr>
      <vt:lpstr>What does influence the overall score of a flight?</vt:lpstr>
      <vt:lpstr>What does influence the overall score of a flight? Knn REGRESSION MODELS</vt:lpstr>
      <vt:lpstr>Presentación de PowerPoint</vt:lpstr>
      <vt:lpstr>Airline recommender app:  the flight judge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Aída Moure</dc:creator>
  <cp:lastModifiedBy>Aída Moure</cp:lastModifiedBy>
  <cp:revision>37</cp:revision>
  <dcterms:created xsi:type="dcterms:W3CDTF">2024-07-06T09:20:13Z</dcterms:created>
  <dcterms:modified xsi:type="dcterms:W3CDTF">2024-07-06T17:17:49Z</dcterms:modified>
</cp:coreProperties>
</file>