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23c6808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23c6808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2587e601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2587e601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607639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607639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2607639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2607639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6076394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6076394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f366459f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f366459f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23c6808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23c6808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26076394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26076394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3cedd47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3cedd47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f366459f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f366459f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3cedd47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23cedd47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3cedd477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3cedd477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23cedd477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23cedd477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2587e60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2587e60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6.jpg"/><Relationship Id="rId5"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21319" l="0" r="0" t="27184"/>
          <a:stretch/>
        </p:blipFill>
        <p:spPr>
          <a:xfrm>
            <a:off x="682725" y="781600"/>
            <a:ext cx="1861049" cy="2074752"/>
          </a:xfrm>
          <a:prstGeom prst="rect">
            <a:avLst/>
          </a:prstGeom>
          <a:noFill/>
          <a:ln>
            <a:noFill/>
          </a:ln>
        </p:spPr>
      </p:pic>
      <p:pic>
        <p:nvPicPr>
          <p:cNvPr id="55" name="Google Shape;55;p13"/>
          <p:cNvPicPr preferRelativeResize="0"/>
          <p:nvPr/>
        </p:nvPicPr>
        <p:blipFill rotWithShape="1">
          <a:blip r:embed="rId4">
            <a:alphaModFix/>
          </a:blip>
          <a:srcRect b="16927" l="11941" r="11949" t="30058"/>
          <a:stretch/>
        </p:blipFill>
        <p:spPr>
          <a:xfrm>
            <a:off x="3432225" y="781600"/>
            <a:ext cx="2279550" cy="2074750"/>
          </a:xfrm>
          <a:prstGeom prst="rect">
            <a:avLst/>
          </a:prstGeom>
          <a:noFill/>
          <a:ln>
            <a:noFill/>
          </a:ln>
        </p:spPr>
      </p:pic>
      <p:pic>
        <p:nvPicPr>
          <p:cNvPr id="56" name="Google Shape;56;p13"/>
          <p:cNvPicPr preferRelativeResize="0"/>
          <p:nvPr/>
        </p:nvPicPr>
        <p:blipFill>
          <a:blip r:embed="rId5">
            <a:alphaModFix/>
          </a:blip>
          <a:stretch>
            <a:fillRect/>
          </a:stretch>
        </p:blipFill>
        <p:spPr>
          <a:xfrm>
            <a:off x="6600225" y="781600"/>
            <a:ext cx="1902724" cy="2074750"/>
          </a:xfrm>
          <a:prstGeom prst="rect">
            <a:avLst/>
          </a:prstGeom>
          <a:noFill/>
          <a:ln>
            <a:noFill/>
          </a:ln>
        </p:spPr>
      </p:pic>
      <p:grpSp>
        <p:nvGrpSpPr>
          <p:cNvPr id="57" name="Google Shape;57;p13"/>
          <p:cNvGrpSpPr/>
          <p:nvPr/>
        </p:nvGrpSpPr>
        <p:grpSpPr>
          <a:xfrm>
            <a:off x="3427425" y="2936350"/>
            <a:ext cx="2289150" cy="1653600"/>
            <a:chOff x="3427350" y="2856350"/>
            <a:chExt cx="2289150" cy="1653600"/>
          </a:xfrm>
        </p:grpSpPr>
        <p:sp>
          <p:nvSpPr>
            <p:cNvPr id="58" name="Google Shape;58;p13"/>
            <p:cNvSpPr txBox="1"/>
            <p:nvPr/>
          </p:nvSpPr>
          <p:spPr>
            <a:xfrm>
              <a:off x="3427500" y="2856350"/>
              <a:ext cx="22797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Greg Harrigle</a:t>
              </a:r>
              <a:endParaRPr sz="1500">
                <a:latin typeface="Cambria"/>
                <a:ea typeface="Cambria"/>
                <a:cs typeface="Cambria"/>
                <a:sym typeface="Cambria"/>
              </a:endParaRPr>
            </a:p>
          </p:txBody>
        </p:sp>
        <p:sp>
          <p:nvSpPr>
            <p:cNvPr id="59" name="Google Shape;59;p13"/>
            <p:cNvSpPr txBox="1"/>
            <p:nvPr/>
          </p:nvSpPr>
          <p:spPr>
            <a:xfrm>
              <a:off x="3427500" y="3683150"/>
              <a:ext cx="22890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Data Analytics</a:t>
              </a:r>
              <a:endParaRPr sz="1500">
                <a:latin typeface="Cambria"/>
                <a:ea typeface="Cambria"/>
                <a:cs typeface="Cambria"/>
                <a:sym typeface="Cambria"/>
              </a:endParaRPr>
            </a:p>
          </p:txBody>
        </p:sp>
        <p:sp>
          <p:nvSpPr>
            <p:cNvPr id="60" name="Google Shape;60;p13"/>
            <p:cNvSpPr txBox="1"/>
            <p:nvPr/>
          </p:nvSpPr>
          <p:spPr>
            <a:xfrm>
              <a:off x="3432288" y="4096550"/>
              <a:ext cx="22794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harrigle.1@osu.edu</a:t>
              </a:r>
              <a:endParaRPr sz="1500">
                <a:latin typeface="Cambria"/>
                <a:ea typeface="Cambria"/>
                <a:cs typeface="Cambria"/>
                <a:sym typeface="Cambria"/>
              </a:endParaRPr>
            </a:p>
          </p:txBody>
        </p:sp>
        <p:sp>
          <p:nvSpPr>
            <p:cNvPr id="61" name="Google Shape;61;p13"/>
            <p:cNvSpPr txBox="1"/>
            <p:nvPr/>
          </p:nvSpPr>
          <p:spPr>
            <a:xfrm>
              <a:off x="3427350" y="3269750"/>
              <a:ext cx="22890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3rd Year</a:t>
              </a:r>
              <a:endParaRPr sz="1500">
                <a:latin typeface="Cambria"/>
                <a:ea typeface="Cambria"/>
                <a:cs typeface="Cambria"/>
                <a:sym typeface="Cambria"/>
              </a:endParaRPr>
            </a:p>
          </p:txBody>
        </p:sp>
      </p:grpSp>
      <p:grpSp>
        <p:nvGrpSpPr>
          <p:cNvPr id="62" name="Google Shape;62;p13"/>
          <p:cNvGrpSpPr/>
          <p:nvPr/>
        </p:nvGrpSpPr>
        <p:grpSpPr>
          <a:xfrm>
            <a:off x="6407075" y="2930700"/>
            <a:ext cx="2289025" cy="1664900"/>
            <a:chOff x="6407075" y="2936350"/>
            <a:chExt cx="2289025" cy="1664900"/>
          </a:xfrm>
        </p:grpSpPr>
        <p:sp>
          <p:nvSpPr>
            <p:cNvPr id="63" name="Google Shape;63;p13"/>
            <p:cNvSpPr txBox="1"/>
            <p:nvPr/>
          </p:nvSpPr>
          <p:spPr>
            <a:xfrm>
              <a:off x="6411725" y="2936350"/>
              <a:ext cx="22797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Ummehani Motiwala</a:t>
              </a:r>
              <a:endParaRPr sz="1500">
                <a:latin typeface="Cambria"/>
                <a:ea typeface="Cambria"/>
                <a:cs typeface="Cambria"/>
                <a:sym typeface="Cambria"/>
              </a:endParaRPr>
            </a:p>
          </p:txBody>
        </p:sp>
        <p:sp>
          <p:nvSpPr>
            <p:cNvPr id="64" name="Google Shape;64;p13"/>
            <p:cNvSpPr txBox="1"/>
            <p:nvPr/>
          </p:nvSpPr>
          <p:spPr>
            <a:xfrm>
              <a:off x="6407075" y="4187850"/>
              <a:ext cx="22890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motiwala.6@osu.edu</a:t>
              </a:r>
              <a:endParaRPr sz="1500">
                <a:latin typeface="Cambria"/>
                <a:ea typeface="Cambria"/>
                <a:cs typeface="Cambria"/>
                <a:sym typeface="Cambria"/>
              </a:endParaRPr>
            </a:p>
          </p:txBody>
        </p:sp>
        <p:sp>
          <p:nvSpPr>
            <p:cNvPr id="65" name="Google Shape;65;p13"/>
            <p:cNvSpPr txBox="1"/>
            <p:nvPr/>
          </p:nvSpPr>
          <p:spPr>
            <a:xfrm>
              <a:off x="6407075" y="3349750"/>
              <a:ext cx="22890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3rd Year</a:t>
              </a:r>
              <a:endParaRPr sz="1500">
                <a:latin typeface="Cambria"/>
                <a:ea typeface="Cambria"/>
                <a:cs typeface="Cambria"/>
                <a:sym typeface="Cambria"/>
              </a:endParaRPr>
            </a:p>
          </p:txBody>
        </p:sp>
        <p:sp>
          <p:nvSpPr>
            <p:cNvPr id="66" name="Google Shape;66;p13"/>
            <p:cNvSpPr txBox="1"/>
            <p:nvPr/>
          </p:nvSpPr>
          <p:spPr>
            <a:xfrm>
              <a:off x="6407100" y="3763150"/>
              <a:ext cx="22890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Data Analytics</a:t>
              </a:r>
              <a:endParaRPr sz="1500">
                <a:latin typeface="Cambria"/>
                <a:ea typeface="Cambria"/>
                <a:cs typeface="Cambria"/>
                <a:sym typeface="Cambria"/>
              </a:endParaRPr>
            </a:p>
          </p:txBody>
        </p:sp>
      </p:grpSp>
      <p:grpSp>
        <p:nvGrpSpPr>
          <p:cNvPr id="67" name="Google Shape;67;p13"/>
          <p:cNvGrpSpPr/>
          <p:nvPr/>
        </p:nvGrpSpPr>
        <p:grpSpPr>
          <a:xfrm>
            <a:off x="468675" y="2942000"/>
            <a:ext cx="2289150" cy="1653600"/>
            <a:chOff x="3427350" y="2856350"/>
            <a:chExt cx="2289150" cy="1653600"/>
          </a:xfrm>
        </p:grpSpPr>
        <p:sp>
          <p:nvSpPr>
            <p:cNvPr id="68" name="Google Shape;68;p13"/>
            <p:cNvSpPr txBox="1"/>
            <p:nvPr/>
          </p:nvSpPr>
          <p:spPr>
            <a:xfrm>
              <a:off x="3427500" y="2856350"/>
              <a:ext cx="22797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Aidan Dilsavor</a:t>
              </a:r>
              <a:endParaRPr sz="1500">
                <a:latin typeface="Cambria"/>
                <a:ea typeface="Cambria"/>
                <a:cs typeface="Cambria"/>
                <a:sym typeface="Cambria"/>
              </a:endParaRPr>
            </a:p>
          </p:txBody>
        </p:sp>
        <p:sp>
          <p:nvSpPr>
            <p:cNvPr id="69" name="Google Shape;69;p13"/>
            <p:cNvSpPr txBox="1"/>
            <p:nvPr/>
          </p:nvSpPr>
          <p:spPr>
            <a:xfrm>
              <a:off x="3427500" y="3683150"/>
              <a:ext cx="22890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Data Analytics</a:t>
              </a:r>
              <a:endParaRPr sz="1500">
                <a:latin typeface="Cambria"/>
                <a:ea typeface="Cambria"/>
                <a:cs typeface="Cambria"/>
                <a:sym typeface="Cambria"/>
              </a:endParaRPr>
            </a:p>
          </p:txBody>
        </p:sp>
        <p:sp>
          <p:nvSpPr>
            <p:cNvPr id="70" name="Google Shape;70;p13"/>
            <p:cNvSpPr txBox="1"/>
            <p:nvPr/>
          </p:nvSpPr>
          <p:spPr>
            <a:xfrm>
              <a:off x="3432288" y="4096550"/>
              <a:ext cx="22794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dilsavor.6@osu.edu</a:t>
              </a:r>
              <a:endParaRPr sz="1500">
                <a:latin typeface="Cambria"/>
                <a:ea typeface="Cambria"/>
                <a:cs typeface="Cambria"/>
                <a:sym typeface="Cambria"/>
              </a:endParaRPr>
            </a:p>
          </p:txBody>
        </p:sp>
        <p:sp>
          <p:nvSpPr>
            <p:cNvPr id="71" name="Google Shape;71;p13"/>
            <p:cNvSpPr txBox="1"/>
            <p:nvPr/>
          </p:nvSpPr>
          <p:spPr>
            <a:xfrm>
              <a:off x="3427350" y="3269750"/>
              <a:ext cx="22890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ambria"/>
                  <a:ea typeface="Cambria"/>
                  <a:cs typeface="Cambria"/>
                  <a:sym typeface="Cambria"/>
                </a:rPr>
                <a:t>3rd Year</a:t>
              </a:r>
              <a:endParaRPr sz="1500">
                <a:latin typeface="Cambria"/>
                <a:ea typeface="Cambria"/>
                <a:cs typeface="Cambria"/>
                <a:sym typeface="Cambria"/>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3 : SE - By Vote Split by Month</a:t>
            </a:r>
            <a:endParaRPr/>
          </a:p>
        </p:txBody>
      </p:sp>
      <p:sp>
        <p:nvSpPr>
          <p:cNvPr id="144" name="Google Shape;144;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other designations had a much more even spread across the months</a:t>
            </a:r>
            <a:endParaRPr/>
          </a:p>
          <a:p>
            <a:pPr indent="-317500" lvl="0" marL="457200" rtl="0" algn="l">
              <a:spcBef>
                <a:spcPts val="0"/>
              </a:spcBef>
              <a:spcAft>
                <a:spcPts val="0"/>
              </a:spcAft>
              <a:buSzPts val="1400"/>
              <a:buChar char="●"/>
            </a:pPr>
            <a:r>
              <a:rPr lang="en"/>
              <a:t>Slight peak around May as well as the fall months </a:t>
            </a:r>
            <a:endParaRPr/>
          </a:p>
          <a:p>
            <a:pPr indent="-317500" lvl="0" marL="457200" rtl="0" algn="l">
              <a:spcBef>
                <a:spcPts val="0"/>
              </a:spcBef>
              <a:spcAft>
                <a:spcPts val="0"/>
              </a:spcAft>
              <a:buSzPts val="1400"/>
              <a:buChar char="●"/>
            </a:pPr>
            <a:r>
              <a:rPr lang="en"/>
              <a:t>Only one SE - By Vote in February while there were nine in August</a:t>
            </a:r>
            <a:endParaRPr/>
          </a:p>
        </p:txBody>
      </p:sp>
      <p:pic>
        <p:nvPicPr>
          <p:cNvPr id="145" name="Google Shape;145;p22"/>
          <p:cNvPicPr preferRelativeResize="0"/>
          <p:nvPr/>
        </p:nvPicPr>
        <p:blipFill>
          <a:blip r:embed="rId3">
            <a:alphaModFix/>
          </a:blip>
          <a:stretch>
            <a:fillRect/>
          </a:stretch>
        </p:blipFill>
        <p:spPr>
          <a:xfrm>
            <a:off x="67525" y="2028700"/>
            <a:ext cx="4947901" cy="1442325"/>
          </a:xfrm>
          <a:prstGeom prst="rect">
            <a:avLst/>
          </a:prstGeom>
          <a:noFill/>
          <a:ln>
            <a:noFill/>
          </a:ln>
        </p:spPr>
      </p:pic>
      <p:sp>
        <p:nvSpPr>
          <p:cNvPr id="146" name="Google Shape;146;p22"/>
          <p:cNvSpPr txBox="1"/>
          <p:nvPr/>
        </p:nvSpPr>
        <p:spPr>
          <a:xfrm>
            <a:off x="311700" y="4861525"/>
            <a:ext cx="712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Source: Greco Class SE Data Set.xlsx, n = 132</a:t>
            </a:r>
            <a:endParaRPr sz="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89775" y="40350"/>
            <a:ext cx="9144000" cy="57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4 : Counts and Reported - Occurrence Split by Loc.</a:t>
            </a:r>
            <a:endParaRPr/>
          </a:p>
        </p:txBody>
      </p:sp>
      <p:sp>
        <p:nvSpPr>
          <p:cNvPr id="152" name="Google Shape;152;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3" name="Google Shape;153;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Clinics James has fairly high count and   reported - occurrence days</a:t>
            </a:r>
            <a:endParaRPr/>
          </a:p>
          <a:p>
            <a:pPr indent="-317500" lvl="0" marL="457200" rtl="0" algn="l">
              <a:spcBef>
                <a:spcPts val="0"/>
              </a:spcBef>
              <a:spcAft>
                <a:spcPts val="0"/>
              </a:spcAft>
              <a:buSzPts val="1400"/>
              <a:buChar char="●"/>
            </a:pPr>
            <a:r>
              <a:rPr lang="en"/>
              <a:t>There are multiple locations with low count and low number of incidences, such as Outpatient Dodd, Student Health, etc.</a:t>
            </a:r>
            <a:endParaRPr/>
          </a:p>
          <a:p>
            <a:pPr indent="-317500" lvl="0" marL="457200" rtl="0" algn="l">
              <a:spcBef>
                <a:spcPts val="0"/>
              </a:spcBef>
              <a:spcAft>
                <a:spcPts val="0"/>
              </a:spcAft>
              <a:buSzPts val="1400"/>
              <a:buChar char="●"/>
            </a:pPr>
            <a:r>
              <a:rPr lang="en"/>
              <a:t>While the trend is not clear cut, the reported-occurrence days and number of incidences does tend to have a slight inverse relationship</a:t>
            </a:r>
            <a:endParaRPr/>
          </a:p>
        </p:txBody>
      </p:sp>
      <p:pic>
        <p:nvPicPr>
          <p:cNvPr id="154" name="Google Shape;154;p23"/>
          <p:cNvPicPr preferRelativeResize="0"/>
          <p:nvPr/>
        </p:nvPicPr>
        <p:blipFill>
          <a:blip r:embed="rId3">
            <a:alphaModFix/>
          </a:blip>
          <a:stretch>
            <a:fillRect/>
          </a:stretch>
        </p:blipFill>
        <p:spPr>
          <a:xfrm>
            <a:off x="211325" y="509150"/>
            <a:ext cx="4621076" cy="4018604"/>
          </a:xfrm>
          <a:prstGeom prst="rect">
            <a:avLst/>
          </a:prstGeom>
          <a:noFill/>
          <a:ln>
            <a:noFill/>
          </a:ln>
        </p:spPr>
      </p:pic>
      <p:sp>
        <p:nvSpPr>
          <p:cNvPr id="155" name="Google Shape;155;p23"/>
          <p:cNvSpPr txBox="1"/>
          <p:nvPr/>
        </p:nvSpPr>
        <p:spPr>
          <a:xfrm>
            <a:off x="211325" y="4717925"/>
            <a:ext cx="712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Source: Greco Class PCE Data Set.xlsx, n = 3,198</a:t>
            </a:r>
            <a:endParaRPr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5: Point of tracking Non Applicable Locations?</a:t>
            </a:r>
            <a:endParaRPr/>
          </a:p>
        </p:txBody>
      </p:sp>
      <p:sp>
        <p:nvSpPr>
          <p:cNvPr id="161" name="Google Shape;161;p24"/>
          <p:cNvSpPr txBox="1"/>
          <p:nvPr>
            <p:ph idx="2" type="body"/>
          </p:nvPr>
        </p:nvSpPr>
        <p:spPr>
          <a:xfrm>
            <a:off x="4832400" y="1152475"/>
            <a:ext cx="3999900" cy="3990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Why are we keeping track of locations non-</a:t>
            </a:r>
            <a:r>
              <a:rPr lang="en"/>
              <a:t>affiliated</a:t>
            </a:r>
            <a:r>
              <a:rPr lang="en"/>
              <a:t> with Ohio State, especially when they aren’t being reviewed by one of our </a:t>
            </a:r>
            <a:r>
              <a:rPr lang="en"/>
              <a:t>reviewers?</a:t>
            </a:r>
            <a:endParaRPr/>
          </a:p>
          <a:p>
            <a:pPr indent="-317500" lvl="0" marL="457200" rtl="0" algn="l">
              <a:spcBef>
                <a:spcPts val="0"/>
              </a:spcBef>
              <a:spcAft>
                <a:spcPts val="0"/>
              </a:spcAft>
              <a:buSzPts val="1400"/>
              <a:buChar char="●"/>
            </a:pPr>
            <a:r>
              <a:rPr lang="en"/>
              <a:t>These account for 10 instances of the outcome “under review” - these could be affecting our review times, because they aren’t being assigned to a reviewer.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100"/>
              <a:t>Source : GRECO PCE CLASS DATA SET.xlsx - filtered for 2022 and 2023, with reviewers DW, ST, JD.</a:t>
            </a:r>
            <a:endParaRPr/>
          </a:p>
        </p:txBody>
      </p:sp>
      <p:pic>
        <p:nvPicPr>
          <p:cNvPr id="162" name="Google Shape;162;p24"/>
          <p:cNvPicPr preferRelativeResize="0"/>
          <p:nvPr/>
        </p:nvPicPr>
        <p:blipFill rotWithShape="1">
          <a:blip r:embed="rId3">
            <a:alphaModFix/>
          </a:blip>
          <a:srcRect b="0" l="0" r="4379" t="6480"/>
          <a:stretch/>
        </p:blipFill>
        <p:spPr>
          <a:xfrm>
            <a:off x="922100" y="1017725"/>
            <a:ext cx="2592731" cy="4035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6: Reviewer Ranks Split by Location</a:t>
            </a:r>
            <a:endParaRPr/>
          </a:p>
        </p:txBody>
      </p:sp>
      <p:sp>
        <p:nvSpPr>
          <p:cNvPr id="168" name="Google Shape;168;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Even when split by location, we see a clear difference in ratio of high/low/medium from ST to the other reviewers</a:t>
            </a:r>
            <a:endParaRPr/>
          </a:p>
          <a:p>
            <a:pPr indent="-317500" lvl="0" marL="457200" rtl="0" algn="l">
              <a:spcBef>
                <a:spcPts val="0"/>
              </a:spcBef>
              <a:spcAft>
                <a:spcPts val="0"/>
              </a:spcAft>
              <a:buSzPts val="1400"/>
              <a:buChar char="●"/>
            </a:pPr>
            <a:r>
              <a:rPr lang="en"/>
              <a:t>This essentially proves the following slide that shows ST ranks lower than everyone else. </a:t>
            </a:r>
            <a:endParaRPr/>
          </a:p>
        </p:txBody>
      </p:sp>
      <p:pic>
        <p:nvPicPr>
          <p:cNvPr id="169" name="Google Shape;169;p25"/>
          <p:cNvPicPr preferRelativeResize="0"/>
          <p:nvPr/>
        </p:nvPicPr>
        <p:blipFill>
          <a:blip r:embed="rId3">
            <a:alphaModFix/>
          </a:blip>
          <a:stretch>
            <a:fillRect/>
          </a:stretch>
        </p:blipFill>
        <p:spPr>
          <a:xfrm>
            <a:off x="311701" y="1017725"/>
            <a:ext cx="2164200" cy="3918124"/>
          </a:xfrm>
          <a:prstGeom prst="rect">
            <a:avLst/>
          </a:prstGeom>
          <a:noFill/>
          <a:ln>
            <a:noFill/>
          </a:ln>
        </p:spPr>
      </p:pic>
      <p:sp>
        <p:nvSpPr>
          <p:cNvPr id="170" name="Google Shape;170;p25"/>
          <p:cNvSpPr txBox="1"/>
          <p:nvPr/>
        </p:nvSpPr>
        <p:spPr>
          <a:xfrm>
            <a:off x="311700" y="4861525"/>
            <a:ext cx="712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Source: </a:t>
            </a:r>
            <a:r>
              <a:rPr lang="en" sz="900">
                <a:solidFill>
                  <a:schemeClr val="dk2"/>
                </a:solidFill>
              </a:rPr>
              <a:t>GRECO PCE CLASS DATA SET.xlsx</a:t>
            </a:r>
            <a:r>
              <a:rPr lang="en" sz="900">
                <a:solidFill>
                  <a:schemeClr val="dk2"/>
                </a:solidFill>
              </a:rPr>
              <a:t>, n = 2,155</a:t>
            </a:r>
            <a:endParaRPr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7: Reviewer Ranks General</a:t>
            </a:r>
            <a:endParaRPr/>
          </a:p>
        </p:txBody>
      </p:sp>
      <p:sp>
        <p:nvSpPr>
          <p:cNvPr id="176" name="Google Shape;176;p26"/>
          <p:cNvSpPr txBox="1"/>
          <p:nvPr>
            <p:ph idx="2" type="body"/>
          </p:nvPr>
        </p:nvSpPr>
        <p:spPr>
          <a:xfrm>
            <a:off x="5271525" y="1152475"/>
            <a:ext cx="3560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a:t>
            </a:r>
            <a:r>
              <a:rPr lang="en"/>
              <a:t>lear difference in ratio of high/low/medium from ST to the other reviewers</a:t>
            </a:r>
            <a:endParaRPr/>
          </a:p>
          <a:p>
            <a:pPr indent="-317500" lvl="0" marL="457200" rtl="0" algn="l">
              <a:spcBef>
                <a:spcPts val="0"/>
              </a:spcBef>
              <a:spcAft>
                <a:spcPts val="0"/>
              </a:spcAft>
              <a:buSzPts val="1400"/>
              <a:buChar char="●"/>
            </a:pPr>
            <a:r>
              <a:rPr lang="en"/>
              <a:t>ST has reviewed the most reports and given out the most low ranks</a:t>
            </a:r>
            <a:endParaRPr/>
          </a:p>
          <a:p>
            <a:pPr indent="-317500" lvl="0" marL="457200" rtl="0" algn="l">
              <a:spcBef>
                <a:spcPts val="0"/>
              </a:spcBef>
              <a:spcAft>
                <a:spcPts val="0"/>
              </a:spcAft>
              <a:buSzPts val="1400"/>
              <a:buChar char="●"/>
            </a:pPr>
            <a:r>
              <a:rPr lang="en"/>
              <a:t>Each reviewer’s opinion and potentially experience seems to play a large role in what rank they give, maybe there should be </a:t>
            </a:r>
            <a:r>
              <a:rPr lang="en"/>
              <a:t>guidelines</a:t>
            </a:r>
            <a:r>
              <a:rPr lang="en"/>
              <a:t> in place for consistency</a:t>
            </a:r>
            <a:endParaRPr/>
          </a:p>
        </p:txBody>
      </p:sp>
      <p:pic>
        <p:nvPicPr>
          <p:cNvPr id="177" name="Google Shape;177;p26"/>
          <p:cNvPicPr preferRelativeResize="0"/>
          <p:nvPr/>
        </p:nvPicPr>
        <p:blipFill rotWithShape="1">
          <a:blip r:embed="rId3">
            <a:alphaModFix/>
          </a:blip>
          <a:srcRect b="0" l="0" r="0" t="0"/>
          <a:stretch/>
        </p:blipFill>
        <p:spPr>
          <a:xfrm>
            <a:off x="179350" y="1231425"/>
            <a:ext cx="5008410" cy="3416398"/>
          </a:xfrm>
          <a:prstGeom prst="rect">
            <a:avLst/>
          </a:prstGeom>
          <a:noFill/>
          <a:ln>
            <a:noFill/>
          </a:ln>
        </p:spPr>
      </p:pic>
      <p:sp>
        <p:nvSpPr>
          <p:cNvPr id="178" name="Google Shape;178;p26"/>
          <p:cNvSpPr txBox="1"/>
          <p:nvPr/>
        </p:nvSpPr>
        <p:spPr>
          <a:xfrm>
            <a:off x="311700" y="4861525"/>
            <a:ext cx="712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Source: GRECO PCE CLASS DATA SET.xlsx, n = 3072</a:t>
            </a:r>
            <a:endParaRPr sz="9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226850" y="13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 Data Set: Analyzing time differences</a:t>
            </a:r>
            <a:endParaRPr/>
          </a:p>
        </p:txBody>
      </p:sp>
      <p:sp>
        <p:nvSpPr>
          <p:cNvPr id="77" name="Google Shape;77;p14"/>
          <p:cNvSpPr txBox="1"/>
          <p:nvPr>
            <p:ph idx="1" type="body"/>
          </p:nvPr>
        </p:nvSpPr>
        <p:spPr>
          <a:xfrm>
            <a:off x="5266800" y="1029788"/>
            <a:ext cx="3565500" cy="35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Average for Presentation - Assignment: 20.0 days    (19.71 days w/o outliers)</a:t>
            </a:r>
            <a:endParaRPr/>
          </a:p>
          <a:p>
            <a:pPr indent="-342900" lvl="0" marL="457200" rtl="0" algn="l">
              <a:spcBef>
                <a:spcPts val="0"/>
              </a:spcBef>
              <a:spcAft>
                <a:spcPts val="0"/>
              </a:spcAft>
              <a:buSzPts val="1800"/>
              <a:buChar char="●"/>
            </a:pPr>
            <a:r>
              <a:rPr lang="en"/>
              <a:t>Average for Assignment - Reported:  28.31 days      </a:t>
            </a:r>
            <a:r>
              <a:rPr lang="en"/>
              <a:t>(24.98 days w/o outliers)</a:t>
            </a:r>
            <a:endParaRPr/>
          </a:p>
          <a:p>
            <a:pPr indent="-342900" lvl="0" marL="457200" rtl="0" algn="l">
              <a:spcBef>
                <a:spcPts val="0"/>
              </a:spcBef>
              <a:spcAft>
                <a:spcPts val="0"/>
              </a:spcAft>
              <a:buSzPts val="1800"/>
              <a:buChar char="●"/>
            </a:pPr>
            <a:r>
              <a:rPr lang="en"/>
              <a:t>Average for Reported - Occurrence: 21.31 days      (7.178 days w/o outliers)</a:t>
            </a:r>
            <a:endParaRPr/>
          </a:p>
          <a:p>
            <a:pPr indent="0" lvl="0" marL="457200" rtl="0" algn="l">
              <a:spcBef>
                <a:spcPts val="1200"/>
              </a:spcBef>
              <a:spcAft>
                <a:spcPts val="1200"/>
              </a:spcAft>
              <a:buNone/>
            </a:pPr>
            <a:r>
              <a:t/>
            </a:r>
            <a:endParaRPr/>
          </a:p>
        </p:txBody>
      </p:sp>
      <p:sp>
        <p:nvSpPr>
          <p:cNvPr id="78" name="Google Shape;78;p14"/>
          <p:cNvSpPr txBox="1"/>
          <p:nvPr/>
        </p:nvSpPr>
        <p:spPr>
          <a:xfrm>
            <a:off x="311700" y="4861525"/>
            <a:ext cx="712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Source: </a:t>
            </a:r>
            <a:r>
              <a:rPr lang="en" sz="900">
                <a:solidFill>
                  <a:schemeClr val="dk2"/>
                </a:solidFill>
              </a:rPr>
              <a:t>Greco Class SE Data Set.xlsx</a:t>
            </a:r>
            <a:r>
              <a:rPr lang="en" sz="900">
                <a:solidFill>
                  <a:schemeClr val="dk2"/>
                </a:solidFill>
              </a:rPr>
              <a:t>, n = 132</a:t>
            </a:r>
            <a:endParaRPr sz="900">
              <a:solidFill>
                <a:schemeClr val="dk2"/>
              </a:solidFill>
            </a:endParaRPr>
          </a:p>
        </p:txBody>
      </p:sp>
      <p:pic>
        <p:nvPicPr>
          <p:cNvPr id="79" name="Google Shape;79;p14"/>
          <p:cNvPicPr preferRelativeResize="0"/>
          <p:nvPr/>
        </p:nvPicPr>
        <p:blipFill>
          <a:blip r:embed="rId3">
            <a:alphaModFix/>
          </a:blip>
          <a:stretch>
            <a:fillRect/>
          </a:stretch>
        </p:blipFill>
        <p:spPr>
          <a:xfrm>
            <a:off x="311700" y="652375"/>
            <a:ext cx="4547825" cy="420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156650" y="12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 Data Set: Analyzing the timeline without outliers</a:t>
            </a:r>
            <a:endParaRPr/>
          </a:p>
        </p:txBody>
      </p:sp>
      <p:sp>
        <p:nvSpPr>
          <p:cNvPr id="85" name="Google Shape;85;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6" name="Google Shape;86;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Reported - Occurrence looks drastically different and lower</a:t>
            </a:r>
            <a:endParaRPr/>
          </a:p>
          <a:p>
            <a:pPr indent="-317500" lvl="0" marL="457200" rtl="0" algn="l">
              <a:spcBef>
                <a:spcPts val="0"/>
              </a:spcBef>
              <a:spcAft>
                <a:spcPts val="0"/>
              </a:spcAft>
              <a:buSzPts val="1400"/>
              <a:buChar char="●"/>
            </a:pPr>
            <a:r>
              <a:rPr lang="en"/>
              <a:t>Presentation - assigned looks largely the same</a:t>
            </a:r>
            <a:endParaRPr/>
          </a:p>
          <a:p>
            <a:pPr indent="-317500" lvl="0" marL="457200" rtl="0" algn="l">
              <a:spcBef>
                <a:spcPts val="0"/>
              </a:spcBef>
              <a:spcAft>
                <a:spcPts val="0"/>
              </a:spcAft>
              <a:buSzPts val="1400"/>
              <a:buChar char="●"/>
            </a:pPr>
            <a:r>
              <a:rPr lang="en"/>
              <a:t>The averages of each category look much more accurate now due to the decrease in variability</a:t>
            </a:r>
            <a:endParaRPr/>
          </a:p>
          <a:p>
            <a:pPr indent="0" lvl="0" marL="0" rtl="0" algn="l">
              <a:spcBef>
                <a:spcPts val="1200"/>
              </a:spcBef>
              <a:spcAft>
                <a:spcPts val="1200"/>
              </a:spcAft>
              <a:buNone/>
            </a:pPr>
            <a:r>
              <a:t/>
            </a:r>
            <a:endParaRPr/>
          </a:p>
        </p:txBody>
      </p:sp>
      <p:sp>
        <p:nvSpPr>
          <p:cNvPr id="87" name="Google Shape;87;p15"/>
          <p:cNvSpPr txBox="1"/>
          <p:nvPr/>
        </p:nvSpPr>
        <p:spPr>
          <a:xfrm>
            <a:off x="311700" y="4861525"/>
            <a:ext cx="712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Source: Greco Class SE Data Set.xlsx, n = 122</a:t>
            </a:r>
            <a:endParaRPr sz="900">
              <a:solidFill>
                <a:schemeClr val="dk2"/>
              </a:solidFill>
            </a:endParaRPr>
          </a:p>
        </p:txBody>
      </p:sp>
      <p:pic>
        <p:nvPicPr>
          <p:cNvPr id="88" name="Google Shape;88;p15"/>
          <p:cNvPicPr preferRelativeResize="0"/>
          <p:nvPr/>
        </p:nvPicPr>
        <p:blipFill>
          <a:blip r:embed="rId3">
            <a:alphaModFix/>
          </a:blip>
          <a:stretch>
            <a:fillRect/>
          </a:stretch>
        </p:blipFill>
        <p:spPr>
          <a:xfrm>
            <a:off x="228150" y="654275"/>
            <a:ext cx="4545776" cy="420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362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PCE Data Set: Changes in Trends</a:t>
            </a:r>
            <a:endParaRPr/>
          </a:p>
        </p:txBody>
      </p:sp>
      <p:sp>
        <p:nvSpPr>
          <p:cNvPr id="94" name="Google Shape;94;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5" name="Google Shape;95;p16"/>
          <p:cNvSpPr txBox="1"/>
          <p:nvPr>
            <p:ph idx="2" type="body"/>
          </p:nvPr>
        </p:nvSpPr>
        <p:spPr>
          <a:xfrm>
            <a:off x="5749125" y="1152475"/>
            <a:ext cx="3083100" cy="3854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ST’s rate of choosing “No Immediate Harm” has drastically increased in 2023. </a:t>
            </a:r>
            <a:endParaRPr/>
          </a:p>
          <a:p>
            <a:pPr indent="-317500" lvl="0" marL="457200" rtl="0" algn="l">
              <a:spcBef>
                <a:spcPts val="0"/>
              </a:spcBef>
              <a:spcAft>
                <a:spcPts val="0"/>
              </a:spcAft>
              <a:buSzPts val="1400"/>
              <a:buChar char="●"/>
            </a:pPr>
            <a:r>
              <a:rPr lang="en"/>
              <a:t>ST and DW both have </a:t>
            </a:r>
            <a:r>
              <a:rPr lang="en"/>
              <a:t>chosen</a:t>
            </a:r>
            <a:r>
              <a:rPr lang="en"/>
              <a:t> emotional distress at MUCH lower rates than in 2022. </a:t>
            </a:r>
            <a:endParaRPr/>
          </a:p>
          <a:p>
            <a:pPr indent="-317500" lvl="0" marL="457200" rtl="0" algn="l">
              <a:spcBef>
                <a:spcPts val="0"/>
              </a:spcBef>
              <a:spcAft>
                <a:spcPts val="0"/>
              </a:spcAft>
              <a:buSzPts val="1400"/>
              <a:buChar char="●"/>
            </a:pPr>
            <a:r>
              <a:rPr lang="en"/>
              <a:t>Why could this be? They should be relatively consistent by year - could be from policy change, bias, etc.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100"/>
              <a:t>Source : GRECO PCE CLASS DATA SET.xlsx - filtered for 2022 and 2023, with reviewers DW, ST, JD.</a:t>
            </a:r>
            <a:endParaRPr sz="1100"/>
          </a:p>
        </p:txBody>
      </p:sp>
      <p:pic>
        <p:nvPicPr>
          <p:cNvPr id="96" name="Google Shape;96;p16"/>
          <p:cNvPicPr preferRelativeResize="0"/>
          <p:nvPr/>
        </p:nvPicPr>
        <p:blipFill rotWithShape="1">
          <a:blip r:embed="rId3">
            <a:alphaModFix/>
          </a:blip>
          <a:srcRect b="0" l="0" r="9420" t="0"/>
          <a:stretch/>
        </p:blipFill>
        <p:spPr>
          <a:xfrm>
            <a:off x="0" y="900825"/>
            <a:ext cx="5653374" cy="4105874"/>
          </a:xfrm>
          <a:prstGeom prst="rect">
            <a:avLst/>
          </a:prstGeom>
          <a:noFill/>
          <a:ln>
            <a:noFill/>
          </a:ln>
        </p:spPr>
      </p:pic>
      <p:sp>
        <p:nvSpPr>
          <p:cNvPr id="97" name="Google Shape;97;p16"/>
          <p:cNvSpPr/>
          <p:nvPr/>
        </p:nvSpPr>
        <p:spPr>
          <a:xfrm>
            <a:off x="1297550" y="1272025"/>
            <a:ext cx="3999900" cy="999900"/>
          </a:xfrm>
          <a:prstGeom prst="rect">
            <a:avLst/>
          </a:prstGeom>
          <a:solidFill>
            <a:srgbClr val="FFFFFF">
              <a:alpha val="873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6"/>
          <p:cNvSpPr/>
          <p:nvPr/>
        </p:nvSpPr>
        <p:spPr>
          <a:xfrm>
            <a:off x="1297550" y="3424925"/>
            <a:ext cx="3999900" cy="1062300"/>
          </a:xfrm>
          <a:prstGeom prst="rect">
            <a:avLst/>
          </a:prstGeom>
          <a:solidFill>
            <a:srgbClr val="FFFFFF">
              <a:alpha val="86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6"/>
          <p:cNvSpPr/>
          <p:nvPr/>
        </p:nvSpPr>
        <p:spPr>
          <a:xfrm>
            <a:off x="1297550" y="2433975"/>
            <a:ext cx="3999900" cy="837900"/>
          </a:xfrm>
          <a:prstGeom prst="rect">
            <a:avLst/>
          </a:prstGeom>
          <a:solidFill>
            <a:srgbClr val="FFFFFF">
              <a:alpha val="886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6"/>
          <p:cNvSpPr/>
          <p:nvPr/>
        </p:nvSpPr>
        <p:spPr>
          <a:xfrm>
            <a:off x="3177425" y="2271925"/>
            <a:ext cx="2038200" cy="999900"/>
          </a:xfrm>
          <a:prstGeom prst="rect">
            <a:avLst/>
          </a:prstGeom>
          <a:solidFill>
            <a:srgbClr val="FFFFFF">
              <a:alpha val="702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1" name="Google Shape;101;p16"/>
          <p:cNvCxnSpPr/>
          <p:nvPr/>
        </p:nvCxnSpPr>
        <p:spPr>
          <a:xfrm rot="10800000">
            <a:off x="3327725" y="2387575"/>
            <a:ext cx="1887900" cy="2190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6"/>
          <p:cNvCxnSpPr/>
          <p:nvPr/>
        </p:nvCxnSpPr>
        <p:spPr>
          <a:xfrm flipH="1">
            <a:off x="3615125" y="1881550"/>
            <a:ext cx="1600500" cy="138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362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PCE Data Set: Causes vs Outcomes</a:t>
            </a:r>
            <a:endParaRPr/>
          </a:p>
        </p:txBody>
      </p:sp>
      <p:sp>
        <p:nvSpPr>
          <p:cNvPr id="108" name="Google Shape;108;p17"/>
          <p:cNvSpPr txBox="1"/>
          <p:nvPr>
            <p:ph idx="2" type="body"/>
          </p:nvPr>
        </p:nvSpPr>
        <p:spPr>
          <a:xfrm>
            <a:off x="5798775" y="974438"/>
            <a:ext cx="3288000" cy="3588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Majority are expressed dissatisfaction with no harm noted, which is good</a:t>
            </a:r>
            <a:endParaRPr/>
          </a:p>
          <a:p>
            <a:pPr indent="-317500" lvl="0" marL="457200" rtl="0" algn="l">
              <a:lnSpc>
                <a:spcPct val="115000"/>
              </a:lnSpc>
              <a:spcBef>
                <a:spcPts val="0"/>
              </a:spcBef>
              <a:spcAft>
                <a:spcPts val="0"/>
              </a:spcAft>
              <a:buSzPts val="1400"/>
              <a:buChar char="●"/>
            </a:pPr>
            <a:r>
              <a:rPr lang="en"/>
              <a:t>Out of 20 different outcomes, death is one of the top 5</a:t>
            </a:r>
            <a:endParaRPr/>
          </a:p>
          <a:p>
            <a:pPr indent="-317500" lvl="0" marL="457200" rtl="0" algn="l">
              <a:lnSpc>
                <a:spcPct val="115000"/>
              </a:lnSpc>
              <a:spcBef>
                <a:spcPts val="0"/>
              </a:spcBef>
              <a:spcAft>
                <a:spcPts val="0"/>
              </a:spcAft>
              <a:buSzPts val="1400"/>
              <a:buChar char="●"/>
            </a:pPr>
            <a:r>
              <a:rPr lang="en"/>
              <a:t>Significant amount of medication related causes, which could easily be prevented with more measures put in place</a:t>
            </a:r>
            <a:endParaRPr/>
          </a:p>
          <a:p>
            <a:pPr indent="-317500" lvl="0" marL="457200" rtl="0" algn="l">
              <a:lnSpc>
                <a:spcPct val="115000"/>
              </a:lnSpc>
              <a:spcBef>
                <a:spcPts val="0"/>
              </a:spcBef>
              <a:spcAft>
                <a:spcPts val="0"/>
              </a:spcAft>
              <a:buSzPts val="1400"/>
              <a:buChar char="●"/>
            </a:pPr>
            <a:r>
              <a:rPr lang="en"/>
              <a:t>Why is falling in a hospital so common? It causes the most moderate injuries. There should be guard rails on beds and escorts for walking to prevent this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sz="1100"/>
          </a:p>
        </p:txBody>
      </p:sp>
      <p:sp>
        <p:nvSpPr>
          <p:cNvPr id="109" name="Google Shape;109;p17"/>
          <p:cNvSpPr/>
          <p:nvPr/>
        </p:nvSpPr>
        <p:spPr>
          <a:xfrm>
            <a:off x="1297550" y="3424925"/>
            <a:ext cx="3999900" cy="1062300"/>
          </a:xfrm>
          <a:prstGeom prst="rect">
            <a:avLst/>
          </a:prstGeom>
          <a:solidFill>
            <a:srgbClr val="FFFFFF">
              <a:alpha val="702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7"/>
          <p:cNvSpPr txBox="1"/>
          <p:nvPr/>
        </p:nvSpPr>
        <p:spPr>
          <a:xfrm>
            <a:off x="0" y="4804800"/>
            <a:ext cx="7429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000">
                <a:solidFill>
                  <a:schemeClr val="dk2"/>
                </a:solidFill>
              </a:rPr>
              <a:t>Source: GRECO PCE CLASS DATA SET.xlsx, n = 1515</a:t>
            </a:r>
            <a:endParaRPr sz="1000">
              <a:solidFill>
                <a:schemeClr val="dk2"/>
              </a:solidFill>
            </a:endParaRPr>
          </a:p>
        </p:txBody>
      </p:sp>
      <p:pic>
        <p:nvPicPr>
          <p:cNvPr id="111" name="Google Shape;111;p17"/>
          <p:cNvPicPr preferRelativeResize="0"/>
          <p:nvPr/>
        </p:nvPicPr>
        <p:blipFill rotWithShape="1">
          <a:blip r:embed="rId3">
            <a:alphaModFix/>
          </a:blip>
          <a:srcRect b="109" l="0" r="0" t="109"/>
          <a:stretch/>
        </p:blipFill>
        <p:spPr>
          <a:xfrm>
            <a:off x="49544" y="935651"/>
            <a:ext cx="5806382" cy="36661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11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17" name="Google Shape;117;p18"/>
          <p:cNvSpPr txBox="1"/>
          <p:nvPr>
            <p:ph idx="1" type="body"/>
          </p:nvPr>
        </p:nvSpPr>
        <p:spPr>
          <a:xfrm>
            <a:off x="311700" y="684825"/>
            <a:ext cx="8652600" cy="4418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Provide patient demographics (age, gender) and amount of money associated with the court case.</a:t>
            </a:r>
            <a:r>
              <a:rPr lang="en"/>
              <a:t> This would likely provide valuable knowledge if recorded.</a:t>
            </a:r>
            <a:endParaRPr b="1"/>
          </a:p>
          <a:p>
            <a:pPr indent="-342900" lvl="0" marL="457200" rtl="0" algn="l">
              <a:spcBef>
                <a:spcPts val="0"/>
              </a:spcBef>
              <a:spcAft>
                <a:spcPts val="0"/>
              </a:spcAft>
              <a:buSzPts val="1800"/>
              <a:buChar char="●"/>
            </a:pPr>
            <a:r>
              <a:rPr b="1" lang="en"/>
              <a:t>Provide better guidelines for rankings + outcomes.</a:t>
            </a:r>
            <a:r>
              <a:rPr lang="en"/>
              <a:t> </a:t>
            </a:r>
            <a:r>
              <a:rPr lang="en"/>
              <a:t>Ambiguity</a:t>
            </a:r>
            <a:r>
              <a:rPr b="1" lang="en"/>
              <a:t> </a:t>
            </a:r>
            <a:r>
              <a:rPr lang="en"/>
              <a:t>(what we saw in “Changes in Trends” and “Causes vs. Outcomes”) will cause confusion and make the process less consistent, </a:t>
            </a:r>
            <a:r>
              <a:rPr lang="en"/>
              <a:t>inherently</a:t>
            </a:r>
            <a:r>
              <a:rPr lang="en"/>
              <a:t> increasing time during the entire process. </a:t>
            </a:r>
            <a:endParaRPr/>
          </a:p>
          <a:p>
            <a:pPr indent="-342900" lvl="0" marL="457200" rtl="0" algn="l">
              <a:spcBef>
                <a:spcPts val="0"/>
              </a:spcBef>
              <a:spcAft>
                <a:spcPts val="0"/>
              </a:spcAft>
              <a:buSzPts val="1800"/>
              <a:buChar char="●"/>
            </a:pPr>
            <a:r>
              <a:rPr b="1" lang="en"/>
              <a:t>Work to eliminate the “mistakes” in the mistake reporting process.</a:t>
            </a:r>
            <a:r>
              <a:rPr lang="en"/>
              <a:t> The majority of events have fairly efficient reporting and reviewing processes, but there are far too many events that have timelines extending into years of duration (Ex. Outliers in “Analyzing Time Differences”).</a:t>
            </a:r>
            <a:endParaRPr/>
          </a:p>
          <a:p>
            <a:pPr indent="-342900" lvl="0" marL="457200" rtl="0" algn="l">
              <a:spcBef>
                <a:spcPts val="0"/>
              </a:spcBef>
              <a:spcAft>
                <a:spcPts val="0"/>
              </a:spcAft>
              <a:buSzPts val="1800"/>
              <a:buChar char="●"/>
            </a:pPr>
            <a:r>
              <a:rPr lang="en"/>
              <a:t>The time from date reported to date assigned takes the longest on average, when this should be a rather quick process (“Analyzing Time Differences”). </a:t>
            </a:r>
            <a:r>
              <a:rPr b="1" lang="en"/>
              <a:t>Reviewer/presenter specializations</a:t>
            </a:r>
            <a:r>
              <a:rPr lang="en"/>
              <a:t> may facilitate this process since it would be easier to assign certain events to certain people (Appendix 1 + 2).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4518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1 : Specializations?	</a:t>
            </a:r>
            <a:endParaRPr/>
          </a:p>
        </p:txBody>
      </p:sp>
      <p:sp>
        <p:nvSpPr>
          <p:cNvPr id="128" name="Google Shape;128;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Through the data, it appears that some, not all,  reviewers specialize in certain departments.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Having multiple reviewers judge the same department </a:t>
            </a:r>
            <a:r>
              <a:rPr lang="en"/>
              <a:t>could cause differences in consistency and time.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9" name="Google Shape;129;p20"/>
          <p:cNvPicPr preferRelativeResize="0"/>
          <p:nvPr/>
        </p:nvPicPr>
        <p:blipFill rotWithShape="1">
          <a:blip r:embed="rId3">
            <a:alphaModFix/>
          </a:blip>
          <a:srcRect b="0" l="4643" r="0" t="0"/>
          <a:stretch/>
        </p:blipFill>
        <p:spPr>
          <a:xfrm>
            <a:off x="4677550" y="0"/>
            <a:ext cx="4387100" cy="4991099"/>
          </a:xfrm>
          <a:prstGeom prst="rect">
            <a:avLst/>
          </a:prstGeom>
          <a:noFill/>
          <a:ln>
            <a:noFill/>
          </a:ln>
        </p:spPr>
      </p:pic>
      <p:sp>
        <p:nvSpPr>
          <p:cNvPr id="130" name="Google Shape;130;p20"/>
          <p:cNvSpPr txBox="1"/>
          <p:nvPr/>
        </p:nvSpPr>
        <p:spPr>
          <a:xfrm>
            <a:off x="91000" y="4568875"/>
            <a:ext cx="3864300" cy="100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rPr>
              <a:t>Source : GRECO PCE CLASS DATA SET.xlsx - filtered for 2021, 2022, and 2023, with reviewers DW, ST, JD.</a:t>
            </a:r>
            <a:endParaRPr sz="1100">
              <a:solidFill>
                <a:schemeClr val="dk2"/>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2 : Reported - Occurrence Split by Reviewer</a:t>
            </a:r>
            <a:endParaRPr/>
          </a:p>
        </p:txBody>
      </p:sp>
      <p:sp>
        <p:nvSpPr>
          <p:cNvPr id="136" name="Google Shape;136;p21"/>
          <p:cNvSpPr txBox="1"/>
          <p:nvPr>
            <p:ph idx="1" type="body"/>
          </p:nvPr>
        </p:nvSpPr>
        <p:spPr>
          <a:xfrm>
            <a:off x="4743725" y="14396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While JT does have less incidences reviewed than the other three main reviewers, he/she still has enough for the obvious disparity here to be notable</a:t>
            </a:r>
            <a:endParaRPr/>
          </a:p>
          <a:p>
            <a:pPr indent="-317500" lvl="0" marL="457200" rtl="0" algn="l">
              <a:spcBef>
                <a:spcPts val="0"/>
              </a:spcBef>
              <a:spcAft>
                <a:spcPts val="0"/>
              </a:spcAft>
              <a:buSzPts val="1400"/>
              <a:buChar char="●"/>
            </a:pPr>
            <a:r>
              <a:rPr lang="en"/>
              <a:t>DW on average reviews the events with the highest reported - </a:t>
            </a:r>
            <a:r>
              <a:rPr lang="en"/>
              <a:t>occurrence</a:t>
            </a:r>
            <a:r>
              <a:rPr lang="en"/>
              <a:t> days</a:t>
            </a:r>
            <a:endParaRPr/>
          </a:p>
        </p:txBody>
      </p:sp>
      <p:pic>
        <p:nvPicPr>
          <p:cNvPr id="137" name="Google Shape;137;p21"/>
          <p:cNvPicPr preferRelativeResize="0"/>
          <p:nvPr/>
        </p:nvPicPr>
        <p:blipFill>
          <a:blip r:embed="rId3">
            <a:alphaModFix/>
          </a:blip>
          <a:stretch>
            <a:fillRect/>
          </a:stretch>
        </p:blipFill>
        <p:spPr>
          <a:xfrm>
            <a:off x="284200" y="1049400"/>
            <a:ext cx="1622250" cy="4022301"/>
          </a:xfrm>
          <a:prstGeom prst="rect">
            <a:avLst/>
          </a:prstGeom>
          <a:noFill/>
          <a:ln>
            <a:noFill/>
          </a:ln>
        </p:spPr>
      </p:pic>
      <p:sp>
        <p:nvSpPr>
          <p:cNvPr id="138" name="Google Shape;138;p21"/>
          <p:cNvSpPr txBox="1"/>
          <p:nvPr/>
        </p:nvSpPr>
        <p:spPr>
          <a:xfrm>
            <a:off x="2295975" y="4748600"/>
            <a:ext cx="712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Source: Greco Class PCE Data Set.xlsx, n = 3,198</a:t>
            </a:r>
            <a:endParaRPr sz="9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