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3" r:id="rId11"/>
    <p:sldId id="268" r:id="rId12"/>
    <p:sldId id="264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4"/>
  </p:normalViewPr>
  <p:slideViewPr>
    <p:cSldViewPr snapToGrid="0">
      <p:cViewPr varScale="1">
        <p:scale>
          <a:sx n="106" d="100"/>
          <a:sy n="106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06409-BE08-634F-B931-69405553BCA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76ED3-DC2F-1B4A-8631-8AB86632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9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components were important, these variables were most represented in the two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6ED3-DC2F-1B4A-8631-8AB8663259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1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Data Suggests the best teams play from the back often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Negative trend between finishing position, GKs going long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6ED3-DC2F-1B4A-8631-8AB8663259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1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much to tell from total tackles, no real trend</a:t>
            </a:r>
          </a:p>
          <a:p>
            <a:r>
              <a:rPr lang="en-US" dirty="0"/>
              <a:t>Looking at just attacking 3</a:t>
            </a:r>
            <a:r>
              <a:rPr lang="en-US" baseline="30000" dirty="0"/>
              <a:t>rd</a:t>
            </a:r>
            <a:r>
              <a:rPr lang="en-US" dirty="0"/>
              <a:t> tackles, 7 of top 10 are above / average for attacking 3</a:t>
            </a:r>
            <a:r>
              <a:rPr lang="en-US" baseline="30000" dirty="0"/>
              <a:t>rd</a:t>
            </a:r>
            <a:r>
              <a:rPr lang="en-US" dirty="0"/>
              <a:t> tackles, defending from the front is part of the modern game</a:t>
            </a:r>
          </a:p>
          <a:p>
            <a:r>
              <a:rPr lang="en-US" dirty="0"/>
              <a:t>Flip side to building from the back, good teams press, win the ball high up the field for dangerous possession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6ED3-DC2F-1B4A-8631-8AB8663259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8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Graphs are basically the same </a:t>
            </a:r>
            <a:r>
              <a:rPr lang="en-US" dirty="0">
                <a:sym typeface="Wingdings" pitchFamily="2" charset="2"/>
              </a:rPr>
              <a:t> no difference in possession areas</a:t>
            </a:r>
            <a:endParaRPr lang="en-US" dirty="0"/>
          </a:p>
          <a:p>
            <a:r>
              <a:rPr lang="en-US" dirty="0"/>
              <a:t>Differences lie in total touches: 30k on average for top half teams to 25k for bottom</a:t>
            </a:r>
          </a:p>
          <a:p>
            <a:r>
              <a:rPr lang="en-US" dirty="0"/>
              <a:t>Indicates that dominance is control of every area of the pitch.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6ED3-DC2F-1B4A-8631-8AB8663259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25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to explain the legends</a:t>
            </a:r>
          </a:p>
          <a:p>
            <a:r>
              <a:rPr lang="en-US" dirty="0"/>
              <a:t>Strong positive correlation between Progressive passing and Assists (output)</a:t>
            </a:r>
          </a:p>
          <a:p>
            <a:r>
              <a:rPr lang="en-US" dirty="0"/>
              <a:t>Teams at the top of table are more efficient in general at converting progressive passes to assists, </a:t>
            </a:r>
          </a:p>
          <a:p>
            <a:r>
              <a:rPr lang="en-US" dirty="0"/>
              <a:t>more passes / possession =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6ED3-DC2F-1B4A-8631-8AB8663259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8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GCA per SCA measures how efficiently teams turn there chances into goals</a:t>
            </a:r>
          </a:p>
          <a:p>
            <a:r>
              <a:rPr lang="en-US" dirty="0"/>
              <a:t>Top teams are almost all above there bottom half counterparts when it comes to this metric</a:t>
            </a:r>
          </a:p>
          <a:p>
            <a:r>
              <a:rPr lang="en-US" dirty="0"/>
              <a:t>Efficiency is KEY!!!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6ED3-DC2F-1B4A-8631-8AB8663259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half teams may not have all finished with more shots, but they were more efficient, above the trendline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6ED3-DC2F-1B4A-8631-8AB8663259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07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again, bottom teams are less efficient</a:t>
            </a:r>
          </a:p>
          <a:p>
            <a:r>
              <a:rPr lang="en-US" dirty="0"/>
              <a:t>Sunderland were the biggest underachievers, </a:t>
            </a:r>
            <a:r>
              <a:rPr lang="en-US" dirty="0" err="1"/>
              <a:t>xG</a:t>
            </a:r>
            <a:r>
              <a:rPr lang="en-US" dirty="0"/>
              <a:t> under performance resulting in a point total that was 14 points less than their expected total, Stoke was 6. Leicester exceeded there </a:t>
            </a:r>
            <a:r>
              <a:rPr lang="en-US" dirty="0" err="1"/>
              <a:t>xPoints</a:t>
            </a:r>
            <a:r>
              <a:rPr lang="en-US" dirty="0"/>
              <a:t> total by 10, Ipswich by 15, both leading to automatic promotion due to efficient goal 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6ED3-DC2F-1B4A-8631-8AB8663259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1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RF model has bootstrapping built in to account for the low number of observations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Variables used include the important variables from earlier and the ones I looked 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17% error rate is fairly low considering the data limitations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Suggests that mastering these variables examined leads to better performance and a chance at promotion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6ED3-DC2F-1B4A-8631-8AB8663259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2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D515-2DEC-5A49-ADE8-CEF2017D60FE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9615-7D9F-C142-9A3E-F8EDE784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D515-2DEC-5A49-ADE8-CEF2017D60FE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9615-7D9F-C142-9A3E-F8EDE784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D515-2DEC-5A49-ADE8-CEF2017D60FE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9615-7D9F-C142-9A3E-F8EDE784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4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D515-2DEC-5A49-ADE8-CEF2017D60FE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9615-7D9F-C142-9A3E-F8EDE784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D515-2DEC-5A49-ADE8-CEF2017D60FE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9615-7D9F-C142-9A3E-F8EDE784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8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D515-2DEC-5A49-ADE8-CEF2017D60FE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9615-7D9F-C142-9A3E-F8EDE784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D515-2DEC-5A49-ADE8-CEF2017D60FE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9615-7D9F-C142-9A3E-F8EDE784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D515-2DEC-5A49-ADE8-CEF2017D60FE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9615-7D9F-C142-9A3E-F8EDE784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D515-2DEC-5A49-ADE8-CEF2017D60FE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9615-7D9F-C142-9A3E-F8EDE784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D515-2DEC-5A49-ADE8-CEF2017D60FE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9615-7D9F-C142-9A3E-F8EDE784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D515-2DEC-5A49-ADE8-CEF2017D60FE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9615-7D9F-C142-9A3E-F8EDE784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5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E19D515-2DEC-5A49-ADE8-CEF2017D60FE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23D9615-7D9F-C142-9A3E-F8EDE784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5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6003-C490-0EBC-7329-376B7DA00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23/24 Championship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99DDE-8219-F674-A697-5755F5385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Identifying patterns and trends from the season</a:t>
            </a:r>
          </a:p>
        </p:txBody>
      </p:sp>
    </p:spTree>
    <p:extLst>
      <p:ext uri="{BB962C8B-B14F-4D97-AF65-F5344CB8AC3E}">
        <p14:creationId xmlns:p14="http://schemas.microsoft.com/office/powerpoint/2010/main" val="130601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EE36A-DD98-7646-D96F-80923CA9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Possession Into Output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FFEF-163D-63F8-10B4-A0F0C72BF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Possession means nothing if you can’t convert it into output</a:t>
            </a:r>
          </a:p>
          <a:p>
            <a:r>
              <a:rPr lang="en-US" sz="1700"/>
              <a:t>Intricate, forward-thinking teams lead the pack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AD220-7ABD-24B6-68F3-F6C411FB7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66" y="1104204"/>
            <a:ext cx="7498972" cy="51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1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0C330-4714-DB7F-755A-380A00BC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Chance Creation: Efficiency is Key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989F-0B6E-D2AB-33C9-33654EC7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Goals are scored with shots</a:t>
            </a:r>
          </a:p>
          <a:p>
            <a:r>
              <a:rPr lang="en-US" sz="1800"/>
              <a:t>Creating shots is difficult </a:t>
            </a:r>
            <a:r>
              <a:rPr lang="en-US" sz="1800">
                <a:sym typeface="Wingdings" pitchFamily="2" charset="2"/>
              </a:rPr>
              <a:t> must be efficient with chances</a:t>
            </a:r>
            <a:endParaRPr lang="en-US" sz="1800"/>
          </a:p>
        </p:txBody>
      </p:sp>
      <p:pic>
        <p:nvPicPr>
          <p:cNvPr id="5" name="Picture 4" descr="A graph of a goal&#10;&#10;Description automatically generated">
            <a:extLst>
              <a:ext uri="{FF2B5EF4-FFF2-40B4-BE49-F238E27FC236}">
                <a16:creationId xmlns:a16="http://schemas.microsoft.com/office/drawing/2014/main" id="{7869E73C-7EB4-C28E-6DA4-AA7FE0E2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103" y="2496909"/>
            <a:ext cx="7057793" cy="43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7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6638E-6EB0-EF91-D842-3D27298E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Moneyball Metric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graph with red and green dots&#10;&#10;Description automatically generated">
            <a:extLst>
              <a:ext uri="{FF2B5EF4-FFF2-40B4-BE49-F238E27FC236}">
                <a16:creationId xmlns:a16="http://schemas.microsoft.com/office/drawing/2014/main" id="{907B8B27-6F54-9EAC-922E-5DC43B427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7" y="1719072"/>
            <a:ext cx="6453053" cy="4517136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5A8BA1-B87C-E606-284C-C09BD8C8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751326"/>
          </a:xfrm>
        </p:spPr>
        <p:txBody>
          <a:bodyPr anchor="ctr">
            <a:noAutofit/>
          </a:bodyPr>
          <a:lstStyle/>
          <a:p>
            <a:r>
              <a:rPr lang="en-US" sz="2400" dirty="0"/>
              <a:t>Shots = Moneyball metric</a:t>
            </a:r>
          </a:p>
          <a:p>
            <a:r>
              <a:rPr lang="en-US" sz="2400" dirty="0"/>
              <a:t>Efficiency still key</a:t>
            </a:r>
          </a:p>
        </p:txBody>
      </p:sp>
    </p:spTree>
    <p:extLst>
      <p:ext uri="{BB962C8B-B14F-4D97-AF65-F5344CB8AC3E}">
        <p14:creationId xmlns:p14="http://schemas.microsoft.com/office/powerpoint/2010/main" val="204261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64CDB-B1C1-672E-F3B0-FB19D53B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/>
              <a:t>Scoring Goals: The Name of the Game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43A4-0A81-A486-7130-8EE67F3F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Can’t win if you don’t score, can’t score if you can’t finish</a:t>
            </a:r>
          </a:p>
          <a:p>
            <a:r>
              <a:rPr lang="en-US" sz="2200"/>
              <a:t>xG and xPoints are big indicators of success in the long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B04E0-4407-C9B7-48BB-A5E558C9B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033" y="2286128"/>
            <a:ext cx="8607933" cy="43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3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A3AE0-1A18-5D90-E05A-E50E28ED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/>
              <a:t>Championship Objective: Promotion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17E1-3FC2-FCEF-8AB3-F03500F02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500" dirty="0"/>
              <a:t>Random Forest model to try and predict promotion</a:t>
            </a:r>
          </a:p>
          <a:p>
            <a:pPr lvl="1"/>
            <a:r>
              <a:rPr lang="en-US" sz="1500" dirty="0"/>
              <a:t>Using important variables determined earlier</a:t>
            </a:r>
          </a:p>
          <a:p>
            <a:pPr lvl="1"/>
            <a:r>
              <a:rPr lang="en-US" sz="1500" dirty="0"/>
              <a:t>RF good with few observations</a:t>
            </a:r>
          </a:p>
          <a:p>
            <a:pPr lvl="1"/>
            <a:r>
              <a:rPr lang="en-US" sz="1500" dirty="0"/>
              <a:t>Limitations</a:t>
            </a:r>
          </a:p>
          <a:p>
            <a:pPr lvl="1"/>
            <a:r>
              <a:rPr lang="en-US" sz="1500" dirty="0"/>
              <a:t>Low error rate</a:t>
            </a:r>
          </a:p>
        </p:txBody>
      </p:sp>
      <p:pic>
        <p:nvPicPr>
          <p:cNvPr id="5" name="Picture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07D2FAF2-22E1-2F07-1C70-EBFA8911C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87" y="2290936"/>
            <a:ext cx="9960634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3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DCE7-9C9C-4187-AC91-E65B255B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C214A-CAFF-7399-B677-000126ED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Championship is one of the most competitive leagues in the world</a:t>
            </a:r>
          </a:p>
          <a:p>
            <a:r>
              <a:rPr lang="en-US" dirty="0"/>
              <a:t>Modern football has the edge</a:t>
            </a:r>
          </a:p>
          <a:p>
            <a:r>
              <a:rPr lang="en-US" dirty="0"/>
              <a:t>Ways to get ahead</a:t>
            </a:r>
          </a:p>
          <a:p>
            <a:pPr lvl="1"/>
            <a:r>
              <a:rPr lang="en-US" dirty="0"/>
              <a:t>Control of all areas of the pitch</a:t>
            </a:r>
          </a:p>
          <a:p>
            <a:pPr lvl="1"/>
            <a:r>
              <a:rPr lang="en-US" dirty="0"/>
              <a:t>Establish a press</a:t>
            </a:r>
          </a:p>
          <a:p>
            <a:pPr lvl="1"/>
            <a:r>
              <a:rPr lang="en-US" dirty="0"/>
              <a:t>Build from the back, think forward</a:t>
            </a:r>
          </a:p>
          <a:p>
            <a:pPr lvl="1"/>
            <a:r>
              <a:rPr lang="en-US" dirty="0"/>
              <a:t>Efficiency in the final third</a:t>
            </a:r>
          </a:p>
        </p:txBody>
      </p:sp>
    </p:spTree>
    <p:extLst>
      <p:ext uri="{BB962C8B-B14F-4D97-AF65-F5344CB8AC3E}">
        <p14:creationId xmlns:p14="http://schemas.microsoft.com/office/powerpoint/2010/main" val="282441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7091A-816D-5589-75FD-0CD3D2A3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Season Background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3F4E-84CC-817B-A2DA-A02D9A52A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700"/>
              <a:t>Promotion: Leicester City, Ipswich Town, Southampton</a:t>
            </a:r>
          </a:p>
          <a:p>
            <a:r>
              <a:rPr lang="en-US" sz="1700"/>
              <a:t>Relegation: Birmingham City, Huddersfield Town, Rotherham United</a:t>
            </a:r>
          </a:p>
          <a:p>
            <a:r>
              <a:rPr lang="en-US" sz="1700"/>
              <a:t>1480 goals</a:t>
            </a:r>
          </a:p>
          <a:p>
            <a:r>
              <a:rPr lang="en-US" sz="1700"/>
              <a:t>Tight mid-table: only 19 points separated teams between promotion and relegation</a:t>
            </a:r>
          </a:p>
          <a:p>
            <a:pPr lvl="1"/>
            <a:r>
              <a:rPr lang="en-US" sz="1700"/>
              <a:t>Where can these teams improve to make big moves?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3E175-DCDC-A1CE-910A-DB9114C8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79" r="17416"/>
          <a:stretch/>
        </p:blipFill>
        <p:spPr>
          <a:xfrm>
            <a:off x="5311703" y="10"/>
            <a:ext cx="6877250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286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D69-77D7-52E0-5C31-2A820F08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117" y="44942"/>
            <a:ext cx="2447926" cy="1325563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AE55-C37F-8A1F-B857-4ED02EFD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/>
              <a:t>Aggregated season statistics from </a:t>
            </a:r>
            <a:r>
              <a:rPr lang="en-US" dirty="0" err="1"/>
              <a:t>Fbref</a:t>
            </a:r>
            <a:endParaRPr lang="en-US" dirty="0"/>
          </a:p>
          <a:p>
            <a:pPr lvl="1"/>
            <a:r>
              <a:rPr lang="en-US" dirty="0"/>
              <a:t>24 observations, over 200 variables</a:t>
            </a:r>
          </a:p>
          <a:p>
            <a:pPr lvl="1"/>
            <a:r>
              <a:rPr lang="en-US" dirty="0"/>
              <a:t>No variables relating to time</a:t>
            </a:r>
          </a:p>
          <a:p>
            <a:pPr lvl="1"/>
            <a:r>
              <a:rPr lang="en-US" dirty="0"/>
              <a:t>No single game statistics, player data, tracking data, etc.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DAB19-9A72-A435-3BB9-B38E5F70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" y="3056827"/>
            <a:ext cx="12161840" cy="38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6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4ACF8-1AA2-DDC6-A3A4-67798965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Identifying Key Variables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A7FB-02EF-0084-E8D5-E1CA51AD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Checking Correlations with a “Points” variable (measure of success)</a:t>
            </a:r>
          </a:p>
          <a:p>
            <a:r>
              <a:rPr lang="en-US" sz="1800"/>
              <a:t>Strongest correlated variables: Goals, creation metrics, shots, possession, etc.</a:t>
            </a:r>
          </a:p>
        </p:txBody>
      </p:sp>
      <p:pic>
        <p:nvPicPr>
          <p:cNvPr id="7" name="Picture 6" descr="A screenshot of a calculator&#10;&#10;Description automatically generated">
            <a:extLst>
              <a:ext uri="{FF2B5EF4-FFF2-40B4-BE49-F238E27FC236}">
                <a16:creationId xmlns:a16="http://schemas.microsoft.com/office/drawing/2014/main" id="{36C50A50-CF22-5C0F-A502-ED495360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11" y="2622468"/>
            <a:ext cx="2147193" cy="3639312"/>
          </a:xfrm>
          <a:prstGeom prst="rect">
            <a:avLst/>
          </a:prstGeom>
        </p:spPr>
      </p:pic>
      <p:pic>
        <p:nvPicPr>
          <p:cNvPr id="9" name="Picture 8" descr="A screenshot of a calculator&#10;&#10;Description automatically generated">
            <a:extLst>
              <a:ext uri="{FF2B5EF4-FFF2-40B4-BE49-F238E27FC236}">
                <a16:creationId xmlns:a16="http://schemas.microsoft.com/office/drawing/2014/main" id="{A41AEB8F-F9EC-127F-ADDE-6B84CC4E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793" y="2606462"/>
            <a:ext cx="2320060" cy="3639312"/>
          </a:xfrm>
          <a:prstGeom prst="rect">
            <a:avLst/>
          </a:prstGeom>
        </p:spPr>
      </p:pic>
      <p:pic>
        <p:nvPicPr>
          <p:cNvPr id="5" name="Picture 4" descr="A white rectangular table with black numbers and a percentage&#10;&#10;Description automatically generated with medium confidence">
            <a:extLst>
              <a:ext uri="{FF2B5EF4-FFF2-40B4-BE49-F238E27FC236}">
                <a16:creationId xmlns:a16="http://schemas.microsoft.com/office/drawing/2014/main" id="{6C8D23B6-ADA3-4EC6-9F82-E28C88237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515475"/>
            <a:ext cx="3584448" cy="1821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FBA17E-8967-C2CC-8628-83E5E0709936}"/>
              </a:ext>
            </a:extLst>
          </p:cNvPr>
          <p:cNvSpPr txBox="1"/>
          <p:nvPr/>
        </p:nvSpPr>
        <p:spPr>
          <a:xfrm>
            <a:off x="916010" y="6321915"/>
            <a:ext cx="312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Strongest Positive Correlation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688FB-C8A1-D78A-5EFF-CBF9612C6B1B}"/>
              </a:ext>
            </a:extLst>
          </p:cNvPr>
          <p:cNvSpPr txBox="1"/>
          <p:nvPr/>
        </p:nvSpPr>
        <p:spPr>
          <a:xfrm>
            <a:off x="4729740" y="6321915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 Positive Correlation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8C32A-AD46-EAA4-DD24-F54A89923AF8}"/>
              </a:ext>
            </a:extLst>
          </p:cNvPr>
          <p:cNvSpPr txBox="1"/>
          <p:nvPr/>
        </p:nvSpPr>
        <p:spPr>
          <a:xfrm>
            <a:off x="8595628" y="5427024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 Negative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307491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463EE-60F6-DEB0-A638-0C9E8B28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Principle Component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7DE0-28DE-61ED-631F-A6D683CD7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PCA: method of identifying variable importance</a:t>
            </a:r>
          </a:p>
          <a:p>
            <a:pPr lvl="1"/>
            <a:r>
              <a:rPr lang="en-US" sz="2200"/>
              <a:t>Works well with few observations</a:t>
            </a:r>
          </a:p>
          <a:p>
            <a:pPr lvl="1"/>
            <a:r>
              <a:rPr lang="en-US" sz="2200"/>
              <a:t>Important variable: Cosine value &gt; .5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F1FF6-5BE9-4FFE-E679-9D35D98AF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445" y="639520"/>
            <a:ext cx="7342276" cy="4860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6A63FA-1266-8D90-C27A-9E236E91CD5E}"/>
              </a:ext>
            </a:extLst>
          </p:cNvPr>
          <p:cNvSpPr txBox="1"/>
          <p:nvPr/>
        </p:nvSpPr>
        <p:spPr>
          <a:xfrm>
            <a:off x="4012165" y="5739560"/>
            <a:ext cx="773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Important Variables: Progressive Passing, Possession, </a:t>
            </a:r>
            <a:r>
              <a:rPr lang="en-US" dirty="0" err="1"/>
              <a:t>xG</a:t>
            </a:r>
            <a:r>
              <a:rPr lang="en-US" dirty="0"/>
              <a:t>, Pass Completion%, Creation, Tackles Won, etc.</a:t>
            </a:r>
          </a:p>
        </p:txBody>
      </p:sp>
    </p:spTree>
    <p:extLst>
      <p:ext uri="{BB962C8B-B14F-4D97-AF65-F5344CB8AC3E}">
        <p14:creationId xmlns:p14="http://schemas.microsoft.com/office/powerpoint/2010/main" val="331173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4B5884-5EB3-9B65-4E39-223C392F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helpful trends in the data can we find using these variables?</a:t>
            </a:r>
          </a:p>
        </p:txBody>
      </p:sp>
    </p:spTree>
    <p:extLst>
      <p:ext uri="{BB962C8B-B14F-4D97-AF65-F5344CB8AC3E}">
        <p14:creationId xmlns:p14="http://schemas.microsoft.com/office/powerpoint/2010/main" val="196411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5B27E-521B-B71C-85B4-EBB4F49C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2888190"/>
          </a:xfrm>
        </p:spPr>
        <p:txBody>
          <a:bodyPr anchor="ctr">
            <a:normAutofit fontScale="90000"/>
          </a:bodyPr>
          <a:lstStyle/>
          <a:p>
            <a:r>
              <a:rPr lang="en-US" sz="5400" dirty="0"/>
              <a:t>The Modern Defense on Display: GKs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with lines and a red line&#10;&#10;Description automatically generated">
            <a:extLst>
              <a:ext uri="{FF2B5EF4-FFF2-40B4-BE49-F238E27FC236}">
                <a16:creationId xmlns:a16="http://schemas.microsoft.com/office/drawing/2014/main" id="{1F8941EF-DB6C-42E8-4E70-2F9CEFD02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630936"/>
            <a:ext cx="6806318" cy="39136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67C4-E044-DC6F-B1D7-4A89E271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59" y="3426126"/>
            <a:ext cx="3936301" cy="2888190"/>
          </a:xfrm>
        </p:spPr>
        <p:txBody>
          <a:bodyPr anchor="t">
            <a:normAutofit/>
          </a:bodyPr>
          <a:lstStyle/>
          <a:p>
            <a:r>
              <a:rPr lang="en-US" sz="2200" dirty="0"/>
              <a:t>Modern goalkeepers often asked to play passes, start attacks</a:t>
            </a:r>
          </a:p>
          <a:p>
            <a:pPr lvl="1"/>
            <a:r>
              <a:rPr lang="en-US" sz="2200" dirty="0"/>
              <a:t>Some have adapted, some haven’t</a:t>
            </a:r>
          </a:p>
          <a:p>
            <a:pPr lvl="1"/>
            <a:r>
              <a:rPr lang="en-US" sz="2200" dirty="0"/>
              <a:t>Calculated Risk</a:t>
            </a:r>
          </a:p>
        </p:txBody>
      </p:sp>
    </p:spTree>
    <p:extLst>
      <p:ext uri="{BB962C8B-B14F-4D97-AF65-F5344CB8AC3E}">
        <p14:creationId xmlns:p14="http://schemas.microsoft.com/office/powerpoint/2010/main" val="324295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5625F-79B0-1AAC-ACAB-BBB91CDF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4416370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dirty="0"/>
              <a:t>The Modern Day Defense: Pressing</a:t>
            </a:r>
          </a:p>
        </p:txBody>
      </p:sp>
      <p:pic>
        <p:nvPicPr>
          <p:cNvPr id="11" name="Content Placeholder 10" descr="A graph of a graph with a black line&#10;&#10;Description automatically generated with medium confidence">
            <a:extLst>
              <a:ext uri="{FF2B5EF4-FFF2-40B4-BE49-F238E27FC236}">
                <a16:creationId xmlns:a16="http://schemas.microsoft.com/office/drawing/2014/main" id="{E6173D6E-9904-4E25-795C-F426D1D502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25279" y="408875"/>
            <a:ext cx="5604811" cy="3895344"/>
          </a:xfrm>
          <a:prstGeom prst="rect">
            <a:avLst/>
          </a:prstGeom>
        </p:spPr>
      </p:pic>
      <p:pic>
        <p:nvPicPr>
          <p:cNvPr id="13" name="Content Placeholder 12" descr="A graph of blue and grey bars&#10;&#10;Description automatically generated">
            <a:extLst>
              <a:ext uri="{FF2B5EF4-FFF2-40B4-BE49-F238E27FC236}">
                <a16:creationId xmlns:a16="http://schemas.microsoft.com/office/drawing/2014/main" id="{186B660A-055E-BB9F-8F08-3F778828AF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2869" y="408875"/>
            <a:ext cx="6173549" cy="3895344"/>
          </a:xfrm>
          <a:prstGeom prst="rect">
            <a:avLst/>
          </a:pr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4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13737-5681-0CA0-CCD8-F6D6DE98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Possession Providing Control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8F9F-179E-F7B9-ECF0-8E016587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Modern teams look to control the ball</a:t>
            </a:r>
          </a:p>
          <a:p>
            <a:r>
              <a:rPr lang="en-US" sz="2200" dirty="0"/>
              <a:t>Control = All areas</a:t>
            </a:r>
          </a:p>
        </p:txBody>
      </p:sp>
      <p:pic>
        <p:nvPicPr>
          <p:cNvPr id="5" name="Picture 4" descr="A diagram of a pie chart&#10;&#10;Description automatically generated">
            <a:extLst>
              <a:ext uri="{FF2B5EF4-FFF2-40B4-BE49-F238E27FC236}">
                <a16:creationId xmlns:a16="http://schemas.microsoft.com/office/drawing/2014/main" id="{22EF9FEB-541E-806F-E12A-96AA3C0E6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7" y="1597915"/>
            <a:ext cx="7941564" cy="44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4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1306</TotalTime>
  <Words>731</Words>
  <Application>Microsoft Macintosh PowerPoint</Application>
  <PresentationFormat>Widescreen</PresentationFormat>
  <Paragraphs>91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Wingdings</vt:lpstr>
      <vt:lpstr>Office Theme</vt:lpstr>
      <vt:lpstr>23/24 Championship Data Analysis</vt:lpstr>
      <vt:lpstr>Season Background</vt:lpstr>
      <vt:lpstr>The Data</vt:lpstr>
      <vt:lpstr>Identifying Key Variables</vt:lpstr>
      <vt:lpstr>Principle Component Analysis</vt:lpstr>
      <vt:lpstr>What helpful trends in the data can we find using these variables?</vt:lpstr>
      <vt:lpstr>The Modern Defense on Display: GKs</vt:lpstr>
      <vt:lpstr>The Modern Day Defense: Pressing</vt:lpstr>
      <vt:lpstr>Possession Providing Control</vt:lpstr>
      <vt:lpstr>Possession Into Output</vt:lpstr>
      <vt:lpstr>Chance Creation: Efficiency is Key</vt:lpstr>
      <vt:lpstr>Moneyball Metric</vt:lpstr>
      <vt:lpstr>Scoring Goals: The Name of the Game</vt:lpstr>
      <vt:lpstr>Championship Objective: Promotion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Dowd, Aidan James (ajd7ma)</dc:creator>
  <cp:lastModifiedBy>Dowd, Aidan James (ajd7ma)</cp:lastModifiedBy>
  <cp:revision>4</cp:revision>
  <dcterms:created xsi:type="dcterms:W3CDTF">2024-08-17T17:19:25Z</dcterms:created>
  <dcterms:modified xsi:type="dcterms:W3CDTF">2024-08-29T16:56:15Z</dcterms:modified>
</cp:coreProperties>
</file>