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6"/>
  </p:notesMasterIdLst>
  <p:sldIdLst>
    <p:sldId id="256" r:id="rId2"/>
    <p:sldId id="257" r:id="rId3"/>
    <p:sldId id="281" r:id="rId4"/>
    <p:sldId id="282" r:id="rId5"/>
    <p:sldId id="284" r:id="rId6"/>
    <p:sldId id="286" r:id="rId7"/>
    <p:sldId id="264" r:id="rId8"/>
    <p:sldId id="275" r:id="rId9"/>
    <p:sldId id="276" r:id="rId10"/>
    <p:sldId id="267" r:id="rId11"/>
    <p:sldId id="263" r:id="rId12"/>
    <p:sldId id="262" r:id="rId13"/>
    <p:sldId id="26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 autoAdjust="0"/>
    <p:restoredTop sz="88411" autoAdjust="0"/>
  </p:normalViewPr>
  <p:slideViewPr>
    <p:cSldViewPr snapToGrid="0">
      <p:cViewPr>
        <p:scale>
          <a:sx n="66" d="100"/>
          <a:sy n="66" d="100"/>
        </p:scale>
        <p:origin x="274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D8E4-7AB6-4E33-BB9E-574A28C82C8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5A2E8-7752-4FD6-95D7-F3516D23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can organize groups of similar objects into ‘class hierarchies’</a:t>
            </a:r>
          </a:p>
          <a:p>
            <a:r>
              <a:rPr lang="en-US" dirty="0"/>
              <a:t>-We can define subclasses of a class that have similar, but slightly different behavior. The original class is called the ‘superclass’.</a:t>
            </a:r>
          </a:p>
          <a:p>
            <a:r>
              <a:rPr lang="en-US" dirty="0"/>
              <a:t>-Subclasses inherit the blueprints of state and behavior from the superclass.</a:t>
            </a:r>
          </a:p>
          <a:p>
            <a:r>
              <a:rPr lang="en-US" dirty="0"/>
              <a:t>-Subclasses can add new types of state and behavior, or overwrite that of the superclass.</a:t>
            </a:r>
          </a:p>
          <a:p>
            <a:r>
              <a:rPr lang="en-US" dirty="0"/>
              <a:t>-A music player might be the super class, and different subtypes of music players would be the subclasses.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-OOP is essentially a way for you to make your own data structures.</a:t>
            </a:r>
          </a:p>
          <a:p>
            <a:r>
              <a:rPr lang="en-US" dirty="0"/>
              <a:t>-Some examples of data structures you’ve used in MATLAB are arrays, structs, tables, etc.</a:t>
            </a:r>
          </a:p>
          <a:p>
            <a:r>
              <a:rPr lang="en-US" dirty="0"/>
              <a:t>-Not only does OOP allow you to make new ways to organize data, but it also allows you to group functions and processing with the related data.</a:t>
            </a:r>
          </a:p>
          <a:p>
            <a:r>
              <a:rPr lang="en-US" dirty="0"/>
              <a:t>-Finally, OOP allows you to represent physical objects in the programming space in an intuitive way.</a:t>
            </a:r>
          </a:p>
          <a:p>
            <a:r>
              <a:rPr lang="en-US" dirty="0"/>
              <a:t>-Questions?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-OOP is essentially a way for you to make your own data structures.</a:t>
            </a:r>
          </a:p>
          <a:p>
            <a:r>
              <a:rPr lang="en-US" dirty="0"/>
              <a:t>-Some examples of data structures you’ve used in MATLAB are arrays, structs, tables, etc.</a:t>
            </a:r>
          </a:p>
          <a:p>
            <a:r>
              <a:rPr lang="en-US" dirty="0"/>
              <a:t>-Not only does OOP allow you to make new ways to organize data, but it also allows you to group functions and processing with the related data.</a:t>
            </a:r>
          </a:p>
          <a:p>
            <a:r>
              <a:rPr lang="en-US" dirty="0"/>
              <a:t>-Finally, OOP allows you to represent physical objects in the programming space in an intuitive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dictionary?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do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 music player!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4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-Finally, encapsulation wraps the objects state and behavior in a clean package.</a:t>
            </a:r>
          </a:p>
          <a:p>
            <a:r>
              <a:rPr lang="en-US" dirty="0"/>
              <a:t>-Physically, you can think of this as the outer shell of the music player.</a:t>
            </a:r>
          </a:p>
          <a:p>
            <a:r>
              <a:rPr lang="en-US" dirty="0"/>
              <a:t>-Encapsulation guides the user experience and keeps things from breaking.</a:t>
            </a:r>
          </a:p>
          <a:p>
            <a:r>
              <a:rPr lang="en-US" dirty="0"/>
              <a:t>-We can all use an iPod, even without needing to know how it works. We can drive cars without knowing how internal combustion engines work.</a:t>
            </a:r>
          </a:p>
          <a:p>
            <a:r>
              <a:rPr lang="en-US" dirty="0"/>
              <a:t>-Encapsulation also keeps things from breaking. The user must interact with the object on the creator’s terms.</a:t>
            </a:r>
          </a:p>
          <a:p>
            <a:r>
              <a:rPr lang="en-US" dirty="0"/>
              <a:t>-For a music player, encapsulation could be the on/off switch, or a slider for the volume.</a:t>
            </a:r>
          </a:p>
          <a:p>
            <a:r>
              <a:rPr lang="en-US" dirty="0"/>
              <a:t>-Questions?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-When we want to create an object, we make a blueprint for that object. This is called a class.</a:t>
            </a:r>
          </a:p>
          <a:p>
            <a:r>
              <a:rPr lang="en-US" dirty="0"/>
              <a:t>-The class defines what it means to be that kind of object.</a:t>
            </a:r>
          </a:p>
          <a:p>
            <a:r>
              <a:rPr lang="en-US" dirty="0"/>
              <a:t>-For a music player, the blueprint states that all music players have this kind of state and this kind of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4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-Creating the object from the blueprint is called instantiating the object.</a:t>
            </a:r>
          </a:p>
          <a:p>
            <a:r>
              <a:rPr lang="en-US" dirty="0"/>
              <a:t>-Instances of the object are individuals: even though they are from the same blueprint, they may have different states, but the same general behavior.</a:t>
            </a:r>
          </a:p>
          <a:p>
            <a:r>
              <a:rPr lang="en-US" dirty="0"/>
              <a:t>-Brittany and I may have the same type of music player, but they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A2E8-7752-4FD6-95D7-F3516D23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2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C6BD-EA0F-4FFB-B88D-4B32A0385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21F95-9DB4-4DDA-80F3-53DE28714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9DDF-C231-4092-B6E6-C874D4F7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12C7-D72B-4000-81F3-540284B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FFE1-BB7E-4AE0-8C38-F84E5DC0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B047-957A-4E42-8259-642B975C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8331-ED55-4F42-AC35-B450A9D0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FB05-1CA6-4764-A2DD-9ED16266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4EA1-E0E7-4C3C-8AB4-0AD0E928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58C3-6C0A-4C9E-BB7D-ABECCB36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3C6B3-55DA-48FA-AA7F-77D829ADE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EEE9E-44C6-4483-B633-28AC4F89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7398-1ED3-45A4-8115-CCF7E5B9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AC8B-75E0-4AAF-BFD1-8B318B21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FC5D-3DB2-4283-A261-24D1C82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4EED-9DC9-439B-BB44-236BB469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A64F-7CC6-4480-B655-62A39197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F76E-2C0E-446F-863C-EEEDBD6E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AC45-CD2B-4516-85B4-A0797700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DF04-C246-4D0E-8186-6094627D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AFB9-3661-45F3-B8B8-34E5242D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EB5C-A6D2-4C61-9705-D538B785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1039-9BA2-471F-8C29-C1695F7F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BD6C-CF52-4FCD-8828-79763780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A84F-22B8-4ED7-96BF-FAC8DAD4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C41C-FE5B-4F94-8460-D3C329DD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5F98-DD22-4274-9BAD-A39DF666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805-44FD-4162-9BF2-18535439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E0EDB-6E15-4130-A5B5-50D8736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D884-98B0-493D-852A-364FB9A8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BF62C-B674-4862-AEF3-445EAA9F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66B0-9077-4DF6-A7A8-91795D46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76AA-8E7D-4102-938E-9A417AAE1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36DE-4A45-4CA3-A832-0DDF378E6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DF6CB-BD00-49AD-A6EF-271485BB9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2EE6E-F84C-4F45-B60D-107DFA643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CD181-C15E-40C7-8221-FD79CFE4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0F0DC-D3CC-489B-B4B9-4B227015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B5B4D-D738-441E-AF8D-7DFDFA68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F3F5-8E78-4226-AC8F-18B2F502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702C0-09F5-468B-A72B-B5B9848F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64AA-7D28-4AC0-8568-B72F7E4E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42EF0-E8EB-42F1-BD5E-E00023CE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2CD0D-5BCD-466C-9A8B-7D2873B7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7E22E-5F5F-455B-B9F0-11063609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171C6-3AC6-4BE6-BE77-DA96A02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1640-332D-4759-ACDA-7A5CA75A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6C7E-AEF3-448F-BF3C-6F4F6DEC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1E6E3-2B35-4012-BFFB-2E6E1F8A7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3B111-7832-4BD5-81C9-AEE0559C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0083-8A8C-4AB0-9431-B0568285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9712-2B3E-479C-8D80-1A9E2C22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DB3C-A9F3-4ACD-B283-B1D52AC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700B0-1814-45C5-A7F0-FDA0589F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F00FA-C602-41D9-980C-F8C94BB2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4F70-BC5F-486F-BF47-B1EC7C46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6455A-DD29-4A1E-A663-81E6164F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7FF7-BC13-4918-832B-B6CB6AF9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A2461-8D59-4610-9E6B-BF6D6DF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BADBE-F34C-4C24-B610-6C90A169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B3C7-E51C-4E63-BD1B-74662F0BF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74A0-4CBC-4EC1-88AF-4C89AFD119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A196-F8FB-41C3-9738-8DBD93DA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B3D7-D270-4256-BB4B-83F4B2F0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6FF9-FF29-425E-806D-52028AE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1F09-7837-430C-A114-309D6778E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5051C-0ACC-4917-9046-4FDF58241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 498 K – Spring 2023</a:t>
            </a:r>
          </a:p>
          <a:p>
            <a:r>
              <a:rPr lang="en-US" dirty="0"/>
              <a:t>Aidan Hunt</a:t>
            </a:r>
          </a:p>
        </p:txBody>
      </p:sp>
    </p:spTree>
    <p:extLst>
      <p:ext uri="{BB962C8B-B14F-4D97-AF65-F5344CB8AC3E}">
        <p14:creationId xmlns:p14="http://schemas.microsoft.com/office/powerpoint/2010/main" val="773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9866-69E5-48FC-BCAB-56032BAD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“An object </a:t>
            </a:r>
            <a:r>
              <a:rPr lang="en-US" b="1" u="sng" dirty="0"/>
              <a:t>encapsulates</a:t>
            </a:r>
            <a:r>
              <a:rPr lang="en-US" dirty="0"/>
              <a:t> </a:t>
            </a:r>
            <a:r>
              <a:rPr lang="en-US" b="1" u="sng" dirty="0"/>
              <a:t>state</a:t>
            </a:r>
            <a:r>
              <a:rPr lang="en-US" dirty="0"/>
              <a:t> and </a:t>
            </a:r>
            <a:r>
              <a:rPr lang="en-US" b="1" u="sng" dirty="0"/>
              <a:t>behavior.”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F730D-EE9F-447A-98D8-94DB9B56F857}"/>
              </a:ext>
            </a:extLst>
          </p:cNvPr>
          <p:cNvSpPr/>
          <p:nvPr/>
        </p:nvSpPr>
        <p:spPr>
          <a:xfrm>
            <a:off x="9995535" y="2330203"/>
            <a:ext cx="1089660" cy="18254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CF9B5-C92E-4650-92D1-76520A4EEA32}"/>
              </a:ext>
            </a:extLst>
          </p:cNvPr>
          <p:cNvSpPr/>
          <p:nvPr/>
        </p:nvSpPr>
        <p:spPr>
          <a:xfrm>
            <a:off x="10109835" y="2435214"/>
            <a:ext cx="861060" cy="80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353A39-781C-4071-9185-C133E8D178E7}"/>
              </a:ext>
            </a:extLst>
          </p:cNvPr>
          <p:cNvSpPr/>
          <p:nvPr/>
        </p:nvSpPr>
        <p:spPr>
          <a:xfrm>
            <a:off x="10201275" y="3347949"/>
            <a:ext cx="678180" cy="70187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C7B521-77B0-4428-AE94-BB3AFB367046}"/>
              </a:ext>
            </a:extLst>
          </p:cNvPr>
          <p:cNvSpPr/>
          <p:nvPr/>
        </p:nvSpPr>
        <p:spPr>
          <a:xfrm>
            <a:off x="10437495" y="3598515"/>
            <a:ext cx="205740" cy="2007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F6905-DC0F-40EA-8EEA-43F7B25766B1}"/>
              </a:ext>
            </a:extLst>
          </p:cNvPr>
          <p:cNvSpPr txBox="1"/>
          <p:nvPr/>
        </p:nvSpPr>
        <p:spPr>
          <a:xfrm>
            <a:off x="699134" y="1996440"/>
            <a:ext cx="88944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object should </a:t>
            </a:r>
            <a:r>
              <a:rPr lang="en-US" sz="2800" b="1" dirty="0"/>
              <a:t>encapsulate</a:t>
            </a:r>
            <a:r>
              <a:rPr lang="en-US" sz="2800" dirty="0"/>
              <a:t> its state and behavior to guide the user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user shouldn’t need to know how the object works in order to use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Proper encapsulation keeps the user from breaking the object.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Allow user interaction on your (the designer’s) terms.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e.g. making sure that the volume stays within a certain range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FEC22-6372-48C0-9002-E2A9D29BB173}"/>
              </a:ext>
            </a:extLst>
          </p:cNvPr>
          <p:cNvCxnSpPr>
            <a:cxnSpLocks/>
          </p:cNvCxnSpPr>
          <p:nvPr/>
        </p:nvCxnSpPr>
        <p:spPr>
          <a:xfrm flipH="1">
            <a:off x="4716782" y="1379220"/>
            <a:ext cx="429577" cy="708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7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9866-69E5-48FC-BCAB-56032BAD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205B-468E-42DB-AEE3-61E8B94B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85"/>
            <a:ext cx="10515600" cy="1961516"/>
          </a:xfrm>
        </p:spPr>
        <p:txBody>
          <a:bodyPr>
            <a:normAutofit/>
          </a:bodyPr>
          <a:lstStyle/>
          <a:p>
            <a:r>
              <a:rPr lang="en-US" dirty="0"/>
              <a:t>A class is a </a:t>
            </a:r>
            <a:r>
              <a:rPr lang="en-US" b="1" dirty="0"/>
              <a:t>blueprint</a:t>
            </a:r>
            <a:r>
              <a:rPr lang="en-US" dirty="0"/>
              <a:t> for how to make the data structure</a:t>
            </a:r>
          </a:p>
          <a:p>
            <a:r>
              <a:rPr lang="en-US" dirty="0"/>
              <a:t>A class </a:t>
            </a:r>
            <a:r>
              <a:rPr lang="en-US" b="1" dirty="0"/>
              <a:t>defines</a:t>
            </a:r>
            <a:r>
              <a:rPr lang="en-US" dirty="0"/>
              <a:t> what it means to be a member of that class.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AC4AF-61BE-44A4-9333-EC40F94D916C}"/>
              </a:ext>
            </a:extLst>
          </p:cNvPr>
          <p:cNvSpPr/>
          <p:nvPr/>
        </p:nvSpPr>
        <p:spPr>
          <a:xfrm>
            <a:off x="3434714" y="3206156"/>
            <a:ext cx="5520692" cy="2773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68AE8-62A6-4ADF-80C3-87BC1903C176}"/>
              </a:ext>
            </a:extLst>
          </p:cNvPr>
          <p:cNvSpPr/>
          <p:nvPr/>
        </p:nvSpPr>
        <p:spPr>
          <a:xfrm>
            <a:off x="3808094" y="3809921"/>
            <a:ext cx="1089660" cy="18254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88778-7121-4632-857D-845B7FE5B4C5}"/>
              </a:ext>
            </a:extLst>
          </p:cNvPr>
          <p:cNvSpPr txBox="1"/>
          <p:nvPr/>
        </p:nvSpPr>
        <p:spPr>
          <a:xfrm>
            <a:off x="3434714" y="3136928"/>
            <a:ext cx="23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Class: Music Player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51F6CD-6D5A-40D9-9877-545DE0B3A5B5}"/>
              </a:ext>
            </a:extLst>
          </p:cNvPr>
          <p:cNvSpPr/>
          <p:nvPr/>
        </p:nvSpPr>
        <p:spPr>
          <a:xfrm>
            <a:off x="3922394" y="3914932"/>
            <a:ext cx="8610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3C95FB-0311-4781-B316-7C158DF88F50}"/>
              </a:ext>
            </a:extLst>
          </p:cNvPr>
          <p:cNvSpPr/>
          <p:nvPr/>
        </p:nvSpPr>
        <p:spPr>
          <a:xfrm>
            <a:off x="4021454" y="4810422"/>
            <a:ext cx="678180" cy="70187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9938D3-EF50-418C-89DA-1B66513AC09A}"/>
              </a:ext>
            </a:extLst>
          </p:cNvPr>
          <p:cNvSpPr/>
          <p:nvPr/>
        </p:nvSpPr>
        <p:spPr>
          <a:xfrm>
            <a:off x="4257674" y="5060988"/>
            <a:ext cx="205740" cy="20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86517-A957-487B-8B97-77BC82AD1171}"/>
              </a:ext>
            </a:extLst>
          </p:cNvPr>
          <p:cNvSpPr txBox="1"/>
          <p:nvPr/>
        </p:nvSpPr>
        <p:spPr>
          <a:xfrm>
            <a:off x="5592131" y="3131176"/>
            <a:ext cx="35947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music players have:</a:t>
            </a:r>
          </a:p>
          <a:p>
            <a:r>
              <a:rPr lang="en-US" sz="1600" dirty="0"/>
              <a:t>-on/off state</a:t>
            </a:r>
          </a:p>
          <a:p>
            <a:r>
              <a:rPr lang="en-US" sz="1600" dirty="0"/>
              <a:t>-color</a:t>
            </a:r>
          </a:p>
          <a:p>
            <a:r>
              <a:rPr lang="en-US" sz="1600" dirty="0"/>
              <a:t>-volume</a:t>
            </a:r>
          </a:p>
          <a:p>
            <a:r>
              <a:rPr lang="en-US" sz="1600" dirty="0"/>
              <a:t>-list of songs</a:t>
            </a:r>
          </a:p>
          <a:p>
            <a:endParaRPr lang="en-US" dirty="0"/>
          </a:p>
          <a:p>
            <a:r>
              <a:rPr lang="en-US" b="1" dirty="0"/>
              <a:t>All music players must be able to:</a:t>
            </a:r>
          </a:p>
          <a:p>
            <a:r>
              <a:rPr lang="en-US" sz="1600" dirty="0"/>
              <a:t>-turn on/off</a:t>
            </a:r>
          </a:p>
          <a:p>
            <a:r>
              <a:rPr lang="en-US" sz="1600" dirty="0"/>
              <a:t>-adjust volume</a:t>
            </a:r>
          </a:p>
          <a:p>
            <a:r>
              <a:rPr lang="en-US" sz="1600" dirty="0"/>
              <a:t>-play songs</a:t>
            </a:r>
          </a:p>
          <a:p>
            <a:r>
              <a:rPr lang="en-US" sz="1600" dirty="0"/>
              <a:t>-edit the song list</a:t>
            </a:r>
          </a:p>
        </p:txBody>
      </p:sp>
    </p:spTree>
    <p:extLst>
      <p:ext uri="{BB962C8B-B14F-4D97-AF65-F5344CB8AC3E}">
        <p14:creationId xmlns:p14="http://schemas.microsoft.com/office/powerpoint/2010/main" val="242760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205B-468E-42DB-AEE3-61E8B94B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549259"/>
            <a:ext cx="10515600" cy="2062623"/>
          </a:xfrm>
        </p:spPr>
        <p:txBody>
          <a:bodyPr>
            <a:normAutofit/>
          </a:bodyPr>
          <a:lstStyle/>
          <a:p>
            <a:r>
              <a:rPr lang="en-US" sz="3200" dirty="0"/>
              <a:t>When you create an </a:t>
            </a:r>
            <a:r>
              <a:rPr lang="en-US" sz="3200" b="1" dirty="0"/>
              <a:t>instance </a:t>
            </a:r>
            <a:r>
              <a:rPr lang="en-US" sz="3200" dirty="0"/>
              <a:t>of a class, you are making an object from the blueprint.</a:t>
            </a:r>
          </a:p>
          <a:p>
            <a:r>
              <a:rPr lang="en-US" sz="3200" dirty="0"/>
              <a:t>Objects are individuals, even though they share the same blueprint.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68AE8-62A6-4ADF-80C3-87BC1903C176}"/>
              </a:ext>
            </a:extLst>
          </p:cNvPr>
          <p:cNvSpPr/>
          <p:nvPr/>
        </p:nvSpPr>
        <p:spPr>
          <a:xfrm>
            <a:off x="1374163" y="4266247"/>
            <a:ext cx="1089660" cy="1825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51F6CD-6D5A-40D9-9877-545DE0B3A5B5}"/>
              </a:ext>
            </a:extLst>
          </p:cNvPr>
          <p:cNvSpPr/>
          <p:nvPr/>
        </p:nvSpPr>
        <p:spPr>
          <a:xfrm>
            <a:off x="1488463" y="4371260"/>
            <a:ext cx="861060" cy="80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3C95FB-0311-4781-B316-7C158DF88F50}"/>
              </a:ext>
            </a:extLst>
          </p:cNvPr>
          <p:cNvSpPr/>
          <p:nvPr/>
        </p:nvSpPr>
        <p:spPr>
          <a:xfrm>
            <a:off x="1587523" y="5266750"/>
            <a:ext cx="678180" cy="70187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9938D3-EF50-418C-89DA-1B66513AC09A}"/>
              </a:ext>
            </a:extLst>
          </p:cNvPr>
          <p:cNvSpPr/>
          <p:nvPr/>
        </p:nvSpPr>
        <p:spPr>
          <a:xfrm>
            <a:off x="1823743" y="5517316"/>
            <a:ext cx="205740" cy="2007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A6B59-AA9D-4CE9-9F2B-824AE8990F63}"/>
              </a:ext>
            </a:extLst>
          </p:cNvPr>
          <p:cNvSpPr/>
          <p:nvPr/>
        </p:nvSpPr>
        <p:spPr>
          <a:xfrm>
            <a:off x="6980545" y="4266249"/>
            <a:ext cx="1089660" cy="18254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91385-325B-47D9-A853-58FECEB5217F}"/>
              </a:ext>
            </a:extLst>
          </p:cNvPr>
          <p:cNvSpPr/>
          <p:nvPr/>
        </p:nvSpPr>
        <p:spPr>
          <a:xfrm>
            <a:off x="7094845" y="4371260"/>
            <a:ext cx="861060" cy="80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B04B6B-45CC-4B0D-B557-2C568840C3C8}"/>
              </a:ext>
            </a:extLst>
          </p:cNvPr>
          <p:cNvSpPr/>
          <p:nvPr/>
        </p:nvSpPr>
        <p:spPr>
          <a:xfrm>
            <a:off x="7193905" y="5266750"/>
            <a:ext cx="678180" cy="70187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54F4E1-7297-4EF4-BAD0-DB44E1E828BB}"/>
              </a:ext>
            </a:extLst>
          </p:cNvPr>
          <p:cNvSpPr/>
          <p:nvPr/>
        </p:nvSpPr>
        <p:spPr>
          <a:xfrm>
            <a:off x="7430125" y="5517316"/>
            <a:ext cx="205740" cy="2007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0C84D-ED53-494E-B9DC-1C3BEEC3EDDB}"/>
              </a:ext>
            </a:extLst>
          </p:cNvPr>
          <p:cNvSpPr txBox="1"/>
          <p:nvPr/>
        </p:nvSpPr>
        <p:spPr>
          <a:xfrm>
            <a:off x="2631942" y="4666585"/>
            <a:ext cx="346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= ‘orange'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= 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songs = mostly “interesting” mashups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37AFE-468F-43E3-A366-90FA30FE6808}"/>
              </a:ext>
            </a:extLst>
          </p:cNvPr>
          <p:cNvSpPr txBox="1"/>
          <p:nvPr/>
        </p:nvSpPr>
        <p:spPr>
          <a:xfrm>
            <a:off x="1281407" y="3883581"/>
            <a:ext cx="34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Conor’s music player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E24FE-59EB-4ED4-953C-6DCA43BC7EF5}"/>
              </a:ext>
            </a:extLst>
          </p:cNvPr>
          <p:cNvSpPr txBox="1"/>
          <p:nvPr/>
        </p:nvSpPr>
        <p:spPr>
          <a:xfrm>
            <a:off x="8192126" y="4666583"/>
            <a:ext cx="329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= ‘green’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= 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songs = all Taylor Swift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4DF72-DD86-4A74-A826-4EEED3035481}"/>
              </a:ext>
            </a:extLst>
          </p:cNvPr>
          <p:cNvSpPr txBox="1"/>
          <p:nvPr/>
        </p:nvSpPr>
        <p:spPr>
          <a:xfrm>
            <a:off x="6980545" y="3886609"/>
            <a:ext cx="34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Brittany’s music player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004FB4C-580F-44D7-A6BA-67EDE0C0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b="1" dirty="0"/>
              <a:t>Implementing an object</a:t>
            </a:r>
          </a:p>
        </p:txBody>
      </p:sp>
    </p:spTree>
    <p:extLst>
      <p:ext uri="{BB962C8B-B14F-4D97-AF65-F5344CB8AC3E}">
        <p14:creationId xmlns:p14="http://schemas.microsoft.com/office/powerpoint/2010/main" val="8927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1" grpId="0" animBg="1"/>
      <p:bldP spid="12" grpId="0" animBg="1"/>
      <p:bldP spid="13" grpId="0" animBg="1"/>
      <p:bldP spid="19" grpId="0" animBg="1"/>
      <p:bldP spid="8" grpId="0"/>
      <p:bldP spid="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205B-468E-42DB-AEE3-61E8B94B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549257"/>
            <a:ext cx="10515600" cy="2717308"/>
          </a:xfrm>
        </p:spPr>
        <p:txBody>
          <a:bodyPr>
            <a:normAutofit/>
          </a:bodyPr>
          <a:lstStyle/>
          <a:p>
            <a:r>
              <a:rPr lang="en-US" sz="3200" dirty="0" err="1"/>
              <a:t>Superclasses</a:t>
            </a:r>
            <a:r>
              <a:rPr lang="en-US" sz="3200" dirty="0"/>
              <a:t> and subclasses represent the relationships between similar types of objects</a:t>
            </a:r>
          </a:p>
          <a:p>
            <a:pPr lvl="1"/>
            <a:r>
              <a:rPr lang="en-US" dirty="0"/>
              <a:t>Subclasses ‘inherit’ the blueprints for state and behavior from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Subclasses can overwrite superclass state and behavior, or add brand new state and behavior.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004FB4C-580F-44D7-A6BA-67EDE0C0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b="1" dirty="0"/>
              <a:t>Class hierarchies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4B4F4-FA8A-4919-B5C6-BE7A4A2D1D1B}"/>
              </a:ext>
            </a:extLst>
          </p:cNvPr>
          <p:cNvSpPr/>
          <p:nvPr/>
        </p:nvSpPr>
        <p:spPr>
          <a:xfrm>
            <a:off x="5022669" y="4479925"/>
            <a:ext cx="2423160" cy="426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player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6B4914-D6A9-4B3E-8602-A3E93EB0349A}"/>
              </a:ext>
            </a:extLst>
          </p:cNvPr>
          <p:cNvSpPr/>
          <p:nvPr/>
        </p:nvSpPr>
        <p:spPr>
          <a:xfrm>
            <a:off x="2896689" y="5242560"/>
            <a:ext cx="164592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E28E6D-C090-48BA-BFB6-DC7A014C2B57}"/>
              </a:ext>
            </a:extLst>
          </p:cNvPr>
          <p:cNvSpPr/>
          <p:nvPr/>
        </p:nvSpPr>
        <p:spPr>
          <a:xfrm>
            <a:off x="5418909" y="5242560"/>
            <a:ext cx="164592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Zune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63639-A963-4E38-A7D4-80D55017AF67}"/>
              </a:ext>
            </a:extLst>
          </p:cNvPr>
          <p:cNvSpPr/>
          <p:nvPr/>
        </p:nvSpPr>
        <p:spPr>
          <a:xfrm>
            <a:off x="7941129" y="5242560"/>
            <a:ext cx="1645920" cy="426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CD-Player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AEEB99-0FA8-4C3F-A52D-D0CDA9C6798E}"/>
              </a:ext>
            </a:extLst>
          </p:cNvPr>
          <p:cNvCxnSpPr>
            <a:stCxn id="2" idx="1"/>
            <a:endCxn id="18" idx="0"/>
          </p:cNvCxnSpPr>
          <p:nvPr/>
        </p:nvCxnSpPr>
        <p:spPr>
          <a:xfrm flipH="1">
            <a:off x="3719649" y="4693287"/>
            <a:ext cx="1303020" cy="549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6DC174-8A57-41E2-853D-6697578F4C8F}"/>
              </a:ext>
            </a:extLst>
          </p:cNvPr>
          <p:cNvCxnSpPr>
            <a:cxnSpLocks/>
            <a:stCxn id="2" idx="3"/>
            <a:endCxn id="24" idx="0"/>
          </p:cNvCxnSpPr>
          <p:nvPr/>
        </p:nvCxnSpPr>
        <p:spPr>
          <a:xfrm>
            <a:off x="7445829" y="4693287"/>
            <a:ext cx="1318260" cy="549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A2A645-F3E2-4A7A-9780-AF09BFB989D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241869" y="4906647"/>
            <a:ext cx="0" cy="335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2F502F-D49E-4221-94A6-796850D706F3}"/>
              </a:ext>
            </a:extLst>
          </p:cNvPr>
          <p:cNvSpPr/>
          <p:nvPr/>
        </p:nvSpPr>
        <p:spPr>
          <a:xfrm>
            <a:off x="3719649" y="6066155"/>
            <a:ext cx="1645920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iPhone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BE9FE6-63F3-4374-A333-7E99686868BE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3719649" y="5669282"/>
            <a:ext cx="822960" cy="396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F827067-24A2-4A74-92A6-9880EFAC95DB}"/>
              </a:ext>
            </a:extLst>
          </p:cNvPr>
          <p:cNvSpPr/>
          <p:nvPr/>
        </p:nvSpPr>
        <p:spPr>
          <a:xfrm>
            <a:off x="1944189" y="6066155"/>
            <a:ext cx="1645920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iPod Nano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64255A-F665-4A68-9C1B-2F31583777D1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2767149" y="5669282"/>
            <a:ext cx="952500" cy="396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3" grpId="0" animBg="1"/>
      <p:bldP spid="24" grpId="0" animBg="1"/>
      <p:bldP spid="27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9866-69E5-48FC-BCAB-56032BAD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205B-468E-42DB-AEE3-61E8B94B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86"/>
            <a:ext cx="10515600" cy="4422775"/>
          </a:xfrm>
        </p:spPr>
        <p:txBody>
          <a:bodyPr>
            <a:normAutofit/>
          </a:bodyPr>
          <a:lstStyle/>
          <a:p>
            <a:r>
              <a:rPr lang="en-US" dirty="0"/>
              <a:t>Objects encapsulate state and behavior</a:t>
            </a:r>
          </a:p>
          <a:p>
            <a:pPr lvl="1"/>
            <a:r>
              <a:rPr lang="en-US" dirty="0"/>
              <a:t>State: Data that characterizes the object</a:t>
            </a:r>
          </a:p>
          <a:p>
            <a:pPr lvl="1"/>
            <a:r>
              <a:rPr lang="en-US" dirty="0"/>
              <a:t>Behavior: Things that the object can do</a:t>
            </a:r>
          </a:p>
          <a:p>
            <a:pPr lvl="1"/>
            <a:r>
              <a:rPr lang="en-US" dirty="0"/>
              <a:t>State and behavior are encapsulated to guide the user and protect the object</a:t>
            </a:r>
          </a:p>
          <a:p>
            <a:r>
              <a:rPr lang="en-US" dirty="0"/>
              <a:t>Classes are blueprints for objects</a:t>
            </a:r>
          </a:p>
          <a:p>
            <a:r>
              <a:rPr lang="en-US" dirty="0"/>
              <a:t>When an object is made from the blueprint, an instance is created</a:t>
            </a:r>
          </a:p>
          <a:p>
            <a:r>
              <a:rPr lang="en-US" dirty="0"/>
              <a:t>Similar object classes can be organized into </a:t>
            </a:r>
            <a:r>
              <a:rPr lang="en-US" dirty="0" err="1"/>
              <a:t>superclasses</a:t>
            </a:r>
            <a:r>
              <a:rPr lang="en-US" dirty="0"/>
              <a:t> and subclasses</a:t>
            </a:r>
          </a:p>
          <a:p>
            <a:pPr lvl="1"/>
            <a:r>
              <a:rPr lang="en-US" dirty="0"/>
              <a:t>A way of ‘factoring out’ repeat state and behavior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8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9866-69E5-48FC-BCAB-56032BAD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object-oriented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205B-468E-42DB-AEE3-61E8B94B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86"/>
            <a:ext cx="10515600" cy="442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Object-oriented programming (OOP) is a framework for:</a:t>
            </a:r>
          </a:p>
          <a:p>
            <a:pPr lvl="1"/>
            <a:r>
              <a:rPr lang="en-US" sz="2800" dirty="0"/>
              <a:t>Designing your own data structures.</a:t>
            </a:r>
          </a:p>
          <a:p>
            <a:pPr lvl="1"/>
            <a:r>
              <a:rPr lang="en-US" sz="2800" dirty="0"/>
              <a:t>Grouping data and corresponding functions/processing together.</a:t>
            </a:r>
          </a:p>
          <a:p>
            <a:pPr lvl="1"/>
            <a:r>
              <a:rPr lang="en-US" sz="2800" dirty="0"/>
              <a:t>Intuitively representing physical objects in the programming space.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We’ve been using objects this whole time!</a:t>
            </a:r>
          </a:p>
          <a:p>
            <a:r>
              <a:rPr lang="en-US" sz="3200" dirty="0"/>
              <a:t>NumPy Arrays, Pandas </a:t>
            </a:r>
            <a:r>
              <a:rPr lang="en-US" sz="3200" dirty="0" err="1"/>
              <a:t>DataFrames</a:t>
            </a:r>
            <a:endParaRPr lang="en-US" sz="3200" dirty="0"/>
          </a:p>
          <a:p>
            <a:r>
              <a:rPr lang="en-US" sz="3200" dirty="0"/>
              <a:t>Lists, Dictionaries, even integers and floats are objects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58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E8B46444-03F1-4BB7-9BD4-0F9A147B045F}"/>
              </a:ext>
            </a:extLst>
          </p:cNvPr>
          <p:cNvSpPr/>
          <p:nvPr/>
        </p:nvSpPr>
        <p:spPr>
          <a:xfrm rot="2066421">
            <a:off x="6098180" y="3630287"/>
            <a:ext cx="352426" cy="185738"/>
          </a:xfrm>
          <a:prstGeom prst="curvedUpArrow">
            <a:avLst>
              <a:gd name="adj1" fmla="val 0"/>
              <a:gd name="adj2" fmla="val 44247"/>
              <a:gd name="adj3" fmla="val 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9E79C-335F-49BA-8CD5-16796B15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Load Cell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D644ECA-D974-477D-B6C6-C83ADFF6122B}"/>
              </a:ext>
            </a:extLst>
          </p:cNvPr>
          <p:cNvSpPr/>
          <p:nvPr/>
        </p:nvSpPr>
        <p:spPr>
          <a:xfrm>
            <a:off x="4891418" y="3837426"/>
            <a:ext cx="2065283" cy="110884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DD501-7FF0-44B3-9669-EE01D727EAE8}"/>
              </a:ext>
            </a:extLst>
          </p:cNvPr>
          <p:cNvSpPr txBox="1"/>
          <p:nvPr/>
        </p:nvSpPr>
        <p:spPr>
          <a:xfrm>
            <a:off x="5317085" y="4341922"/>
            <a:ext cx="13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Cell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DE879-C5AB-498F-BFA5-7F4F7F6A9A20}"/>
              </a:ext>
            </a:extLst>
          </p:cNvPr>
          <p:cNvSpPr/>
          <p:nvPr/>
        </p:nvSpPr>
        <p:spPr>
          <a:xfrm>
            <a:off x="6956699" y="4379445"/>
            <a:ext cx="1705304" cy="147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74235-2918-4CE5-A9C2-B5333465510A}"/>
              </a:ext>
            </a:extLst>
          </p:cNvPr>
          <p:cNvCxnSpPr>
            <a:cxnSpLocks/>
          </p:cNvCxnSpPr>
          <p:nvPr/>
        </p:nvCxnSpPr>
        <p:spPr>
          <a:xfrm flipV="1">
            <a:off x="8662005" y="4526589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00CA45-9DE7-4053-B471-3D55968D3F05}"/>
              </a:ext>
            </a:extLst>
          </p:cNvPr>
          <p:cNvCxnSpPr>
            <a:cxnSpLocks/>
          </p:cNvCxnSpPr>
          <p:nvPr/>
        </p:nvCxnSpPr>
        <p:spPr>
          <a:xfrm flipV="1">
            <a:off x="8662005" y="4467731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F8D218-F514-4DC1-AC7C-C83B6C1CC8DB}"/>
              </a:ext>
            </a:extLst>
          </p:cNvPr>
          <p:cNvCxnSpPr>
            <a:cxnSpLocks/>
          </p:cNvCxnSpPr>
          <p:nvPr/>
        </p:nvCxnSpPr>
        <p:spPr>
          <a:xfrm flipV="1">
            <a:off x="8662004" y="4379444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B5E4C3-3725-41CF-B1BE-3AB8D6B2B8FB}"/>
              </a:ext>
            </a:extLst>
          </p:cNvPr>
          <p:cNvCxnSpPr>
            <a:cxnSpLocks/>
          </p:cNvCxnSpPr>
          <p:nvPr/>
        </p:nvCxnSpPr>
        <p:spPr>
          <a:xfrm flipV="1">
            <a:off x="8662003" y="4438302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8DBC-0291-4F9F-AFEF-48E2B6553AF5}"/>
              </a:ext>
            </a:extLst>
          </p:cNvPr>
          <p:cNvCxnSpPr>
            <a:cxnSpLocks/>
          </p:cNvCxnSpPr>
          <p:nvPr/>
        </p:nvCxnSpPr>
        <p:spPr>
          <a:xfrm flipV="1">
            <a:off x="8662002" y="4497160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3F08D7-B657-47AF-BD4C-67B904A1C61E}"/>
              </a:ext>
            </a:extLst>
          </p:cNvPr>
          <p:cNvCxnSpPr>
            <a:cxnSpLocks/>
          </p:cNvCxnSpPr>
          <p:nvPr/>
        </p:nvCxnSpPr>
        <p:spPr>
          <a:xfrm flipV="1">
            <a:off x="8662001" y="4408873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81504F-7C14-46B2-B457-298EBBE569F9}"/>
              </a:ext>
            </a:extLst>
          </p:cNvPr>
          <p:cNvCxnSpPr>
            <a:cxnSpLocks/>
          </p:cNvCxnSpPr>
          <p:nvPr/>
        </p:nvCxnSpPr>
        <p:spPr>
          <a:xfrm flipV="1">
            <a:off x="5876433" y="3188413"/>
            <a:ext cx="0" cy="803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32CCB9-B48C-4DF0-95B6-E3A8E3550DD2}"/>
              </a:ext>
            </a:extLst>
          </p:cNvPr>
          <p:cNvCxnSpPr>
            <a:cxnSpLocks/>
          </p:cNvCxnSpPr>
          <p:nvPr/>
        </p:nvCxnSpPr>
        <p:spPr>
          <a:xfrm>
            <a:off x="5885959" y="3991797"/>
            <a:ext cx="9321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6C0416-6A2D-4AB6-B618-F5BF17949568}"/>
              </a:ext>
            </a:extLst>
          </p:cNvPr>
          <p:cNvCxnSpPr>
            <a:cxnSpLocks/>
          </p:cNvCxnSpPr>
          <p:nvPr/>
        </p:nvCxnSpPr>
        <p:spPr>
          <a:xfrm flipV="1">
            <a:off x="5866910" y="3555125"/>
            <a:ext cx="595806" cy="436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4E3547-1F75-4769-81BA-32998F607E00}"/>
              </a:ext>
            </a:extLst>
          </p:cNvPr>
          <p:cNvSpPr txBox="1"/>
          <p:nvPr/>
        </p:nvSpPr>
        <p:spPr>
          <a:xfrm>
            <a:off x="9514651" y="4115136"/>
            <a:ext cx="170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Voltages out</a:t>
            </a:r>
          </a:p>
          <a:p>
            <a:pPr algn="ctr"/>
            <a:r>
              <a:rPr lang="en-US" dirty="0"/>
              <a:t>(6 channels)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192572-E343-40B4-873D-0A0E98CFDDE0}"/>
                  </a:ext>
                </a:extLst>
              </p:cNvPr>
              <p:cNvSpPr txBox="1"/>
              <p:nvPr/>
            </p:nvSpPr>
            <p:spPr>
              <a:xfrm>
                <a:off x="5423999" y="2809555"/>
                <a:ext cx="88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192572-E343-40B4-873D-0A0E98CFD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999" y="2809555"/>
                <a:ext cx="8858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BBEE7B-25E9-4E6D-8AEC-E5FE9FF194A7}"/>
                  </a:ext>
                </a:extLst>
              </p:cNvPr>
              <p:cNvSpPr txBox="1"/>
              <p:nvPr/>
            </p:nvSpPr>
            <p:spPr>
              <a:xfrm>
                <a:off x="6219337" y="3187103"/>
                <a:ext cx="88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BBEE7B-25E9-4E6D-8AEC-E5FE9FF1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37" y="3187103"/>
                <a:ext cx="8858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DF9D08-7E68-47D3-A9DD-6390AF058C32}"/>
                  </a:ext>
                </a:extLst>
              </p:cNvPr>
              <p:cNvSpPr txBox="1"/>
              <p:nvPr/>
            </p:nvSpPr>
            <p:spPr>
              <a:xfrm>
                <a:off x="6760780" y="3622465"/>
                <a:ext cx="88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DF9D08-7E68-47D3-A9DD-6390AF05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780" y="3622465"/>
                <a:ext cx="8858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9776CC8A-D93D-41C3-A238-DD16C0CD4CAD}"/>
              </a:ext>
            </a:extLst>
          </p:cNvPr>
          <p:cNvSpPr/>
          <p:nvPr/>
        </p:nvSpPr>
        <p:spPr>
          <a:xfrm rot="4370716">
            <a:off x="6421265" y="3922905"/>
            <a:ext cx="352426" cy="185738"/>
          </a:xfrm>
          <a:prstGeom prst="curvedUpArrow">
            <a:avLst>
              <a:gd name="adj1" fmla="val 0"/>
              <a:gd name="adj2" fmla="val 44247"/>
              <a:gd name="adj3" fmla="val 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D6FCE256-30C6-436C-AE89-31A322890555}"/>
              </a:ext>
            </a:extLst>
          </p:cNvPr>
          <p:cNvSpPr/>
          <p:nvPr/>
        </p:nvSpPr>
        <p:spPr>
          <a:xfrm>
            <a:off x="5700220" y="3470384"/>
            <a:ext cx="352426" cy="185738"/>
          </a:xfrm>
          <a:prstGeom prst="curvedUpArrow">
            <a:avLst>
              <a:gd name="adj1" fmla="val 0"/>
              <a:gd name="adj2" fmla="val 44247"/>
              <a:gd name="adj3" fmla="val 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6F0EFF-FCC0-48BD-A77B-B9901CE00F5E}"/>
              </a:ext>
            </a:extLst>
          </p:cNvPr>
          <p:cNvSpPr/>
          <p:nvPr/>
        </p:nvSpPr>
        <p:spPr>
          <a:xfrm>
            <a:off x="5819282" y="3913731"/>
            <a:ext cx="133350" cy="1303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 animBg="1"/>
      <p:bldP spid="27" grpId="0"/>
      <p:bldP spid="28" grpId="0"/>
      <p:bldP spid="30" grpId="0"/>
      <p:bldP spid="31" grpId="0"/>
      <p:bldP spid="32" grpId="0" animBg="1"/>
      <p:bldP spid="33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79C-335F-49BA-8CD5-16796B15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Load Cell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81F3D-F661-40E1-9201-E6FE0DEAB296}"/>
              </a:ext>
            </a:extLst>
          </p:cNvPr>
          <p:cNvSpPr txBox="1"/>
          <p:nvPr/>
        </p:nvSpPr>
        <p:spPr>
          <a:xfrm>
            <a:off x="358948" y="2240061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Voltages from load cell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B5FC00A0-1637-4980-9F0E-EE6392EA5312}"/>
              </a:ext>
            </a:extLst>
          </p:cNvPr>
          <p:cNvSpPr/>
          <p:nvPr/>
        </p:nvSpPr>
        <p:spPr>
          <a:xfrm>
            <a:off x="237317" y="2974353"/>
            <a:ext cx="2241903" cy="1754326"/>
          </a:xfrm>
          <a:prstGeom prst="bracketPair">
            <a:avLst>
              <a:gd name="adj" fmla="val 74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6 x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81F1F1-75AC-46FC-A810-CCC351AEC7D3}"/>
              </a:ext>
            </a:extLst>
          </p:cNvPr>
          <p:cNvSpPr txBox="1"/>
          <p:nvPr/>
        </p:nvSpPr>
        <p:spPr>
          <a:xfrm>
            <a:off x="2816053" y="237856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CBCC69-1F66-44A7-8EEE-5C4023ED967A}"/>
                  </a:ext>
                </a:extLst>
              </p:cNvPr>
              <p:cNvSpPr txBox="1"/>
              <p:nvPr/>
            </p:nvSpPr>
            <p:spPr>
              <a:xfrm>
                <a:off x="2668514" y="3676200"/>
                <a:ext cx="338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CBCC69-1F66-44A7-8EEE-5C4023ED9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514" y="3676200"/>
                <a:ext cx="3381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B8DB93-DDCE-4861-A955-699B3CF381CD}"/>
                  </a:ext>
                </a:extLst>
              </p:cNvPr>
              <p:cNvSpPr txBox="1"/>
              <p:nvPr/>
            </p:nvSpPr>
            <p:spPr>
              <a:xfrm>
                <a:off x="4352304" y="3670576"/>
                <a:ext cx="338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B8DB93-DDCE-4861-A955-699B3CF3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04" y="3670576"/>
                <a:ext cx="3381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5E5C300-6515-427D-9FDE-92C05F539542}"/>
              </a:ext>
            </a:extLst>
          </p:cNvPr>
          <p:cNvSpPr txBox="1"/>
          <p:nvPr/>
        </p:nvSpPr>
        <p:spPr>
          <a:xfrm>
            <a:off x="5203010" y="237856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Calibration</a:t>
            </a:r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2BE8B35-D9DF-4363-8810-F5A3C65470A1}"/>
              </a:ext>
            </a:extLst>
          </p:cNvPr>
          <p:cNvSpPr/>
          <p:nvPr/>
        </p:nvSpPr>
        <p:spPr>
          <a:xfrm>
            <a:off x="5042586" y="2974355"/>
            <a:ext cx="2031207" cy="1754327"/>
          </a:xfrm>
          <a:prstGeom prst="bracketPair">
            <a:avLst>
              <a:gd name="adj" fmla="val 746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x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C8A816-B6B7-49D2-95AF-A0C449E9F8B9}"/>
              </a:ext>
            </a:extLst>
          </p:cNvPr>
          <p:cNvSpPr txBox="1"/>
          <p:nvPr/>
        </p:nvSpPr>
        <p:spPr>
          <a:xfrm>
            <a:off x="7555685" y="237856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Alignment</a:t>
            </a:r>
          </a:p>
        </p:txBody>
      </p:sp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A3DC1D78-5140-424E-B239-6EC377AB1F93}"/>
              </a:ext>
            </a:extLst>
          </p:cNvPr>
          <p:cNvSpPr/>
          <p:nvPr/>
        </p:nvSpPr>
        <p:spPr>
          <a:xfrm>
            <a:off x="7744990" y="3247160"/>
            <a:ext cx="1431140" cy="1216164"/>
          </a:xfrm>
          <a:prstGeom prst="bracketPair">
            <a:avLst>
              <a:gd name="adj" fmla="val 7461"/>
            </a:avLst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 x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574A1F-FF41-41B9-8F8B-6A138E7AEC06}"/>
                  </a:ext>
                </a:extLst>
              </p:cNvPr>
              <p:cNvSpPr txBox="1"/>
              <p:nvPr/>
            </p:nvSpPr>
            <p:spPr>
              <a:xfrm>
                <a:off x="7219928" y="3670576"/>
                <a:ext cx="338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574A1F-FF41-41B9-8F8B-6A138E7AE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28" y="3670576"/>
                <a:ext cx="3381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0768277E-B0CF-46C0-869F-41C4291E964D}"/>
              </a:ext>
            </a:extLst>
          </p:cNvPr>
          <p:cNvSpPr/>
          <p:nvPr/>
        </p:nvSpPr>
        <p:spPr>
          <a:xfrm>
            <a:off x="3378044" y="2981803"/>
            <a:ext cx="664899" cy="1746878"/>
          </a:xfrm>
          <a:prstGeom prst="bracketPair">
            <a:avLst>
              <a:gd name="adj" fmla="val 746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 x 1</a:t>
            </a:r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B6DF2151-6136-4B44-9D47-4CD1C89A4286}"/>
              </a:ext>
            </a:extLst>
          </p:cNvPr>
          <p:cNvSpPr/>
          <p:nvPr/>
        </p:nvSpPr>
        <p:spPr>
          <a:xfrm>
            <a:off x="9830995" y="2978079"/>
            <a:ext cx="2141930" cy="1754326"/>
          </a:xfrm>
          <a:prstGeom prst="bracketPair">
            <a:avLst>
              <a:gd name="adj" fmla="val 7461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6 x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EDC2EE-DB19-40BC-B887-D97047F072D6}"/>
                  </a:ext>
                </a:extLst>
              </p:cNvPr>
              <p:cNvSpPr txBox="1"/>
              <p:nvPr/>
            </p:nvSpPr>
            <p:spPr>
              <a:xfrm>
                <a:off x="9365424" y="3670576"/>
                <a:ext cx="338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EDC2EE-DB19-40BC-B887-D97047F07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424" y="3670576"/>
                <a:ext cx="338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F34B2E9-91B3-41BB-8B2F-6542461E3BDF}"/>
              </a:ext>
            </a:extLst>
          </p:cNvPr>
          <p:cNvSpPr txBox="1"/>
          <p:nvPr/>
        </p:nvSpPr>
        <p:spPr>
          <a:xfrm>
            <a:off x="9981013" y="2240063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Forces/moments from load 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47711F-9D5E-4710-A7D8-838BB8205CC3}"/>
                  </a:ext>
                </a:extLst>
              </p:cNvPr>
              <p:cNvSpPr txBox="1"/>
              <p:nvPr/>
            </p:nvSpPr>
            <p:spPr>
              <a:xfrm>
                <a:off x="209550" y="2981803"/>
                <a:ext cx="7102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47711F-9D5E-4710-A7D8-838BB820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2981803"/>
                <a:ext cx="710234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25F4BB-EE60-48FF-8665-C7805DF6DDB5}"/>
                  </a:ext>
                </a:extLst>
              </p:cNvPr>
              <p:cNvSpPr txBox="1"/>
              <p:nvPr/>
            </p:nvSpPr>
            <p:spPr>
              <a:xfrm>
                <a:off x="9830997" y="3024248"/>
                <a:ext cx="678653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7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17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7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sz="17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17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sz="17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7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17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17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 </m:t>
                      </m:r>
                    </m:oMath>
                  </m:oMathPara>
                </a14:m>
                <a:endParaRPr lang="en-US" sz="17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7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17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sz="17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A25F4BB-EE60-48FF-8665-C7805DF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997" y="3024248"/>
                <a:ext cx="678653" cy="1661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30D06AA-CCC0-4B5B-8B79-0E515444A8B5}"/>
              </a:ext>
            </a:extLst>
          </p:cNvPr>
          <p:cNvSpPr txBox="1"/>
          <p:nvPr/>
        </p:nvSpPr>
        <p:spPr>
          <a:xfrm>
            <a:off x="358948" y="5376476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Measured strain gauge voltages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B5132E-13AB-47DE-B6D6-A99A28CD8193}"/>
              </a:ext>
            </a:extLst>
          </p:cNvPr>
          <p:cNvSpPr txBox="1"/>
          <p:nvPr/>
        </p:nvSpPr>
        <p:spPr>
          <a:xfrm>
            <a:off x="2723185" y="5237976"/>
            <a:ext cx="199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Subtract the cell’s “zero” measurement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464C3B-EE45-43CA-BD06-81D588A4AEB3}"/>
              </a:ext>
            </a:extLst>
          </p:cNvPr>
          <p:cNvSpPr txBox="1"/>
          <p:nvPr/>
        </p:nvSpPr>
        <p:spPr>
          <a:xfrm>
            <a:off x="4970084" y="5227679"/>
            <a:ext cx="2176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 calibration (manufacturer provided) to convert voltages to loads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378E84-C08F-48DE-90E0-8A387A23B5A7}"/>
              </a:ext>
            </a:extLst>
          </p:cNvPr>
          <p:cNvSpPr txBox="1"/>
          <p:nvPr/>
        </p:nvSpPr>
        <p:spPr>
          <a:xfrm>
            <a:off x="7285393" y="5261404"/>
            <a:ext cx="2481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Align measurements (in </a:t>
            </a:r>
            <a:r>
              <a:rPr lang="en-US" b="1" dirty="0"/>
              <a:t>local</a:t>
            </a:r>
            <a:r>
              <a:rPr lang="en-US" dirty="0"/>
              <a:t> cell coordinates) with </a:t>
            </a:r>
            <a:r>
              <a:rPr lang="en-US" b="1" dirty="0"/>
              <a:t>global</a:t>
            </a:r>
            <a:r>
              <a:rPr lang="en-US" dirty="0"/>
              <a:t> coordinate system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A6A877-DBEF-49FD-8D7C-EC044FEED9F2}"/>
              </a:ext>
            </a:extLst>
          </p:cNvPr>
          <p:cNvSpPr txBox="1"/>
          <p:nvPr/>
        </p:nvSpPr>
        <p:spPr>
          <a:xfrm>
            <a:off x="9977439" y="5376478"/>
            <a:ext cx="19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Obtain final measured loads</a:t>
            </a: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4A78C69-951C-240D-50A0-3E87E51BD5C3}"/>
              </a:ext>
            </a:extLst>
          </p:cNvPr>
          <p:cNvSpPr/>
          <p:nvPr/>
        </p:nvSpPr>
        <p:spPr>
          <a:xfrm rot="2066421">
            <a:off x="8067063" y="822643"/>
            <a:ext cx="352426" cy="185738"/>
          </a:xfrm>
          <a:prstGeom prst="curvedUpArrow">
            <a:avLst>
              <a:gd name="adj1" fmla="val 0"/>
              <a:gd name="adj2" fmla="val 44247"/>
              <a:gd name="adj3" fmla="val 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8C773C3-C6B7-B6EB-59F2-C26653E72E8F}"/>
              </a:ext>
            </a:extLst>
          </p:cNvPr>
          <p:cNvSpPr/>
          <p:nvPr/>
        </p:nvSpPr>
        <p:spPr>
          <a:xfrm>
            <a:off x="6860301" y="1086932"/>
            <a:ext cx="2065283" cy="110884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07DAB-684A-8D93-4CE4-ECC94CA165DD}"/>
              </a:ext>
            </a:extLst>
          </p:cNvPr>
          <p:cNvSpPr txBox="1"/>
          <p:nvPr/>
        </p:nvSpPr>
        <p:spPr>
          <a:xfrm>
            <a:off x="7285968" y="1534278"/>
            <a:ext cx="13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Cell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D79E8-69F4-2B35-DA0A-5BD0BDA94512}"/>
              </a:ext>
            </a:extLst>
          </p:cNvPr>
          <p:cNvSpPr/>
          <p:nvPr/>
        </p:nvSpPr>
        <p:spPr>
          <a:xfrm>
            <a:off x="8925584" y="1571800"/>
            <a:ext cx="1046101" cy="147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AC0050-CB5A-2B7A-82DC-82953A4D4CB0}"/>
              </a:ext>
            </a:extLst>
          </p:cNvPr>
          <p:cNvCxnSpPr>
            <a:cxnSpLocks/>
          </p:cNvCxnSpPr>
          <p:nvPr/>
        </p:nvCxnSpPr>
        <p:spPr>
          <a:xfrm flipV="1">
            <a:off x="9971689" y="1714763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8687E-44EA-A416-79E6-D9C31817800F}"/>
              </a:ext>
            </a:extLst>
          </p:cNvPr>
          <p:cNvCxnSpPr>
            <a:cxnSpLocks/>
          </p:cNvCxnSpPr>
          <p:nvPr/>
        </p:nvCxnSpPr>
        <p:spPr>
          <a:xfrm flipV="1">
            <a:off x="9971689" y="1655905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075E3-5679-93DD-6C3E-6ADE1F13C06A}"/>
              </a:ext>
            </a:extLst>
          </p:cNvPr>
          <p:cNvCxnSpPr>
            <a:cxnSpLocks/>
          </p:cNvCxnSpPr>
          <p:nvPr/>
        </p:nvCxnSpPr>
        <p:spPr>
          <a:xfrm flipV="1">
            <a:off x="9971688" y="1567618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E864D9-0EB0-A220-4414-0DB75418477B}"/>
              </a:ext>
            </a:extLst>
          </p:cNvPr>
          <p:cNvCxnSpPr>
            <a:cxnSpLocks/>
          </p:cNvCxnSpPr>
          <p:nvPr/>
        </p:nvCxnSpPr>
        <p:spPr>
          <a:xfrm flipV="1">
            <a:off x="9971687" y="1626476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FD8CE3-A0CA-A053-779D-7DADC2A0AD90}"/>
              </a:ext>
            </a:extLst>
          </p:cNvPr>
          <p:cNvCxnSpPr>
            <a:cxnSpLocks/>
          </p:cNvCxnSpPr>
          <p:nvPr/>
        </p:nvCxnSpPr>
        <p:spPr>
          <a:xfrm flipV="1">
            <a:off x="9971686" y="1685334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76A34-5F5B-C852-C101-76F5ACB56427}"/>
              </a:ext>
            </a:extLst>
          </p:cNvPr>
          <p:cNvCxnSpPr>
            <a:cxnSpLocks/>
          </p:cNvCxnSpPr>
          <p:nvPr/>
        </p:nvCxnSpPr>
        <p:spPr>
          <a:xfrm flipV="1">
            <a:off x="9971685" y="1597047"/>
            <a:ext cx="88286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FFA24-5419-3929-1D38-0F9FFB03B56A}"/>
              </a:ext>
            </a:extLst>
          </p:cNvPr>
          <p:cNvCxnSpPr>
            <a:cxnSpLocks/>
          </p:cNvCxnSpPr>
          <p:nvPr/>
        </p:nvCxnSpPr>
        <p:spPr>
          <a:xfrm flipV="1">
            <a:off x="7845316" y="380769"/>
            <a:ext cx="0" cy="803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E84E19-A44E-66D9-5B8B-EBAE612C6957}"/>
              </a:ext>
            </a:extLst>
          </p:cNvPr>
          <p:cNvCxnSpPr>
            <a:cxnSpLocks/>
          </p:cNvCxnSpPr>
          <p:nvPr/>
        </p:nvCxnSpPr>
        <p:spPr>
          <a:xfrm>
            <a:off x="7854842" y="1184153"/>
            <a:ext cx="9321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35E6BE-40D0-CF6E-522C-0793892B70CA}"/>
              </a:ext>
            </a:extLst>
          </p:cNvPr>
          <p:cNvCxnSpPr>
            <a:cxnSpLocks/>
          </p:cNvCxnSpPr>
          <p:nvPr/>
        </p:nvCxnSpPr>
        <p:spPr>
          <a:xfrm flipV="1">
            <a:off x="7835793" y="747481"/>
            <a:ext cx="595806" cy="436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EF3B82-71AB-E055-99FF-D3FBF54D06AD}"/>
              </a:ext>
            </a:extLst>
          </p:cNvPr>
          <p:cNvSpPr txBox="1"/>
          <p:nvPr/>
        </p:nvSpPr>
        <p:spPr>
          <a:xfrm>
            <a:off x="10664384" y="1319279"/>
            <a:ext cx="170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Voltages out</a:t>
            </a:r>
          </a:p>
          <a:p>
            <a:pPr algn="ctr"/>
            <a:r>
              <a:rPr lang="en-US" dirty="0"/>
              <a:t>(6 channels)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C009F6-B6D1-42B7-A0E0-562041529B39}"/>
                  </a:ext>
                </a:extLst>
              </p:cNvPr>
              <p:cNvSpPr txBox="1"/>
              <p:nvPr/>
            </p:nvSpPr>
            <p:spPr>
              <a:xfrm>
                <a:off x="7392882" y="1911"/>
                <a:ext cx="88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C009F6-B6D1-42B7-A0E0-562041529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882" y="1911"/>
                <a:ext cx="8858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AC5548-2939-E380-EB2D-768895769A37}"/>
                  </a:ext>
                </a:extLst>
              </p:cNvPr>
              <p:cNvSpPr txBox="1"/>
              <p:nvPr/>
            </p:nvSpPr>
            <p:spPr>
              <a:xfrm>
                <a:off x="8188220" y="379459"/>
                <a:ext cx="88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AC5548-2939-E380-EB2D-768895769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220" y="379459"/>
                <a:ext cx="8858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FEBD55-44A4-6D41-3CB2-EFE0827F9F3B}"/>
                  </a:ext>
                </a:extLst>
              </p:cNvPr>
              <p:cNvSpPr txBox="1"/>
              <p:nvPr/>
            </p:nvSpPr>
            <p:spPr>
              <a:xfrm>
                <a:off x="8729663" y="814821"/>
                <a:ext cx="88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FEBD55-44A4-6D41-3CB2-EFE0827F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63" y="814821"/>
                <a:ext cx="8858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49430E57-9EBD-D64D-F7B1-C5CF255F2D9F}"/>
              </a:ext>
            </a:extLst>
          </p:cNvPr>
          <p:cNvSpPr/>
          <p:nvPr/>
        </p:nvSpPr>
        <p:spPr>
          <a:xfrm rot="4370716">
            <a:off x="8390148" y="1115261"/>
            <a:ext cx="352426" cy="185738"/>
          </a:xfrm>
          <a:prstGeom prst="curvedUpArrow">
            <a:avLst>
              <a:gd name="adj1" fmla="val 0"/>
              <a:gd name="adj2" fmla="val 44247"/>
              <a:gd name="adj3" fmla="val 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EB0EE547-5B5E-2A42-F4C6-DDE519397111}"/>
              </a:ext>
            </a:extLst>
          </p:cNvPr>
          <p:cNvSpPr/>
          <p:nvPr/>
        </p:nvSpPr>
        <p:spPr>
          <a:xfrm>
            <a:off x="7669103" y="662740"/>
            <a:ext cx="352426" cy="185738"/>
          </a:xfrm>
          <a:prstGeom prst="curvedUpArrow">
            <a:avLst>
              <a:gd name="adj1" fmla="val 0"/>
              <a:gd name="adj2" fmla="val 44247"/>
              <a:gd name="adj3" fmla="val 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4D89D8-E14D-B838-14FA-C4B11E629492}"/>
              </a:ext>
            </a:extLst>
          </p:cNvPr>
          <p:cNvSpPr/>
          <p:nvPr/>
        </p:nvSpPr>
        <p:spPr>
          <a:xfrm>
            <a:off x="7788165" y="1106087"/>
            <a:ext cx="133350" cy="1303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  <p:bldP spid="37" grpId="0"/>
      <p:bldP spid="38" grpId="0"/>
      <p:bldP spid="39" grpId="0" animBg="1"/>
      <p:bldP spid="41" grpId="0"/>
      <p:bldP spid="42" grpId="0" animBg="1"/>
      <p:bldP spid="43" grpId="0"/>
      <p:bldP spid="45" grpId="0" animBg="1"/>
      <p:bldP spid="46" grpId="0" animBg="1"/>
      <p:bldP spid="47" grpId="0"/>
      <p:bldP spid="48" grpId="0"/>
      <p:bldP spid="50" grpId="0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284FC6D-6629-4D60-B664-051BFBB1B638}"/>
              </a:ext>
            </a:extLst>
          </p:cNvPr>
          <p:cNvSpPr txBox="1"/>
          <p:nvPr/>
        </p:nvSpPr>
        <p:spPr>
          <a:xfrm>
            <a:off x="869158" y="2227422"/>
            <a:ext cx="1033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Often, these two styles of programming work together, where a procedural ‘client’ programming is interacting with instances of objects.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9A808E-5D42-419E-8247-1FF1813BA149}"/>
              </a:ext>
            </a:extLst>
          </p:cNvPr>
          <p:cNvSpPr/>
          <p:nvPr/>
        </p:nvSpPr>
        <p:spPr>
          <a:xfrm>
            <a:off x="781051" y="628651"/>
            <a:ext cx="5345907" cy="60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One approach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EAD946-FAA4-47D4-90F9-36BDB623D8D5}"/>
              </a:ext>
            </a:extLst>
          </p:cNvPr>
          <p:cNvSpPr/>
          <p:nvPr/>
        </p:nvSpPr>
        <p:spPr>
          <a:xfrm>
            <a:off x="5950746" y="628650"/>
            <a:ext cx="5345907" cy="60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Object-Oriented Approach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28237F-7010-4838-B270-31D57588FE18}"/>
              </a:ext>
            </a:extLst>
          </p:cNvPr>
          <p:cNvSpPr/>
          <p:nvPr/>
        </p:nvSpPr>
        <p:spPr>
          <a:xfrm>
            <a:off x="781051" y="1235869"/>
            <a:ext cx="5169693" cy="4193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Collect descriptors of the “state” of the load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calibration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Then define and call a function that processes the voltages: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loads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processData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(voltages, tare, calibration, rotation)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State and processing are separate pieces that must be “gathered up” each time.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BB8E3B-EABB-4C89-91E4-28097FDC3669}"/>
              </a:ext>
            </a:extLst>
          </p:cNvPr>
          <p:cNvSpPr/>
          <p:nvPr/>
        </p:nvSpPr>
        <p:spPr>
          <a:xfrm>
            <a:off x="5950746" y="1235871"/>
            <a:ext cx="5345907" cy="4193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Create an </a:t>
            </a:r>
            <a:r>
              <a:rPr lang="en-US" sz="2000" u="sng" dirty="0">
                <a:solidFill>
                  <a:schemeClr val="tx1"/>
                </a:solidFill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 that represents the load cell in the programming space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Then use a function that </a:t>
            </a:r>
            <a:r>
              <a:rPr lang="en-US" sz="2000" b="1" dirty="0">
                <a:solidFill>
                  <a:schemeClr val="tx1"/>
                </a:solidFill>
              </a:rPr>
              <a:t>belongs</a:t>
            </a:r>
            <a:r>
              <a:rPr lang="en-US" sz="2000" dirty="0">
                <a:solidFill>
                  <a:schemeClr val="tx1"/>
                </a:solidFill>
              </a:rPr>
              <a:t> to the object to process the voltages: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loads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LoadCell.processData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(voltages)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State and processing are grouped together in the Load Cell object.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17985598-5475-4F44-8C94-8F3F33E376B3}"/>
              </a:ext>
            </a:extLst>
          </p:cNvPr>
          <p:cNvSpPr/>
          <p:nvPr/>
        </p:nvSpPr>
        <p:spPr>
          <a:xfrm>
            <a:off x="6609161" y="2048024"/>
            <a:ext cx="2065283" cy="110884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DAF32-8E0F-418C-89E6-D2AA00CBA9C0}"/>
              </a:ext>
            </a:extLst>
          </p:cNvPr>
          <p:cNvSpPr txBox="1"/>
          <p:nvPr/>
        </p:nvSpPr>
        <p:spPr>
          <a:xfrm>
            <a:off x="6991637" y="2535199"/>
            <a:ext cx="13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LoadCell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619D3-D76E-4966-A3F6-0E065C1AF39A}"/>
              </a:ext>
            </a:extLst>
          </p:cNvPr>
          <p:cNvSpPr txBox="1"/>
          <p:nvPr/>
        </p:nvSpPr>
        <p:spPr>
          <a:xfrm>
            <a:off x="8990412" y="2227424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Calibration matrix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64E34E-3474-4B2E-A018-3A8B3B4A7D5F}"/>
              </a:ext>
            </a:extLst>
          </p:cNvPr>
          <p:cNvSpPr txBox="1"/>
          <p:nvPr/>
        </p:nvSpPr>
        <p:spPr>
          <a:xfrm>
            <a:off x="9476762" y="2507027"/>
            <a:ext cx="117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F90801-A122-434F-8806-1AB79E469967}"/>
              </a:ext>
            </a:extLst>
          </p:cNvPr>
          <p:cNvSpPr txBox="1"/>
          <p:nvPr/>
        </p:nvSpPr>
        <p:spPr>
          <a:xfrm>
            <a:off x="9296522" y="2758457"/>
            <a:ext cx="153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Rotation matrix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AEE5517-44EC-4280-8E03-2CF61253322D}"/>
              </a:ext>
            </a:extLst>
          </p:cNvPr>
          <p:cNvSpPr/>
          <p:nvPr/>
        </p:nvSpPr>
        <p:spPr>
          <a:xfrm>
            <a:off x="8917491" y="2085304"/>
            <a:ext cx="199467" cy="1071562"/>
          </a:xfrm>
          <a:prstGeom prst="lef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2F1B674-9BA2-4323-8BBE-730BF15E0614}"/>
              </a:ext>
            </a:extLst>
          </p:cNvPr>
          <p:cNvSpPr/>
          <p:nvPr/>
        </p:nvSpPr>
        <p:spPr>
          <a:xfrm rot="16200000">
            <a:off x="5716903" y="2850582"/>
            <a:ext cx="500370" cy="601650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F73DC-4036-48F8-AA33-0B2555EDCA09}"/>
              </a:ext>
            </a:extLst>
          </p:cNvPr>
          <p:cNvSpPr txBox="1"/>
          <p:nvPr/>
        </p:nvSpPr>
        <p:spPr>
          <a:xfrm>
            <a:off x="2942494" y="6165332"/>
            <a:ext cx="593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code, different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593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11" grpId="0"/>
      <p:bldP spid="55" grpId="0"/>
      <p:bldP spid="56" grpId="0"/>
      <p:bldP spid="15" grpId="0" animBg="1"/>
      <p:bldP spid="19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79C-335F-49BA-8CD5-16796B15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the Object-Oriented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564889-6BAE-4A4D-B40E-DE49C2E0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86"/>
            <a:ext cx="10515600" cy="5025391"/>
          </a:xfrm>
        </p:spPr>
        <p:txBody>
          <a:bodyPr>
            <a:normAutofit/>
          </a:bodyPr>
          <a:lstStyle/>
          <a:p>
            <a:r>
              <a:rPr lang="en-US" sz="2400" dirty="0"/>
              <a:t>Can give the </a:t>
            </a:r>
            <a:r>
              <a:rPr lang="en-US" sz="2400" dirty="0" err="1">
                <a:latin typeface="Consolas" panose="020B0609020204030204" pitchFamily="49" charset="0"/>
              </a:rPr>
              <a:t>LoadCell</a:t>
            </a:r>
            <a:r>
              <a:rPr lang="en-US" sz="2400" dirty="0"/>
              <a:t> object additional functions (e.g., checking data validity, taking tares, estimating rotation matrix) </a:t>
            </a:r>
          </a:p>
          <a:p>
            <a:r>
              <a:rPr lang="en-US" sz="2400" dirty="0"/>
              <a:t>More interactive</a:t>
            </a:r>
          </a:p>
          <a:p>
            <a:r>
              <a:rPr lang="en-US" sz="2400" dirty="0"/>
              <a:t>Streamlines processing for multiple load cells</a:t>
            </a:r>
          </a:p>
          <a:p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endParaRPr lang="en-US" sz="3200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76EA5B2-BE39-4D7F-A99D-90B92E3A86A4}"/>
              </a:ext>
            </a:extLst>
          </p:cNvPr>
          <p:cNvSpPr/>
          <p:nvPr/>
        </p:nvSpPr>
        <p:spPr>
          <a:xfrm>
            <a:off x="976313" y="3484719"/>
            <a:ext cx="2065283" cy="110884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71B5-2762-446C-852E-5A9E82CC39F9}"/>
              </a:ext>
            </a:extLst>
          </p:cNvPr>
          <p:cNvSpPr txBox="1"/>
          <p:nvPr/>
        </p:nvSpPr>
        <p:spPr>
          <a:xfrm>
            <a:off x="1310798" y="3979706"/>
            <a:ext cx="13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LoadCell1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0C0A1-F86E-4DB5-BF67-62C5A5999D15}"/>
              </a:ext>
            </a:extLst>
          </p:cNvPr>
          <p:cNvSpPr txBox="1"/>
          <p:nvPr/>
        </p:nvSpPr>
        <p:spPr>
          <a:xfrm>
            <a:off x="3357566" y="3664119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Calibration matrix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6A780-F556-43FF-82FC-BDF2591BD42E}"/>
              </a:ext>
            </a:extLst>
          </p:cNvPr>
          <p:cNvSpPr txBox="1"/>
          <p:nvPr/>
        </p:nvSpPr>
        <p:spPr>
          <a:xfrm>
            <a:off x="3843916" y="3943722"/>
            <a:ext cx="117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0E72F-6393-4117-A7CD-C0FCF040489F}"/>
              </a:ext>
            </a:extLst>
          </p:cNvPr>
          <p:cNvSpPr txBox="1"/>
          <p:nvPr/>
        </p:nvSpPr>
        <p:spPr>
          <a:xfrm>
            <a:off x="3663676" y="4195152"/>
            <a:ext cx="153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Rotation matrix 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4B48936-5243-4AB4-B1BE-B13AEF288DD6}"/>
              </a:ext>
            </a:extLst>
          </p:cNvPr>
          <p:cNvSpPr/>
          <p:nvPr/>
        </p:nvSpPr>
        <p:spPr>
          <a:xfrm>
            <a:off x="3284645" y="3521999"/>
            <a:ext cx="199467" cy="1071562"/>
          </a:xfrm>
          <a:prstGeom prst="lef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AC01C40-6A97-403A-B6E6-AE79532A7154}"/>
              </a:ext>
            </a:extLst>
          </p:cNvPr>
          <p:cNvSpPr/>
          <p:nvPr/>
        </p:nvSpPr>
        <p:spPr>
          <a:xfrm>
            <a:off x="6515102" y="3484719"/>
            <a:ext cx="2065283" cy="110884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92A32-AD81-41D8-B966-C0D49EC1C92A}"/>
              </a:ext>
            </a:extLst>
          </p:cNvPr>
          <p:cNvSpPr txBox="1"/>
          <p:nvPr/>
        </p:nvSpPr>
        <p:spPr>
          <a:xfrm>
            <a:off x="6849587" y="3979706"/>
            <a:ext cx="13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LoadCell2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3B72B6-ED86-4921-80CA-866CC1799EB9}"/>
              </a:ext>
            </a:extLst>
          </p:cNvPr>
          <p:cNvSpPr txBox="1"/>
          <p:nvPr/>
        </p:nvSpPr>
        <p:spPr>
          <a:xfrm>
            <a:off x="8896353" y="3664119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Calibration matrix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10D6E-3853-490E-A18B-565A9813C508}"/>
              </a:ext>
            </a:extLst>
          </p:cNvPr>
          <p:cNvSpPr txBox="1"/>
          <p:nvPr/>
        </p:nvSpPr>
        <p:spPr>
          <a:xfrm>
            <a:off x="9382703" y="3943722"/>
            <a:ext cx="117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45D767-E91F-4A9B-BEEE-E9B652976105}"/>
              </a:ext>
            </a:extLst>
          </p:cNvPr>
          <p:cNvSpPr txBox="1"/>
          <p:nvPr/>
        </p:nvSpPr>
        <p:spPr>
          <a:xfrm>
            <a:off x="9202463" y="4195152"/>
            <a:ext cx="153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Rotation matrix 2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072BA61-83EC-424C-AD55-94C83DABD534}"/>
              </a:ext>
            </a:extLst>
          </p:cNvPr>
          <p:cNvSpPr/>
          <p:nvPr/>
        </p:nvSpPr>
        <p:spPr>
          <a:xfrm>
            <a:off x="8823432" y="3521999"/>
            <a:ext cx="199467" cy="1071562"/>
          </a:xfrm>
          <a:prstGeom prst="lef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281DEC37-AF24-4E1D-A2A6-14A1980ACC12}"/>
              </a:ext>
            </a:extLst>
          </p:cNvPr>
          <p:cNvSpPr/>
          <p:nvPr/>
        </p:nvSpPr>
        <p:spPr>
          <a:xfrm>
            <a:off x="976313" y="5088548"/>
            <a:ext cx="2065283" cy="110884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6EC42-DB55-4BC3-96DC-AC5DA53286BE}"/>
              </a:ext>
            </a:extLst>
          </p:cNvPr>
          <p:cNvSpPr txBox="1"/>
          <p:nvPr/>
        </p:nvSpPr>
        <p:spPr>
          <a:xfrm>
            <a:off x="1310798" y="5583535"/>
            <a:ext cx="13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LoadCell3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F2A19-8757-4F7A-B20F-055DE6CBE79B}"/>
              </a:ext>
            </a:extLst>
          </p:cNvPr>
          <p:cNvSpPr txBox="1"/>
          <p:nvPr/>
        </p:nvSpPr>
        <p:spPr>
          <a:xfrm>
            <a:off x="3357566" y="5267948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Calibration matrix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3E988-46E2-4193-B2FF-8457F52ED117}"/>
              </a:ext>
            </a:extLst>
          </p:cNvPr>
          <p:cNvSpPr txBox="1"/>
          <p:nvPr/>
        </p:nvSpPr>
        <p:spPr>
          <a:xfrm>
            <a:off x="3843916" y="5547551"/>
            <a:ext cx="117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A27D95-E577-4744-A650-A316E2FAD8F6}"/>
              </a:ext>
            </a:extLst>
          </p:cNvPr>
          <p:cNvSpPr txBox="1"/>
          <p:nvPr/>
        </p:nvSpPr>
        <p:spPr>
          <a:xfrm>
            <a:off x="3663676" y="5798981"/>
            <a:ext cx="153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Rotation matrix 3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F9957AE8-9469-4EC6-A469-2BBCC5C53321}"/>
              </a:ext>
            </a:extLst>
          </p:cNvPr>
          <p:cNvSpPr/>
          <p:nvPr/>
        </p:nvSpPr>
        <p:spPr>
          <a:xfrm>
            <a:off x="3284645" y="5125828"/>
            <a:ext cx="199467" cy="1071562"/>
          </a:xfrm>
          <a:prstGeom prst="lef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31E54F81-7E36-4D71-B14E-88BE13A99349}"/>
              </a:ext>
            </a:extLst>
          </p:cNvPr>
          <p:cNvSpPr/>
          <p:nvPr/>
        </p:nvSpPr>
        <p:spPr>
          <a:xfrm>
            <a:off x="6515102" y="5088548"/>
            <a:ext cx="2065283" cy="1108842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B35131-2C94-46E2-84C4-BB9B0EDB885B}"/>
              </a:ext>
            </a:extLst>
          </p:cNvPr>
          <p:cNvSpPr txBox="1"/>
          <p:nvPr/>
        </p:nvSpPr>
        <p:spPr>
          <a:xfrm>
            <a:off x="6849587" y="5583535"/>
            <a:ext cx="13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LoadCell4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1FAA5-06A0-4C77-A3A6-32E1A00801DC}"/>
              </a:ext>
            </a:extLst>
          </p:cNvPr>
          <p:cNvSpPr txBox="1"/>
          <p:nvPr/>
        </p:nvSpPr>
        <p:spPr>
          <a:xfrm>
            <a:off x="8896353" y="5275760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Calibration matrix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27066F-61D9-423E-90DA-F2E5C64F9EA9}"/>
              </a:ext>
            </a:extLst>
          </p:cNvPr>
          <p:cNvSpPr txBox="1"/>
          <p:nvPr/>
        </p:nvSpPr>
        <p:spPr>
          <a:xfrm>
            <a:off x="9382703" y="5547551"/>
            <a:ext cx="117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Tare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584358-ED25-4E6B-AC3E-104C286A7AAC}"/>
              </a:ext>
            </a:extLst>
          </p:cNvPr>
          <p:cNvSpPr txBox="1"/>
          <p:nvPr/>
        </p:nvSpPr>
        <p:spPr>
          <a:xfrm>
            <a:off x="9202463" y="5798981"/>
            <a:ext cx="153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Rotation matrix 4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01EB3F6-978F-44E7-9BA3-A01794DA1ED8}"/>
              </a:ext>
            </a:extLst>
          </p:cNvPr>
          <p:cNvSpPr/>
          <p:nvPr/>
        </p:nvSpPr>
        <p:spPr>
          <a:xfrm>
            <a:off x="8823432" y="5125828"/>
            <a:ext cx="199467" cy="1071562"/>
          </a:xfrm>
          <a:prstGeom prst="lef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/>
      <p:bldP spid="29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49E821-ED5E-44B2-8919-C1C31A7C5221}"/>
              </a:ext>
            </a:extLst>
          </p:cNvPr>
          <p:cNvSpPr/>
          <p:nvPr/>
        </p:nvSpPr>
        <p:spPr>
          <a:xfrm>
            <a:off x="5551170" y="3207068"/>
            <a:ext cx="1089660" cy="18254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6D3C9-AA65-44E4-B008-2A9DA6ABDD12}"/>
              </a:ext>
            </a:extLst>
          </p:cNvPr>
          <p:cNvSpPr/>
          <p:nvPr/>
        </p:nvSpPr>
        <p:spPr>
          <a:xfrm>
            <a:off x="5665470" y="3312079"/>
            <a:ext cx="861060" cy="80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6C6B35-214C-45FB-A9DD-D3AEFB6FE25D}"/>
              </a:ext>
            </a:extLst>
          </p:cNvPr>
          <p:cNvSpPr/>
          <p:nvPr/>
        </p:nvSpPr>
        <p:spPr>
          <a:xfrm>
            <a:off x="5756910" y="4224814"/>
            <a:ext cx="678180" cy="70187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24F8B-88C4-4606-A86E-C2675582E946}"/>
              </a:ext>
            </a:extLst>
          </p:cNvPr>
          <p:cNvSpPr/>
          <p:nvPr/>
        </p:nvSpPr>
        <p:spPr>
          <a:xfrm>
            <a:off x="5993130" y="4475380"/>
            <a:ext cx="205740" cy="2007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52FD2B-75E3-43DD-9856-D605FB7D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Example: Music Player Object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0763CB-C501-42B4-84A3-E6ABFBC0450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“An object </a:t>
            </a:r>
            <a:r>
              <a:rPr lang="en-US" b="1" u="sng"/>
              <a:t>encapsulates</a:t>
            </a:r>
            <a:r>
              <a:rPr lang="en-US"/>
              <a:t> </a:t>
            </a:r>
            <a:r>
              <a:rPr lang="en-US" b="1" u="sng"/>
              <a:t>state</a:t>
            </a:r>
            <a:r>
              <a:rPr lang="en-US"/>
              <a:t> and </a:t>
            </a:r>
            <a:r>
              <a:rPr lang="en-US" b="1" u="sng"/>
              <a:t>behavior.”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51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9866-69E5-48FC-BCAB-56032BAD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“An object </a:t>
            </a:r>
            <a:r>
              <a:rPr lang="en-US" b="1" u="sng" dirty="0"/>
              <a:t>encapsulates</a:t>
            </a:r>
            <a:r>
              <a:rPr lang="en-US" dirty="0"/>
              <a:t> </a:t>
            </a:r>
            <a:r>
              <a:rPr lang="en-US" b="1" u="sng" dirty="0"/>
              <a:t>state</a:t>
            </a:r>
            <a:r>
              <a:rPr lang="en-US" dirty="0"/>
              <a:t> and </a:t>
            </a:r>
            <a:r>
              <a:rPr lang="en-US" b="1" u="sng" dirty="0"/>
              <a:t>behavior.”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F730D-EE9F-447A-98D8-94DB9B56F857}"/>
              </a:ext>
            </a:extLst>
          </p:cNvPr>
          <p:cNvSpPr/>
          <p:nvPr/>
        </p:nvSpPr>
        <p:spPr>
          <a:xfrm>
            <a:off x="9995535" y="2330203"/>
            <a:ext cx="1089660" cy="18254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CF9B5-C92E-4650-92D1-76520A4EEA32}"/>
              </a:ext>
            </a:extLst>
          </p:cNvPr>
          <p:cNvSpPr/>
          <p:nvPr/>
        </p:nvSpPr>
        <p:spPr>
          <a:xfrm>
            <a:off x="10109835" y="2435214"/>
            <a:ext cx="861060" cy="80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353A39-781C-4071-9185-C133E8D178E7}"/>
              </a:ext>
            </a:extLst>
          </p:cNvPr>
          <p:cNvSpPr/>
          <p:nvPr/>
        </p:nvSpPr>
        <p:spPr>
          <a:xfrm>
            <a:off x="10201275" y="3347949"/>
            <a:ext cx="678180" cy="70187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C7B521-77B0-4428-AE94-BB3AFB367046}"/>
              </a:ext>
            </a:extLst>
          </p:cNvPr>
          <p:cNvSpPr/>
          <p:nvPr/>
        </p:nvSpPr>
        <p:spPr>
          <a:xfrm>
            <a:off x="10437495" y="3598515"/>
            <a:ext cx="205740" cy="2007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F6905-DC0F-40EA-8EEA-43F7B25766B1}"/>
              </a:ext>
            </a:extLst>
          </p:cNvPr>
          <p:cNvSpPr txBox="1"/>
          <p:nvPr/>
        </p:nvSpPr>
        <p:spPr>
          <a:xfrm>
            <a:off x="699135" y="1996440"/>
            <a:ext cx="86296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state</a:t>
            </a:r>
            <a:r>
              <a:rPr lang="en-US" sz="2800" dirty="0"/>
              <a:t> of an object is data that describes the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Music Player </a:t>
            </a:r>
            <a:r>
              <a:rPr lang="en-US" sz="2800" b="1" dirty="0"/>
              <a:t>state</a:t>
            </a:r>
            <a:r>
              <a:rPr lang="en-US" sz="2800" dirty="0"/>
              <a:t> could be described by: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The on/off state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The volume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A list of songs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/>
              <a:t>The color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FEC22-6372-48C0-9002-E2A9D29BB173}"/>
              </a:ext>
            </a:extLst>
          </p:cNvPr>
          <p:cNvCxnSpPr>
            <a:cxnSpLocks/>
          </p:cNvCxnSpPr>
          <p:nvPr/>
        </p:nvCxnSpPr>
        <p:spPr>
          <a:xfrm flipH="1">
            <a:off x="2484120" y="1287780"/>
            <a:ext cx="4640580" cy="807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9866-69E5-48FC-BCAB-56032BAD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“An object </a:t>
            </a:r>
            <a:r>
              <a:rPr lang="en-US" b="1" u="sng" dirty="0"/>
              <a:t>encapsulates</a:t>
            </a:r>
            <a:r>
              <a:rPr lang="en-US" dirty="0"/>
              <a:t> </a:t>
            </a:r>
            <a:r>
              <a:rPr lang="en-US" b="1" u="sng" dirty="0"/>
              <a:t>state</a:t>
            </a:r>
            <a:r>
              <a:rPr lang="en-US" dirty="0"/>
              <a:t> and </a:t>
            </a:r>
            <a:r>
              <a:rPr lang="en-US" b="1" u="sng" dirty="0"/>
              <a:t>behavior.”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F730D-EE9F-447A-98D8-94DB9B56F857}"/>
              </a:ext>
            </a:extLst>
          </p:cNvPr>
          <p:cNvSpPr/>
          <p:nvPr/>
        </p:nvSpPr>
        <p:spPr>
          <a:xfrm>
            <a:off x="9995535" y="2330203"/>
            <a:ext cx="1089660" cy="18254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CF9B5-C92E-4650-92D1-76520A4EEA32}"/>
              </a:ext>
            </a:extLst>
          </p:cNvPr>
          <p:cNvSpPr/>
          <p:nvPr/>
        </p:nvSpPr>
        <p:spPr>
          <a:xfrm>
            <a:off x="10109835" y="2435214"/>
            <a:ext cx="861060" cy="80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353A39-781C-4071-9185-C133E8D178E7}"/>
              </a:ext>
            </a:extLst>
          </p:cNvPr>
          <p:cNvSpPr/>
          <p:nvPr/>
        </p:nvSpPr>
        <p:spPr>
          <a:xfrm>
            <a:off x="10201275" y="3347949"/>
            <a:ext cx="678180" cy="701873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C7B521-77B0-4428-AE94-BB3AFB367046}"/>
              </a:ext>
            </a:extLst>
          </p:cNvPr>
          <p:cNvSpPr/>
          <p:nvPr/>
        </p:nvSpPr>
        <p:spPr>
          <a:xfrm>
            <a:off x="10437495" y="3598515"/>
            <a:ext cx="205740" cy="2007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F6905-DC0F-40EA-8EEA-43F7B25766B1}"/>
              </a:ext>
            </a:extLst>
          </p:cNvPr>
          <p:cNvSpPr txBox="1"/>
          <p:nvPr/>
        </p:nvSpPr>
        <p:spPr>
          <a:xfrm>
            <a:off x="699134" y="1996440"/>
            <a:ext cx="88944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behaviors</a:t>
            </a:r>
            <a:r>
              <a:rPr lang="en-US" sz="2800" dirty="0"/>
              <a:t> of an object are actions that it can perform.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Behaviors often, but not always, operate on the object’s 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our music player, its behaviors could be: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Turning the music player on or off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Increasing or decreasing the volume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Selecting a song from the list of songs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Adding a new song to the list of songs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Shuffling the song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FEC22-6372-48C0-9002-E2A9D29BB173}"/>
              </a:ext>
            </a:extLst>
          </p:cNvPr>
          <p:cNvCxnSpPr>
            <a:cxnSpLocks/>
          </p:cNvCxnSpPr>
          <p:nvPr/>
        </p:nvCxnSpPr>
        <p:spPr>
          <a:xfrm flipH="1">
            <a:off x="2484120" y="1295400"/>
            <a:ext cx="7185660" cy="80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2021</TotalTime>
  <Words>1430</Words>
  <Application>Microsoft Office PowerPoint</Application>
  <PresentationFormat>Widescreen</PresentationFormat>
  <Paragraphs>231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Basics of Object-Oriented Programming</vt:lpstr>
      <vt:lpstr>What is object-oriented programming?</vt:lpstr>
      <vt:lpstr>Motivation – Load Cell</vt:lpstr>
      <vt:lpstr>Motivation – Load Cell</vt:lpstr>
      <vt:lpstr>PowerPoint Presentation</vt:lpstr>
      <vt:lpstr>Advantages of the Object-Oriented Approach</vt:lpstr>
      <vt:lpstr>Example: Music Player Object</vt:lpstr>
      <vt:lpstr>“An object encapsulates state and behavior.”</vt:lpstr>
      <vt:lpstr>“An object encapsulates state and behavior.”</vt:lpstr>
      <vt:lpstr>“An object encapsulates state and behavior.”</vt:lpstr>
      <vt:lpstr>Implementing an object</vt:lpstr>
      <vt:lpstr>Implementing an object</vt:lpstr>
      <vt:lpstr>Class hierarchies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Hunt</dc:creator>
  <cp:lastModifiedBy>aidan.hunt94@gmail.com</cp:lastModifiedBy>
  <cp:revision>72</cp:revision>
  <dcterms:created xsi:type="dcterms:W3CDTF">2020-04-21T17:00:30Z</dcterms:created>
  <dcterms:modified xsi:type="dcterms:W3CDTF">2023-05-11T06:23:30Z</dcterms:modified>
</cp:coreProperties>
</file>