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43895963" cy="30964188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53">
          <p15:clr>
            <a:srgbClr val="A4A3A4"/>
          </p15:clr>
        </p15:guide>
        <p15:guide id="2" pos="138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3" autoAdjust="0"/>
    <p:restoredTop sz="99467" autoAdjust="0"/>
  </p:normalViewPr>
  <p:slideViewPr>
    <p:cSldViewPr>
      <p:cViewPr varScale="1">
        <p:scale>
          <a:sx n="25" d="100"/>
          <a:sy n="25" d="100"/>
        </p:scale>
        <p:origin x="1470" y="102"/>
      </p:cViewPr>
      <p:guideLst>
        <p:guide orient="horz" pos="9753"/>
        <p:guide pos="138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168196-3AD1-4248-9A22-C18A4942AD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33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472" y="9618713"/>
            <a:ext cx="37313020" cy="66377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761" y="17546630"/>
            <a:ext cx="30726447" cy="791255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BBEFEF-974E-4BEB-8846-A5603C3D01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59E4A-E9DF-45E3-93B1-3ED5CA366B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6239" y="2751861"/>
            <a:ext cx="9328254" cy="24771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1473" y="2751861"/>
            <a:ext cx="27810575" cy="24771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CFF70-E461-4887-A0C4-F85743ECA8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ACA59-F66A-4AD8-A55E-0A7F3F38A8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478" y="19897871"/>
            <a:ext cx="37311205" cy="614880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478" y="13124454"/>
            <a:ext cx="37311205" cy="677341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DBCC04-3038-4B26-AF75-D5983C9E45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473" y="8945466"/>
            <a:ext cx="18569415" cy="18578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35079" y="8945466"/>
            <a:ext cx="18569415" cy="18578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725FA-FF71-4765-B139-E2BEE4931C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525" y="1240257"/>
            <a:ext cx="39504915" cy="51606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5525" y="6930850"/>
            <a:ext cx="19395005" cy="2888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5525" y="9819662"/>
            <a:ext cx="19395005" cy="178397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8178" y="6930850"/>
            <a:ext cx="19402262" cy="2888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8178" y="9819662"/>
            <a:ext cx="19402262" cy="178397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7FDE4-45AC-4950-BC93-01D5473AC2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32947-9E7C-483E-8FB3-3A87D31124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5E34C-D39E-4AC3-A54B-BE51793CD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523" y="1232579"/>
            <a:ext cx="14441469" cy="52464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1378" y="1232578"/>
            <a:ext cx="24539062" cy="264268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5523" y="6479032"/>
            <a:ext cx="14441469" cy="211803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13FCB-5BBD-4A65-BD3E-7C33557D32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79" y="21674420"/>
            <a:ext cx="26337215" cy="25598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4279" y="2767221"/>
            <a:ext cx="26337215" cy="185782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4279" y="24234290"/>
            <a:ext cx="26337215" cy="36337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46667-84C3-41B1-9CE7-8CD8A30B88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1472" y="2751860"/>
            <a:ext cx="37313020" cy="5160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1472" y="8945466"/>
            <a:ext cx="37313020" cy="1857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1472" y="28212328"/>
            <a:ext cx="9144992" cy="2063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>
            <a:lvl1pPr defTabSz="4284663">
              <a:defRPr sz="66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8514" y="28212328"/>
            <a:ext cx="13898936" cy="2063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>
            <a:lvl1pPr algn="ctr" defTabSz="4284663">
              <a:defRPr sz="66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9499" y="28212328"/>
            <a:ext cx="9144992" cy="2063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>
            <a:lvl1pPr algn="r" defTabSz="4284663">
              <a:defRPr sz="6600"/>
            </a:lvl1pPr>
          </a:lstStyle>
          <a:p>
            <a:fld id="{DC1A1591-3827-4580-A4A8-BB8AFEEB020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Times New Roman" charset="0"/>
        </a:defRPr>
      </a:lvl2pPr>
      <a:lvl3pPr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Times New Roman" charset="0"/>
        </a:defRPr>
      </a:lvl3pPr>
      <a:lvl4pPr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Times New Roman" charset="0"/>
        </a:defRPr>
      </a:lvl4pPr>
      <a:lvl5pPr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Times New Roman" charset="0"/>
        </a:defRPr>
      </a:lvl5pPr>
      <a:lvl6pPr marL="4572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Times New Roman" charset="0"/>
        </a:defRPr>
      </a:lvl6pPr>
      <a:lvl7pPr marL="9144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Times New Roman" charset="0"/>
        </a:defRPr>
      </a:lvl7pPr>
      <a:lvl8pPr marL="13716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Times New Roman" charset="0"/>
        </a:defRPr>
      </a:lvl8pPr>
      <a:lvl9pPr marL="18288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Times New Roman" charset="0"/>
        </a:defRPr>
      </a:lvl9pPr>
    </p:titleStyle>
    <p:bodyStyle>
      <a:lvl1pPr marL="1606550" indent="-1606550" algn="l" defTabSz="4284663" rtl="0" fontAlgn="base">
        <a:spcBef>
          <a:spcPct val="20000"/>
        </a:spcBef>
        <a:spcAft>
          <a:spcPct val="0"/>
        </a:spcAft>
        <a:buChar char="•"/>
        <a:defRPr sz="15000">
          <a:solidFill>
            <a:schemeClr val="tx1"/>
          </a:solidFill>
          <a:latin typeface="+mn-lt"/>
          <a:ea typeface="+mn-ea"/>
          <a:cs typeface="+mn-cs"/>
        </a:defRPr>
      </a:lvl1pPr>
      <a:lvl2pPr marL="3481388" indent="-1339850" algn="l" defTabSz="4284663" rtl="0" fontAlgn="base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</a:defRPr>
      </a:lvl2pPr>
      <a:lvl3pPr marL="5356225" indent="-1071563" algn="l" defTabSz="4284663" rtl="0" fontAlgn="base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</a:defRPr>
      </a:lvl3pPr>
      <a:lvl4pPr marL="7497763" indent="-1071563" algn="l" defTabSz="4284663" rtl="0" fontAlgn="base">
        <a:spcBef>
          <a:spcPct val="20000"/>
        </a:spcBef>
        <a:spcAft>
          <a:spcPct val="0"/>
        </a:spcAft>
        <a:buChar char="–"/>
        <a:defRPr sz="9400">
          <a:solidFill>
            <a:schemeClr val="tx1"/>
          </a:solidFill>
          <a:latin typeface="+mn-lt"/>
        </a:defRPr>
      </a:lvl4pPr>
      <a:lvl5pPr marL="96408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5pPr>
      <a:lvl6pPr marL="100980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6pPr>
      <a:lvl7pPr marL="105552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7pPr>
      <a:lvl8pPr marL="110124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8pPr>
      <a:lvl9pPr marL="114696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mailto:lanea3@rpi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83808" y="709084"/>
            <a:ext cx="37311206" cy="1462966"/>
          </a:xfrm>
        </p:spPr>
        <p:txBody>
          <a:bodyPr/>
          <a:lstStyle/>
          <a:p>
            <a:r>
              <a:rPr lang="en-US" sz="6000" b="1" dirty="0">
                <a:latin typeface="Arial" charset="0"/>
              </a:rPr>
              <a:t>Fuzzy Search On Encrypted Cloud Data</a:t>
            </a:r>
            <a:endParaRPr lang="en-US" sz="6000" b="1" baseline="30000" dirty="0">
              <a:latin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777096" y="2128533"/>
            <a:ext cx="30724633" cy="2709622"/>
          </a:xfrm>
        </p:spPr>
        <p:txBody>
          <a:bodyPr/>
          <a:lstStyle/>
          <a:p>
            <a:r>
              <a:rPr lang="en-US" sz="4800" b="1" dirty="0">
                <a:latin typeface="Arial" charset="0"/>
              </a:rPr>
              <a:t>Aidan Lane</a:t>
            </a:r>
          </a:p>
          <a:p>
            <a:r>
              <a:rPr lang="en-US" sz="4800" b="1" dirty="0">
                <a:latin typeface="Arial" charset="0"/>
              </a:rPr>
              <a:t>Rensselaer Polytechnic Institute</a:t>
            </a:r>
          </a:p>
          <a:p>
            <a:r>
              <a:rPr lang="en-US" sz="4800" b="1" dirty="0">
                <a:latin typeface="Arial" charset="0"/>
                <a:hlinkClick r:id="rId2"/>
              </a:rPr>
              <a:t>lanea3@rpi.edu</a:t>
            </a:r>
            <a:endParaRPr lang="en-US" sz="4800" b="1" dirty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192" y="5398351"/>
            <a:ext cx="41370203" cy="1105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742" y="552932"/>
            <a:ext cx="41370203" cy="11051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345" y="30326683"/>
            <a:ext cx="41370203" cy="112633"/>
          </a:xfrm>
          <a:prstGeom prst="rect">
            <a:avLst/>
          </a:prstGeom>
          <a:solidFill>
            <a:srgbClr val="00B0F0"/>
          </a:solidFill>
          <a:ln w="6350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22" name="Picture 4" descr="D:\Qiming Lu\Pictures\rpi_seal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4575" y="750519"/>
            <a:ext cx="4500563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" y="-23083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54"/>
          <p:cNvSpPr>
            <a:spLocks noChangeArrowheads="1"/>
          </p:cNvSpPr>
          <p:nvPr/>
        </p:nvSpPr>
        <p:spPr bwMode="auto">
          <a:xfrm>
            <a:off x="1" y="-46520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56"/>
          <p:cNvSpPr>
            <a:spLocks noChangeArrowheads="1"/>
          </p:cNvSpPr>
          <p:nvPr/>
        </p:nvSpPr>
        <p:spPr bwMode="auto">
          <a:xfrm>
            <a:off x="1" y="-39538"/>
            <a:ext cx="184731" cy="118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3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57"/>
          <p:cNvSpPr>
            <a:spLocks noChangeArrowheads="1"/>
          </p:cNvSpPr>
          <p:nvPr/>
        </p:nvSpPr>
        <p:spPr bwMode="auto">
          <a:xfrm>
            <a:off x="1" y="414079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58"/>
          <p:cNvSpPr>
            <a:spLocks noChangeArrowheads="1"/>
          </p:cNvSpPr>
          <p:nvPr/>
        </p:nvSpPr>
        <p:spPr bwMode="auto">
          <a:xfrm>
            <a:off x="0" y="283273"/>
            <a:ext cx="441146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20" name="Rectangle 172"/>
          <p:cNvSpPr>
            <a:spLocks noChangeArrowheads="1"/>
          </p:cNvSpPr>
          <p:nvPr/>
        </p:nvSpPr>
        <p:spPr bwMode="auto">
          <a:xfrm>
            <a:off x="1" y="7368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99121" y="5705799"/>
            <a:ext cx="12171660" cy="726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Aft>
                <a:spcPts val="1200"/>
              </a:spcAft>
            </a:pPr>
            <a:r>
              <a:rPr lang="en-US" sz="60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Motivation</a:t>
            </a:r>
            <a:endParaRPr lang="en-US" sz="6000" b="1" u="sng" dirty="0">
              <a:latin typeface="Arial" pitchFamily="34" charset="0"/>
              <a:cs typeface="Arial" pitchFamily="34" charset="0"/>
            </a:endParaRPr>
          </a:p>
          <a:p>
            <a:pPr marL="720000" lvl="1" indent="-7200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More systems moving to the cloud means sensitive data is constantly being transferred over a network to and from consumers.</a:t>
            </a:r>
          </a:p>
          <a:p>
            <a:pPr marL="720000" lvl="1" indent="-7200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 popular system is querying for data/results using approximate string matching (i.e. Fuzzy Search)</a:t>
            </a:r>
          </a:p>
          <a:p>
            <a:pPr marL="720000" indent="-7200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Our goal is to encrypt every subprocess of Fuzzy Search in an efficient way for a cloud file storage system.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64781" y="13043694"/>
            <a:ext cx="8020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String Similarity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622921" y="13989361"/>
            <a:ext cx="1217166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4800" b="1" dirty="0">
                <a:latin typeface="Arial" pitchFamily="34" charset="0"/>
                <a:cs typeface="Arial" pitchFamily="34" charset="0"/>
              </a:rPr>
              <a:t>Jaccard Score</a:t>
            </a:r>
            <a:endParaRPr lang="en-US" sz="4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720000" lvl="1" indent="-7200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Fuzzy matching works by dissecting two strings into components called n-grams. (Substrings of length n).</a:t>
            </a:r>
          </a:p>
          <a:p>
            <a:pPr marL="720000" lvl="1" indent="-7200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For this system we use a Jaccard Score function to compare these sets of n-grams.</a:t>
            </a:r>
          </a:p>
          <a:p>
            <a:pPr marL="0" lvl="1"/>
            <a:r>
              <a:rPr lang="en-US" sz="5400" b="1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452181" y="5758095"/>
            <a:ext cx="9018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System Design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158435" y="15710694"/>
            <a:ext cx="127570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Backend</a:t>
            </a:r>
            <a:endParaRPr lang="en-US" sz="4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720000" lvl="1" indent="-7200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Written in Python using </a:t>
            </a:r>
            <a:r>
              <a:rPr lang="en-US" sz="4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Bazel</a:t>
            </a:r>
            <a:r>
              <a:rPr lang="en-US" sz="4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as the build system.</a:t>
            </a:r>
          </a:p>
          <a:p>
            <a:pPr marL="720000" lvl="1" indent="-7200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Uses a terminal based application for uploading files and keywords.</a:t>
            </a:r>
          </a:p>
          <a:p>
            <a:pPr marL="0" lvl="1"/>
            <a:endParaRPr lang="en-US" sz="4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5470981" y="6804305"/>
            <a:ext cx="12986823" cy="7755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Aft>
                <a:spcPts val="1200"/>
              </a:spcAft>
            </a:pPr>
            <a:r>
              <a:rPr lang="en-US" sz="4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Cloud Stack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  <a:p>
            <a:pPr marL="720000" lvl="1" indent="-7200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Two core cloud-based systems: Google Cloud Storage and </a:t>
            </a:r>
            <a:r>
              <a:rPr lang="en-US" sz="4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CloudSQL</a:t>
            </a:r>
            <a:endParaRPr lang="en-US" sz="4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720000" lvl="1" indent="-720000">
              <a:buFont typeface="Arial" panose="020B0604020202020204" pitchFamily="34" charset="0"/>
              <a:buChar char="•"/>
            </a:pPr>
            <a:r>
              <a:rPr lang="en-US" sz="4400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Cloud Storage</a:t>
            </a:r>
            <a:r>
              <a:rPr lang="en-US" sz="4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Google’s solution for bucket-based object storage. We use Google’s Python API to upload and download to the cloud.</a:t>
            </a:r>
            <a:br>
              <a:rPr lang="en-US" sz="4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en-US" sz="4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communication behavior</a:t>
            </a:r>
          </a:p>
          <a:p>
            <a:pPr marL="720000" lvl="1" indent="-720000">
              <a:buFont typeface="Arial" panose="020B0604020202020204" pitchFamily="34" charset="0"/>
              <a:buChar char="•"/>
            </a:pPr>
            <a:r>
              <a:rPr lang="en-US" sz="4400" i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CloudSQL</a:t>
            </a:r>
            <a:r>
              <a:rPr lang="en-US" sz="4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A compute-engine based solution for database management. Runs a sharded Postgres instance for storing n-grams and associated data</a:t>
            </a:r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14251781" y="6023526"/>
            <a:ext cx="0" cy="238357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>
            <a:off x="29796581" y="6023526"/>
            <a:ext cx="0" cy="238357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177581" y="19471581"/>
            <a:ext cx="129425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Future Work</a:t>
            </a:r>
          </a:p>
          <a:p>
            <a:pPr marL="720000" lvl="1" indent="-7200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Explore more heuristic approaches to optimize database querying:</a:t>
            </a:r>
          </a:p>
          <a:p>
            <a:pPr marL="457200" lvl="2"/>
            <a:r>
              <a:rPr lang="en-US" sz="4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- Better n-gram indexing, database </a:t>
            </a:r>
            <a:r>
              <a:rPr lang="en-US" sz="4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sharding</a:t>
            </a:r>
            <a:endParaRPr lang="en-US" sz="4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720000" lvl="1" indent="-7200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Use Google Spanner instead of </a:t>
            </a:r>
            <a:r>
              <a:rPr lang="en-US" sz="4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CloudSQL</a:t>
            </a:r>
            <a:r>
              <a:rPr lang="en-US" sz="4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to allow for distributed database operations (better scalability).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0101380" y="5705799"/>
            <a:ext cx="127570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Frontend</a:t>
            </a:r>
          </a:p>
          <a:p>
            <a:pPr marL="720000" lvl="1" indent="-7200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Written in Vue.js (JavaScript)</a:t>
            </a:r>
          </a:p>
          <a:p>
            <a:pPr marL="720000" lvl="1" indent="-7200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Allows a user to enter keywords and received a list of associated files back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91993-2177-4A36-AB9A-F3FA82DF03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7501" y="18300819"/>
            <a:ext cx="8180503" cy="228667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A73480F-50E3-48FB-AE37-018BB45D0B84}"/>
              </a:ext>
            </a:extLst>
          </p:cNvPr>
          <p:cNvSpPr txBox="1"/>
          <p:nvPr/>
        </p:nvSpPr>
        <p:spPr>
          <a:xfrm>
            <a:off x="3233936" y="20587494"/>
            <a:ext cx="8020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Encryption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28F3044-44D1-4646-BD85-945EEA7BF65E}"/>
              </a:ext>
            </a:extLst>
          </p:cNvPr>
          <p:cNvSpPr/>
          <p:nvPr/>
        </p:nvSpPr>
        <p:spPr>
          <a:xfrm>
            <a:off x="1526381" y="21577141"/>
            <a:ext cx="11747024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4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                    AES</a:t>
            </a:r>
          </a:p>
          <a:p>
            <a:pPr marL="720000" lvl="1" indent="-7200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File data is encrypted using the </a:t>
            </a:r>
            <a:r>
              <a:rPr lang="en-US" sz="4400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Advanced Encryption Standard</a:t>
            </a:r>
            <a:r>
              <a:rPr lang="en-US" sz="4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 This system uses a shared 128-bit session key between the user and client.</a:t>
            </a:r>
          </a:p>
          <a:p>
            <a:pPr marL="720000" lvl="1" indent="-7200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AES is also used to obfuscate file names for an added layer of security.</a:t>
            </a:r>
          </a:p>
          <a:p>
            <a:pPr marL="720000" lvl="1" indent="-72000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0" lvl="1"/>
            <a:r>
              <a:rPr lang="en-US" sz="5400" b="1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81E8203-D456-4561-9759-46637B76F5DE}"/>
              </a:ext>
            </a:extLst>
          </p:cNvPr>
          <p:cNvSpPr/>
          <p:nvPr/>
        </p:nvSpPr>
        <p:spPr>
          <a:xfrm>
            <a:off x="1526381" y="26342975"/>
            <a:ext cx="117470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4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                    RSA</a:t>
            </a:r>
          </a:p>
          <a:p>
            <a:pPr marL="720000" lvl="1" indent="-7200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 public key encryption scheme used for a secure handshake to share the session key between the server and client.</a:t>
            </a:r>
          </a:p>
          <a:p>
            <a:pPr marL="0" lvl="1"/>
            <a:r>
              <a:rPr lang="en-US" sz="5400" b="1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C0F7865-36BE-4EAB-B15E-C4C26081E09F}"/>
              </a:ext>
            </a:extLst>
          </p:cNvPr>
          <p:cNvSpPr/>
          <p:nvPr/>
        </p:nvSpPr>
        <p:spPr>
          <a:xfrm>
            <a:off x="15454569" y="14422834"/>
            <a:ext cx="12986823" cy="707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Aft>
                <a:spcPts val="1200"/>
              </a:spcAft>
            </a:pPr>
            <a:r>
              <a:rPr lang="en-US" sz="4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N-gram Generation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  <a:p>
            <a:pPr marL="720000" lvl="1" indent="-7200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There are multiples ways n-grams can be generated.</a:t>
            </a:r>
          </a:p>
          <a:p>
            <a:pPr marL="720000" lvl="1" indent="-7200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We can augment a string based on its content. For example, separating a phrase into two keywords or including spaces, resulting in a single iteration.</a:t>
            </a:r>
          </a:p>
          <a:p>
            <a:pPr marL="720000" lvl="1" indent="-7200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N-grams are generated in O(n) in using a sliding window approach, generating a set of k unique n-grams.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24B950D-97B9-4523-886D-6B22E625E449}"/>
              </a:ext>
            </a:extLst>
          </p:cNvPr>
          <p:cNvSpPr/>
          <p:nvPr/>
        </p:nvSpPr>
        <p:spPr>
          <a:xfrm>
            <a:off x="15470981" y="21364255"/>
            <a:ext cx="12986823" cy="911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Aft>
                <a:spcPts val="1200"/>
              </a:spcAft>
            </a:pPr>
            <a:r>
              <a:rPr lang="en-US" sz="4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N-gram Matching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  <a:p>
            <a:pPr marL="720000" lvl="1" indent="-7200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When a file is uploaded with tagged keywords, the keywords are converted into n-gram sets and encrypted with AES.</a:t>
            </a:r>
          </a:p>
          <a:p>
            <a:pPr marL="720000" lvl="1" indent="-7200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Each encrypted n-gram is inserted into the database with a b-tree index on the (n-gram, file, keyword).</a:t>
            </a:r>
          </a:p>
          <a:p>
            <a:pPr marL="720000" lvl="1" indent="-7200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Once a keyword is entered to match, the table is joined on an array of the keyword’s generated n-grams.</a:t>
            </a:r>
          </a:p>
          <a:p>
            <a:pPr marL="720000" lvl="1" indent="-7200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Results are grouped file named and then given a Jaccard score.</a:t>
            </a:r>
          </a:p>
          <a:p>
            <a:pPr marL="720000" lvl="1" indent="-72000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81AD05-2E00-4AC5-B8BF-63BCDD3A6D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83672" y="8789902"/>
            <a:ext cx="11514509" cy="67779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E6C0EC9D-F25F-47A8-B615-659EA94809AA}"/>
              </a:ext>
            </a:extLst>
          </p:cNvPr>
          <p:cNvSpPr txBox="1"/>
          <p:nvPr/>
        </p:nvSpPr>
        <p:spPr>
          <a:xfrm>
            <a:off x="30189016" y="24436249"/>
            <a:ext cx="1294256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References</a:t>
            </a:r>
          </a:p>
          <a:p>
            <a:pPr marL="720000" lvl="1" indent="-72000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Daemen, J., &amp; </a:t>
            </a:r>
            <a:r>
              <a:rPr lang="en-US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Rijmen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V. (1999). AES proposal: Rijndael.</a:t>
            </a:r>
          </a:p>
          <a:p>
            <a:pPr marL="720000" lvl="1" indent="-720000">
              <a:buFont typeface="Arial" panose="020B0604020202020204" pitchFamily="34" charset="0"/>
              <a:buChar char="•"/>
            </a:pPr>
            <a:r>
              <a:rPr lang="it-IT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Milanov, E. (2009). The RSA algorithm. </a:t>
            </a:r>
            <a:r>
              <a:rPr lang="it-IT" sz="3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RSA laboratories</a:t>
            </a:r>
            <a:r>
              <a:rPr lang="it-IT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1-11.</a:t>
            </a:r>
          </a:p>
          <a:p>
            <a:pPr marL="720000" lvl="1" indent="-720000">
              <a:buFont typeface="Arial" panose="020B0604020202020204" pitchFamily="34" charset="0"/>
              <a:buChar char="•"/>
            </a:pPr>
            <a:r>
              <a:rPr lang="en-US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Niwattanakul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</a:t>
            </a:r>
            <a:r>
              <a:rPr lang="en-US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Singthongchai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</a:t>
            </a:r>
            <a:r>
              <a:rPr lang="en-US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Naenudorn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E., &amp; </a:t>
            </a:r>
            <a:r>
              <a:rPr lang="en-US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Wanapu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(2013, March). Using of Jaccard coefficient for keywords similarity. In </a:t>
            </a:r>
            <a:r>
              <a:rPr lang="en-US" sz="3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international multiconference of engineers and computer scientists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(Vol. 1, No. 6, pp. 380-384).</a:t>
            </a:r>
            <a:endParaRPr lang="en-US" sz="4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2929</TotalTime>
  <Words>557</Words>
  <Application>Microsoft Office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Default Design</vt:lpstr>
      <vt:lpstr>Fuzzy Search On Encrypted Cloud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poster presentations</dc:title>
  <dc:creator>Martin Stute</dc:creator>
  <cp:keywords>Senior Seminar</cp:keywords>
  <cp:lastModifiedBy>Aidan Lane</cp:lastModifiedBy>
  <cp:revision>308</cp:revision>
  <dcterms:created xsi:type="dcterms:W3CDTF">2003-04-01T18:37:51Z</dcterms:created>
  <dcterms:modified xsi:type="dcterms:W3CDTF">2022-04-07T04:03:08Z</dcterms:modified>
</cp:coreProperties>
</file>