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7"/>
  </p:notesMasterIdLst>
  <p:sldIdLst>
    <p:sldId id="256" r:id="rId2"/>
    <p:sldId id="257" r:id="rId3"/>
    <p:sldId id="260" r:id="rId4"/>
    <p:sldId id="261" r:id="rId5"/>
    <p:sldId id="262" r:id="rId6"/>
    <p:sldId id="263" r:id="rId7"/>
    <p:sldId id="265" r:id="rId8"/>
    <p:sldId id="258" r:id="rId9"/>
    <p:sldId id="259" r:id="rId10"/>
    <p:sldId id="264"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601" autoAdjust="0"/>
  </p:normalViewPr>
  <p:slideViewPr>
    <p:cSldViewPr snapToGrid="0">
      <p:cViewPr varScale="1">
        <p:scale>
          <a:sx n="75" d="100"/>
          <a:sy n="75" d="100"/>
        </p:scale>
        <p:origin x="9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36ECB0-6F7A-44BC-86B1-6A3DB75CB01C}" type="datetimeFigureOut">
              <a:rPr lang="en-US" smtClean="0"/>
              <a:t>3/10/2024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5DEC99-345E-4D02-B3DB-10CBA0E726B9}" type="slidenum">
              <a:rPr lang="en-US" smtClean="0"/>
              <a:t>‹#›</a:t>
            </a:fld>
            <a:endParaRPr lang="en-US"/>
          </a:p>
        </p:txBody>
      </p:sp>
    </p:spTree>
    <p:extLst>
      <p:ext uri="{BB962C8B-B14F-4D97-AF65-F5344CB8AC3E}">
        <p14:creationId xmlns:p14="http://schemas.microsoft.com/office/powerpoint/2010/main" val="1908345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404 – Management Assessment of Internal Controls. Heartland Escapes must be able to assess and report on the effectiveness of their internal controls over financial reporting. The effectiveness of information security controls also falls within this category.</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404(b) - Auditor's Attestation. Auditors of Heartland Escapes system must be able to attest to the effectiveness of Heartland Escapes security controls. Meaning the auditors will need access to the internals of Heartland Escapes system and be able to ensure that Heartland Escapes falls within data security and integrity compliance.</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409 - Real-Time Issuer Disclosures. Heartland Escapes must be able to communicate changes in the state of their financial condition securely and in real-time. This will require secure communication of financial information.</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Section 802 - Criminal Penalties for Altering Documents. Any data tampering (internally or externally) can result in criminal penalties directed at Heartland Escapes. Production data must be highly secured, and a data retention plan should be in place that follows compliance guidelines.</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Audit Committee Independence (Various Sections). The Audit committee must be a third party that is independent from Heartland Escapes. (Oxley, 2002)</a:t>
            </a:r>
          </a:p>
          <a:p>
            <a:endParaRPr lang="en-US" dirty="0"/>
          </a:p>
        </p:txBody>
      </p:sp>
      <p:sp>
        <p:nvSpPr>
          <p:cNvPr id="4" name="Slide Number Placeholder 3"/>
          <p:cNvSpPr>
            <a:spLocks noGrp="1"/>
          </p:cNvSpPr>
          <p:nvPr>
            <p:ph type="sldNum" sz="quarter" idx="5"/>
          </p:nvPr>
        </p:nvSpPr>
        <p:spPr/>
        <p:txBody>
          <a:bodyPr/>
          <a:lstStyle/>
          <a:p>
            <a:fld id="{565DEC99-345E-4D02-B3DB-10CBA0E726B9}" type="slidenum">
              <a:rPr lang="en-US" smtClean="0"/>
              <a:t>3</a:t>
            </a:fld>
            <a:endParaRPr lang="en-US"/>
          </a:p>
        </p:txBody>
      </p:sp>
    </p:spTree>
    <p:extLst>
      <p:ext uri="{BB962C8B-B14F-4D97-AF65-F5344CB8AC3E}">
        <p14:creationId xmlns:p14="http://schemas.microsoft.com/office/powerpoint/2010/main" val="3808611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use Azure Active Directory and Auth 2.0 for Single Sign On Authentication. Each Azure component (App Service and Database) will utilize Azure Managed Instances for their app service account. This will allow for the service to access the Azure Key Vault without needing to directly set Key Vault values from environment settings/variables. This grants us additional layers of security for our applications. Role Based Access Controls will be in place for User and App Service Accounts. Not all users will need read/write access of databases, and neither will all services. Roles with sensitive access will be doled out with significant discretion.</a:t>
            </a:r>
          </a:p>
        </p:txBody>
      </p:sp>
      <p:sp>
        <p:nvSpPr>
          <p:cNvPr id="4" name="Slide Number Placeholder 3"/>
          <p:cNvSpPr>
            <a:spLocks noGrp="1"/>
          </p:cNvSpPr>
          <p:nvPr>
            <p:ph type="sldNum" sz="quarter" idx="5"/>
          </p:nvPr>
        </p:nvSpPr>
        <p:spPr/>
        <p:txBody>
          <a:bodyPr/>
          <a:lstStyle/>
          <a:p>
            <a:fld id="{565DEC99-345E-4D02-B3DB-10CBA0E726B9}" type="slidenum">
              <a:rPr lang="en-US" smtClean="0"/>
              <a:t>8</a:t>
            </a:fld>
            <a:endParaRPr lang="en-US"/>
          </a:p>
        </p:txBody>
      </p:sp>
    </p:spTree>
    <p:extLst>
      <p:ext uri="{BB962C8B-B14F-4D97-AF65-F5344CB8AC3E}">
        <p14:creationId xmlns:p14="http://schemas.microsoft.com/office/powerpoint/2010/main" val="3987197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Break down the VPN, </a:t>
            </a:r>
            <a:r>
              <a:rPr lang="en-US" dirty="0" err="1"/>
              <a:t>Vnet</a:t>
            </a:r>
            <a:r>
              <a:rPr lang="en-US" dirty="0"/>
              <a:t>, and Subnet structures. Highlight segmentation of Inventory &amp; POS systems. Make quick note of IDPS VM, more to note on next slide.</a:t>
            </a:r>
          </a:p>
        </p:txBody>
      </p:sp>
      <p:sp>
        <p:nvSpPr>
          <p:cNvPr id="4" name="Slide Number Placeholder 3"/>
          <p:cNvSpPr>
            <a:spLocks noGrp="1"/>
          </p:cNvSpPr>
          <p:nvPr>
            <p:ph type="sldNum" sz="quarter" idx="5"/>
          </p:nvPr>
        </p:nvSpPr>
        <p:spPr/>
        <p:txBody>
          <a:bodyPr/>
          <a:lstStyle/>
          <a:p>
            <a:fld id="{565DEC99-345E-4D02-B3DB-10CBA0E726B9}" type="slidenum">
              <a:rPr lang="en-US" smtClean="0"/>
              <a:t>10</a:t>
            </a:fld>
            <a:endParaRPr lang="en-US"/>
          </a:p>
        </p:txBody>
      </p:sp>
    </p:spTree>
    <p:extLst>
      <p:ext uri="{BB962C8B-B14F-4D97-AF65-F5344CB8AC3E}">
        <p14:creationId xmlns:p14="http://schemas.microsoft.com/office/powerpoint/2010/main" val="378630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325700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82549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60286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330787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885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841260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113459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236300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19781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CCA107-2D31-4EF5-9AF5-C308AC838A64}"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32488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397558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CCA107-2D31-4EF5-9AF5-C308AC838A64}"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1589483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CCA107-2D31-4EF5-9AF5-C308AC838A64}"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16603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CCA107-2D31-4EF5-9AF5-C308AC838A64}"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421820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2086592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CCA107-2D31-4EF5-9AF5-C308AC838A64}"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95BA00-C875-4A1D-8CD0-2AD34E92A52C}" type="slidenum">
              <a:rPr lang="en-US" smtClean="0"/>
              <a:t>‹#›</a:t>
            </a:fld>
            <a:endParaRPr lang="en-US"/>
          </a:p>
        </p:txBody>
      </p:sp>
    </p:spTree>
    <p:extLst>
      <p:ext uri="{BB962C8B-B14F-4D97-AF65-F5344CB8AC3E}">
        <p14:creationId xmlns:p14="http://schemas.microsoft.com/office/powerpoint/2010/main" val="393396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8CCA107-2D31-4EF5-9AF5-C308AC838A64}" type="datetimeFigureOut">
              <a:rPr lang="en-US" smtClean="0"/>
              <a:t>3/10/2024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795BA00-C875-4A1D-8CD0-2AD34E92A52C}" type="slidenum">
              <a:rPr lang="en-US" smtClean="0"/>
              <a:t>‹#›</a:t>
            </a:fld>
            <a:endParaRPr lang="en-US"/>
          </a:p>
        </p:txBody>
      </p:sp>
    </p:spTree>
    <p:extLst>
      <p:ext uri="{BB962C8B-B14F-4D97-AF65-F5344CB8AC3E}">
        <p14:creationId xmlns:p14="http://schemas.microsoft.com/office/powerpoint/2010/main" val="275543529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134F-FA0E-2815-875B-3EE2B2B44762}"/>
              </a:ext>
            </a:extLst>
          </p:cNvPr>
          <p:cNvSpPr>
            <a:spLocks noGrp="1"/>
          </p:cNvSpPr>
          <p:nvPr>
            <p:ph type="ctrTitle"/>
          </p:nvPr>
        </p:nvSpPr>
        <p:spPr/>
        <p:txBody>
          <a:bodyPr/>
          <a:lstStyle/>
          <a:p>
            <a:r>
              <a:rPr lang="en-US" dirty="0"/>
              <a:t>“Heartland Escapes”</a:t>
            </a:r>
            <a:br>
              <a:rPr lang="en-US" dirty="0"/>
            </a:br>
            <a:r>
              <a:rPr lang="en-US" dirty="0"/>
              <a:t>Data Security Proposal</a:t>
            </a:r>
          </a:p>
        </p:txBody>
      </p:sp>
      <p:sp>
        <p:nvSpPr>
          <p:cNvPr id="3" name="Subtitle 2">
            <a:extLst>
              <a:ext uri="{FF2B5EF4-FFF2-40B4-BE49-F238E27FC236}">
                <a16:creationId xmlns:a16="http://schemas.microsoft.com/office/drawing/2014/main" id="{B2164D3D-B61D-9EE3-D462-E81D91D2BE63}"/>
              </a:ext>
            </a:extLst>
          </p:cNvPr>
          <p:cNvSpPr>
            <a:spLocks noGrp="1"/>
          </p:cNvSpPr>
          <p:nvPr>
            <p:ph type="subTitle" idx="1"/>
          </p:nvPr>
        </p:nvSpPr>
        <p:spPr/>
        <p:txBody>
          <a:bodyPr/>
          <a:lstStyle/>
          <a:p>
            <a:r>
              <a:rPr lang="en-US" dirty="0"/>
              <a:t>Aidan Polivka</a:t>
            </a:r>
          </a:p>
        </p:txBody>
      </p:sp>
    </p:spTree>
    <p:extLst>
      <p:ext uri="{BB962C8B-B14F-4D97-AF65-F5344CB8AC3E}">
        <p14:creationId xmlns:p14="http://schemas.microsoft.com/office/powerpoint/2010/main" val="875407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9F2D-777E-047D-D978-839D14FEA371}"/>
              </a:ext>
            </a:extLst>
          </p:cNvPr>
          <p:cNvSpPr>
            <a:spLocks noGrp="1"/>
          </p:cNvSpPr>
          <p:nvPr>
            <p:ph type="title"/>
          </p:nvPr>
        </p:nvSpPr>
        <p:spPr>
          <a:xfrm>
            <a:off x="677334" y="609600"/>
            <a:ext cx="8596668" cy="731520"/>
          </a:xfrm>
        </p:spPr>
        <p:txBody>
          <a:bodyPr>
            <a:normAutofit fontScale="90000"/>
          </a:bodyPr>
          <a:lstStyle/>
          <a:p>
            <a:r>
              <a:rPr lang="en-US" dirty="0"/>
              <a:t>Network </a:t>
            </a:r>
            <a:br>
              <a:rPr lang="en-US" dirty="0"/>
            </a:br>
            <a:r>
              <a:rPr lang="en-US" dirty="0"/>
              <a:t>Topography</a:t>
            </a:r>
          </a:p>
        </p:txBody>
      </p:sp>
      <p:pic>
        <p:nvPicPr>
          <p:cNvPr id="4" name="Picture 3" descr="A diagram of a computer network&#10;&#10;Description automatically generated">
            <a:extLst>
              <a:ext uri="{FF2B5EF4-FFF2-40B4-BE49-F238E27FC236}">
                <a16:creationId xmlns:a16="http://schemas.microsoft.com/office/drawing/2014/main" id="{624DE249-1700-33C7-3786-31947EF6B5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300" y="0"/>
            <a:ext cx="7886700" cy="6858000"/>
          </a:xfrm>
          <a:prstGeom prst="rect">
            <a:avLst/>
          </a:prstGeom>
        </p:spPr>
      </p:pic>
    </p:spTree>
    <p:extLst>
      <p:ext uri="{BB962C8B-B14F-4D97-AF65-F5344CB8AC3E}">
        <p14:creationId xmlns:p14="http://schemas.microsoft.com/office/powerpoint/2010/main" val="3799424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42BF2-4992-F56B-57DA-595AB3E94DA4}"/>
              </a:ext>
            </a:extLst>
          </p:cNvPr>
          <p:cNvSpPr>
            <a:spLocks noGrp="1"/>
          </p:cNvSpPr>
          <p:nvPr>
            <p:ph type="title"/>
          </p:nvPr>
        </p:nvSpPr>
        <p:spPr>
          <a:xfrm>
            <a:off x="677334" y="609600"/>
            <a:ext cx="8596668" cy="680720"/>
          </a:xfrm>
        </p:spPr>
        <p:txBody>
          <a:bodyPr/>
          <a:lstStyle/>
          <a:p>
            <a:r>
              <a:rPr lang="en-US" dirty="0"/>
              <a:t>Intrusion Detection &amp; Prevention</a:t>
            </a:r>
          </a:p>
        </p:txBody>
      </p:sp>
      <p:sp>
        <p:nvSpPr>
          <p:cNvPr id="3" name="Content Placeholder 2">
            <a:extLst>
              <a:ext uri="{FF2B5EF4-FFF2-40B4-BE49-F238E27FC236}">
                <a16:creationId xmlns:a16="http://schemas.microsoft.com/office/drawing/2014/main" id="{4F566A45-5052-94B6-85CB-5DEF57B656AA}"/>
              </a:ext>
            </a:extLst>
          </p:cNvPr>
          <p:cNvSpPr>
            <a:spLocks noGrp="1"/>
          </p:cNvSpPr>
          <p:nvPr>
            <p:ph idx="1"/>
          </p:nvPr>
        </p:nvSpPr>
        <p:spPr/>
        <p:txBody>
          <a:bodyPr/>
          <a:lstStyle/>
          <a:p>
            <a:r>
              <a:rPr lang="en-US" dirty="0"/>
              <a:t>Azure Firewall Premium: Wireless Intrusion Detection (IDPS)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TLS inspection of outbound traffic</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signature based IDPS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URL filtering</a:t>
            </a:r>
          </a:p>
          <a:p>
            <a:r>
              <a:rPr lang="en-US" dirty="0">
                <a:latin typeface="Calibri" panose="020F0502020204030204" pitchFamily="34" charset="0"/>
                <a:ea typeface="Calibri" panose="020F0502020204030204" pitchFamily="34" charset="0"/>
                <a:cs typeface="Times New Roman" panose="02020603050405020304" pitchFamily="18" charset="0"/>
              </a:rPr>
              <a:t>Suricata: Wireless Intrusion Detection &amp; Network Behavior Analysis (IDPS)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Signature-based analysis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Anomaly-based analysis</a:t>
            </a:r>
          </a:p>
          <a:p>
            <a:pPr lvl="1"/>
            <a:r>
              <a:rPr lang="en-US" sz="1800" dirty="0">
                <a:latin typeface="Calibri" panose="020F0502020204030204" pitchFamily="34" charset="0"/>
                <a:ea typeface="Calibri" panose="020F0502020204030204" pitchFamily="34" charset="0"/>
                <a:cs typeface="Times New Roman" panose="02020603050405020304" pitchFamily="18" charset="0"/>
              </a:rPr>
              <a:t>Configurable response protocols</a:t>
            </a:r>
            <a:endParaRPr lang="en-US" sz="1800" dirty="0"/>
          </a:p>
        </p:txBody>
      </p:sp>
    </p:spTree>
    <p:extLst>
      <p:ext uri="{BB962C8B-B14F-4D97-AF65-F5344CB8AC3E}">
        <p14:creationId xmlns:p14="http://schemas.microsoft.com/office/powerpoint/2010/main" val="132787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7E912-AEDA-7E7A-E62D-4FD41F0D3A83}"/>
              </a:ext>
            </a:extLst>
          </p:cNvPr>
          <p:cNvSpPr>
            <a:spLocks noGrp="1"/>
          </p:cNvSpPr>
          <p:nvPr>
            <p:ph type="title"/>
          </p:nvPr>
        </p:nvSpPr>
        <p:spPr/>
        <p:txBody>
          <a:bodyPr/>
          <a:lstStyle/>
          <a:p>
            <a:r>
              <a:rPr lang="en-US" dirty="0"/>
              <a:t>Audits &amp; Logging</a:t>
            </a:r>
          </a:p>
        </p:txBody>
      </p:sp>
      <p:sp>
        <p:nvSpPr>
          <p:cNvPr id="3" name="Content Placeholder 2">
            <a:extLst>
              <a:ext uri="{FF2B5EF4-FFF2-40B4-BE49-F238E27FC236}">
                <a16:creationId xmlns:a16="http://schemas.microsoft.com/office/drawing/2014/main" id="{5BE8C231-CE28-EDF8-55A7-24A1790A485B}"/>
              </a:ext>
            </a:extLst>
          </p:cNvPr>
          <p:cNvSpPr>
            <a:spLocks noGrp="1"/>
          </p:cNvSpPr>
          <p:nvPr>
            <p:ph idx="1"/>
          </p:nvPr>
        </p:nvSpPr>
        <p:spPr/>
        <p:txBody>
          <a:bodyPr/>
          <a:lstStyle/>
          <a:p>
            <a:r>
              <a:rPr lang="en-US" dirty="0"/>
              <a:t>App Service Environment</a:t>
            </a:r>
          </a:p>
          <a:p>
            <a:pPr lvl="1"/>
            <a:r>
              <a:rPr lang="en-US" dirty="0"/>
              <a:t>Allows for a central location to query logs within Heartland Escapes system</a:t>
            </a:r>
          </a:p>
          <a:p>
            <a:pPr lvl="1"/>
            <a:r>
              <a:rPr lang="en-US" dirty="0"/>
              <a:t>Allows for automatic flagging of suspicious logs</a:t>
            </a:r>
          </a:p>
          <a:p>
            <a:pPr lvl="1"/>
            <a:r>
              <a:rPr lang="en-US" dirty="0"/>
              <a:t>Will allow for auditing actions of individuals by Azure Active Directory account</a:t>
            </a:r>
          </a:p>
          <a:p>
            <a:r>
              <a:rPr lang="en-US" dirty="0"/>
              <a:t>Logging available within IDPS</a:t>
            </a:r>
          </a:p>
          <a:p>
            <a:pPr lvl="1"/>
            <a:r>
              <a:rPr lang="en-US" dirty="0"/>
              <a:t>Should be able to view all network traffic within ASE from Suricata</a:t>
            </a:r>
          </a:p>
        </p:txBody>
      </p:sp>
    </p:spTree>
    <p:extLst>
      <p:ext uri="{BB962C8B-B14F-4D97-AF65-F5344CB8AC3E}">
        <p14:creationId xmlns:p14="http://schemas.microsoft.com/office/powerpoint/2010/main" val="3123803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95BF-A97D-8BE5-6B16-0F2B6EEAF6E1}"/>
              </a:ext>
            </a:extLst>
          </p:cNvPr>
          <p:cNvSpPr>
            <a:spLocks noGrp="1"/>
          </p:cNvSpPr>
          <p:nvPr>
            <p:ph type="title"/>
          </p:nvPr>
        </p:nvSpPr>
        <p:spPr/>
        <p:txBody>
          <a:bodyPr/>
          <a:lstStyle/>
          <a:p>
            <a:r>
              <a:rPr lang="en-US" dirty="0"/>
              <a:t>Security Assessments</a:t>
            </a:r>
          </a:p>
        </p:txBody>
      </p:sp>
      <p:sp>
        <p:nvSpPr>
          <p:cNvPr id="3" name="Content Placeholder 2">
            <a:extLst>
              <a:ext uri="{FF2B5EF4-FFF2-40B4-BE49-F238E27FC236}">
                <a16:creationId xmlns:a16="http://schemas.microsoft.com/office/drawing/2014/main" id="{31ECEA89-F439-14E2-C0DD-00F7B157D709}"/>
              </a:ext>
            </a:extLst>
          </p:cNvPr>
          <p:cNvSpPr>
            <a:spLocks noGrp="1"/>
          </p:cNvSpPr>
          <p:nvPr>
            <p:ph sz="half" idx="1"/>
          </p:nvPr>
        </p:nvSpPr>
        <p:spPr>
          <a:xfrm>
            <a:off x="677335" y="2160589"/>
            <a:ext cx="3285066" cy="3880772"/>
          </a:xfrm>
        </p:spPr>
        <p:txBody>
          <a:bodyPr/>
          <a:lstStyle/>
          <a:p>
            <a:r>
              <a:rPr lang="en-US" dirty="0"/>
              <a:t>Internal vertical and horizontal auditing of Heartland Escapes systems security will be required on a regular basis.</a:t>
            </a:r>
          </a:p>
          <a:p>
            <a:r>
              <a:rPr lang="en-US" dirty="0"/>
              <a:t>Risks will be scaled according to this risk analysis matrix</a:t>
            </a:r>
          </a:p>
          <a:p>
            <a:pPr marL="0" indent="0">
              <a:buNone/>
            </a:pPr>
            <a:endParaRPr lang="en-US" dirty="0"/>
          </a:p>
        </p:txBody>
      </p:sp>
      <p:pic>
        <p:nvPicPr>
          <p:cNvPr id="3076" name="Picture 4" descr="The Risk Radial: refining the prioritisation of project risks – Project ...">
            <a:extLst>
              <a:ext uri="{FF2B5EF4-FFF2-40B4-BE49-F238E27FC236}">
                <a16:creationId xmlns:a16="http://schemas.microsoft.com/office/drawing/2014/main" id="{C04CABC6-5712-7FAA-8890-AB72EED8D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000" y="1391920"/>
            <a:ext cx="5595518" cy="449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189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57FEC-89B6-6326-A595-6F14FEAC5F4C}"/>
              </a:ext>
            </a:extLst>
          </p:cNvPr>
          <p:cNvSpPr>
            <a:spLocks noGrp="1"/>
          </p:cNvSpPr>
          <p:nvPr>
            <p:ph type="title"/>
          </p:nvPr>
        </p:nvSpPr>
        <p:spPr>
          <a:xfrm>
            <a:off x="677334" y="609600"/>
            <a:ext cx="8596668" cy="680720"/>
          </a:xfrm>
        </p:spPr>
        <p:txBody>
          <a:bodyPr/>
          <a:lstStyle/>
          <a:p>
            <a:r>
              <a:rPr lang="en-US" dirty="0"/>
              <a:t>Security Assessments: Document Format</a:t>
            </a:r>
          </a:p>
        </p:txBody>
      </p:sp>
      <p:sp>
        <p:nvSpPr>
          <p:cNvPr id="3" name="Content Placeholder 2">
            <a:extLst>
              <a:ext uri="{FF2B5EF4-FFF2-40B4-BE49-F238E27FC236}">
                <a16:creationId xmlns:a16="http://schemas.microsoft.com/office/drawing/2014/main" id="{A5CA5193-A5A7-021D-CDD3-143855490B9F}"/>
              </a:ext>
            </a:extLst>
          </p:cNvPr>
          <p:cNvSpPr>
            <a:spLocks noGrp="1"/>
          </p:cNvSpPr>
          <p:nvPr>
            <p:ph idx="1"/>
          </p:nvPr>
        </p:nvSpPr>
        <p:spPr>
          <a:xfrm>
            <a:off x="677334" y="1503681"/>
            <a:ext cx="8596668" cy="4537682"/>
          </a:xfrm>
        </p:spPr>
        <p:txBody>
          <a:bodyPr/>
          <a:lstStyle/>
          <a:p>
            <a:r>
              <a:rPr lang="en-US"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isk assessment owner</a:t>
            </a:r>
          </a:p>
          <a:p>
            <a:r>
              <a:rPr lang="en-US" dirty="0">
                <a:latin typeface="Calibri" panose="020F0502020204030204" pitchFamily="34" charset="0"/>
                <a:ea typeface="Calibri" panose="020F0502020204030204" pitchFamily="34" charset="0"/>
                <a:cs typeface="Times New Roman" panose="02020603050405020304" pitchFamily="18" charset="0"/>
              </a:rPr>
              <a:t>Id</a:t>
            </a:r>
            <a:r>
              <a:rPr lang="en-US" sz="1800" dirty="0">
                <a:effectLst/>
                <a:latin typeface="Calibri" panose="020F0502020204030204" pitchFamily="34" charset="0"/>
                <a:ea typeface="Calibri" panose="020F0502020204030204" pitchFamily="34" charset="0"/>
                <a:cs typeface="Times New Roman" panose="02020603050405020304" pitchFamily="18" charset="0"/>
              </a:rPr>
              <a:t>entification date</a:t>
            </a:r>
          </a:p>
          <a:p>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rogress status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Current risk level</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a:latin typeface="Calibri" panose="020F0502020204030204" pitchFamily="34" charset="0"/>
                <a:ea typeface="Calibri" panose="020F0502020204030204" pitchFamily="34" charset="0"/>
                <a:cs typeface="Times New Roman" panose="02020603050405020304" pitchFamily="18" charset="0"/>
              </a:rPr>
              <a:t>R</a:t>
            </a:r>
            <a:r>
              <a:rPr lang="en-US" sz="1800" dirty="0">
                <a:effectLst/>
                <a:latin typeface="Calibri" panose="020F0502020204030204" pitchFamily="34" charset="0"/>
                <a:ea typeface="Calibri" panose="020F0502020204030204" pitchFamily="34" charset="0"/>
                <a:cs typeface="Times New Roman" panose="02020603050405020304" pitchFamily="18" charset="0"/>
              </a:rPr>
              <a:t>isk scenario</a:t>
            </a:r>
          </a:p>
          <a:p>
            <a:r>
              <a:rPr lang="en-US" dirty="0">
                <a:latin typeface="Calibri" panose="020F0502020204030204" pitchFamily="34" charset="0"/>
                <a:ea typeface="Calibri" panose="020F0502020204030204" pitchFamily="34" charset="0"/>
                <a:cs typeface="Times New Roman" panose="02020603050405020304" pitchFamily="18" charset="0"/>
              </a:rPr>
              <a:t>P</a:t>
            </a:r>
            <a:r>
              <a:rPr lang="en-US" sz="1800" dirty="0">
                <a:effectLst/>
                <a:latin typeface="Calibri" panose="020F0502020204030204" pitchFamily="34" charset="0"/>
                <a:ea typeface="Calibri" panose="020F0502020204030204" pitchFamily="34" charset="0"/>
                <a:cs typeface="Times New Roman" panose="02020603050405020304" pitchFamily="18" charset="0"/>
              </a:rPr>
              <a:t>roposed treatment plan(s)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Residual risk level (what is the risk level after each potential treatment)</a:t>
            </a:r>
          </a:p>
          <a:p>
            <a:r>
              <a:rPr lang="en-US" dirty="0">
                <a:latin typeface="Calibri" panose="020F0502020204030204" pitchFamily="34" charset="0"/>
                <a:ea typeface="Calibri" panose="020F0502020204030204" pitchFamily="34" charset="0"/>
                <a:cs typeface="Times New Roman" panose="02020603050405020304" pitchFamily="18" charset="0"/>
              </a:rPr>
              <a:t>E</a:t>
            </a:r>
            <a:r>
              <a:rPr lang="en-US" sz="1800" dirty="0">
                <a:effectLst/>
                <a:latin typeface="Calibri" panose="020F0502020204030204" pitchFamily="34" charset="0"/>
                <a:ea typeface="Calibri" panose="020F0502020204030204" pitchFamily="34" charset="0"/>
                <a:cs typeface="Times New Roman" panose="02020603050405020304" pitchFamily="18" charset="0"/>
              </a:rPr>
              <a:t>xisting security controls</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636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3C54-409C-DDC5-FC77-09A266FFCE25}"/>
              </a:ext>
            </a:extLst>
          </p:cNvPr>
          <p:cNvSpPr>
            <a:spLocks noGrp="1"/>
          </p:cNvSpPr>
          <p:nvPr>
            <p:ph type="title"/>
          </p:nvPr>
        </p:nvSpPr>
        <p:spPr>
          <a:xfrm>
            <a:off x="677334" y="609600"/>
            <a:ext cx="8596668" cy="690880"/>
          </a:xfrm>
        </p:spPr>
        <p:txBody>
          <a:bodyPr>
            <a:normAutofit fontScale="90000"/>
          </a:bodyPr>
          <a:lstStyle/>
          <a:p>
            <a:r>
              <a:rPr lang="en-US" dirty="0"/>
              <a:t>Security Assessments: Risk Mitigation Options</a:t>
            </a:r>
          </a:p>
        </p:txBody>
      </p:sp>
      <p:sp>
        <p:nvSpPr>
          <p:cNvPr id="3" name="Content Placeholder 2">
            <a:extLst>
              <a:ext uri="{FF2B5EF4-FFF2-40B4-BE49-F238E27FC236}">
                <a16:creationId xmlns:a16="http://schemas.microsoft.com/office/drawing/2014/main" id="{0619CF4A-3D9C-C48C-1F7A-00D6F6574EBC}"/>
              </a:ext>
            </a:extLst>
          </p:cNvPr>
          <p:cNvSpPr>
            <a:spLocks noGrp="1"/>
          </p:cNvSpPr>
          <p:nvPr>
            <p:ph idx="1"/>
          </p:nvPr>
        </p:nvSpPr>
        <p:spPr>
          <a:xfrm>
            <a:off x="677334" y="1422401"/>
            <a:ext cx="8596668" cy="5283200"/>
          </a:xfrm>
        </p:spPr>
        <p:txBody>
          <a:bodyPr>
            <a:normAutofit fontScale="92500" lnSpcReduction="20000"/>
          </a:bodyPr>
          <a:lstStyle/>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Avoidance.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this point, avoidance is an option we’ll seldom suggest to Heartland Escapes, because their goal is to get our input on their modernization effort. However, this scenario is when the technology that poses the risk isn’t valuable enough to fix. If it’s deprecated, or unused, then the proposal could be for Heartland Escapes to discontinue use of the technology.</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Transfer.</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This may be a commonly proposed option. Rather than suggesting code changes, we may propose that Heartland Escapes takes advantage of third-party software to mitigate an identified risk. For example, Azure (which happens to be the platform Heartland Escapes is migrating to) has tools for protecting against DDoS attacks. If it’s found that Heartland Escapes’ public website is susceptible to such attacks, it may be more worthwhile to suggest utilizing Azure’s technologies over making code changes. Or we could prevent this attack from multiple angles by both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transferring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mitigation effort and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reducing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risk ourselves with code changes like rate-limiting requests.</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Reduce.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third option is to reduce the risk by making explicit changes. Carrying forward the example of a DDoS attack, we could choose to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reduce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ability of bad actors to perform such an attack by rate limiting requests from IP addresses to the public website. (Cobb, 2024)</a:t>
            </a:r>
          </a:p>
          <a:p>
            <a:pPr marL="0" marR="0" indent="45720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Acceptance.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The final option is to accept the risk. The only scenario in which we would ever suggest accepting a risk is if it’s been determined that the risk threat is minuscule, and the cost to mitigate the risk through another means is more expensive than it’s worth. Accepting a risk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is</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 risk within itself and should be suggested with caution.</a:t>
            </a:r>
          </a:p>
          <a:p>
            <a:endParaRPr lang="en-US" dirty="0"/>
          </a:p>
        </p:txBody>
      </p:sp>
    </p:spTree>
    <p:extLst>
      <p:ext uri="{BB962C8B-B14F-4D97-AF65-F5344CB8AC3E}">
        <p14:creationId xmlns:p14="http://schemas.microsoft.com/office/powerpoint/2010/main" val="155158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94BF-DEB7-15CA-9C00-E78170946552}"/>
              </a:ext>
            </a:extLst>
          </p:cNvPr>
          <p:cNvSpPr>
            <a:spLocks noGrp="1"/>
          </p:cNvSpPr>
          <p:nvPr>
            <p:ph type="title"/>
          </p:nvPr>
        </p:nvSpPr>
        <p:spPr>
          <a:xfrm>
            <a:off x="677334" y="609600"/>
            <a:ext cx="8596668" cy="734008"/>
          </a:xfrm>
        </p:spPr>
        <p:txBody>
          <a:bodyPr/>
          <a:lstStyle/>
          <a:p>
            <a:r>
              <a:rPr lang="en-US" dirty="0"/>
              <a:t>Agenda</a:t>
            </a:r>
          </a:p>
        </p:txBody>
      </p:sp>
      <p:sp>
        <p:nvSpPr>
          <p:cNvPr id="3" name="Content Placeholder 2">
            <a:extLst>
              <a:ext uri="{FF2B5EF4-FFF2-40B4-BE49-F238E27FC236}">
                <a16:creationId xmlns:a16="http://schemas.microsoft.com/office/drawing/2014/main" id="{478DAAED-B41F-D755-8DEF-FCE568DBA3FF}"/>
              </a:ext>
            </a:extLst>
          </p:cNvPr>
          <p:cNvSpPr>
            <a:spLocks noGrp="1"/>
          </p:cNvSpPr>
          <p:nvPr>
            <p:ph idx="1"/>
          </p:nvPr>
        </p:nvSpPr>
        <p:spPr>
          <a:xfrm>
            <a:off x="677334" y="1520890"/>
            <a:ext cx="8596668" cy="5225350"/>
          </a:xfrm>
        </p:spPr>
        <p:txBody>
          <a:bodyPr>
            <a:normAutofit lnSpcReduction="10000"/>
          </a:bodyPr>
          <a:lstStyle/>
          <a:p>
            <a:r>
              <a:rPr lang="en-US" dirty="0"/>
              <a:t>Regulatory Requirements</a:t>
            </a:r>
          </a:p>
          <a:p>
            <a:pPr lvl="1"/>
            <a:r>
              <a:rPr lang="en-US" dirty="0"/>
              <a:t>Sarbanes-Oxley</a:t>
            </a:r>
          </a:p>
          <a:p>
            <a:pPr lvl="1"/>
            <a:r>
              <a:rPr lang="en-US" dirty="0"/>
              <a:t>PCI DSS</a:t>
            </a:r>
          </a:p>
          <a:p>
            <a:pPr lvl="1"/>
            <a:r>
              <a:rPr lang="en-US" dirty="0"/>
              <a:t>Policies</a:t>
            </a:r>
          </a:p>
          <a:p>
            <a:pPr lvl="1"/>
            <a:r>
              <a:rPr lang="en-US" dirty="0"/>
              <a:t>Controls</a:t>
            </a:r>
          </a:p>
          <a:p>
            <a:r>
              <a:rPr lang="en-US" dirty="0"/>
              <a:t>Access Controls</a:t>
            </a:r>
          </a:p>
          <a:p>
            <a:r>
              <a:rPr lang="en-US" dirty="0"/>
              <a:t>Data Security</a:t>
            </a:r>
          </a:p>
          <a:p>
            <a:r>
              <a:rPr lang="en-US" dirty="0"/>
              <a:t>Network Security</a:t>
            </a:r>
          </a:p>
          <a:p>
            <a:pPr lvl="1"/>
            <a:r>
              <a:rPr lang="en-US" dirty="0"/>
              <a:t>Topography</a:t>
            </a:r>
          </a:p>
          <a:p>
            <a:pPr lvl="1"/>
            <a:r>
              <a:rPr lang="en-US" dirty="0"/>
              <a:t>Intrusion Detection &amp; Prevention</a:t>
            </a:r>
          </a:p>
          <a:p>
            <a:r>
              <a:rPr lang="en-US" dirty="0"/>
              <a:t>Security Assessments</a:t>
            </a:r>
          </a:p>
          <a:p>
            <a:pPr lvl="1"/>
            <a:r>
              <a:rPr lang="en-US" dirty="0"/>
              <a:t>Risk Level Analysis</a:t>
            </a:r>
          </a:p>
          <a:p>
            <a:pPr lvl="1"/>
            <a:r>
              <a:rPr lang="en-US" dirty="0"/>
              <a:t>Document Format</a:t>
            </a:r>
          </a:p>
          <a:p>
            <a:pPr lvl="1"/>
            <a:r>
              <a:rPr lang="en-US" dirty="0"/>
              <a:t>Risk Mitigation Options</a:t>
            </a:r>
          </a:p>
        </p:txBody>
      </p:sp>
    </p:spTree>
    <p:extLst>
      <p:ext uri="{BB962C8B-B14F-4D97-AF65-F5344CB8AC3E}">
        <p14:creationId xmlns:p14="http://schemas.microsoft.com/office/powerpoint/2010/main" val="1339537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07BE-EBDD-66A4-97F5-78C877742498}"/>
              </a:ext>
            </a:extLst>
          </p:cNvPr>
          <p:cNvSpPr>
            <a:spLocks noGrp="1"/>
          </p:cNvSpPr>
          <p:nvPr>
            <p:ph type="title"/>
          </p:nvPr>
        </p:nvSpPr>
        <p:spPr/>
        <p:txBody>
          <a:bodyPr/>
          <a:lstStyle/>
          <a:p>
            <a:r>
              <a:rPr lang="en-US" dirty="0"/>
              <a:t>Regulatory Requirements: Sarbanes-Oxley Act</a:t>
            </a:r>
          </a:p>
        </p:txBody>
      </p:sp>
      <p:sp>
        <p:nvSpPr>
          <p:cNvPr id="3" name="Content Placeholder 2">
            <a:extLst>
              <a:ext uri="{FF2B5EF4-FFF2-40B4-BE49-F238E27FC236}">
                <a16:creationId xmlns:a16="http://schemas.microsoft.com/office/drawing/2014/main" id="{BE2F3632-7556-0BA4-2FE4-5FE881554B8E}"/>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404 – Management Assessment of Internal Controls.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404(b) - Auditor's Attestation.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409 - Real-Time Issuer Disclosures.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Section 802 - Criminal Penalties for Altering Documents.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Audit Committee Independence (Various Sections)</a:t>
            </a:r>
            <a:r>
              <a:rPr lang="en-US" dirty="0">
                <a:latin typeface="Calibri" panose="020F0502020204030204" pitchFamily="34" charset="0"/>
                <a:ea typeface="Calibri" panose="020F0502020204030204" pitchFamily="34" charset="0"/>
                <a:cs typeface="Times New Roman" panose="02020603050405020304" pitchFamily="18" charset="0"/>
              </a:rPr>
              <a:t>.</a:t>
            </a:r>
            <a:endParaRPr lang="en-US" dirty="0"/>
          </a:p>
        </p:txBody>
      </p:sp>
    </p:spTree>
    <p:extLst>
      <p:ext uri="{BB962C8B-B14F-4D97-AF65-F5344CB8AC3E}">
        <p14:creationId xmlns:p14="http://schemas.microsoft.com/office/powerpoint/2010/main" val="2448515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A517AB-3862-FF33-1B72-F6A292BF27C3}"/>
              </a:ext>
            </a:extLst>
          </p:cNvPr>
          <p:cNvSpPr>
            <a:spLocks noGrp="1"/>
          </p:cNvSpPr>
          <p:nvPr>
            <p:ph type="title"/>
          </p:nvPr>
        </p:nvSpPr>
        <p:spPr/>
        <p:txBody>
          <a:bodyPr>
            <a:normAutofit fontScale="90000"/>
          </a:bodyPr>
          <a:lstStyle/>
          <a:p>
            <a:r>
              <a:rPr lang="en-US" dirty="0"/>
              <a:t>Regulatory Requirements: Payment Card Industry Data Security Standard (PCI DSS)</a:t>
            </a:r>
          </a:p>
        </p:txBody>
      </p:sp>
      <p:sp>
        <p:nvSpPr>
          <p:cNvPr id="8" name="Content Placeholder 7">
            <a:extLst>
              <a:ext uri="{FF2B5EF4-FFF2-40B4-BE49-F238E27FC236}">
                <a16:creationId xmlns:a16="http://schemas.microsoft.com/office/drawing/2014/main" id="{FCA354C8-9A27-1B66-B4F6-7D4F02B08CC6}"/>
              </a:ext>
            </a:extLst>
          </p:cNvPr>
          <p:cNvSpPr>
            <a:spLocks noGrp="1"/>
          </p:cNvSpPr>
          <p:nvPr>
            <p:ph sz="half" idx="1"/>
          </p:nvPr>
        </p:nvSpPr>
        <p:spPr/>
        <p:txBody>
          <a:bodyPr>
            <a:normAutofit lnSpcReduction="10000"/>
          </a:bodyPr>
          <a:lstStyle/>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Install and maintain a firewall system to protect cardholder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Avoid vendor-supplied defaults for system passwords and other security parameters.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Protect stored cardholder data.</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Encrypt transmission of cardholder data on open, public networks.</a:t>
            </a:r>
          </a:p>
          <a:p>
            <a:pPr marL="342900" marR="0" lvl="0" indent="-342900">
              <a:lnSpc>
                <a:spcPct val="107000"/>
              </a:lnSpc>
              <a:spcBef>
                <a:spcPts val="0"/>
              </a:spcBef>
              <a:spcAft>
                <a:spcPts val="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Protect all systems against malware and update anti-virus software or programs.</a:t>
            </a:r>
          </a:p>
          <a:p>
            <a:pPr marL="342900" marR="0" lvl="0" indent="-342900">
              <a:lnSpc>
                <a:spcPct val="107000"/>
              </a:lnSpc>
              <a:spcBef>
                <a:spcPts val="0"/>
              </a:spcBef>
              <a:spcAft>
                <a:spcPts val="800"/>
              </a:spcAft>
              <a:buFont typeface="+mj-lt"/>
              <a:buAutoNum type="arabicPeriod"/>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Develop and maintain secure systems and applications.</a:t>
            </a:r>
          </a:p>
        </p:txBody>
      </p:sp>
      <p:sp>
        <p:nvSpPr>
          <p:cNvPr id="9" name="Content Placeholder 8">
            <a:extLst>
              <a:ext uri="{FF2B5EF4-FFF2-40B4-BE49-F238E27FC236}">
                <a16:creationId xmlns:a16="http://schemas.microsoft.com/office/drawing/2014/main" id="{8613F3F7-1058-13F0-AD02-58AF16488E9B}"/>
              </a:ext>
            </a:extLst>
          </p:cNvPr>
          <p:cNvSpPr>
            <a:spLocks noGrp="1"/>
          </p:cNvSpPr>
          <p:nvPr>
            <p:ph sz="half" idx="2"/>
          </p:nvPr>
        </p:nvSpPr>
        <p:spPr/>
        <p:txBody>
          <a:bodyPr>
            <a:normAutofit lnSpcReduction="10000"/>
          </a:bodyPr>
          <a:lstStyle/>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Restrict access to cardholder data by business need to know.</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Identify and authenticate access to system components.</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Restrict physical access to cardholder data.</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Track and monitor access to network resources and cardholder data.</a:t>
            </a:r>
          </a:p>
          <a:p>
            <a:pPr marL="342900" marR="0" lvl="0" indent="-342900">
              <a:lnSpc>
                <a:spcPct val="107000"/>
              </a:lnSpc>
              <a:spcBef>
                <a:spcPts val="0"/>
              </a:spcBef>
              <a:spcAft>
                <a:spcPts val="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Regularly test security systems and processes.</a:t>
            </a:r>
          </a:p>
          <a:p>
            <a:pPr marL="342900" marR="0" lvl="0" indent="-342900">
              <a:lnSpc>
                <a:spcPct val="107000"/>
              </a:lnSpc>
              <a:spcBef>
                <a:spcPts val="0"/>
              </a:spcBef>
              <a:spcAft>
                <a:spcPts val="800"/>
              </a:spcAft>
              <a:buFont typeface="+mj-lt"/>
              <a:buAutoNum type="arabicPeriod" startAt="7"/>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Maintain an information security policy which addresses information security for all personnel.</a:t>
            </a:r>
          </a:p>
        </p:txBody>
      </p:sp>
    </p:spTree>
    <p:extLst>
      <p:ext uri="{BB962C8B-B14F-4D97-AF65-F5344CB8AC3E}">
        <p14:creationId xmlns:p14="http://schemas.microsoft.com/office/powerpoint/2010/main" val="155426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F0C1-DE38-6022-829C-9DEC9D2BF1A6}"/>
              </a:ext>
            </a:extLst>
          </p:cNvPr>
          <p:cNvSpPr>
            <a:spLocks noGrp="1"/>
          </p:cNvSpPr>
          <p:nvPr>
            <p:ph type="title"/>
          </p:nvPr>
        </p:nvSpPr>
        <p:spPr>
          <a:xfrm>
            <a:off x="677334" y="609600"/>
            <a:ext cx="8596668" cy="741680"/>
          </a:xfrm>
        </p:spPr>
        <p:txBody>
          <a:bodyPr/>
          <a:lstStyle/>
          <a:p>
            <a:r>
              <a:rPr lang="en-US" dirty="0"/>
              <a:t>Security Policies</a:t>
            </a:r>
          </a:p>
        </p:txBody>
      </p:sp>
      <p:sp>
        <p:nvSpPr>
          <p:cNvPr id="3" name="Content Placeholder 2">
            <a:extLst>
              <a:ext uri="{FF2B5EF4-FFF2-40B4-BE49-F238E27FC236}">
                <a16:creationId xmlns:a16="http://schemas.microsoft.com/office/drawing/2014/main" id="{E8067935-3CCE-FDFE-5A86-3BAB9D73A610}"/>
              </a:ext>
            </a:extLst>
          </p:cNvPr>
          <p:cNvSpPr>
            <a:spLocks noGrp="1"/>
          </p:cNvSpPr>
          <p:nvPr>
            <p:ph idx="1"/>
          </p:nvPr>
        </p:nvSpPr>
        <p:spPr>
          <a:xfrm>
            <a:off x="677334" y="1534161"/>
            <a:ext cx="8596668" cy="4507202"/>
          </a:xfrm>
        </p:spPr>
        <p:txBody>
          <a:bodyPr>
            <a:normAutofit fontScale="92500" lnSpcReduction="2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 Encryption in Transit and at Rest</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Data should be encrypted while it’s being sent over the wire, and while it’s dormant in Heartland Escapes databases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Real time auditing and log monitoring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To ensure data security, all activity to and from the Heartland Escapes should be monitored.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Least Privilege Data Access</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Any access to data should be limited to individuals who need to see or transfer such data.</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Regular Internal and External System Auditing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Heartland Escapes system should be audited internally and externally, looking for areas to improve and maintaining up to date with evolution in best practices.</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Internal Training</a:t>
            </a:r>
          </a:p>
          <a:p>
            <a:pPr lvl="1"/>
            <a:r>
              <a:rPr lang="en-US" sz="1800" dirty="0">
                <a:effectLst/>
                <a:latin typeface="Calibri" panose="020F0502020204030204" pitchFamily="34" charset="0"/>
                <a:ea typeface="Calibri" panose="020F0502020204030204" pitchFamily="34" charset="0"/>
                <a:cs typeface="Times New Roman" panose="02020603050405020304" pitchFamily="18" charset="0"/>
              </a:rPr>
              <a:t>Individuals working for or with Heartland Escapes should be subject to training programs for information security and suspicious behavior reporting.</a:t>
            </a:r>
            <a:endParaRPr lang="en-US" dirty="0"/>
          </a:p>
        </p:txBody>
      </p:sp>
    </p:spTree>
    <p:extLst>
      <p:ext uri="{BB962C8B-B14F-4D97-AF65-F5344CB8AC3E}">
        <p14:creationId xmlns:p14="http://schemas.microsoft.com/office/powerpoint/2010/main" val="3362242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5DF-E582-C6DC-CFED-0A954334783F}"/>
              </a:ext>
            </a:extLst>
          </p:cNvPr>
          <p:cNvSpPr>
            <a:spLocks noGrp="1"/>
          </p:cNvSpPr>
          <p:nvPr>
            <p:ph type="title"/>
          </p:nvPr>
        </p:nvSpPr>
        <p:spPr/>
        <p:txBody>
          <a:bodyPr/>
          <a:lstStyle/>
          <a:p>
            <a:r>
              <a:rPr lang="en-US" dirty="0"/>
              <a:t>Policy Implementations</a:t>
            </a:r>
          </a:p>
        </p:txBody>
      </p:sp>
      <p:sp>
        <p:nvSpPr>
          <p:cNvPr id="3" name="Content Placeholder 2">
            <a:extLst>
              <a:ext uri="{FF2B5EF4-FFF2-40B4-BE49-F238E27FC236}">
                <a16:creationId xmlns:a16="http://schemas.microsoft.com/office/drawing/2014/main" id="{A9E7BFC3-68FB-FE8F-27BD-1B780336D1DC}"/>
              </a:ext>
            </a:extLst>
          </p:cNvPr>
          <p:cNvSpPr>
            <a:spLocks noGrp="1"/>
          </p:cNvSpPr>
          <p:nvPr>
            <p:ph idx="1"/>
          </p:nvPr>
        </p:nvSpPr>
        <p:spPr>
          <a:xfrm>
            <a:off x="677334" y="1361441"/>
            <a:ext cx="8596668" cy="4679922"/>
          </a:xfrm>
        </p:spPr>
        <p:txBody>
          <a:bodyPr>
            <a:noAutofit/>
          </a:bodyPr>
          <a:lstStyle/>
          <a:p>
            <a:r>
              <a:rPr lang="en-US" sz="1600" dirty="0"/>
              <a:t>Any transmission of Heartland Escapes Data will be performed over secure network protocols (https, TLS, OpenVPN)</a:t>
            </a:r>
          </a:p>
          <a:p>
            <a:r>
              <a:rPr lang="en-US" sz="1600" dirty="0"/>
              <a:t>All data will be encrypted at rest</a:t>
            </a:r>
          </a:p>
          <a:p>
            <a:r>
              <a:rPr lang="en-US" sz="1600" dirty="0"/>
              <a:t>PII will be stored as encrypted text (SSN, Account Numbers, Dates of Birth, </a:t>
            </a:r>
            <a:r>
              <a:rPr lang="en-US" sz="1600" dirty="0" err="1"/>
              <a:t>etc</a:t>
            </a:r>
            <a:r>
              <a:rPr lang="en-US" sz="1600" dirty="0"/>
              <a:t>)</a:t>
            </a:r>
          </a:p>
          <a:p>
            <a:r>
              <a:rPr lang="en-US" sz="1600" dirty="0"/>
              <a:t>PII and sensitive data will not be logged directly. (records will be identifiable by database primary keys)</a:t>
            </a:r>
          </a:p>
          <a:p>
            <a:r>
              <a:rPr lang="en-US" sz="1600" dirty="0"/>
              <a:t>All logs (network, application, and database) will be monitored by secure and vetted software. Anomalies and suspicious behavior will be flagged as it’s detected by monitoring software.</a:t>
            </a:r>
          </a:p>
          <a:p>
            <a:r>
              <a:rPr lang="en-US" sz="1600" dirty="0"/>
              <a:t>An individual or group of individuals will be available 24/7 to respond to flagged suspicious behavior within network logs.</a:t>
            </a:r>
          </a:p>
          <a:p>
            <a:r>
              <a:rPr lang="en-US" sz="1600" dirty="0"/>
              <a:t>Role Based Access Controls will be implemented to give individuals authorization to only the data and segments of the system they need to access</a:t>
            </a:r>
          </a:p>
          <a:p>
            <a:r>
              <a:rPr lang="en-US" sz="1600" dirty="0"/>
              <a:t>No individual will have direct access to production SQL scripting or data</a:t>
            </a:r>
          </a:p>
          <a:p>
            <a:r>
              <a:rPr lang="en-US" sz="1600" dirty="0"/>
              <a:t>Just-In-Time controls will be implemented so that data is only accessible when needed.</a:t>
            </a:r>
          </a:p>
        </p:txBody>
      </p:sp>
    </p:spTree>
    <p:extLst>
      <p:ext uri="{BB962C8B-B14F-4D97-AF65-F5344CB8AC3E}">
        <p14:creationId xmlns:p14="http://schemas.microsoft.com/office/powerpoint/2010/main" val="187345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E5DF-E582-C6DC-CFED-0A954334783F}"/>
              </a:ext>
            </a:extLst>
          </p:cNvPr>
          <p:cNvSpPr>
            <a:spLocks noGrp="1"/>
          </p:cNvSpPr>
          <p:nvPr>
            <p:ph type="title"/>
          </p:nvPr>
        </p:nvSpPr>
        <p:spPr>
          <a:xfrm>
            <a:off x="677334" y="609600"/>
            <a:ext cx="8596668" cy="751841"/>
          </a:xfrm>
        </p:spPr>
        <p:txBody>
          <a:bodyPr/>
          <a:lstStyle/>
          <a:p>
            <a:r>
              <a:rPr lang="en-US" dirty="0"/>
              <a:t>Policy Implementations: Continued</a:t>
            </a:r>
          </a:p>
        </p:txBody>
      </p:sp>
      <p:sp>
        <p:nvSpPr>
          <p:cNvPr id="3" name="Content Placeholder 2">
            <a:extLst>
              <a:ext uri="{FF2B5EF4-FFF2-40B4-BE49-F238E27FC236}">
                <a16:creationId xmlns:a16="http://schemas.microsoft.com/office/drawing/2014/main" id="{A9E7BFC3-68FB-FE8F-27BD-1B780336D1DC}"/>
              </a:ext>
            </a:extLst>
          </p:cNvPr>
          <p:cNvSpPr>
            <a:spLocks noGrp="1"/>
          </p:cNvSpPr>
          <p:nvPr>
            <p:ph idx="1"/>
          </p:nvPr>
        </p:nvSpPr>
        <p:spPr>
          <a:xfrm>
            <a:off x="677334" y="1361441"/>
            <a:ext cx="8596668" cy="4679922"/>
          </a:xfrm>
        </p:spPr>
        <p:txBody>
          <a:bodyPr>
            <a:noAutofit/>
          </a:bodyPr>
          <a:lstStyle/>
          <a:p>
            <a:r>
              <a:rPr lang="en-US" sz="1400" dirty="0"/>
              <a:t>Individuals performing data requests will need authentication using up to date authentication standards (currently OAuth 2.0)</a:t>
            </a:r>
          </a:p>
          <a:p>
            <a:r>
              <a:rPr lang="en-US" sz="1400" dirty="0"/>
              <a:t>Passwords will be rotated every 3 months, the new password must differ from the past 12 passwords, and each password must be at least 16 characters, with at least 1 capital letter, 2 digits, and 2 special characters.</a:t>
            </a:r>
          </a:p>
          <a:p>
            <a:r>
              <a:rPr lang="en-US" sz="1400" dirty="0"/>
              <a:t>Internal information security specialists will stay up to date with changing system and data security standards. Our system will be audited by these individuals quarterly to ensure that we are within a tolerable threshold of security best practices.</a:t>
            </a:r>
          </a:p>
          <a:p>
            <a:r>
              <a:rPr lang="en-US" sz="1400" dirty="0"/>
              <a:t>SOX auditors will be granted access to systems and infrastructure during scheduled audits.</a:t>
            </a:r>
          </a:p>
          <a:p>
            <a:r>
              <a:rPr lang="en-US" sz="1400" dirty="0"/>
              <a:t>Regular internal vulnerability assessments will be conducted, and regular external penetration tests will be conducted. Regular phishing simulations will also be conducted.</a:t>
            </a:r>
          </a:p>
          <a:p>
            <a:r>
              <a:rPr lang="en-US" sz="1400" dirty="0"/>
              <a:t>Training will be conducted regularly and repeatedly over information security (phishing awareness, USB security, etc.)</a:t>
            </a:r>
          </a:p>
          <a:p>
            <a:r>
              <a:rPr lang="en-US" sz="1400" dirty="0"/>
              <a:t>“See something, say something” training will be implemented to ensure employees are holding each other accountable, and so they know that whistle blowers will be protected by the company.</a:t>
            </a:r>
          </a:p>
          <a:p>
            <a:r>
              <a:rPr lang="en-US" sz="1400" dirty="0"/>
              <a:t>Tailored training to security roles (RBAC) will be created and conducted. Individuals with elevated access and responsibilities should be trained accordingly.</a:t>
            </a:r>
          </a:p>
          <a:p>
            <a:r>
              <a:rPr lang="en-US" sz="1400" dirty="0"/>
              <a:t>Employee reporting procedures will be well defined, and easily accessible</a:t>
            </a:r>
          </a:p>
        </p:txBody>
      </p:sp>
    </p:spTree>
    <p:extLst>
      <p:ext uri="{BB962C8B-B14F-4D97-AF65-F5344CB8AC3E}">
        <p14:creationId xmlns:p14="http://schemas.microsoft.com/office/powerpoint/2010/main" val="4278815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AC00-45BA-D94F-71A0-65D5565F4621}"/>
              </a:ext>
            </a:extLst>
          </p:cNvPr>
          <p:cNvSpPr>
            <a:spLocks noGrp="1"/>
          </p:cNvSpPr>
          <p:nvPr>
            <p:ph type="title"/>
          </p:nvPr>
        </p:nvSpPr>
        <p:spPr/>
        <p:txBody>
          <a:bodyPr/>
          <a:lstStyle/>
          <a:p>
            <a:r>
              <a:rPr lang="en-US" dirty="0"/>
              <a:t>Access Controls</a:t>
            </a:r>
          </a:p>
        </p:txBody>
      </p:sp>
      <p:sp>
        <p:nvSpPr>
          <p:cNvPr id="3" name="Content Placeholder 2">
            <a:extLst>
              <a:ext uri="{FF2B5EF4-FFF2-40B4-BE49-F238E27FC236}">
                <a16:creationId xmlns:a16="http://schemas.microsoft.com/office/drawing/2014/main" id="{AEB6623F-B2BD-DA4A-319D-6B5E285AC284}"/>
              </a:ext>
            </a:extLst>
          </p:cNvPr>
          <p:cNvSpPr>
            <a:spLocks noGrp="1"/>
          </p:cNvSpPr>
          <p:nvPr>
            <p:ph idx="1"/>
          </p:nvPr>
        </p:nvSpPr>
        <p:spPr/>
        <p:txBody>
          <a:bodyPr/>
          <a:lstStyle/>
          <a:p>
            <a:r>
              <a:rPr lang="en-US" dirty="0"/>
              <a:t>Azure Active Directory &amp; Managed Instances</a:t>
            </a:r>
          </a:p>
          <a:p>
            <a:r>
              <a:rPr lang="en-US" dirty="0"/>
              <a:t>Role Based Access Control</a:t>
            </a:r>
          </a:p>
          <a:p>
            <a:r>
              <a:rPr lang="en-US" dirty="0"/>
              <a:t>Auth 2.0: Single Sign On Authentication</a:t>
            </a:r>
          </a:p>
          <a:p>
            <a:r>
              <a:rPr lang="en-US" dirty="0"/>
              <a:t>Azure VPN Integration</a:t>
            </a:r>
          </a:p>
        </p:txBody>
      </p:sp>
      <p:pic>
        <p:nvPicPr>
          <p:cNvPr id="1026" name="Picture 2" descr="Download Lock Protect Guard Key Security Private Comments - Key Lock ...">
            <a:extLst>
              <a:ext uri="{FF2B5EF4-FFF2-40B4-BE49-F238E27FC236}">
                <a16:creationId xmlns:a16="http://schemas.microsoft.com/office/drawing/2014/main" id="{0E47270F-0F4B-0F8F-2C82-FA49033372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76" y="3562349"/>
            <a:ext cx="2445564"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033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14F56-6BDD-DCF5-5583-8E3B78947D80}"/>
              </a:ext>
            </a:extLst>
          </p:cNvPr>
          <p:cNvSpPr>
            <a:spLocks noGrp="1"/>
          </p:cNvSpPr>
          <p:nvPr>
            <p:ph type="title"/>
          </p:nvPr>
        </p:nvSpPr>
        <p:spPr/>
        <p:txBody>
          <a:bodyPr/>
          <a:lstStyle/>
          <a:p>
            <a:r>
              <a:rPr lang="en-US" dirty="0"/>
              <a:t>Data Security</a:t>
            </a:r>
          </a:p>
        </p:txBody>
      </p:sp>
      <p:sp>
        <p:nvSpPr>
          <p:cNvPr id="3" name="Content Placeholder 2">
            <a:extLst>
              <a:ext uri="{FF2B5EF4-FFF2-40B4-BE49-F238E27FC236}">
                <a16:creationId xmlns:a16="http://schemas.microsoft.com/office/drawing/2014/main" id="{884B3AB5-2459-7FA2-3BB3-96A8299B7491}"/>
              </a:ext>
            </a:extLst>
          </p:cNvPr>
          <p:cNvSpPr>
            <a:spLocks noGrp="1"/>
          </p:cNvSpPr>
          <p:nvPr>
            <p:ph sz="half" idx="1"/>
          </p:nvPr>
        </p:nvSpPr>
        <p:spPr/>
        <p:txBody>
          <a:bodyPr>
            <a:normAutofit lnSpcReduction="10000"/>
          </a:bodyPr>
          <a:lstStyle/>
          <a:p>
            <a:r>
              <a:rPr lang="en-US" dirty="0"/>
              <a:t>At Rest</a:t>
            </a:r>
          </a:p>
          <a:p>
            <a:pPr lvl="1"/>
            <a:r>
              <a:rPr lang="en-US" dirty="0"/>
              <a:t>Data in storage should not be in clear text</a:t>
            </a:r>
          </a:p>
          <a:p>
            <a:pPr lvl="1"/>
            <a:r>
              <a:rPr lang="en-US" dirty="0"/>
              <a:t>PII should be stored as cypher-text</a:t>
            </a:r>
          </a:p>
          <a:p>
            <a:pPr lvl="1"/>
            <a:r>
              <a:rPr lang="en-US" dirty="0"/>
              <a:t>Logging of data transactions should be data discrete</a:t>
            </a:r>
          </a:p>
        </p:txBody>
      </p:sp>
      <p:sp>
        <p:nvSpPr>
          <p:cNvPr id="4" name="Content Placeholder 3">
            <a:extLst>
              <a:ext uri="{FF2B5EF4-FFF2-40B4-BE49-F238E27FC236}">
                <a16:creationId xmlns:a16="http://schemas.microsoft.com/office/drawing/2014/main" id="{72E3F86F-3188-DA97-2300-E1081F2D5789}"/>
              </a:ext>
            </a:extLst>
          </p:cNvPr>
          <p:cNvSpPr>
            <a:spLocks noGrp="1"/>
          </p:cNvSpPr>
          <p:nvPr>
            <p:ph sz="half" idx="2"/>
          </p:nvPr>
        </p:nvSpPr>
        <p:spPr/>
        <p:txBody>
          <a:bodyPr>
            <a:normAutofit lnSpcReduction="10000"/>
          </a:bodyPr>
          <a:lstStyle/>
          <a:p>
            <a:r>
              <a:rPr lang="en-US" dirty="0"/>
              <a:t>In Transit</a:t>
            </a:r>
          </a:p>
          <a:p>
            <a:pPr lvl="1"/>
            <a:r>
              <a:rPr lang="en-US" dirty="0"/>
              <a:t>Data in motion is by nature more vulnerable to attack</a:t>
            </a:r>
          </a:p>
          <a:p>
            <a:pPr lvl="1"/>
            <a:r>
              <a:rPr lang="en-US" dirty="0"/>
              <a:t>PII should be transmitted as cypher-text, and decrypted by the requesting service</a:t>
            </a:r>
          </a:p>
          <a:p>
            <a:pPr lvl="1"/>
            <a:r>
              <a:rPr lang="en-US" dirty="0"/>
              <a:t>Logging of app service actions should be data discrete</a:t>
            </a:r>
          </a:p>
          <a:p>
            <a:pPr lvl="1"/>
            <a:r>
              <a:rPr lang="en-US" dirty="0"/>
              <a:t>All communication should be using https and TLS/SSL</a:t>
            </a:r>
          </a:p>
          <a:p>
            <a:pPr lvl="1"/>
            <a:r>
              <a:rPr lang="en-US" dirty="0"/>
              <a:t>There will be a single point of external access from the public website.</a:t>
            </a:r>
          </a:p>
        </p:txBody>
      </p:sp>
    </p:spTree>
    <p:extLst>
      <p:ext uri="{BB962C8B-B14F-4D97-AF65-F5344CB8AC3E}">
        <p14:creationId xmlns:p14="http://schemas.microsoft.com/office/powerpoint/2010/main" val="922028631"/>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73</TotalTime>
  <Words>1700</Words>
  <Application>Microsoft Office PowerPoint</Application>
  <PresentationFormat>Widescreen</PresentationFormat>
  <Paragraphs>127</Paragraphs>
  <Slides>15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Trebuchet MS</vt:lpstr>
      <vt:lpstr>Wingdings 3</vt:lpstr>
      <vt:lpstr>Facet</vt:lpstr>
      <vt:lpstr>“Heartland Escapes” Data Security Proposal</vt:lpstr>
      <vt:lpstr>Agenda</vt:lpstr>
      <vt:lpstr>Regulatory Requirements: Sarbanes-Oxley Act</vt:lpstr>
      <vt:lpstr>Regulatory Requirements: Payment Card Industry Data Security Standard (PCI DSS)</vt:lpstr>
      <vt:lpstr>Security Policies</vt:lpstr>
      <vt:lpstr>Policy Implementations</vt:lpstr>
      <vt:lpstr>Policy Implementations: Continued</vt:lpstr>
      <vt:lpstr>Access Controls</vt:lpstr>
      <vt:lpstr>Data Security</vt:lpstr>
      <vt:lpstr>Network  Topography</vt:lpstr>
      <vt:lpstr>Intrusion Detection &amp; Prevention</vt:lpstr>
      <vt:lpstr>Audits &amp; Logging</vt:lpstr>
      <vt:lpstr>Security Assessments</vt:lpstr>
      <vt:lpstr>Security Assessments: Document Format</vt:lpstr>
      <vt:lpstr>Security Assessments: Risk Mitigation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“Heartland Escapes” Data Security Proposal</dc:title>
  <dc:creator>Aidan Polivka</dc:creator>
  <cp:lastModifiedBy>Aidan Polivka</cp:lastModifiedBy>
  <cp:revision>1</cp:revision>
  <dcterms:created xsi:type="dcterms:W3CDTF">2024-03-11T00:18:58Z</dcterms:created>
  <dcterms:modified xsi:type="dcterms:W3CDTF">2024-03-11T01:32:04Z</dcterms:modified>
</cp:coreProperties>
</file>