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32424688" cy="19338925"/>
  <p:notesSz cx="6858000" cy="9144000"/>
  <p:defaultTextStyle>
    <a:defPPr>
      <a:defRPr lang="en-US"/>
    </a:defPPr>
    <a:lvl1pPr marL="0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35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04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670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839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08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174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343" algn="l" defTabSz="4571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00"/>
    <p:restoredTop sz="96327"/>
  </p:normalViewPr>
  <p:slideViewPr>
    <p:cSldViewPr snapToGrid="0" snapToObjects="1">
      <p:cViewPr>
        <p:scale>
          <a:sx n="90" d="100"/>
          <a:sy n="90" d="100"/>
        </p:scale>
        <p:origin x="232" y="-39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5D367-A4FB-F243-9FF4-35C52F9C17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2DA47-39FB-BE45-B848-822CB163CD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EB3-C258-FA42-BC39-596BE338BB23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916E3B-CBDD-1448-BE23-9E163CE9B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41375" y="1143000"/>
            <a:ext cx="517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05DA01-1758-724D-9B41-E53A5FEE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72E6-ADF9-7D41-8A42-F5FB6D5DB1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C414-4246-DA48-AA73-84D3AEB2F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FC69E-291D-8940-93F2-8BC7A7EF51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35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504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70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839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3008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74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343" algn="l" defTabSz="914335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41375" y="1143000"/>
            <a:ext cx="517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81BE0-5692-F645-85B4-F31D749CC1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3086" y="3164960"/>
            <a:ext cx="24318516" cy="6732811"/>
          </a:xfrm>
        </p:spPr>
        <p:txBody>
          <a:bodyPr anchor="b"/>
          <a:lstStyle>
            <a:lvl1pPr algn="ctr">
              <a:defRPr sz="159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086" y="10157413"/>
            <a:ext cx="24318516" cy="4669096"/>
          </a:xfrm>
        </p:spPr>
        <p:txBody>
          <a:bodyPr/>
          <a:lstStyle>
            <a:lvl1pPr marL="0" indent="0" algn="ctr">
              <a:buNone/>
              <a:defRPr sz="6383"/>
            </a:lvl1pPr>
            <a:lvl2pPr marL="1215923" indent="0" algn="ctr">
              <a:buNone/>
              <a:defRPr sz="5319"/>
            </a:lvl2pPr>
            <a:lvl3pPr marL="2431847" indent="0" algn="ctr">
              <a:buNone/>
              <a:defRPr sz="4787"/>
            </a:lvl3pPr>
            <a:lvl4pPr marL="3647770" indent="0" algn="ctr">
              <a:buNone/>
              <a:defRPr sz="4255"/>
            </a:lvl4pPr>
            <a:lvl5pPr marL="4863694" indent="0" algn="ctr">
              <a:buNone/>
              <a:defRPr sz="4255"/>
            </a:lvl5pPr>
            <a:lvl6pPr marL="6079617" indent="0" algn="ctr">
              <a:buNone/>
              <a:defRPr sz="4255"/>
            </a:lvl6pPr>
            <a:lvl7pPr marL="7295540" indent="0" algn="ctr">
              <a:buNone/>
              <a:defRPr sz="4255"/>
            </a:lvl7pPr>
            <a:lvl8pPr marL="8511464" indent="0" algn="ctr">
              <a:buNone/>
              <a:defRPr sz="4255"/>
            </a:lvl8pPr>
            <a:lvl9pPr marL="9727387" indent="0" algn="ctr">
              <a:buNone/>
              <a:defRPr sz="42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3918" y="1029619"/>
            <a:ext cx="6991573" cy="1638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9198" y="1029619"/>
            <a:ext cx="20569411" cy="1638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310" y="4821304"/>
            <a:ext cx="27966293" cy="8044454"/>
          </a:xfrm>
        </p:spPr>
        <p:txBody>
          <a:bodyPr anchor="b"/>
          <a:lstStyle>
            <a:lvl1pPr>
              <a:defRPr sz="159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2310" y="12941862"/>
            <a:ext cx="27966293" cy="4230388"/>
          </a:xfrm>
        </p:spPr>
        <p:txBody>
          <a:bodyPr/>
          <a:lstStyle>
            <a:lvl1pPr marL="0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1pPr>
            <a:lvl2pPr marL="1215923" indent="0">
              <a:buNone/>
              <a:defRPr sz="5319">
                <a:solidFill>
                  <a:schemeClr val="tx1">
                    <a:tint val="75000"/>
                  </a:schemeClr>
                </a:solidFill>
              </a:defRPr>
            </a:lvl2pPr>
            <a:lvl3pPr marL="2431847" indent="0">
              <a:buNone/>
              <a:defRPr sz="4787">
                <a:solidFill>
                  <a:schemeClr val="tx1">
                    <a:tint val="75000"/>
                  </a:schemeClr>
                </a:solidFill>
              </a:defRPr>
            </a:lvl3pPr>
            <a:lvl4pPr marL="364777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4pPr>
            <a:lvl5pPr marL="4863694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5pPr>
            <a:lvl6pPr marL="6079617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6pPr>
            <a:lvl7pPr marL="7295540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7pPr>
            <a:lvl8pPr marL="8511464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8pPr>
            <a:lvl9pPr marL="9727387" indent="0">
              <a:buNone/>
              <a:defRPr sz="42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9198" y="5148094"/>
            <a:ext cx="13780492" cy="1227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14999" y="5148094"/>
            <a:ext cx="13780492" cy="12270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1" y="1029623"/>
            <a:ext cx="27966293" cy="37379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3424" y="4740724"/>
            <a:ext cx="13717162" cy="2323356"/>
          </a:xfrm>
        </p:spPr>
        <p:txBody>
          <a:bodyPr anchor="b"/>
          <a:lstStyle>
            <a:lvl1pPr marL="0" indent="0">
              <a:buNone/>
              <a:defRPr sz="6383" b="1"/>
            </a:lvl1pPr>
            <a:lvl2pPr marL="1215923" indent="0">
              <a:buNone/>
              <a:defRPr sz="5319" b="1"/>
            </a:lvl2pPr>
            <a:lvl3pPr marL="2431847" indent="0">
              <a:buNone/>
              <a:defRPr sz="4787" b="1"/>
            </a:lvl3pPr>
            <a:lvl4pPr marL="3647770" indent="0">
              <a:buNone/>
              <a:defRPr sz="4255" b="1"/>
            </a:lvl4pPr>
            <a:lvl5pPr marL="4863694" indent="0">
              <a:buNone/>
              <a:defRPr sz="4255" b="1"/>
            </a:lvl5pPr>
            <a:lvl6pPr marL="6079617" indent="0">
              <a:buNone/>
              <a:defRPr sz="4255" b="1"/>
            </a:lvl6pPr>
            <a:lvl7pPr marL="7295540" indent="0">
              <a:buNone/>
              <a:defRPr sz="4255" b="1"/>
            </a:lvl7pPr>
            <a:lvl8pPr marL="8511464" indent="0">
              <a:buNone/>
              <a:defRPr sz="4255" b="1"/>
            </a:lvl8pPr>
            <a:lvl9pPr marL="9727387" indent="0">
              <a:buNone/>
              <a:defRPr sz="42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424" y="7064080"/>
            <a:ext cx="13717162" cy="10390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14998" y="4740724"/>
            <a:ext cx="13784716" cy="2323356"/>
          </a:xfrm>
        </p:spPr>
        <p:txBody>
          <a:bodyPr anchor="b"/>
          <a:lstStyle>
            <a:lvl1pPr marL="0" indent="0">
              <a:buNone/>
              <a:defRPr sz="6383" b="1"/>
            </a:lvl1pPr>
            <a:lvl2pPr marL="1215923" indent="0">
              <a:buNone/>
              <a:defRPr sz="5319" b="1"/>
            </a:lvl2pPr>
            <a:lvl3pPr marL="2431847" indent="0">
              <a:buNone/>
              <a:defRPr sz="4787" b="1"/>
            </a:lvl3pPr>
            <a:lvl4pPr marL="3647770" indent="0">
              <a:buNone/>
              <a:defRPr sz="4255" b="1"/>
            </a:lvl4pPr>
            <a:lvl5pPr marL="4863694" indent="0">
              <a:buNone/>
              <a:defRPr sz="4255" b="1"/>
            </a:lvl5pPr>
            <a:lvl6pPr marL="6079617" indent="0">
              <a:buNone/>
              <a:defRPr sz="4255" b="1"/>
            </a:lvl6pPr>
            <a:lvl7pPr marL="7295540" indent="0">
              <a:buNone/>
              <a:defRPr sz="4255" b="1"/>
            </a:lvl7pPr>
            <a:lvl8pPr marL="8511464" indent="0">
              <a:buNone/>
              <a:defRPr sz="4255" b="1"/>
            </a:lvl8pPr>
            <a:lvl9pPr marL="9727387" indent="0">
              <a:buNone/>
              <a:defRPr sz="42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14998" y="7064080"/>
            <a:ext cx="13784716" cy="10390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4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5" y="1289262"/>
            <a:ext cx="10457805" cy="4512416"/>
          </a:xfrm>
        </p:spPr>
        <p:txBody>
          <a:bodyPr anchor="b"/>
          <a:lstStyle>
            <a:lvl1pPr>
              <a:defRPr sz="8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716" y="2784451"/>
            <a:ext cx="16414998" cy="13743171"/>
          </a:xfrm>
        </p:spPr>
        <p:txBody>
          <a:bodyPr/>
          <a:lstStyle>
            <a:lvl1pPr>
              <a:defRPr sz="8510"/>
            </a:lvl1pPr>
            <a:lvl2pPr>
              <a:defRPr sz="7447"/>
            </a:lvl2pPr>
            <a:lvl3pPr>
              <a:defRPr sz="6383"/>
            </a:lvl3pPr>
            <a:lvl4pPr>
              <a:defRPr sz="5319"/>
            </a:lvl4pPr>
            <a:lvl5pPr>
              <a:defRPr sz="5319"/>
            </a:lvl5pPr>
            <a:lvl6pPr>
              <a:defRPr sz="5319"/>
            </a:lvl6pPr>
            <a:lvl7pPr>
              <a:defRPr sz="5319"/>
            </a:lvl7pPr>
            <a:lvl8pPr>
              <a:defRPr sz="5319"/>
            </a:lvl8pPr>
            <a:lvl9pPr>
              <a:defRPr sz="5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425" y="5801678"/>
            <a:ext cx="10457805" cy="10748325"/>
          </a:xfrm>
        </p:spPr>
        <p:txBody>
          <a:bodyPr/>
          <a:lstStyle>
            <a:lvl1pPr marL="0" indent="0">
              <a:buNone/>
              <a:defRPr sz="4255"/>
            </a:lvl1pPr>
            <a:lvl2pPr marL="1215923" indent="0">
              <a:buNone/>
              <a:defRPr sz="3723"/>
            </a:lvl2pPr>
            <a:lvl3pPr marL="2431847" indent="0">
              <a:buNone/>
              <a:defRPr sz="3191"/>
            </a:lvl3pPr>
            <a:lvl4pPr marL="3647770" indent="0">
              <a:buNone/>
              <a:defRPr sz="2660"/>
            </a:lvl4pPr>
            <a:lvl5pPr marL="4863694" indent="0">
              <a:buNone/>
              <a:defRPr sz="2660"/>
            </a:lvl5pPr>
            <a:lvl6pPr marL="6079617" indent="0">
              <a:buNone/>
              <a:defRPr sz="2660"/>
            </a:lvl6pPr>
            <a:lvl7pPr marL="7295540" indent="0">
              <a:buNone/>
              <a:defRPr sz="2660"/>
            </a:lvl7pPr>
            <a:lvl8pPr marL="8511464" indent="0">
              <a:buNone/>
              <a:defRPr sz="2660"/>
            </a:lvl8pPr>
            <a:lvl9pPr marL="9727387" indent="0">
              <a:buNone/>
              <a:defRPr sz="2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25" y="1289262"/>
            <a:ext cx="10457805" cy="4512416"/>
          </a:xfrm>
        </p:spPr>
        <p:txBody>
          <a:bodyPr anchor="b"/>
          <a:lstStyle>
            <a:lvl1pPr>
              <a:defRPr sz="85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84716" y="2784451"/>
            <a:ext cx="16414998" cy="13743171"/>
          </a:xfrm>
        </p:spPr>
        <p:txBody>
          <a:bodyPr anchor="t"/>
          <a:lstStyle>
            <a:lvl1pPr marL="0" indent="0">
              <a:buNone/>
              <a:defRPr sz="8510"/>
            </a:lvl1pPr>
            <a:lvl2pPr marL="1215923" indent="0">
              <a:buNone/>
              <a:defRPr sz="7447"/>
            </a:lvl2pPr>
            <a:lvl3pPr marL="2431847" indent="0">
              <a:buNone/>
              <a:defRPr sz="6383"/>
            </a:lvl3pPr>
            <a:lvl4pPr marL="3647770" indent="0">
              <a:buNone/>
              <a:defRPr sz="5319"/>
            </a:lvl4pPr>
            <a:lvl5pPr marL="4863694" indent="0">
              <a:buNone/>
              <a:defRPr sz="5319"/>
            </a:lvl5pPr>
            <a:lvl6pPr marL="6079617" indent="0">
              <a:buNone/>
              <a:defRPr sz="5319"/>
            </a:lvl6pPr>
            <a:lvl7pPr marL="7295540" indent="0">
              <a:buNone/>
              <a:defRPr sz="5319"/>
            </a:lvl7pPr>
            <a:lvl8pPr marL="8511464" indent="0">
              <a:buNone/>
              <a:defRPr sz="5319"/>
            </a:lvl8pPr>
            <a:lvl9pPr marL="9727387" indent="0">
              <a:buNone/>
              <a:defRPr sz="53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3425" y="5801678"/>
            <a:ext cx="10457805" cy="10748325"/>
          </a:xfrm>
        </p:spPr>
        <p:txBody>
          <a:bodyPr/>
          <a:lstStyle>
            <a:lvl1pPr marL="0" indent="0">
              <a:buNone/>
              <a:defRPr sz="4255"/>
            </a:lvl1pPr>
            <a:lvl2pPr marL="1215923" indent="0">
              <a:buNone/>
              <a:defRPr sz="3723"/>
            </a:lvl2pPr>
            <a:lvl3pPr marL="2431847" indent="0">
              <a:buNone/>
              <a:defRPr sz="3191"/>
            </a:lvl3pPr>
            <a:lvl4pPr marL="3647770" indent="0">
              <a:buNone/>
              <a:defRPr sz="2660"/>
            </a:lvl4pPr>
            <a:lvl5pPr marL="4863694" indent="0">
              <a:buNone/>
              <a:defRPr sz="2660"/>
            </a:lvl5pPr>
            <a:lvl6pPr marL="6079617" indent="0">
              <a:buNone/>
              <a:defRPr sz="2660"/>
            </a:lvl6pPr>
            <a:lvl7pPr marL="7295540" indent="0">
              <a:buNone/>
              <a:defRPr sz="2660"/>
            </a:lvl7pPr>
            <a:lvl8pPr marL="8511464" indent="0">
              <a:buNone/>
              <a:defRPr sz="2660"/>
            </a:lvl8pPr>
            <a:lvl9pPr marL="9727387" indent="0">
              <a:buNone/>
              <a:defRPr sz="2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9198" y="1029623"/>
            <a:ext cx="27966293" cy="373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198" y="5148094"/>
            <a:ext cx="27966293" cy="12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9197" y="17924323"/>
            <a:ext cx="7295555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EF34-48CC-D94D-B721-C633EE0F4B72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40678" y="17924323"/>
            <a:ext cx="10943332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99936" y="17924323"/>
            <a:ext cx="7295555" cy="10296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C1A2-61D9-D541-81C7-4F05C7B6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5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1847" rtl="0" eaLnBrk="1" latinLnBrk="0" hangingPunct="1">
        <a:lnSpc>
          <a:spcPct val="90000"/>
        </a:lnSpc>
        <a:spcBef>
          <a:spcPct val="0"/>
        </a:spcBef>
        <a:buNone/>
        <a:defRPr sz="11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7962" indent="-607962" algn="l" defTabSz="2431847" rtl="0" eaLnBrk="1" latinLnBrk="0" hangingPunct="1">
        <a:lnSpc>
          <a:spcPct val="90000"/>
        </a:lnSpc>
        <a:spcBef>
          <a:spcPts val="2660"/>
        </a:spcBef>
        <a:buFont typeface="Arial" panose="020B0604020202020204" pitchFamily="34" charset="0"/>
        <a:buChar char="•"/>
        <a:defRPr sz="7447" kern="1200">
          <a:solidFill>
            <a:schemeClr val="tx1"/>
          </a:solidFill>
          <a:latin typeface="+mn-lt"/>
          <a:ea typeface="+mn-ea"/>
          <a:cs typeface="+mn-cs"/>
        </a:defRPr>
      </a:lvl1pPr>
      <a:lvl2pPr marL="1823885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6383" kern="1200">
          <a:solidFill>
            <a:schemeClr val="tx1"/>
          </a:solidFill>
          <a:latin typeface="+mn-lt"/>
          <a:ea typeface="+mn-ea"/>
          <a:cs typeface="+mn-cs"/>
        </a:defRPr>
      </a:lvl2pPr>
      <a:lvl3pPr marL="303980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5319" kern="1200">
          <a:solidFill>
            <a:schemeClr val="tx1"/>
          </a:solidFill>
          <a:latin typeface="+mn-lt"/>
          <a:ea typeface="+mn-ea"/>
          <a:cs typeface="+mn-cs"/>
        </a:defRPr>
      </a:lvl3pPr>
      <a:lvl4pPr marL="4255732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4pPr>
      <a:lvl5pPr marL="5471655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5pPr>
      <a:lvl6pPr marL="668757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6pPr>
      <a:lvl7pPr marL="7903502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7pPr>
      <a:lvl8pPr marL="9119426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8pPr>
      <a:lvl9pPr marL="10335349" indent="-607962" algn="l" defTabSz="2431847" rtl="0" eaLnBrk="1" latinLnBrk="0" hangingPunct="1">
        <a:lnSpc>
          <a:spcPct val="90000"/>
        </a:lnSpc>
        <a:spcBef>
          <a:spcPts val="1330"/>
        </a:spcBef>
        <a:buFont typeface="Arial" panose="020B0604020202020204" pitchFamily="34" charset="0"/>
        <a:buChar char="•"/>
        <a:defRPr sz="4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1pPr>
      <a:lvl2pPr marL="1215923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2pPr>
      <a:lvl3pPr marL="243184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3pPr>
      <a:lvl4pPr marL="364777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4pPr>
      <a:lvl5pPr marL="4863694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5pPr>
      <a:lvl6pPr marL="607961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6pPr>
      <a:lvl7pPr marL="7295540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7pPr>
      <a:lvl8pPr marL="8511464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8pPr>
      <a:lvl9pPr marL="9727387" algn="l" defTabSz="2431847" rtl="0" eaLnBrk="1" latinLnBrk="0" hangingPunct="1">
        <a:defRPr sz="4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ntasyfootballdatapros.com/static/files/2019projections.csv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7.png"/><Relationship Id="rId26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hyperlink" Target="https://en.wikipedia.org/wiki/Wikipedia:WikiProject_National_Football_League/National_Football_League_team_abbreviations" TargetMode="External"/><Relationship Id="rId7" Type="http://schemas.openxmlformats.org/officeDocument/2006/relationships/hyperlink" Target="https://www.fantasyfootballdatapros.com/static/data_v2.zip" TargetMode="External"/><Relationship Id="rId12" Type="http://schemas.microsoft.com/office/2007/relationships/hdphoto" Target="../media/hdphoto1.wdp"/><Relationship Id="rId17" Type="http://schemas.microsoft.com/office/2007/relationships/hdphoto" Target="../media/hdphoto4.wdp"/><Relationship Id="rId25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image" Target="../media/image4.png"/><Relationship Id="rId24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microsoft.com/office/2007/relationships/hdphoto" Target="../media/hdphoto2.wdp"/><Relationship Id="rId23" Type="http://schemas.openxmlformats.org/officeDocument/2006/relationships/image" Target="../media/image11.png"/><Relationship Id="rId10" Type="http://schemas.openxmlformats.org/officeDocument/2006/relationships/hyperlink" Target="https://kilthub.cmu.edu/articles/dataset/Compiled_daily_temperature_and_precipitation_data_for_the_U_S_cities/7890488" TargetMode="External"/><Relationship Id="rId19" Type="http://schemas.openxmlformats.org/officeDocument/2006/relationships/image" Target="../media/image8.svg"/><Relationship Id="rId4" Type="http://schemas.openxmlformats.org/officeDocument/2006/relationships/hyperlink" Target="Every%20NFL%20Player%20in%20CSV%20format" TargetMode="External"/><Relationship Id="rId9" Type="http://schemas.openxmlformats.org/officeDocument/2006/relationships/hyperlink" Target="https://www.kaggle.com/mur418/espn-2019-stats-and-2020-nfl-fantasy-projections" TargetMode="External"/><Relationship Id="rId14" Type="http://schemas.openxmlformats.org/officeDocument/2006/relationships/image" Target="../media/image6.sv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50D5B31-4D59-EB42-9B77-8864FF684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1228"/>
              </p:ext>
            </p:extLst>
          </p:nvPr>
        </p:nvGraphicFramePr>
        <p:xfrm>
          <a:off x="13692676" y="1071446"/>
          <a:ext cx="28388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19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107511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players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unique_id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tombrady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Tom Brady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joshallen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Josh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7F320C09-52C4-F44F-BCD9-F688BC86F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88592"/>
              </p:ext>
            </p:extLst>
          </p:nvPr>
        </p:nvGraphicFramePr>
        <p:xfrm>
          <a:off x="14127291" y="2309363"/>
          <a:ext cx="161689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6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positions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qb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qb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BC939BED-EA76-504D-804E-3286068D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8693"/>
              </p:ext>
            </p:extLst>
          </p:nvPr>
        </p:nvGraphicFramePr>
        <p:xfrm>
          <a:off x="22341318" y="7897485"/>
          <a:ext cx="339036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708343">
                  <a:extLst>
                    <a:ext uri="{9D8B030D-6E8A-4147-A177-3AD203B41FA5}">
                      <a16:colId xmlns:a16="http://schemas.microsoft.com/office/drawing/2014/main" val="2581927136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824660855"/>
                    </a:ext>
                  </a:extLst>
                </a:gridCol>
                <a:gridCol w="866554">
                  <a:extLst>
                    <a:ext uri="{9D8B030D-6E8A-4147-A177-3AD203B41FA5}">
                      <a16:colId xmlns:a16="http://schemas.microsoft.com/office/drawing/2014/main" val="2517035162"/>
                    </a:ext>
                  </a:extLst>
                </a:gridCol>
              </a:tblGrid>
              <a:tr h="1510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performance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6478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48118"/>
                  </a:ext>
                </a:extLst>
              </a:tr>
            </a:tbl>
          </a:graphicData>
        </a:graphic>
      </p:graphicFrame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555811D7-C26E-F54A-9CA0-DEC6ACD3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02007"/>
              </p:ext>
            </p:extLst>
          </p:nvPr>
        </p:nvGraphicFramePr>
        <p:xfrm>
          <a:off x="14436267" y="3502614"/>
          <a:ext cx="161689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36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player_dob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19770803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19960521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51D37766-A338-B141-9788-71FA4510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63825"/>
              </p:ext>
            </p:extLst>
          </p:nvPr>
        </p:nvGraphicFramePr>
        <p:xfrm>
          <a:off x="16330416" y="2860127"/>
          <a:ext cx="19231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305542721"/>
                    </a:ext>
                  </a:extLst>
                </a:gridCol>
                <a:gridCol w="587475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player_age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5" name="Table 16">
            <a:extLst>
              <a:ext uri="{FF2B5EF4-FFF2-40B4-BE49-F238E27FC236}">
                <a16:creationId xmlns:a16="http://schemas.microsoft.com/office/drawing/2014/main" id="{9EA520F6-F49B-C043-95FB-3D48B2061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77352"/>
              </p:ext>
            </p:extLst>
          </p:nvPr>
        </p:nvGraphicFramePr>
        <p:xfrm>
          <a:off x="16342312" y="10835713"/>
          <a:ext cx="9795253" cy="99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77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739857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19198">
                  <a:extLst>
                    <a:ext uri="{9D8B030D-6E8A-4147-A177-3AD203B41FA5}">
                      <a16:colId xmlns:a16="http://schemas.microsoft.com/office/drawing/2014/main" val="2133567665"/>
                    </a:ext>
                  </a:extLst>
                </a:gridCol>
                <a:gridCol w="777596">
                  <a:extLst>
                    <a:ext uri="{9D8B030D-6E8A-4147-A177-3AD203B41FA5}">
                      <a16:colId xmlns:a16="http://schemas.microsoft.com/office/drawing/2014/main" val="3374332618"/>
                    </a:ext>
                  </a:extLst>
                </a:gridCol>
                <a:gridCol w="253394">
                  <a:extLst>
                    <a:ext uri="{9D8B030D-6E8A-4147-A177-3AD203B41FA5}">
                      <a16:colId xmlns:a16="http://schemas.microsoft.com/office/drawing/2014/main" val="293562777"/>
                    </a:ext>
                  </a:extLst>
                </a:gridCol>
                <a:gridCol w="796175">
                  <a:extLst>
                    <a:ext uri="{9D8B030D-6E8A-4147-A177-3AD203B41FA5}">
                      <a16:colId xmlns:a16="http://schemas.microsoft.com/office/drawing/2014/main" val="3203411204"/>
                    </a:ext>
                  </a:extLst>
                </a:gridCol>
                <a:gridCol w="386139">
                  <a:extLst>
                    <a:ext uri="{9D8B030D-6E8A-4147-A177-3AD203B41FA5}">
                      <a16:colId xmlns:a16="http://schemas.microsoft.com/office/drawing/2014/main" val="2122085707"/>
                    </a:ext>
                  </a:extLst>
                </a:gridCol>
                <a:gridCol w="832749">
                  <a:extLst>
                    <a:ext uri="{9D8B030D-6E8A-4147-A177-3AD203B41FA5}">
                      <a16:colId xmlns:a16="http://schemas.microsoft.com/office/drawing/2014/main" val="3557873661"/>
                    </a:ext>
                  </a:extLst>
                </a:gridCol>
                <a:gridCol w="855771">
                  <a:extLst>
                    <a:ext uri="{9D8B030D-6E8A-4147-A177-3AD203B41FA5}">
                      <a16:colId xmlns:a16="http://schemas.microsoft.com/office/drawing/2014/main" val="962836456"/>
                    </a:ext>
                  </a:extLst>
                </a:gridCol>
                <a:gridCol w="814171">
                  <a:extLst>
                    <a:ext uri="{9D8B030D-6E8A-4147-A177-3AD203B41FA5}">
                      <a16:colId xmlns:a16="http://schemas.microsoft.com/office/drawing/2014/main" val="963066694"/>
                    </a:ext>
                  </a:extLst>
                </a:gridCol>
                <a:gridCol w="315688">
                  <a:extLst>
                    <a:ext uri="{9D8B030D-6E8A-4147-A177-3AD203B41FA5}">
                      <a16:colId xmlns:a16="http://schemas.microsoft.com/office/drawing/2014/main" val="3289064652"/>
                    </a:ext>
                  </a:extLst>
                </a:gridCol>
                <a:gridCol w="272265">
                  <a:extLst>
                    <a:ext uri="{9D8B030D-6E8A-4147-A177-3AD203B41FA5}">
                      <a16:colId xmlns:a16="http://schemas.microsoft.com/office/drawing/2014/main" val="3384270025"/>
                    </a:ext>
                  </a:extLst>
                </a:gridCol>
                <a:gridCol w="969281">
                  <a:extLst>
                    <a:ext uri="{9D8B030D-6E8A-4147-A177-3AD203B41FA5}">
                      <a16:colId xmlns:a16="http://schemas.microsoft.com/office/drawing/2014/main" val="303862930"/>
                    </a:ext>
                  </a:extLst>
                </a:gridCol>
                <a:gridCol w="927681">
                  <a:extLst>
                    <a:ext uri="{9D8B030D-6E8A-4147-A177-3AD203B41FA5}">
                      <a16:colId xmlns:a16="http://schemas.microsoft.com/office/drawing/2014/main" val="4213182924"/>
                    </a:ext>
                  </a:extLst>
                </a:gridCol>
                <a:gridCol w="242611">
                  <a:extLst>
                    <a:ext uri="{9D8B030D-6E8A-4147-A177-3AD203B41FA5}">
                      <a16:colId xmlns:a16="http://schemas.microsoft.com/office/drawing/2014/main" val="4085467757"/>
                    </a:ext>
                  </a:extLst>
                </a:gridCol>
              </a:tblGrid>
              <a:tr h="151009">
                <a:tc gridSpan="15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stats_table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player_id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week_id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PassingAtt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RushingAtt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ReceivingYds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ReceivingTD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6" name="Table 16">
            <a:extLst>
              <a:ext uri="{FF2B5EF4-FFF2-40B4-BE49-F238E27FC236}">
                <a16:creationId xmlns:a16="http://schemas.microsoft.com/office/drawing/2014/main" id="{208DD311-1938-3E44-B4DD-5333C005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88880"/>
              </p:ext>
            </p:extLst>
          </p:nvPr>
        </p:nvGraphicFramePr>
        <p:xfrm>
          <a:off x="17553811" y="1067156"/>
          <a:ext cx="243115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805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3833138458"/>
                    </a:ext>
                  </a:extLst>
                </a:gridCol>
                <a:gridCol w="683947">
                  <a:extLst>
                    <a:ext uri="{9D8B030D-6E8A-4147-A177-3AD203B41FA5}">
                      <a16:colId xmlns:a16="http://schemas.microsoft.com/office/drawing/2014/main" val="11842540"/>
                    </a:ext>
                  </a:extLst>
                </a:gridCol>
              </a:tblGrid>
              <a:tr h="1510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week_table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week_start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20190907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20190914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28" name="Table 16">
            <a:extLst>
              <a:ext uri="{FF2B5EF4-FFF2-40B4-BE49-F238E27FC236}">
                <a16:creationId xmlns:a16="http://schemas.microsoft.com/office/drawing/2014/main" id="{9337CEE1-58AF-7149-A483-37595EA2C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91108"/>
              </p:ext>
            </p:extLst>
          </p:nvPr>
        </p:nvGraphicFramePr>
        <p:xfrm>
          <a:off x="16318523" y="8707684"/>
          <a:ext cx="458648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31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18358">
                  <a:extLst>
                    <a:ext uri="{9D8B030D-6E8A-4147-A177-3AD203B41FA5}">
                      <a16:colId xmlns:a16="http://schemas.microsoft.com/office/drawing/2014/main" val="3114881985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3791851577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2161357297"/>
                    </a:ext>
                  </a:extLst>
                </a:gridCol>
                <a:gridCol w="85135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</a:tblGrid>
              <a:tr h="151009">
                <a:tc gridSpan="5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weather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temperature_min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temperature_max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3C40CE5-784D-444C-9B18-DA626AC5B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87090"/>
              </p:ext>
            </p:extLst>
          </p:nvPr>
        </p:nvGraphicFramePr>
        <p:xfrm>
          <a:off x="16330417" y="9755630"/>
          <a:ext cx="981204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36">
                  <a:extLst>
                    <a:ext uri="{9D8B030D-6E8A-4147-A177-3AD203B41FA5}">
                      <a16:colId xmlns:a16="http://schemas.microsoft.com/office/drawing/2014/main" val="1734754462"/>
                    </a:ext>
                  </a:extLst>
                </a:gridCol>
                <a:gridCol w="836984">
                  <a:extLst>
                    <a:ext uri="{9D8B030D-6E8A-4147-A177-3AD203B41FA5}">
                      <a16:colId xmlns:a16="http://schemas.microsoft.com/office/drawing/2014/main" val="4158293005"/>
                    </a:ext>
                  </a:extLst>
                </a:gridCol>
                <a:gridCol w="795609">
                  <a:extLst>
                    <a:ext uri="{9D8B030D-6E8A-4147-A177-3AD203B41FA5}">
                      <a16:colId xmlns:a16="http://schemas.microsoft.com/office/drawing/2014/main" val="4271968494"/>
                    </a:ext>
                  </a:extLst>
                </a:gridCol>
                <a:gridCol w="814266">
                  <a:extLst>
                    <a:ext uri="{9D8B030D-6E8A-4147-A177-3AD203B41FA5}">
                      <a16:colId xmlns:a16="http://schemas.microsoft.com/office/drawing/2014/main" val="1996689248"/>
                    </a:ext>
                  </a:extLst>
                </a:gridCol>
                <a:gridCol w="749363">
                  <a:extLst>
                    <a:ext uri="{9D8B030D-6E8A-4147-A177-3AD203B41FA5}">
                      <a16:colId xmlns:a16="http://schemas.microsoft.com/office/drawing/2014/main" val="103232273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2677152880"/>
                    </a:ext>
                  </a:extLst>
                </a:gridCol>
                <a:gridCol w="378143">
                  <a:extLst>
                    <a:ext uri="{9D8B030D-6E8A-4147-A177-3AD203B41FA5}">
                      <a16:colId xmlns:a16="http://schemas.microsoft.com/office/drawing/2014/main" val="3124342020"/>
                    </a:ext>
                  </a:extLst>
                </a:gridCol>
                <a:gridCol w="384493">
                  <a:extLst>
                    <a:ext uri="{9D8B030D-6E8A-4147-A177-3AD203B41FA5}">
                      <a16:colId xmlns:a16="http://schemas.microsoft.com/office/drawing/2014/main" val="4169133479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4216744956"/>
                    </a:ext>
                  </a:extLst>
                </a:gridCol>
                <a:gridCol w="397193">
                  <a:extLst>
                    <a:ext uri="{9D8B030D-6E8A-4147-A177-3AD203B41FA5}">
                      <a16:colId xmlns:a16="http://schemas.microsoft.com/office/drawing/2014/main" val="1825296539"/>
                    </a:ext>
                  </a:extLst>
                </a:gridCol>
                <a:gridCol w="312294">
                  <a:extLst>
                    <a:ext uri="{9D8B030D-6E8A-4147-A177-3AD203B41FA5}">
                      <a16:colId xmlns:a16="http://schemas.microsoft.com/office/drawing/2014/main" val="614409912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90654046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893040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65071807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313222160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923171025"/>
                    </a:ext>
                  </a:extLst>
                </a:gridCol>
                <a:gridCol w="289267">
                  <a:extLst>
                    <a:ext uri="{9D8B030D-6E8A-4147-A177-3AD203B41FA5}">
                      <a16:colId xmlns:a16="http://schemas.microsoft.com/office/drawing/2014/main" val="289098346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553948886"/>
                    </a:ext>
                  </a:extLst>
                </a:gridCol>
                <a:gridCol w="301004">
                  <a:extLst>
                    <a:ext uri="{9D8B030D-6E8A-4147-A177-3AD203B41FA5}">
                      <a16:colId xmlns:a16="http://schemas.microsoft.com/office/drawing/2014/main" val="3461586152"/>
                    </a:ext>
                  </a:extLst>
                </a:gridCol>
                <a:gridCol w="373035">
                  <a:extLst>
                    <a:ext uri="{9D8B030D-6E8A-4147-A177-3AD203B41FA5}">
                      <a16:colId xmlns:a16="http://schemas.microsoft.com/office/drawing/2014/main" val="151667688"/>
                    </a:ext>
                  </a:extLst>
                </a:gridCol>
                <a:gridCol w="533634">
                  <a:extLst>
                    <a:ext uri="{9D8B030D-6E8A-4147-A177-3AD203B41FA5}">
                      <a16:colId xmlns:a16="http://schemas.microsoft.com/office/drawing/2014/main" val="800632550"/>
                    </a:ext>
                  </a:extLst>
                </a:gridCol>
              </a:tblGrid>
              <a:tr h="172132">
                <a:tc gridSpan="21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opponents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05734"/>
                  </a:ext>
                </a:extLst>
              </a:tr>
              <a:tr h="1721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week_id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team_name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game_date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game_time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week_day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BUF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NYG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NYJ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WAS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224222"/>
                  </a:ext>
                </a:extLst>
              </a:tr>
              <a:tr h="17213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20190907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091109"/>
                  </a:ext>
                </a:extLst>
              </a:tr>
              <a:tr h="22792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20190906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917667"/>
                  </a:ext>
                </a:extLst>
              </a:tr>
            </a:tbl>
          </a:graphicData>
        </a:graphic>
      </p:graphicFrame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0B0864C5-9666-F842-99DC-73176DD44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65492"/>
              </p:ext>
            </p:extLst>
          </p:nvPr>
        </p:nvGraphicFramePr>
        <p:xfrm>
          <a:off x="15511147" y="4766350"/>
          <a:ext cx="28388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19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1075111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player_team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F1553A03-9C52-CC49-8624-6E503C1D1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5527"/>
              </p:ext>
            </p:extLst>
          </p:nvPr>
        </p:nvGraphicFramePr>
        <p:xfrm>
          <a:off x="21830323" y="5115849"/>
          <a:ext cx="2128107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647921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game_location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878E613C-4950-1D4B-91C1-C71303B1C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65495"/>
              </p:ext>
            </p:extLst>
          </p:nvPr>
        </p:nvGraphicFramePr>
        <p:xfrm>
          <a:off x="16318523" y="7653645"/>
          <a:ext cx="273510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1254922">
                  <a:extLst>
                    <a:ext uri="{9D8B030D-6E8A-4147-A177-3AD203B41FA5}">
                      <a16:colId xmlns:a16="http://schemas.microsoft.com/office/drawing/2014/main" val="11842540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time_displacement_table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hours_displaced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44" name="Table 16">
            <a:extLst>
              <a:ext uri="{FF2B5EF4-FFF2-40B4-BE49-F238E27FC236}">
                <a16:creationId xmlns:a16="http://schemas.microsoft.com/office/drawing/2014/main" id="{AB90A58E-54D0-6142-84C1-CBC6639D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5912"/>
              </p:ext>
            </p:extLst>
          </p:nvPr>
        </p:nvGraphicFramePr>
        <p:xfrm>
          <a:off x="13899483" y="6820242"/>
          <a:ext cx="221223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76509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injury_status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player_id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injury_status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603E10-B23E-5847-BA0A-7F38A347975E}"/>
              </a:ext>
            </a:extLst>
          </p:cNvPr>
          <p:cNvSpPr/>
          <p:nvPr/>
        </p:nvSpPr>
        <p:spPr>
          <a:xfrm>
            <a:off x="289210" y="669253"/>
            <a:ext cx="31881946" cy="11934871"/>
          </a:xfrm>
          <a:prstGeom prst="roundRect">
            <a:avLst>
              <a:gd name="adj" fmla="val 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ea typeface="Geneva" panose="020B0503030404040204" pitchFamily="34" charset="0"/>
              </a:rPr>
              <a:t>Data Ingestion</a:t>
            </a:r>
          </a:p>
          <a:p>
            <a:endParaRPr lang="en-US" dirty="0">
              <a:solidFill>
                <a:schemeClr val="tx1"/>
              </a:solidFill>
              <a:ea typeface="Geneva" panose="020B05030304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Data Limits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Years: 2019 and 2020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Positions: offense and whole-team defense</a:t>
            </a:r>
          </a:p>
          <a:p>
            <a:r>
              <a:rPr lang="en-US" dirty="0">
                <a:solidFill>
                  <a:schemeClr val="tx1"/>
                </a:solidFill>
                <a:ea typeface="Geneva" panose="020B0503030404040204" pitchFamily="34" charset="0"/>
              </a:rPr>
              <a:t>Platform: ESPN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2B1AAA3-2AEE-5844-B32A-F131CA6D6C4B}"/>
              </a:ext>
            </a:extLst>
          </p:cNvPr>
          <p:cNvCxnSpPr>
            <a:cxnSpLocks/>
            <a:stCxn id="16" idx="1"/>
            <a:endCxn id="18" idx="1"/>
          </p:cNvCxnSpPr>
          <p:nvPr/>
        </p:nvCxnSpPr>
        <p:spPr>
          <a:xfrm rot="10800000" flipH="1" flipV="1">
            <a:off x="13692675" y="1559126"/>
            <a:ext cx="434615" cy="1237917"/>
          </a:xfrm>
          <a:prstGeom prst="bentConnector3">
            <a:avLst>
              <a:gd name="adj1" fmla="val -52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0E1ED76-896E-7445-A78C-6A2DE8FCB217}"/>
              </a:ext>
            </a:extLst>
          </p:cNvPr>
          <p:cNvCxnSpPr>
            <a:cxnSpLocks/>
            <a:stCxn id="16" idx="1"/>
            <a:endCxn id="36" idx="1"/>
          </p:cNvCxnSpPr>
          <p:nvPr/>
        </p:nvCxnSpPr>
        <p:spPr>
          <a:xfrm rot="10800000" flipH="1" flipV="1">
            <a:off x="13692675" y="1559126"/>
            <a:ext cx="743591" cy="2431168"/>
          </a:xfrm>
          <a:prstGeom prst="bentConnector3">
            <a:avLst>
              <a:gd name="adj1" fmla="val -30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1630EF-66A4-8343-86D8-CAEECF5F7258}"/>
              </a:ext>
            </a:extLst>
          </p:cNvPr>
          <p:cNvCxnSpPr>
            <a:cxnSpLocks/>
            <a:stCxn id="16" idx="1"/>
            <a:endCxn id="30" idx="1"/>
          </p:cNvCxnSpPr>
          <p:nvPr/>
        </p:nvCxnSpPr>
        <p:spPr>
          <a:xfrm rot="10800000" flipH="1" flipV="1">
            <a:off x="13692675" y="1559126"/>
            <a:ext cx="1818471" cy="3694904"/>
          </a:xfrm>
          <a:prstGeom prst="bentConnector3">
            <a:avLst>
              <a:gd name="adj1" fmla="val -12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39B14A2-64F9-AF46-A099-9EC9F5463716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 flipV="1">
            <a:off x="16053157" y="3835488"/>
            <a:ext cx="1238858" cy="15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DE5C7D-E574-4347-A5D2-3FB209E436AE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 flipH="1">
            <a:off x="17292016" y="2042517"/>
            <a:ext cx="1477371" cy="81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0D8DAC5F-5C44-5B40-9CB6-2EEBDC120AC7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18349986" y="5254031"/>
            <a:ext cx="3480337" cy="349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16">
            <a:extLst>
              <a:ext uri="{FF2B5EF4-FFF2-40B4-BE49-F238E27FC236}">
                <a16:creationId xmlns:a16="http://schemas.microsoft.com/office/drawing/2014/main" id="{98252139-18F2-4445-B089-6940E7F93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408715"/>
              </p:ext>
            </p:extLst>
          </p:nvPr>
        </p:nvGraphicFramePr>
        <p:xfrm>
          <a:off x="20571595" y="2042515"/>
          <a:ext cx="23092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829020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team_home_time_zone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time_zone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graphicFrame>
        <p:nvGraphicFramePr>
          <p:cNvPr id="99" name="Table 16">
            <a:extLst>
              <a:ext uri="{FF2B5EF4-FFF2-40B4-BE49-F238E27FC236}">
                <a16:creationId xmlns:a16="http://schemas.microsoft.com/office/drawing/2014/main" id="{78F62431-6224-594D-B210-9D0EB180A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2728"/>
              </p:ext>
            </p:extLst>
          </p:nvPr>
        </p:nvGraphicFramePr>
        <p:xfrm>
          <a:off x="16318523" y="6447249"/>
          <a:ext cx="303740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4104870981"/>
                    </a:ext>
                  </a:extLst>
                </a:gridCol>
                <a:gridCol w="644843">
                  <a:extLst>
                    <a:ext uri="{9D8B030D-6E8A-4147-A177-3AD203B41FA5}">
                      <a16:colId xmlns:a16="http://schemas.microsoft.com/office/drawing/2014/main" val="2999819613"/>
                    </a:ext>
                  </a:extLst>
                </a:gridCol>
                <a:gridCol w="1557220">
                  <a:extLst>
                    <a:ext uri="{9D8B030D-6E8A-4147-A177-3AD203B41FA5}">
                      <a16:colId xmlns:a16="http://schemas.microsoft.com/office/drawing/2014/main" val="1940705552"/>
                    </a:ext>
                  </a:extLst>
                </a:gridCol>
              </a:tblGrid>
              <a:tr h="15100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days_since_last_game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/>
                        <a:t>team_name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week_id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days_since_last_game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58632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19523"/>
                  </a:ext>
                </a:extLst>
              </a:tr>
              <a:tr h="151009">
                <a:tc>
                  <a:txBody>
                    <a:bodyPr/>
                    <a:lstStyle/>
                    <a:p>
                      <a:r>
                        <a:rPr lang="en-US" sz="1000" dirty="0"/>
                        <a:t>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2019_2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3000"/>
                  </a:ext>
                </a:extLst>
              </a:tr>
            </a:tbl>
          </a:graphicData>
        </a:graphic>
      </p:graphicFrame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3945E78-ABBE-D440-9AD8-FDDEE6B011FF}"/>
              </a:ext>
            </a:extLst>
          </p:cNvPr>
          <p:cNvCxnSpPr>
            <a:cxnSpLocks/>
            <a:stCxn id="26" idx="3"/>
            <a:endCxn id="98" idx="0"/>
          </p:cNvCxnSpPr>
          <p:nvPr/>
        </p:nvCxnSpPr>
        <p:spPr>
          <a:xfrm>
            <a:off x="19984962" y="1554837"/>
            <a:ext cx="1741237" cy="487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BBDC39A4-CFA7-BC43-A59E-64E33F602A35}"/>
              </a:ext>
            </a:extLst>
          </p:cNvPr>
          <p:cNvCxnSpPr>
            <a:cxnSpLocks/>
            <a:stCxn id="26" idx="2"/>
            <a:endCxn id="99" idx="0"/>
          </p:cNvCxnSpPr>
          <p:nvPr/>
        </p:nvCxnSpPr>
        <p:spPr>
          <a:xfrm rot="5400000">
            <a:off x="16100941" y="3778802"/>
            <a:ext cx="4404733" cy="932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5E6EB6DA-04A8-C94D-956C-A93364E047AD}"/>
              </a:ext>
            </a:extLst>
          </p:cNvPr>
          <p:cNvCxnSpPr>
            <a:cxnSpLocks/>
            <a:stCxn id="16" idx="1"/>
            <a:endCxn id="44" idx="1"/>
          </p:cNvCxnSpPr>
          <p:nvPr/>
        </p:nvCxnSpPr>
        <p:spPr>
          <a:xfrm rot="10800000" flipH="1" flipV="1">
            <a:off x="13692675" y="1559126"/>
            <a:ext cx="206808" cy="5748796"/>
          </a:xfrm>
          <a:prstGeom prst="bentConnector3">
            <a:avLst>
              <a:gd name="adj1" fmla="val -1105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3A914088-0112-8D46-B1DF-8173E669EC31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 flipH="1">
            <a:off x="15005599" y="1554836"/>
            <a:ext cx="4979362" cy="5265406"/>
          </a:xfrm>
          <a:prstGeom prst="bentConnector4">
            <a:avLst>
              <a:gd name="adj1" fmla="val -4591"/>
              <a:gd name="adj2" fmla="val 54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470BB9F3-FC54-1D4C-9522-F564E85426A7}"/>
              </a:ext>
            </a:extLst>
          </p:cNvPr>
          <p:cNvCxnSpPr>
            <a:cxnSpLocks/>
            <a:stCxn id="44" idx="2"/>
            <a:endCxn id="43" idx="1"/>
          </p:cNvCxnSpPr>
          <p:nvPr/>
        </p:nvCxnSpPr>
        <p:spPr>
          <a:xfrm rot="16200000" flipH="1">
            <a:off x="15489203" y="7312001"/>
            <a:ext cx="345723" cy="131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352F0C7C-6311-3A4D-9B53-51059C47B1DB}"/>
              </a:ext>
            </a:extLst>
          </p:cNvPr>
          <p:cNvCxnSpPr>
            <a:cxnSpLocks/>
            <a:stCxn id="44" idx="2"/>
            <a:endCxn id="28" idx="1"/>
          </p:cNvCxnSpPr>
          <p:nvPr/>
        </p:nvCxnSpPr>
        <p:spPr>
          <a:xfrm rot="16200000" flipH="1">
            <a:off x="14962180" y="7839021"/>
            <a:ext cx="1399762" cy="1312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41712892-2E86-3447-859F-DAEB67F24280}"/>
              </a:ext>
            </a:extLst>
          </p:cNvPr>
          <p:cNvCxnSpPr>
            <a:cxnSpLocks/>
            <a:stCxn id="26" idx="3"/>
            <a:endCxn id="34" idx="0"/>
          </p:cNvCxnSpPr>
          <p:nvPr/>
        </p:nvCxnSpPr>
        <p:spPr>
          <a:xfrm>
            <a:off x="19984962" y="1554837"/>
            <a:ext cx="4051537" cy="6342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BE249214-25E5-EE43-A382-0FA0A3266BD0}"/>
              </a:ext>
            </a:extLst>
          </p:cNvPr>
          <p:cNvCxnSpPr>
            <a:cxnSpLocks/>
            <a:stCxn id="16" idx="1"/>
            <a:endCxn id="34" idx="1"/>
          </p:cNvCxnSpPr>
          <p:nvPr/>
        </p:nvCxnSpPr>
        <p:spPr>
          <a:xfrm rot="10800000" flipH="1" flipV="1">
            <a:off x="13692675" y="1559126"/>
            <a:ext cx="8648642" cy="7069879"/>
          </a:xfrm>
          <a:prstGeom prst="bentConnector3">
            <a:avLst>
              <a:gd name="adj1" fmla="val -2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C150759-FC91-6641-9298-746BF877AEBF}"/>
              </a:ext>
            </a:extLst>
          </p:cNvPr>
          <p:cNvCxnSpPr>
            <a:cxnSpLocks/>
            <a:stCxn id="44" idx="2"/>
            <a:endCxn id="3" idx="1"/>
          </p:cNvCxnSpPr>
          <p:nvPr/>
        </p:nvCxnSpPr>
        <p:spPr>
          <a:xfrm rot="16200000" flipH="1">
            <a:off x="14436533" y="8364668"/>
            <a:ext cx="2462948" cy="1324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4C5443A3-F426-014F-923B-7E97860ABE94}"/>
              </a:ext>
            </a:extLst>
          </p:cNvPr>
          <p:cNvCxnSpPr>
            <a:cxnSpLocks/>
            <a:stCxn id="44" idx="2"/>
            <a:endCxn id="25" idx="1"/>
          </p:cNvCxnSpPr>
          <p:nvPr/>
        </p:nvCxnSpPr>
        <p:spPr>
          <a:xfrm rot="16200000" flipH="1">
            <a:off x="13904347" y="8896857"/>
            <a:ext cx="3539221" cy="1336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63E1AED3-DB57-5946-B33C-EDAFC2D49392}"/>
              </a:ext>
            </a:extLst>
          </p:cNvPr>
          <p:cNvCxnSpPr>
            <a:cxnSpLocks/>
            <a:stCxn id="16" idx="1"/>
            <a:endCxn id="25" idx="1"/>
          </p:cNvCxnSpPr>
          <p:nvPr/>
        </p:nvCxnSpPr>
        <p:spPr>
          <a:xfrm rot="10800000" flipH="1" flipV="1">
            <a:off x="13692675" y="1559126"/>
            <a:ext cx="2649634" cy="9775697"/>
          </a:xfrm>
          <a:prstGeom prst="bentConnector3">
            <a:avLst>
              <a:gd name="adj1" fmla="val -86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491216B7-F690-9540-84ED-3166E6FA5B20}"/>
              </a:ext>
            </a:extLst>
          </p:cNvPr>
          <p:cNvCxnSpPr>
            <a:cxnSpLocks/>
            <a:stCxn id="98" idx="2"/>
            <a:endCxn id="43" idx="3"/>
          </p:cNvCxnSpPr>
          <p:nvPr/>
        </p:nvCxnSpPr>
        <p:spPr>
          <a:xfrm rot="5400000">
            <a:off x="17828190" y="4243318"/>
            <a:ext cx="5123450" cy="2672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" name="Picture 275" descr="Logo, company name&#10;&#10;Description automatically generated">
            <a:extLst>
              <a:ext uri="{FF2B5EF4-FFF2-40B4-BE49-F238E27FC236}">
                <a16:creationId xmlns:a16="http://schemas.microsoft.com/office/drawing/2014/main" id="{D649DE5A-E601-5F4E-A8AD-4E24EC51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210" y="6296348"/>
            <a:ext cx="1182398" cy="534153"/>
          </a:xfrm>
          <a:prstGeom prst="rect">
            <a:avLst/>
          </a:prstGeom>
        </p:spPr>
      </p:pic>
      <p:sp>
        <p:nvSpPr>
          <p:cNvPr id="363" name="Left Brace 362">
            <a:extLst>
              <a:ext uri="{FF2B5EF4-FFF2-40B4-BE49-F238E27FC236}">
                <a16:creationId xmlns:a16="http://schemas.microsoft.com/office/drawing/2014/main" id="{F884C8FA-058B-154C-810D-ABDF2AE0A453}"/>
              </a:ext>
            </a:extLst>
          </p:cNvPr>
          <p:cNvSpPr/>
          <p:nvPr/>
        </p:nvSpPr>
        <p:spPr>
          <a:xfrm>
            <a:off x="13058766" y="1554836"/>
            <a:ext cx="353504" cy="9764267"/>
          </a:xfrm>
          <a:prstGeom prst="leftBrace">
            <a:avLst>
              <a:gd name="adj1" fmla="val 8333"/>
              <a:gd name="adj2" fmla="val 511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AAF7A9DE-85E8-A941-82C2-2D8277584889}"/>
              </a:ext>
            </a:extLst>
          </p:cNvPr>
          <p:cNvGrpSpPr/>
          <p:nvPr/>
        </p:nvGrpSpPr>
        <p:grpSpPr>
          <a:xfrm>
            <a:off x="928687" y="2522889"/>
            <a:ext cx="2202014" cy="1575723"/>
            <a:chOff x="-840657" y="1148307"/>
            <a:chExt cx="5231514" cy="1754439"/>
          </a:xfrm>
        </p:grpSpPr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3CD57C77-FF1B-2D43-AE13-DBA4B99C7B57}"/>
                </a:ext>
              </a:extLst>
            </p:cNvPr>
            <p:cNvSpPr txBox="1"/>
            <p:nvPr/>
          </p:nvSpPr>
          <p:spPr>
            <a:xfrm>
              <a:off x="-840657" y="2183395"/>
              <a:ext cx="5231514" cy="7193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NFL Savant</a:t>
              </a:r>
            </a:p>
            <a:p>
              <a:pPr algn="ctr"/>
              <a:r>
                <a:rPr lang="en-US" dirty="0">
                  <a:hlinkClick r:id="rId4"/>
                </a:rPr>
                <a:t>Individual player data</a:t>
              </a:r>
              <a:endParaRPr lang="en-US" dirty="0"/>
            </a:p>
          </p:txBody>
        </p:sp>
        <p:pic>
          <p:nvPicPr>
            <p:cNvPr id="389" name="Graphic 388" descr="Internet outline">
              <a:extLst>
                <a:ext uri="{FF2B5EF4-FFF2-40B4-BE49-F238E27FC236}">
                  <a16:creationId xmlns:a16="http://schemas.microsoft.com/office/drawing/2014/main" id="{EB35DCB6-AEC4-054E-BD57-39693EFB9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99DD20EA-640A-E645-ADFA-4A99E4D77743}"/>
              </a:ext>
            </a:extLst>
          </p:cNvPr>
          <p:cNvGrpSpPr/>
          <p:nvPr/>
        </p:nvGrpSpPr>
        <p:grpSpPr>
          <a:xfrm>
            <a:off x="673425" y="5205438"/>
            <a:ext cx="2712537" cy="1659014"/>
            <a:chOff x="-1521400" y="1148307"/>
            <a:chExt cx="6592997" cy="1932237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E29A9360-C0C3-5C47-85A8-887DDCD14701}"/>
                </a:ext>
              </a:extLst>
            </p:cNvPr>
            <p:cNvSpPr txBox="1"/>
            <p:nvPr/>
          </p:nvSpPr>
          <p:spPr>
            <a:xfrm>
              <a:off x="-1521400" y="2005599"/>
              <a:ext cx="6592997" cy="107494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Fantasy Football Data Pros</a:t>
              </a:r>
            </a:p>
            <a:p>
              <a:pPr algn="ctr"/>
              <a:r>
                <a:rPr lang="en-US" dirty="0">
                  <a:hlinkClick r:id="rId7"/>
                </a:rPr>
                <a:t>Weekly fantasy stats</a:t>
              </a:r>
              <a:endParaRPr lang="en-US" dirty="0"/>
            </a:p>
            <a:p>
              <a:pPr algn="ctr"/>
              <a:r>
                <a:rPr lang="en-US" dirty="0">
                  <a:hlinkClick r:id="rId8"/>
                </a:rPr>
                <a:t>2019 ESPN projection data</a:t>
              </a:r>
              <a:endParaRPr lang="en-US" dirty="0"/>
            </a:p>
          </p:txBody>
        </p:sp>
        <p:pic>
          <p:nvPicPr>
            <p:cNvPr id="399" name="Graphic 398" descr="Internet outline">
              <a:extLst>
                <a:ext uri="{FF2B5EF4-FFF2-40B4-BE49-F238E27FC236}">
                  <a16:creationId xmlns:a16="http://schemas.microsoft.com/office/drawing/2014/main" id="{85014C4B-9576-5242-A096-4BE12C1BE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32D4153C-9DEC-7F48-9DB2-7840E2F1CD26}"/>
              </a:ext>
            </a:extLst>
          </p:cNvPr>
          <p:cNvGrpSpPr/>
          <p:nvPr/>
        </p:nvGrpSpPr>
        <p:grpSpPr>
          <a:xfrm>
            <a:off x="442562" y="7811961"/>
            <a:ext cx="3174267" cy="1575722"/>
            <a:chOff x="-2128081" y="1148307"/>
            <a:chExt cx="7806364" cy="1754438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209036E9-0DD2-A84E-B738-E54ACCC00B1B}"/>
                </a:ext>
              </a:extLst>
            </p:cNvPr>
            <p:cNvSpPr txBox="1"/>
            <p:nvPr/>
          </p:nvSpPr>
          <p:spPr>
            <a:xfrm>
              <a:off x="-2128081" y="2183394"/>
              <a:ext cx="7806364" cy="7193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Kaggle Data</a:t>
              </a:r>
            </a:p>
            <a:p>
              <a:pPr algn="ctr"/>
              <a:r>
                <a:rPr lang="en-US" dirty="0">
                  <a:hlinkClick r:id="rId9"/>
                </a:rPr>
                <a:t>2019 stats and 2020 projections</a:t>
              </a:r>
              <a:endParaRPr lang="en-US" dirty="0"/>
            </a:p>
          </p:txBody>
        </p:sp>
        <p:pic>
          <p:nvPicPr>
            <p:cNvPr id="403" name="Graphic 402" descr="Internet outline">
              <a:extLst>
                <a:ext uri="{FF2B5EF4-FFF2-40B4-BE49-F238E27FC236}">
                  <a16:creationId xmlns:a16="http://schemas.microsoft.com/office/drawing/2014/main" id="{5FB6F721-08F2-644E-9C3F-31467CD5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283B484-FDBB-9E4F-8592-1B383DAE280B}"/>
              </a:ext>
            </a:extLst>
          </p:cNvPr>
          <p:cNvGrpSpPr/>
          <p:nvPr/>
        </p:nvGrpSpPr>
        <p:grpSpPr>
          <a:xfrm>
            <a:off x="273444" y="10181388"/>
            <a:ext cx="3512501" cy="1575722"/>
            <a:chOff x="-2577188" y="1148307"/>
            <a:chExt cx="8704580" cy="1754438"/>
          </a:xfrm>
        </p:grpSpPr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16610DDF-A702-C24C-8C1F-85CE93634929}"/>
                </a:ext>
              </a:extLst>
            </p:cNvPr>
            <p:cNvSpPr txBox="1"/>
            <p:nvPr/>
          </p:nvSpPr>
          <p:spPr>
            <a:xfrm>
              <a:off x="-2577188" y="2183394"/>
              <a:ext cx="8704580" cy="71935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/>
                <a:t>Carnegie Mellon</a:t>
              </a:r>
            </a:p>
            <a:p>
              <a:pPr algn="ctr"/>
              <a:r>
                <a:rPr lang="en-US" dirty="0">
                  <a:hlinkClick r:id="rId10"/>
                </a:rPr>
                <a:t>Temperature and precipitation data</a:t>
              </a:r>
              <a:endParaRPr lang="en-US" dirty="0"/>
            </a:p>
          </p:txBody>
        </p:sp>
        <p:pic>
          <p:nvPicPr>
            <p:cNvPr id="406" name="Graphic 405" descr="Internet outline">
              <a:extLst>
                <a:ext uri="{FF2B5EF4-FFF2-40B4-BE49-F238E27FC236}">
                  <a16:creationId xmlns:a16="http://schemas.microsoft.com/office/drawing/2014/main" id="{543B86DE-719E-0D43-8CCD-F879D4E2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17899" y="1148307"/>
              <a:ext cx="914400" cy="914400"/>
            </a:xfrm>
            <a:prstGeom prst="rect">
              <a:avLst/>
            </a:prstGeom>
          </p:spPr>
        </p:pic>
      </p:grpSp>
      <p:sp>
        <p:nvSpPr>
          <p:cNvPr id="407" name="Right Arrow 406">
            <a:extLst>
              <a:ext uri="{FF2B5EF4-FFF2-40B4-BE49-F238E27FC236}">
                <a16:creationId xmlns:a16="http://schemas.microsoft.com/office/drawing/2014/main" id="{73B34B5A-C81F-564A-AFDC-74CCBAC73EF4}"/>
              </a:ext>
            </a:extLst>
          </p:cNvPr>
          <p:cNvSpPr/>
          <p:nvPr/>
        </p:nvSpPr>
        <p:spPr>
          <a:xfrm>
            <a:off x="3354929" y="2804304"/>
            <a:ext cx="7209266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11" name="Right Arrow 410">
            <a:extLst>
              <a:ext uri="{FF2B5EF4-FFF2-40B4-BE49-F238E27FC236}">
                <a16:creationId xmlns:a16="http://schemas.microsoft.com/office/drawing/2014/main" id="{BE3CAB89-69F8-A044-BDCA-D7E74F2FE8BD}"/>
              </a:ext>
            </a:extLst>
          </p:cNvPr>
          <p:cNvSpPr/>
          <p:nvPr/>
        </p:nvSpPr>
        <p:spPr>
          <a:xfrm>
            <a:off x="3354929" y="5417603"/>
            <a:ext cx="7209266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ight Arrow 411">
            <a:extLst>
              <a:ext uri="{FF2B5EF4-FFF2-40B4-BE49-F238E27FC236}">
                <a16:creationId xmlns:a16="http://schemas.microsoft.com/office/drawing/2014/main" id="{51100ED8-E227-DF42-88BB-9494ABE259F1}"/>
              </a:ext>
            </a:extLst>
          </p:cNvPr>
          <p:cNvSpPr/>
          <p:nvPr/>
        </p:nvSpPr>
        <p:spPr>
          <a:xfrm>
            <a:off x="3354929" y="10324303"/>
            <a:ext cx="7209266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ight Arrow 412">
            <a:extLst>
              <a:ext uri="{FF2B5EF4-FFF2-40B4-BE49-F238E27FC236}">
                <a16:creationId xmlns:a16="http://schemas.microsoft.com/office/drawing/2014/main" id="{7E4286AD-4C47-0946-9AB5-FAFDDBED226C}"/>
              </a:ext>
            </a:extLst>
          </p:cNvPr>
          <p:cNvSpPr/>
          <p:nvPr/>
        </p:nvSpPr>
        <p:spPr>
          <a:xfrm>
            <a:off x="3354929" y="7954876"/>
            <a:ext cx="7209266" cy="1435608"/>
          </a:xfrm>
          <a:prstGeom prst="righ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EA24914A-2982-B24D-9F8F-1E1DEFF7E327}"/>
              </a:ext>
            </a:extLst>
          </p:cNvPr>
          <p:cNvGrpSpPr/>
          <p:nvPr/>
        </p:nvGrpSpPr>
        <p:grpSpPr>
          <a:xfrm>
            <a:off x="3370717" y="10181389"/>
            <a:ext cx="1773077" cy="1815633"/>
            <a:chOff x="3506970" y="1217034"/>
            <a:chExt cx="1773077" cy="1993856"/>
          </a:xfrm>
        </p:grpSpPr>
        <p:pic>
          <p:nvPicPr>
            <p:cNvPr id="423" name="Picture 422" descr="Icon&#10;&#10;Description automatically generated">
              <a:extLst>
                <a:ext uri="{FF2B5EF4-FFF2-40B4-BE49-F238E27FC236}">
                  <a16:creationId xmlns:a16="http://schemas.microsoft.com/office/drawing/2014/main" id="{1DE650A6-89C9-C64E-8E1D-C02290938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24" name="Graphic 423" descr="Paper outline">
              <a:extLst>
                <a:ext uri="{FF2B5EF4-FFF2-40B4-BE49-F238E27FC236}">
                  <a16:creationId xmlns:a16="http://schemas.microsoft.com/office/drawing/2014/main" id="{94546798-48C4-5F49-AACB-A9BD00CC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E09EA7BE-CA7C-7346-81DD-B2DD0C63E98E}"/>
                </a:ext>
              </a:extLst>
            </p:cNvPr>
            <p:cNvSpPr/>
            <p:nvPr/>
          </p:nvSpPr>
          <p:spPr>
            <a:xfrm>
              <a:off x="3531252" y="2805445"/>
              <a:ext cx="1724511" cy="40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cmu_ingestor.py</a:t>
              </a:r>
              <a:endParaRPr lang="en-US" dirty="0"/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EF86714C-60E5-EE48-8084-D8B073CF4ACE}"/>
              </a:ext>
            </a:extLst>
          </p:cNvPr>
          <p:cNvGrpSpPr/>
          <p:nvPr/>
        </p:nvGrpSpPr>
        <p:grpSpPr>
          <a:xfrm>
            <a:off x="3297313" y="7793011"/>
            <a:ext cx="1919885" cy="1815633"/>
            <a:chOff x="3354084" y="1217034"/>
            <a:chExt cx="2078848" cy="1993856"/>
          </a:xfrm>
        </p:grpSpPr>
        <p:pic>
          <p:nvPicPr>
            <p:cNvPr id="427" name="Picture 426" descr="Icon&#10;&#10;Description automatically generated">
              <a:extLst>
                <a:ext uri="{FF2B5EF4-FFF2-40B4-BE49-F238E27FC236}">
                  <a16:creationId xmlns:a16="http://schemas.microsoft.com/office/drawing/2014/main" id="{9CC3F989-C28C-9945-84F7-34815EC3A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28" name="Graphic 427" descr="Paper outline">
              <a:extLst>
                <a:ext uri="{FF2B5EF4-FFF2-40B4-BE49-F238E27FC236}">
                  <a16:creationId xmlns:a16="http://schemas.microsoft.com/office/drawing/2014/main" id="{AF577F47-505D-D44C-A179-83565E61F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BDED8E76-F9E9-FC42-ADD3-33E5DE557329}"/>
                </a:ext>
              </a:extLst>
            </p:cNvPr>
            <p:cNvSpPr/>
            <p:nvPr/>
          </p:nvSpPr>
          <p:spPr>
            <a:xfrm>
              <a:off x="3354084" y="2805445"/>
              <a:ext cx="2078848" cy="40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kaggle_ingestor.py</a:t>
              </a:r>
              <a:endParaRPr lang="en-US" dirty="0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0EA8FC1-6844-9C4F-B410-59AAE4C53D16}"/>
              </a:ext>
            </a:extLst>
          </p:cNvPr>
          <p:cNvGrpSpPr/>
          <p:nvPr/>
        </p:nvGrpSpPr>
        <p:grpSpPr>
          <a:xfrm>
            <a:off x="3184525" y="5154781"/>
            <a:ext cx="2145460" cy="1815633"/>
            <a:chOff x="3095485" y="1217034"/>
            <a:chExt cx="2596050" cy="1993856"/>
          </a:xfrm>
        </p:grpSpPr>
        <p:pic>
          <p:nvPicPr>
            <p:cNvPr id="431" name="Picture 430" descr="Icon&#10;&#10;Description automatically generated">
              <a:extLst>
                <a:ext uri="{FF2B5EF4-FFF2-40B4-BE49-F238E27FC236}">
                  <a16:creationId xmlns:a16="http://schemas.microsoft.com/office/drawing/2014/main" id="{953BA76F-A64A-B244-BA47-5CC8EFBD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32" name="Graphic 431" descr="Paper outline">
              <a:extLst>
                <a:ext uri="{FF2B5EF4-FFF2-40B4-BE49-F238E27FC236}">
                  <a16:creationId xmlns:a16="http://schemas.microsoft.com/office/drawing/2014/main" id="{B4852E85-85E7-9545-B64A-01A604DFB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F287ECD-9603-9345-AE7A-B7E16E11A146}"/>
                </a:ext>
              </a:extLst>
            </p:cNvPr>
            <p:cNvSpPr/>
            <p:nvPr/>
          </p:nvSpPr>
          <p:spPr>
            <a:xfrm>
              <a:off x="3095485" y="2805445"/>
              <a:ext cx="2596050" cy="40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datapros_ingestor.py</a:t>
              </a:r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EA7EC785-4658-0944-936C-01333F7C5278}"/>
              </a:ext>
            </a:extLst>
          </p:cNvPr>
          <p:cNvGrpSpPr/>
          <p:nvPr/>
        </p:nvGrpSpPr>
        <p:grpSpPr>
          <a:xfrm>
            <a:off x="3172727" y="2363600"/>
            <a:ext cx="2169056" cy="1815633"/>
            <a:chOff x="3066776" y="1217034"/>
            <a:chExt cx="2653468" cy="1993856"/>
          </a:xfrm>
        </p:grpSpPr>
        <p:pic>
          <p:nvPicPr>
            <p:cNvPr id="435" name="Picture 434" descr="Icon&#10;&#10;Description automatically generated">
              <a:extLst>
                <a:ext uri="{FF2B5EF4-FFF2-40B4-BE49-F238E27FC236}">
                  <a16:creationId xmlns:a16="http://schemas.microsoft.com/office/drawing/2014/main" id="{FC798C20-6C42-1143-B4E6-DA8FF358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222" b="90000" l="8222" r="90889">
                          <a14:foregroundMark x1="28556" y1="9444" x2="48778" y2="4222"/>
                          <a14:foregroundMark x1="48778" y1="4222" x2="58000" y2="4778"/>
                          <a14:foregroundMark x1="58000" y1="4778" x2="65889" y2="8889"/>
                          <a14:foregroundMark x1="65889" y1="8889" x2="66667" y2="9667"/>
                          <a14:foregroundMark x1="33778" y1="5889" x2="52444" y2="2444"/>
                          <a14:foregroundMark x1="52444" y1="2444" x2="62222" y2="5778"/>
                          <a14:foregroundMark x1="88000" y1="32556" x2="92556" y2="42000"/>
                          <a14:foregroundMark x1="92556" y1="42000" x2="90889" y2="59778"/>
                          <a14:foregroundMark x1="90889" y1="59778" x2="89222" y2="63444"/>
                          <a14:foregroundMark x1="69111" y1="86111" x2="60000" y2="89444"/>
                          <a14:foregroundMark x1="60000" y1="89444" x2="40667" y2="88667"/>
                          <a14:foregroundMark x1="10667" y1="62889" x2="8222" y2="54000"/>
                          <a14:foregroundMark x1="8222" y1="54000" x2="10333" y2="33000"/>
                          <a14:foregroundMark x1="36889" y1="14222" x2="33333" y2="12000"/>
                          <a14:foregroundMark x1="35000" y1="13222" x2="35222" y2="13222"/>
                          <a14:foregroundMark x1="38333" y1="11778" x2="38333" y2="11778"/>
                          <a14:foregroundMark x1="36667" y1="12000" x2="34000" y2="10889"/>
                          <a14:foregroundMark x1="34778" y1="11556" x2="34778" y2="11556"/>
                          <a14:foregroundMark x1="37778" y1="11556" x2="37778" y2="11556"/>
                          <a14:foregroundMark x1="36889" y1="11556" x2="37333" y2="15333"/>
                          <a14:foregroundMark x1="61222" y1="76778" x2="62667" y2="79111"/>
                          <a14:foregroundMark x1="61889" y1="77444" x2="58556" y2="80556"/>
                          <a14:foregroundMark x1="60222" y1="81556" x2="63556" y2="81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985591" y="1771969"/>
              <a:ext cx="815835" cy="815835"/>
            </a:xfrm>
            <a:prstGeom prst="rect">
              <a:avLst/>
            </a:prstGeom>
          </p:spPr>
        </p:pic>
        <p:pic>
          <p:nvPicPr>
            <p:cNvPr id="436" name="Graphic 435" descr="Paper outline">
              <a:extLst>
                <a:ext uri="{FF2B5EF4-FFF2-40B4-BE49-F238E27FC236}">
                  <a16:creationId xmlns:a16="http://schemas.microsoft.com/office/drawing/2014/main" id="{F90313BB-1C8A-D04B-8718-4AF4B1AED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06970" y="1217034"/>
              <a:ext cx="1773077" cy="1773077"/>
            </a:xfrm>
            <a:prstGeom prst="rect">
              <a:avLst/>
            </a:prstGeom>
          </p:spPr>
        </p:pic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54FEFF05-CDD7-C348-95D8-3C35EBABE107}"/>
                </a:ext>
              </a:extLst>
            </p:cNvPr>
            <p:cNvSpPr/>
            <p:nvPr/>
          </p:nvSpPr>
          <p:spPr>
            <a:xfrm>
              <a:off x="3066776" y="2805445"/>
              <a:ext cx="2653468" cy="405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nflsavant_ingestor.py</a:t>
              </a:r>
              <a:endParaRPr lang="en-US" dirty="0"/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6B603196-D1C9-0F46-AF7C-D98E2E0129BB}"/>
              </a:ext>
            </a:extLst>
          </p:cNvPr>
          <p:cNvGrpSpPr/>
          <p:nvPr/>
        </p:nvGrpSpPr>
        <p:grpSpPr>
          <a:xfrm>
            <a:off x="10367124" y="3064815"/>
            <a:ext cx="1379160" cy="1018134"/>
            <a:chOff x="6854620" y="1690326"/>
            <a:chExt cx="2080143" cy="1203468"/>
          </a:xfrm>
        </p:grpSpPr>
        <p:pic>
          <p:nvPicPr>
            <p:cNvPr id="388" name="Graphic 387" descr="Table with solid fill">
              <a:extLst>
                <a:ext uri="{FF2B5EF4-FFF2-40B4-BE49-F238E27FC236}">
                  <a16:creationId xmlns:a16="http://schemas.microsoft.com/office/drawing/2014/main" id="{9F60FC11-D99A-5B41-9365-AAA72A13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EF84226-6788-B84A-954C-52A161C7CE34}"/>
                </a:ext>
              </a:extLst>
            </p:cNvPr>
            <p:cNvSpPr/>
            <p:nvPr/>
          </p:nvSpPr>
          <p:spPr>
            <a:xfrm>
              <a:off x="6854620" y="2457383"/>
              <a:ext cx="2080143" cy="436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nflsavant.csv</a:t>
              </a:r>
              <a:endParaRPr lang="en-US" dirty="0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A381CFC-9691-AA4B-B516-6327997E8653}"/>
              </a:ext>
            </a:extLst>
          </p:cNvPr>
          <p:cNvGrpSpPr/>
          <p:nvPr/>
        </p:nvGrpSpPr>
        <p:grpSpPr>
          <a:xfrm>
            <a:off x="10378920" y="5699857"/>
            <a:ext cx="1355564" cy="1018134"/>
            <a:chOff x="6889907" y="1690326"/>
            <a:chExt cx="2009573" cy="1203468"/>
          </a:xfrm>
        </p:grpSpPr>
        <p:pic>
          <p:nvPicPr>
            <p:cNvPr id="444" name="Graphic 443" descr="Table with solid fill">
              <a:extLst>
                <a:ext uri="{FF2B5EF4-FFF2-40B4-BE49-F238E27FC236}">
                  <a16:creationId xmlns:a16="http://schemas.microsoft.com/office/drawing/2014/main" id="{17EBFF72-3C9F-C947-8388-2F29F3580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C3CAD1B0-408C-FD4C-91F5-E41DB3014E14}"/>
                </a:ext>
              </a:extLst>
            </p:cNvPr>
            <p:cNvSpPr/>
            <p:nvPr/>
          </p:nvSpPr>
          <p:spPr>
            <a:xfrm>
              <a:off x="6889907" y="2457383"/>
              <a:ext cx="2009573" cy="4364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datapros.csv</a:t>
              </a:r>
              <a:endParaRPr lang="en-US" dirty="0"/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ACE149C-5402-544C-AC3A-F5E50B174F8B}"/>
              </a:ext>
            </a:extLst>
          </p:cNvPr>
          <p:cNvGrpSpPr/>
          <p:nvPr/>
        </p:nvGrpSpPr>
        <p:grpSpPr>
          <a:xfrm>
            <a:off x="10491711" y="8267177"/>
            <a:ext cx="1129989" cy="1136261"/>
            <a:chOff x="7329700" y="1690326"/>
            <a:chExt cx="1129989" cy="1136261"/>
          </a:xfrm>
        </p:grpSpPr>
        <p:pic>
          <p:nvPicPr>
            <p:cNvPr id="447" name="Graphic 446" descr="Table with solid fill">
              <a:extLst>
                <a:ext uri="{FF2B5EF4-FFF2-40B4-BE49-F238E27FC236}">
                  <a16:creationId xmlns:a16="http://schemas.microsoft.com/office/drawing/2014/main" id="{0C5C3395-1900-CE4C-B74C-5B945D2E7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954AC9D1-4A87-C042-9F51-6FC786855B2F}"/>
                </a:ext>
              </a:extLst>
            </p:cNvPr>
            <p:cNvSpPr/>
            <p:nvPr/>
          </p:nvSpPr>
          <p:spPr>
            <a:xfrm>
              <a:off x="7329700" y="2457383"/>
              <a:ext cx="1129989" cy="3692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kaggle.csv</a:t>
              </a:r>
              <a:endParaRPr lang="en-US" dirty="0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C9B16266-A8AC-8847-9E71-3EFBE194702F}"/>
              </a:ext>
            </a:extLst>
          </p:cNvPr>
          <p:cNvGrpSpPr/>
          <p:nvPr/>
        </p:nvGrpSpPr>
        <p:grpSpPr>
          <a:xfrm>
            <a:off x="10589398" y="10602420"/>
            <a:ext cx="934616" cy="1136261"/>
            <a:chOff x="7427387" y="1690326"/>
            <a:chExt cx="934616" cy="1136261"/>
          </a:xfrm>
        </p:grpSpPr>
        <p:pic>
          <p:nvPicPr>
            <p:cNvPr id="450" name="Graphic 449" descr="Table with solid fill">
              <a:extLst>
                <a:ext uri="{FF2B5EF4-FFF2-40B4-BE49-F238E27FC236}">
                  <a16:creationId xmlns:a16="http://schemas.microsoft.com/office/drawing/2014/main" id="{CA9BABCA-01EA-784B-AD61-B74952A07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437491" y="1690326"/>
              <a:ext cx="914400" cy="914400"/>
            </a:xfrm>
            <a:prstGeom prst="rect">
              <a:avLst/>
            </a:prstGeom>
          </p:spPr>
        </p:pic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768AD65-B10A-5448-8C84-05E41DC4B93F}"/>
                </a:ext>
              </a:extLst>
            </p:cNvPr>
            <p:cNvSpPr/>
            <p:nvPr/>
          </p:nvSpPr>
          <p:spPr>
            <a:xfrm>
              <a:off x="7427387" y="2457383"/>
              <a:ext cx="934616" cy="3692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cmu.csv</a:t>
              </a:r>
              <a:endParaRPr lang="en-US" dirty="0"/>
            </a:p>
          </p:txBody>
        </p:sp>
      </p:grp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2082F45D-1B43-2643-999A-21DCC6F21739}"/>
              </a:ext>
            </a:extLst>
          </p:cNvPr>
          <p:cNvCxnSpPr>
            <a:cxnSpLocks/>
            <a:stCxn id="388" idx="3"/>
            <a:endCxn id="276" idx="1"/>
          </p:cNvCxnSpPr>
          <p:nvPr/>
        </p:nvCxnSpPr>
        <p:spPr>
          <a:xfrm>
            <a:off x="11513905" y="3522015"/>
            <a:ext cx="361305" cy="304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37AE6063-A659-5F4A-B87E-F65C3DB49823}"/>
              </a:ext>
            </a:extLst>
          </p:cNvPr>
          <p:cNvCxnSpPr>
            <a:cxnSpLocks/>
            <a:stCxn id="444" idx="3"/>
            <a:endCxn id="276" idx="1"/>
          </p:cNvCxnSpPr>
          <p:nvPr/>
        </p:nvCxnSpPr>
        <p:spPr>
          <a:xfrm>
            <a:off x="11513902" y="6157057"/>
            <a:ext cx="361308" cy="40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203D8E53-CA9D-284F-B523-B95ECE11C747}"/>
              </a:ext>
            </a:extLst>
          </p:cNvPr>
          <p:cNvCxnSpPr>
            <a:cxnSpLocks/>
            <a:stCxn id="447" idx="3"/>
            <a:endCxn id="276" idx="1"/>
          </p:cNvCxnSpPr>
          <p:nvPr/>
        </p:nvCxnSpPr>
        <p:spPr>
          <a:xfrm flipV="1">
            <a:off x="11513903" y="6563423"/>
            <a:ext cx="361309" cy="2160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23734172-65E3-024E-86C2-504EEEAC7C81}"/>
              </a:ext>
            </a:extLst>
          </p:cNvPr>
          <p:cNvCxnSpPr>
            <a:cxnSpLocks/>
            <a:stCxn id="450" idx="3"/>
            <a:endCxn id="276" idx="1"/>
          </p:cNvCxnSpPr>
          <p:nvPr/>
        </p:nvCxnSpPr>
        <p:spPr>
          <a:xfrm flipV="1">
            <a:off x="11513902" y="6563425"/>
            <a:ext cx="361308" cy="44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BD9F38B-14CF-AE40-9C6A-19B8A7B34C68}"/>
              </a:ext>
            </a:extLst>
          </p:cNvPr>
          <p:cNvGrpSpPr/>
          <p:nvPr/>
        </p:nvGrpSpPr>
        <p:grpSpPr>
          <a:xfrm>
            <a:off x="8136945" y="7793011"/>
            <a:ext cx="1784970" cy="1913279"/>
            <a:chOff x="9327987" y="13765181"/>
            <a:chExt cx="1784970" cy="2398249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B6D09502-7DB6-AD48-8C66-381CBD74466C}"/>
                </a:ext>
              </a:extLst>
            </p:cNvPr>
            <p:cNvGrpSpPr/>
            <p:nvPr/>
          </p:nvGrpSpPr>
          <p:grpSpPr>
            <a:xfrm>
              <a:off x="9327987" y="13765181"/>
              <a:ext cx="1784970" cy="2398249"/>
              <a:chOff x="3495077" y="1217034"/>
              <a:chExt cx="1784970" cy="2398249"/>
            </a:xfrm>
          </p:grpSpPr>
          <p:pic>
            <p:nvPicPr>
              <p:cNvPr id="486" name="Graphic 485" descr="Paper outline">
                <a:extLst>
                  <a:ext uri="{FF2B5EF4-FFF2-40B4-BE49-F238E27FC236}">
                    <a16:creationId xmlns:a16="http://schemas.microsoft.com/office/drawing/2014/main" id="{FC1D6101-8A5D-494A-8C67-D02E1D81B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5B312A95-3215-0246-BC5C-614A650CD2E6}"/>
                  </a:ext>
                </a:extLst>
              </p:cNvPr>
              <p:cNvSpPr/>
              <p:nvPr/>
            </p:nvSpPr>
            <p:spPr>
              <a:xfrm>
                <a:off x="3495077" y="2805445"/>
                <a:ext cx="1531590" cy="809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kaggle_cleaner_eda.ipynb</a:t>
                </a:r>
                <a:endParaRPr lang="en-US" dirty="0"/>
              </a:p>
            </p:txBody>
          </p:sp>
        </p:grpSp>
        <p:pic>
          <p:nvPicPr>
            <p:cNvPr id="485" name="Picture 484" descr="Logo, company name&#10;&#10;Description automatically generated">
              <a:extLst>
                <a:ext uri="{FF2B5EF4-FFF2-40B4-BE49-F238E27FC236}">
                  <a16:creationId xmlns:a16="http://schemas.microsoft.com/office/drawing/2014/main" id="{3BC39EE8-2B86-5E44-989C-5759574C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C6F6FF3-D165-3949-A033-7AF0E655A5AA}"/>
              </a:ext>
            </a:extLst>
          </p:cNvPr>
          <p:cNvGrpSpPr/>
          <p:nvPr/>
        </p:nvGrpSpPr>
        <p:grpSpPr>
          <a:xfrm>
            <a:off x="8166099" y="5210774"/>
            <a:ext cx="1773077" cy="1913279"/>
            <a:chOff x="9339880" y="13765181"/>
            <a:chExt cx="1773077" cy="2398249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2EBEFC54-634A-3E44-8A89-421E3C346231}"/>
                </a:ext>
              </a:extLst>
            </p:cNvPr>
            <p:cNvGrpSpPr/>
            <p:nvPr/>
          </p:nvGrpSpPr>
          <p:grpSpPr>
            <a:xfrm>
              <a:off x="9339880" y="13765181"/>
              <a:ext cx="1773077" cy="2398249"/>
              <a:chOff x="3506970" y="1217034"/>
              <a:chExt cx="1773077" cy="2398249"/>
            </a:xfrm>
          </p:grpSpPr>
          <p:pic>
            <p:nvPicPr>
              <p:cNvPr id="491" name="Graphic 490" descr="Paper outline">
                <a:extLst>
                  <a:ext uri="{FF2B5EF4-FFF2-40B4-BE49-F238E27FC236}">
                    <a16:creationId xmlns:a16="http://schemas.microsoft.com/office/drawing/2014/main" id="{BB2CA6F5-B34B-424E-9ED1-E7A15A7AF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F487A7A1-ACF1-C04A-9CE7-523DA8211B17}"/>
                  </a:ext>
                </a:extLst>
              </p:cNvPr>
              <p:cNvSpPr/>
              <p:nvPr/>
            </p:nvSpPr>
            <p:spPr>
              <a:xfrm>
                <a:off x="3525352" y="2805445"/>
                <a:ext cx="1576907" cy="809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datapros_cleaner_eda.ipynb</a:t>
                </a:r>
                <a:endParaRPr lang="en-US" dirty="0"/>
              </a:p>
            </p:txBody>
          </p:sp>
        </p:grpSp>
        <p:pic>
          <p:nvPicPr>
            <p:cNvPr id="490" name="Picture 489" descr="Logo, company name&#10;&#10;Description automatically generated">
              <a:extLst>
                <a:ext uri="{FF2B5EF4-FFF2-40B4-BE49-F238E27FC236}">
                  <a16:creationId xmlns:a16="http://schemas.microsoft.com/office/drawing/2014/main" id="{3CF2F8DE-D007-A545-93F4-86BD3C86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BE36D066-4BEB-1047-A31F-222FE4E48418}"/>
              </a:ext>
            </a:extLst>
          </p:cNvPr>
          <p:cNvGrpSpPr/>
          <p:nvPr/>
        </p:nvGrpSpPr>
        <p:grpSpPr>
          <a:xfrm>
            <a:off x="8140319" y="2355331"/>
            <a:ext cx="1828344" cy="1913279"/>
            <a:chOff x="9284613" y="13765181"/>
            <a:chExt cx="1828344" cy="2398249"/>
          </a:xfrm>
        </p:grpSpPr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9E1DCB38-339F-2549-A50A-14F9FBD6E896}"/>
                </a:ext>
              </a:extLst>
            </p:cNvPr>
            <p:cNvGrpSpPr/>
            <p:nvPr/>
          </p:nvGrpSpPr>
          <p:grpSpPr>
            <a:xfrm>
              <a:off x="9284613" y="13765181"/>
              <a:ext cx="1828344" cy="2398249"/>
              <a:chOff x="3451703" y="1217034"/>
              <a:chExt cx="1828344" cy="2398249"/>
            </a:xfrm>
          </p:grpSpPr>
          <p:pic>
            <p:nvPicPr>
              <p:cNvPr id="496" name="Graphic 495" descr="Paper outline">
                <a:extLst>
                  <a:ext uri="{FF2B5EF4-FFF2-40B4-BE49-F238E27FC236}">
                    <a16:creationId xmlns:a16="http://schemas.microsoft.com/office/drawing/2014/main" id="{2DA09737-2042-6A40-B92E-A190ED944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544237A6-D241-5940-9BB7-2E2176E6B980}"/>
                  </a:ext>
                </a:extLst>
              </p:cNvPr>
              <p:cNvSpPr/>
              <p:nvPr/>
            </p:nvSpPr>
            <p:spPr>
              <a:xfrm>
                <a:off x="3451703" y="2805445"/>
                <a:ext cx="1740024" cy="809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nflsavant_cleaner_eda.ipynb</a:t>
                </a:r>
                <a:endParaRPr lang="en-US" dirty="0"/>
              </a:p>
            </p:txBody>
          </p:sp>
        </p:grpSp>
        <p:pic>
          <p:nvPicPr>
            <p:cNvPr id="495" name="Picture 494" descr="Logo, company name&#10;&#10;Description automatically generated">
              <a:extLst>
                <a:ext uri="{FF2B5EF4-FFF2-40B4-BE49-F238E27FC236}">
                  <a16:creationId xmlns:a16="http://schemas.microsoft.com/office/drawing/2014/main" id="{05A979F0-E0F6-9C45-8757-36E9F8671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aphicFrame>
        <p:nvGraphicFramePr>
          <p:cNvPr id="507" name="Table 507">
            <a:extLst>
              <a:ext uri="{FF2B5EF4-FFF2-40B4-BE49-F238E27FC236}">
                <a16:creationId xmlns:a16="http://schemas.microsoft.com/office/drawing/2014/main" id="{9D006777-D752-F748-A616-1215B5D93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35938"/>
              </p:ext>
            </p:extLst>
          </p:nvPr>
        </p:nvGraphicFramePr>
        <p:xfrm>
          <a:off x="26656038" y="720283"/>
          <a:ext cx="5383221" cy="1185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454">
                  <a:extLst>
                    <a:ext uri="{9D8B030D-6E8A-4147-A177-3AD203B41FA5}">
                      <a16:colId xmlns:a16="http://schemas.microsoft.com/office/drawing/2014/main" val="4101841362"/>
                    </a:ext>
                  </a:extLst>
                </a:gridCol>
                <a:gridCol w="958152">
                  <a:extLst>
                    <a:ext uri="{9D8B030D-6E8A-4147-A177-3AD203B41FA5}">
                      <a16:colId xmlns:a16="http://schemas.microsoft.com/office/drawing/2014/main" val="1563236141"/>
                    </a:ext>
                  </a:extLst>
                </a:gridCol>
                <a:gridCol w="2828615">
                  <a:extLst>
                    <a:ext uri="{9D8B030D-6E8A-4147-A177-3AD203B41FA5}">
                      <a16:colId xmlns:a16="http://schemas.microsoft.com/office/drawing/2014/main" val="210457671"/>
                    </a:ext>
                  </a:extLst>
                </a:gridCol>
              </a:tblGrid>
              <a:tr h="31098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Columns</a:t>
                      </a: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94716"/>
                  </a:ext>
                </a:extLst>
              </a:tr>
              <a:tr h="28271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Column Name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Unique Variables or Description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57188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player_id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80409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unique_id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firstnamelastname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889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player_name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Firstname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Lastname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67961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r>
                        <a:rPr lang="en-US" sz="11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2019</a:t>
                      </a:r>
                    </a:p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9600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4445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week_start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23620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week_id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YYYY_WW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48207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qb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rb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te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wr</a:t>
                      </a:r>
                      <a:r>
                        <a:rPr lang="en-US" sz="1100" dirty="0"/>
                        <a:t>,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7788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6992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YYYY-MM-DD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02495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r>
                        <a:rPr lang="en-US" sz="1100" dirty="0" err="1"/>
                        <a:t>time_zone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Hours away from Greenwich mean time of home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84282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r>
                        <a:rPr lang="en-US" sz="1100" dirty="0" err="1"/>
                        <a:t>team_name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21"/>
                        </a:rPr>
                        <a:t>Official team abbreviation codes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49972"/>
                  </a:ext>
                </a:extLst>
              </a:tr>
              <a:tr h="593697">
                <a:tc>
                  <a:txBody>
                    <a:bodyPr/>
                    <a:lstStyle/>
                    <a:p>
                      <a:r>
                        <a:rPr lang="en-US" sz="1100" dirty="0" err="1"/>
                        <a:t>injury_status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: no injury</a:t>
                      </a:r>
                    </a:p>
                    <a:p>
                      <a:r>
                        <a:rPr lang="en-US" sz="1100" dirty="0"/>
                        <a:t>1 : questionable</a:t>
                      </a:r>
                    </a:p>
                    <a:p>
                      <a:r>
                        <a:rPr lang="en-US" sz="1100" dirty="0"/>
                        <a:t>2 :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8697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days_since_last_game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78205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hours_displaced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Number of hours away from home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7283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temperature_min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27230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temperature_max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74922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6517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PassingYds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207835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56297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03941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PassingAtt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5529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16200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RushingAtt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2962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RushingYds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48397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RushingTD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32338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9128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18077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ReceivingYds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8224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ReceivingTD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78795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27829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: away</a:t>
                      </a:r>
                    </a:p>
                    <a:p>
                      <a:r>
                        <a:rPr lang="en-US" sz="1100" dirty="0"/>
                        <a:t>1 :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33703"/>
                  </a:ext>
                </a:extLst>
              </a:tr>
              <a:tr h="254442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ESPN prediction for player fantasy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9281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Actual number of ESPN fantasy points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54096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 : predicted &lt; actual</a:t>
                      </a:r>
                    </a:p>
                    <a:p>
                      <a:r>
                        <a:rPr lang="en-US" sz="1100" dirty="0"/>
                        <a:t>1 : actual &lt; 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51313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game_time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hours of day from 1 – 24 in home team time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69687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week_day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 of week during which game takes place, Monday = 0, Sunday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6082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FDAAA751-BFEE-EA46-8FFF-34C0934FE579}"/>
              </a:ext>
            </a:extLst>
          </p:cNvPr>
          <p:cNvSpPr/>
          <p:nvPr/>
        </p:nvSpPr>
        <p:spPr>
          <a:xfrm>
            <a:off x="26089780" y="864207"/>
            <a:ext cx="469739" cy="11226266"/>
          </a:xfrm>
          <a:prstGeom prst="rightBrace">
            <a:avLst>
              <a:gd name="adj1" fmla="val 8333"/>
              <a:gd name="adj2" fmla="val 50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1BAF58-BB3C-CA45-B668-A5994551DC4F}"/>
              </a:ext>
            </a:extLst>
          </p:cNvPr>
          <p:cNvSpPr/>
          <p:nvPr/>
        </p:nvSpPr>
        <p:spPr>
          <a:xfrm>
            <a:off x="5329983" y="1174124"/>
            <a:ext cx="4419907" cy="1125048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Munging and Wrangling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39A838-773F-824F-937B-8CB2CB5239CB}"/>
              </a:ext>
            </a:extLst>
          </p:cNvPr>
          <p:cNvSpPr/>
          <p:nvPr/>
        </p:nvSpPr>
        <p:spPr>
          <a:xfrm rot="5400000">
            <a:off x="29287155" y="10095265"/>
            <a:ext cx="155448" cy="53487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B9D76A6C-F558-1144-87DD-F237C083FF73}"/>
              </a:ext>
            </a:extLst>
          </p:cNvPr>
          <p:cNvSpPr/>
          <p:nvPr/>
        </p:nvSpPr>
        <p:spPr>
          <a:xfrm>
            <a:off x="24257520" y="13054950"/>
            <a:ext cx="7913638" cy="5563692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 and Analysis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a correlation matrix, determine which features are important and would be useful in classifying over or under-performers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Pandas Shift to make previous week performance features useful in predicting time aware target variable or over or under-performing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Normalize all data from 0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text data to integer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on class imbalance and resolve class imbalance if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Conduct automated testing of scripts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5D46F2A-AC6A-6C45-BB74-612A83F7FC4E}"/>
              </a:ext>
            </a:extLst>
          </p:cNvPr>
          <p:cNvSpPr/>
          <p:nvPr/>
        </p:nvSpPr>
        <p:spPr>
          <a:xfrm>
            <a:off x="3354929" y="13054543"/>
            <a:ext cx="19525872" cy="6046256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Learning</a:t>
            </a:r>
          </a:p>
        </p:txBody>
      </p:sp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9E8570-79F8-794C-8773-5B7AAE5DAA7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320430" y="15988774"/>
            <a:ext cx="3385415" cy="2261484"/>
          </a:xfrm>
          <a:prstGeom prst="rect">
            <a:avLst/>
          </a:prstGeom>
        </p:spPr>
      </p:pic>
      <p:sp>
        <p:nvSpPr>
          <p:cNvPr id="31" name="Left Arrow 30">
            <a:extLst>
              <a:ext uri="{FF2B5EF4-FFF2-40B4-BE49-F238E27FC236}">
                <a16:creationId xmlns:a16="http://schemas.microsoft.com/office/drawing/2014/main" id="{35B788C7-697D-CD4D-B4BD-D3A0F6186FC6}"/>
              </a:ext>
            </a:extLst>
          </p:cNvPr>
          <p:cNvSpPr/>
          <p:nvPr/>
        </p:nvSpPr>
        <p:spPr>
          <a:xfrm>
            <a:off x="23090067" y="15614799"/>
            <a:ext cx="978408" cy="484632"/>
          </a:xfrm>
          <a:prstGeom prst="lef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AFEF82-CDAA-DA40-8F05-A074EE86419E}"/>
              </a:ext>
            </a:extLst>
          </p:cNvPr>
          <p:cNvGrpSpPr/>
          <p:nvPr/>
        </p:nvGrpSpPr>
        <p:grpSpPr>
          <a:xfrm>
            <a:off x="21029934" y="14783654"/>
            <a:ext cx="1850867" cy="2410240"/>
            <a:chOff x="18404061" y="14328040"/>
            <a:chExt cx="3085057" cy="3574300"/>
          </a:xfrm>
        </p:grpSpPr>
        <p:pic>
          <p:nvPicPr>
            <p:cNvPr id="35" name="Picture 3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16B84E8-6A23-6043-996E-D4B78E7BC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404061" y="14328040"/>
              <a:ext cx="2941916" cy="1572403"/>
            </a:xfrm>
            <a:prstGeom prst="rect">
              <a:avLst/>
            </a:prstGeom>
          </p:spPr>
        </p:pic>
        <p:pic>
          <p:nvPicPr>
            <p:cNvPr id="39" name="Picture 38" descr="A picture containing circle&#10;&#10;Description automatically generated">
              <a:extLst>
                <a:ext uri="{FF2B5EF4-FFF2-40B4-BE49-F238E27FC236}">
                  <a16:creationId xmlns:a16="http://schemas.microsoft.com/office/drawing/2014/main" id="{69FA7F22-D9FF-3F45-922A-87F5B0E1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8577375" y="16334852"/>
              <a:ext cx="2911743" cy="1567488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C715A22-0A23-BA42-9BE0-59D131BC628A}"/>
              </a:ext>
            </a:extLst>
          </p:cNvPr>
          <p:cNvGrpSpPr/>
          <p:nvPr/>
        </p:nvGrpSpPr>
        <p:grpSpPr>
          <a:xfrm>
            <a:off x="8225036" y="10334499"/>
            <a:ext cx="1773077" cy="1913279"/>
            <a:chOff x="9339880" y="13765181"/>
            <a:chExt cx="1773077" cy="2398249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3F67E1C-7621-ED44-B686-08A85924F540}"/>
                </a:ext>
              </a:extLst>
            </p:cNvPr>
            <p:cNvGrpSpPr/>
            <p:nvPr/>
          </p:nvGrpSpPr>
          <p:grpSpPr>
            <a:xfrm>
              <a:off x="9339880" y="13765181"/>
              <a:ext cx="1773077" cy="2398249"/>
              <a:chOff x="3506970" y="1217034"/>
              <a:chExt cx="1773077" cy="2398249"/>
            </a:xfrm>
          </p:grpSpPr>
          <p:pic>
            <p:nvPicPr>
              <p:cNvPr id="152" name="Graphic 151" descr="Paper outline">
                <a:extLst>
                  <a:ext uri="{FF2B5EF4-FFF2-40B4-BE49-F238E27FC236}">
                    <a16:creationId xmlns:a16="http://schemas.microsoft.com/office/drawing/2014/main" id="{19F15A94-6523-5348-BA1C-4F71BC8CD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506970" y="1217034"/>
                <a:ext cx="1773077" cy="1773077"/>
              </a:xfrm>
              <a:prstGeom prst="rect">
                <a:avLst/>
              </a:prstGeom>
            </p:spPr>
          </p:pic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2E505D0-88E7-954D-87FD-47098E95DAB9}"/>
                  </a:ext>
                </a:extLst>
              </p:cNvPr>
              <p:cNvSpPr/>
              <p:nvPr/>
            </p:nvSpPr>
            <p:spPr>
              <a:xfrm>
                <a:off x="3524232" y="2805445"/>
                <a:ext cx="1502437" cy="809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/>
                  <a:t>cmu_cleaner_eda.ipynb</a:t>
                </a:r>
                <a:endParaRPr lang="en-US" dirty="0"/>
              </a:p>
            </p:txBody>
          </p:sp>
        </p:grpSp>
        <p:pic>
          <p:nvPicPr>
            <p:cNvPr id="151" name="Picture 150" descr="Logo, company name&#10;&#10;Description automatically generated">
              <a:extLst>
                <a:ext uri="{FF2B5EF4-FFF2-40B4-BE49-F238E27FC236}">
                  <a16:creationId xmlns:a16="http://schemas.microsoft.com/office/drawing/2014/main" id="{C137BA37-FDA1-A640-BA25-B4D3CA9A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65268" y="14362241"/>
              <a:ext cx="696419" cy="80668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011FDD-B7C6-CD45-8B09-07033516ECD5}"/>
              </a:ext>
            </a:extLst>
          </p:cNvPr>
          <p:cNvGrpSpPr/>
          <p:nvPr/>
        </p:nvGrpSpPr>
        <p:grpSpPr>
          <a:xfrm>
            <a:off x="9419019" y="13663407"/>
            <a:ext cx="3420540" cy="2414933"/>
            <a:chOff x="20537085" y="13014742"/>
            <a:chExt cx="3420540" cy="2591761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1BC5F93-4CC2-1D49-8DC5-A952A7F223A4}"/>
                </a:ext>
              </a:extLst>
            </p:cNvPr>
            <p:cNvSpPr/>
            <p:nvPr/>
          </p:nvSpPr>
          <p:spPr>
            <a:xfrm>
              <a:off x="20791484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1: All players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AA51950-E9E7-2141-AB12-79A478A7668D}"/>
                </a:ext>
              </a:extLst>
            </p:cNvPr>
            <p:cNvGrpSpPr/>
            <p:nvPr/>
          </p:nvGrpSpPr>
          <p:grpSpPr>
            <a:xfrm>
              <a:off x="20537085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46B0586-033D-4944-93DF-166FD4674CE2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58" name="Graphic 157" descr="Paper outline">
                  <a:extLst>
                    <a:ext uri="{FF2B5EF4-FFF2-40B4-BE49-F238E27FC236}">
                      <a16:creationId xmlns:a16="http://schemas.microsoft.com/office/drawing/2014/main" id="{D2EF535B-8718-A443-8CBA-0019BD9C1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123F1A1-F872-FD44-980F-3C97575BF356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model1.ipynb</a:t>
                  </a:r>
                </a:p>
              </p:txBody>
            </p:sp>
          </p:grpSp>
          <p:pic>
            <p:nvPicPr>
              <p:cNvPr id="157" name="Picture 156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5D42154-0385-CF4B-940C-F1D211E3E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6744A5C-169B-5640-A840-7AFDC6A2A1FF}"/>
              </a:ext>
            </a:extLst>
          </p:cNvPr>
          <p:cNvGrpSpPr/>
          <p:nvPr/>
        </p:nvGrpSpPr>
        <p:grpSpPr>
          <a:xfrm>
            <a:off x="6325919" y="13663407"/>
            <a:ext cx="3420540" cy="2414933"/>
            <a:chOff x="17522690" y="13014742"/>
            <a:chExt cx="3420540" cy="2591761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1F1DB508-4A87-894E-9D1B-7211EF138793}"/>
                </a:ext>
              </a:extLst>
            </p:cNvPr>
            <p:cNvSpPr/>
            <p:nvPr/>
          </p:nvSpPr>
          <p:spPr>
            <a:xfrm>
              <a:off x="17777089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2: Quarterbacks</a:t>
              </a: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93BABA5-A494-C64B-B018-65C17E8694B3}"/>
                </a:ext>
              </a:extLst>
            </p:cNvPr>
            <p:cNvGrpSpPr/>
            <p:nvPr/>
          </p:nvGrpSpPr>
          <p:grpSpPr>
            <a:xfrm>
              <a:off x="17522690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3E9C3F1-91BD-AD40-95F3-A93CF92D90D5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64" name="Graphic 163" descr="Paper outline">
                  <a:extLst>
                    <a:ext uri="{FF2B5EF4-FFF2-40B4-BE49-F238E27FC236}">
                      <a16:creationId xmlns:a16="http://schemas.microsoft.com/office/drawing/2014/main" id="{CB5C297E-6B53-1345-8A4E-637FB4185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6C36A5E4-473D-944D-888A-367CBD93E8AD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model2.ipynb</a:t>
                  </a:r>
                </a:p>
              </p:txBody>
            </p:sp>
          </p:grpSp>
          <p:pic>
            <p:nvPicPr>
              <p:cNvPr id="162" name="Picture 16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157F3272-1AC3-B246-8BA4-9EA239C87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919B02-A863-1542-B8EF-1B02028797EB}"/>
              </a:ext>
            </a:extLst>
          </p:cNvPr>
          <p:cNvGrpSpPr/>
          <p:nvPr/>
        </p:nvGrpSpPr>
        <p:grpSpPr>
          <a:xfrm>
            <a:off x="3232819" y="13663407"/>
            <a:ext cx="3420540" cy="2414933"/>
            <a:chOff x="14511057" y="13014742"/>
            <a:chExt cx="3420540" cy="2591761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C6165219-E925-3D4B-920A-42146548CC51}"/>
                </a:ext>
              </a:extLst>
            </p:cNvPr>
            <p:cNvSpPr/>
            <p:nvPr/>
          </p:nvSpPr>
          <p:spPr>
            <a:xfrm>
              <a:off x="14765456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3: Running Backs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5951F21-9A09-E547-82A2-C37328AA2538}"/>
                </a:ext>
              </a:extLst>
            </p:cNvPr>
            <p:cNvGrpSpPr/>
            <p:nvPr/>
          </p:nvGrpSpPr>
          <p:grpSpPr>
            <a:xfrm>
              <a:off x="14511057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B67E992-3958-8A4B-BF25-14BC323EE161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69" name="Graphic 168" descr="Paper outline">
                  <a:extLst>
                    <a:ext uri="{FF2B5EF4-FFF2-40B4-BE49-F238E27FC236}">
                      <a16:creationId xmlns:a16="http://schemas.microsoft.com/office/drawing/2014/main" id="{12C6591F-1857-594D-9DF6-5378A0CEA6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B65D498-4956-CB46-B37A-A742DD7BBB7A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model3.ipynb</a:t>
                  </a:r>
                </a:p>
              </p:txBody>
            </p:sp>
          </p:grpSp>
          <p:pic>
            <p:nvPicPr>
              <p:cNvPr id="168" name="Picture 16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7CD0565-2F49-1C40-9900-3DC90C3E0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3F27C-6C63-8D47-8E08-EDE2FE4D4804}"/>
              </a:ext>
            </a:extLst>
          </p:cNvPr>
          <p:cNvGrpSpPr/>
          <p:nvPr/>
        </p:nvGrpSpPr>
        <p:grpSpPr>
          <a:xfrm>
            <a:off x="9466725" y="16458826"/>
            <a:ext cx="3420540" cy="2414933"/>
            <a:chOff x="11055447" y="13014742"/>
            <a:chExt cx="3420540" cy="2591761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DA6A98BD-B12B-CE43-ACD2-047F3FE2BE56}"/>
                </a:ext>
              </a:extLst>
            </p:cNvPr>
            <p:cNvSpPr/>
            <p:nvPr/>
          </p:nvSpPr>
          <p:spPr>
            <a:xfrm>
              <a:off x="11309846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4: Tight Ends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3679875-10ED-4246-BFBA-ECCBB59BE261}"/>
                </a:ext>
              </a:extLst>
            </p:cNvPr>
            <p:cNvGrpSpPr/>
            <p:nvPr/>
          </p:nvGrpSpPr>
          <p:grpSpPr>
            <a:xfrm>
              <a:off x="11055447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018F54D-FDE6-B24B-B1FA-03F3890896F0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74" name="Graphic 173" descr="Paper outline">
                  <a:extLst>
                    <a:ext uri="{FF2B5EF4-FFF2-40B4-BE49-F238E27FC236}">
                      <a16:creationId xmlns:a16="http://schemas.microsoft.com/office/drawing/2014/main" id="{742D0AB2-21AB-EC4C-98ED-427B931E2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31502DE4-FA6C-6545-8A61-43E69C7497E8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model4.ipynb</a:t>
                  </a:r>
                </a:p>
              </p:txBody>
            </p:sp>
          </p:grpSp>
          <p:pic>
            <p:nvPicPr>
              <p:cNvPr id="173" name="Picture 17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05F5A9C2-C5A5-DF4B-8EB7-6EB83682B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F2C33FB-3196-E443-8E6E-A2A7B079FF73}"/>
              </a:ext>
            </a:extLst>
          </p:cNvPr>
          <p:cNvGrpSpPr/>
          <p:nvPr/>
        </p:nvGrpSpPr>
        <p:grpSpPr>
          <a:xfrm>
            <a:off x="6373625" y="16458826"/>
            <a:ext cx="3420540" cy="2414933"/>
            <a:chOff x="7877042" y="13014742"/>
            <a:chExt cx="3420540" cy="2591761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E5BDBA50-003A-3649-9A93-70BDA199D595}"/>
                </a:ext>
              </a:extLst>
            </p:cNvPr>
            <p:cNvSpPr/>
            <p:nvPr/>
          </p:nvSpPr>
          <p:spPr>
            <a:xfrm>
              <a:off x="8131441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5: Wide Receivers</a:t>
              </a: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83A95124-4BC7-E649-B3EE-2F10532AB135}"/>
                </a:ext>
              </a:extLst>
            </p:cNvPr>
            <p:cNvGrpSpPr/>
            <p:nvPr/>
          </p:nvGrpSpPr>
          <p:grpSpPr>
            <a:xfrm>
              <a:off x="7877042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9834EAC-5D87-2A44-B166-CE4983F8B5BF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79" name="Graphic 178" descr="Paper outline">
                  <a:extLst>
                    <a:ext uri="{FF2B5EF4-FFF2-40B4-BE49-F238E27FC236}">
                      <a16:creationId xmlns:a16="http://schemas.microsoft.com/office/drawing/2014/main" id="{95EC7361-46CE-0C47-93AC-7B34E6DFC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A7875D07-7593-2B45-92A3-5A719332D9F4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model5.ipynb</a:t>
                  </a:r>
                </a:p>
              </p:txBody>
            </p:sp>
          </p:grpSp>
          <p:pic>
            <p:nvPicPr>
              <p:cNvPr id="178" name="Picture 17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E1B24598-1547-364E-B694-E13401DB3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6EF1B0-92B6-F442-8F7C-6DEBC797F06F}"/>
              </a:ext>
            </a:extLst>
          </p:cNvPr>
          <p:cNvGrpSpPr/>
          <p:nvPr/>
        </p:nvGrpSpPr>
        <p:grpSpPr>
          <a:xfrm>
            <a:off x="3280525" y="16458826"/>
            <a:ext cx="3420540" cy="2414933"/>
            <a:chOff x="5071585" y="13014742"/>
            <a:chExt cx="3420540" cy="2591761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AA96FEA-01DA-5545-98D5-CDB3D7859110}"/>
                </a:ext>
              </a:extLst>
            </p:cNvPr>
            <p:cNvSpPr/>
            <p:nvPr/>
          </p:nvSpPr>
          <p:spPr>
            <a:xfrm>
              <a:off x="5325984" y="13014742"/>
              <a:ext cx="2911743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6: Kickers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50CDB5E-1F86-E74C-9972-C3B4B09BC2CE}"/>
                </a:ext>
              </a:extLst>
            </p:cNvPr>
            <p:cNvGrpSpPr/>
            <p:nvPr/>
          </p:nvGrpSpPr>
          <p:grpSpPr>
            <a:xfrm>
              <a:off x="5071585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BDEB003-A449-AB43-84F6-CF79516DA052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84" name="Graphic 183" descr="Paper outline">
                  <a:extLst>
                    <a:ext uri="{FF2B5EF4-FFF2-40B4-BE49-F238E27FC236}">
                      <a16:creationId xmlns:a16="http://schemas.microsoft.com/office/drawing/2014/main" id="{C9D3A109-1AED-B44A-9FF7-711149F1AA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FE58243-0E8F-2948-BEB8-838CB2AAADA9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model6.ipynb</a:t>
                  </a:r>
                </a:p>
              </p:txBody>
            </p:sp>
          </p:grpSp>
          <p:pic>
            <p:nvPicPr>
              <p:cNvPr id="183" name="Picture 182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A4F4B3F1-DC3D-E349-B650-C9975DE4E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  <p:sp>
        <p:nvSpPr>
          <p:cNvPr id="193" name="Left Arrow 192">
            <a:extLst>
              <a:ext uri="{FF2B5EF4-FFF2-40B4-BE49-F238E27FC236}">
                <a16:creationId xmlns:a16="http://schemas.microsoft.com/office/drawing/2014/main" id="{EF4A3294-23D0-5147-BC5F-F6E09EFDF85D}"/>
              </a:ext>
            </a:extLst>
          </p:cNvPr>
          <p:cNvSpPr/>
          <p:nvPr/>
        </p:nvSpPr>
        <p:spPr>
          <a:xfrm>
            <a:off x="2648100" y="15567880"/>
            <a:ext cx="572335" cy="484632"/>
          </a:xfrm>
          <a:prstGeom prst="left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548A15D-9D97-8B4F-A1AD-78373297D07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92195" y="2735922"/>
            <a:ext cx="2692400" cy="9144000"/>
          </a:xfrm>
          <a:prstGeom prst="rect">
            <a:avLst/>
          </a:prstGeom>
        </p:spPr>
      </p:pic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EFCA31E5-A0B8-3E4A-B3B8-C3A3271FB0E9}"/>
              </a:ext>
            </a:extLst>
          </p:cNvPr>
          <p:cNvSpPr/>
          <p:nvPr/>
        </p:nvSpPr>
        <p:spPr>
          <a:xfrm>
            <a:off x="252934" y="13054543"/>
            <a:ext cx="2340943" cy="6046256"/>
          </a:xfrm>
          <a:prstGeom prst="roundRect">
            <a:avLst>
              <a:gd name="adj" fmla="val 63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Reporting and Visualization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Operationalize machine learning models by exporting the models to python scripts, building an app with D3.js and Flask to accept basic user input and provide predictions on whether a player will over or under-perform in the 2021 NFL season</a:t>
            </a:r>
          </a:p>
        </p:txBody>
      </p:sp>
      <p:graphicFrame>
        <p:nvGraphicFramePr>
          <p:cNvPr id="230" name="Table 41">
            <a:extLst>
              <a:ext uri="{FF2B5EF4-FFF2-40B4-BE49-F238E27FC236}">
                <a16:creationId xmlns:a16="http://schemas.microsoft.com/office/drawing/2014/main" id="{F71BDE85-5447-7E46-82C7-73C0D4B91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58183"/>
              </p:ext>
            </p:extLst>
          </p:nvPr>
        </p:nvGraphicFramePr>
        <p:xfrm>
          <a:off x="20367130" y="15656303"/>
          <a:ext cx="72794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81">
                  <a:extLst>
                    <a:ext uri="{9D8B030D-6E8A-4147-A177-3AD203B41FA5}">
                      <a16:colId xmlns:a16="http://schemas.microsoft.com/office/drawing/2014/main" val="2462921751"/>
                    </a:ext>
                  </a:extLst>
                </a:gridCol>
                <a:gridCol w="363664">
                  <a:extLst>
                    <a:ext uri="{9D8B030D-6E8A-4147-A177-3AD203B41FA5}">
                      <a16:colId xmlns:a16="http://schemas.microsoft.com/office/drawing/2014/main" val="2344204943"/>
                    </a:ext>
                  </a:extLst>
                </a:gridCol>
              </a:tblGrid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Train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14774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81731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03061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29604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86382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12475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45309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44569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2A827403-6C63-C342-9AD9-D2BD5A2CA3BA}"/>
              </a:ext>
            </a:extLst>
          </p:cNvPr>
          <p:cNvSpPr txBox="1"/>
          <p:nvPr/>
        </p:nvSpPr>
        <p:spPr>
          <a:xfrm>
            <a:off x="0" y="0"/>
            <a:ext cx="1565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Cloudy With a Chance of Football (Cohort 23): Capstone Project Data Architecture (Expanded)</a:t>
            </a:r>
          </a:p>
        </p:txBody>
      </p:sp>
      <p:graphicFrame>
        <p:nvGraphicFramePr>
          <p:cNvPr id="231" name="Table 41">
            <a:extLst>
              <a:ext uri="{FF2B5EF4-FFF2-40B4-BE49-F238E27FC236}">
                <a16:creationId xmlns:a16="http://schemas.microsoft.com/office/drawing/2014/main" id="{92603C11-2451-4C41-BAE3-11C428B35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32967"/>
              </p:ext>
            </p:extLst>
          </p:nvPr>
        </p:nvGraphicFramePr>
        <p:xfrm>
          <a:off x="19114753" y="17850863"/>
          <a:ext cx="101608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12">
                  <a:extLst>
                    <a:ext uri="{9D8B030D-6E8A-4147-A177-3AD203B41FA5}">
                      <a16:colId xmlns:a16="http://schemas.microsoft.com/office/drawing/2014/main" val="2462921751"/>
                    </a:ext>
                  </a:extLst>
                </a:gridCol>
                <a:gridCol w="525877">
                  <a:extLst>
                    <a:ext uri="{9D8B030D-6E8A-4147-A177-3AD203B41FA5}">
                      <a16:colId xmlns:a16="http://schemas.microsoft.com/office/drawing/2014/main" val="2404609217"/>
                    </a:ext>
                  </a:extLst>
                </a:gridCol>
              </a:tblGrid>
              <a:tr h="3638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45309"/>
                  </a:ext>
                </a:extLst>
              </a:tr>
              <a:tr h="363872">
                <a:tc>
                  <a:txBody>
                    <a:bodyPr/>
                    <a:lstStyle/>
                    <a:p>
                      <a:r>
                        <a:rPr lang="en-US" sz="1800" b="1" dirty="0"/>
                        <a:t>10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4456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93B410-47BA-D14C-A173-4B9B52DFA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23307"/>
              </p:ext>
            </p:extLst>
          </p:nvPr>
        </p:nvGraphicFramePr>
        <p:xfrm>
          <a:off x="15017986" y="14581755"/>
          <a:ext cx="4885236" cy="267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3">
                  <a:extLst>
                    <a:ext uri="{9D8B030D-6E8A-4147-A177-3AD203B41FA5}">
                      <a16:colId xmlns:a16="http://schemas.microsoft.com/office/drawing/2014/main" val="3458411790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4186060527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3478891818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2800036143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2784500472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1451898013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3227916322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3723098912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1160145929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190640333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3462939739"/>
                    </a:ext>
                  </a:extLst>
                </a:gridCol>
                <a:gridCol w="407103">
                  <a:extLst>
                    <a:ext uri="{9D8B030D-6E8A-4147-A177-3AD203B41FA5}">
                      <a16:colId xmlns:a16="http://schemas.microsoft.com/office/drawing/2014/main" val="519403659"/>
                    </a:ext>
                  </a:extLst>
                </a:gridCol>
              </a:tblGrid>
              <a:tr h="2228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447489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674230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3815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78475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6673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13864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949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96500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66925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621616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69963"/>
                  </a:ext>
                </a:extLst>
              </a:tr>
              <a:tr h="22285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4318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38952"/>
                  </a:ext>
                </a:extLst>
              </a:tr>
            </a:tbl>
          </a:graphicData>
        </a:graphic>
      </p:graphicFrame>
      <p:sp>
        <p:nvSpPr>
          <p:cNvPr id="188" name="Rectangle 187">
            <a:extLst>
              <a:ext uri="{FF2B5EF4-FFF2-40B4-BE49-F238E27FC236}">
                <a16:creationId xmlns:a16="http://schemas.microsoft.com/office/drawing/2014/main" id="{B5C5D44A-C7DB-A449-904B-300DA54584FF}"/>
              </a:ext>
            </a:extLst>
          </p:cNvPr>
          <p:cNvSpPr/>
          <p:nvPr/>
        </p:nvSpPr>
        <p:spPr>
          <a:xfrm>
            <a:off x="15013407" y="14131336"/>
            <a:ext cx="4885235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12-fold time aware cross validation 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91974D8-9DBB-2549-A3FA-1252F566B049}"/>
              </a:ext>
            </a:extLst>
          </p:cNvPr>
          <p:cNvSpPr/>
          <p:nvPr/>
        </p:nvSpPr>
        <p:spPr>
          <a:xfrm>
            <a:off x="18388354" y="18616146"/>
            <a:ext cx="342054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80/20 train/test split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9FD3307-8A16-BE44-B77A-91D892D0C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0220" y="17952474"/>
            <a:ext cx="1102561" cy="1102561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57B908D-95FE-614F-8668-2C550317DBD3}"/>
              </a:ext>
            </a:extLst>
          </p:cNvPr>
          <p:cNvGrpSpPr/>
          <p:nvPr/>
        </p:nvGrpSpPr>
        <p:grpSpPr>
          <a:xfrm>
            <a:off x="11961889" y="15231048"/>
            <a:ext cx="3420540" cy="2414933"/>
            <a:chOff x="11055447" y="13014742"/>
            <a:chExt cx="3420540" cy="2591761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4917BB7E-0D52-8749-8668-FF0AF7110659}"/>
                </a:ext>
              </a:extLst>
            </p:cNvPr>
            <p:cNvSpPr/>
            <p:nvPr/>
          </p:nvSpPr>
          <p:spPr>
            <a:xfrm>
              <a:off x="11460511" y="13014742"/>
              <a:ext cx="2274398" cy="443216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 7: Defense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72F3DC8-ECF3-614B-917C-77B26902845D}"/>
                </a:ext>
              </a:extLst>
            </p:cNvPr>
            <p:cNvGrpSpPr/>
            <p:nvPr/>
          </p:nvGrpSpPr>
          <p:grpSpPr>
            <a:xfrm>
              <a:off x="11055447" y="13621854"/>
              <a:ext cx="3420540" cy="1984649"/>
              <a:chOff x="8549596" y="13765181"/>
              <a:chExt cx="3420540" cy="1984649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8080D0D-8C14-1140-B4F2-31912CE91351}"/>
                  </a:ext>
                </a:extLst>
              </p:cNvPr>
              <p:cNvGrpSpPr/>
              <p:nvPr/>
            </p:nvGrpSpPr>
            <p:grpSpPr>
              <a:xfrm>
                <a:off x="8549596" y="13765181"/>
                <a:ext cx="3420540" cy="1984649"/>
                <a:chOff x="2716686" y="1217034"/>
                <a:chExt cx="3420540" cy="1984649"/>
              </a:xfrm>
            </p:grpSpPr>
            <p:pic>
              <p:nvPicPr>
                <p:cNvPr id="196" name="Graphic 195" descr="Paper outline">
                  <a:extLst>
                    <a:ext uri="{FF2B5EF4-FFF2-40B4-BE49-F238E27FC236}">
                      <a16:creationId xmlns:a16="http://schemas.microsoft.com/office/drawing/2014/main" id="{1B7A65EE-2EFE-894B-AE43-AA3C8E5176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0418" y="1217034"/>
                  <a:ext cx="1773077" cy="1773077"/>
                </a:xfrm>
                <a:prstGeom prst="rect">
                  <a:avLst/>
                </a:prstGeom>
              </p:spPr>
            </p:pic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8DBA918-27B4-0548-B102-5786CD3506A0}"/>
                    </a:ext>
                  </a:extLst>
                </p:cNvPr>
                <p:cNvSpPr/>
                <p:nvPr/>
              </p:nvSpPr>
              <p:spPr>
                <a:xfrm>
                  <a:off x="2716686" y="2805445"/>
                  <a:ext cx="3420540" cy="3962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model7.ipynb</a:t>
                  </a:r>
                </a:p>
              </p:txBody>
            </p:sp>
          </p:grpSp>
          <p:pic>
            <p:nvPicPr>
              <p:cNvPr id="192" name="Picture 19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AF907308-0039-BC4B-9AB5-881FD9354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5268" y="14362241"/>
                <a:ext cx="696419" cy="80668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15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931</Words>
  <Application>Microsoft Macintosh PowerPoint</Application>
  <PresentationFormat>Custom</PresentationFormat>
  <Paragraphs>442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O'Connor, Aidan [USA]</dc:creator>
  <cp:lastModifiedBy>O'Connor, Aidan [USA]</cp:lastModifiedBy>
  <cp:revision>62</cp:revision>
  <dcterms:created xsi:type="dcterms:W3CDTF">2021-03-21T00:50:16Z</dcterms:created>
  <dcterms:modified xsi:type="dcterms:W3CDTF">2021-03-27T17:35:08Z</dcterms:modified>
</cp:coreProperties>
</file>