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17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1">
          <p15:clr>
            <a:srgbClr val="A4A3A4"/>
          </p15:clr>
        </p15:guide>
        <p15:guide id="2" orient="horz" pos="3004">
          <p15:clr>
            <a:srgbClr val="A4A3A4"/>
          </p15:clr>
        </p15:guide>
        <p15:guide id="3" orient="horz" pos="422">
          <p15:clr>
            <a:srgbClr val="A4A3A4"/>
          </p15:clr>
        </p15:guide>
        <p15:guide id="4" orient="horz" pos="824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1643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  <p15:guide id="9" pos="2909">
          <p15:clr>
            <a:srgbClr val="A4A3A4"/>
          </p15:clr>
        </p15:guide>
        <p15:guide id="10" pos="2811">
          <p15:clr>
            <a:srgbClr val="A4A3A4"/>
          </p15:clr>
        </p15:guide>
        <p15:guide id="11" pos="2852">
          <p15:clr>
            <a:srgbClr val="A4A3A4"/>
          </p15:clr>
        </p15:guide>
        <p15:guide id="12" orient="horz" pos="1576">
          <p15:clr>
            <a:srgbClr val="A4A3A4"/>
          </p15:clr>
        </p15:guide>
        <p15:guide id="13" orient="horz" pos="2059">
          <p15:clr>
            <a:srgbClr val="A4A3A4"/>
          </p15:clr>
        </p15:guide>
        <p15:guide id="14" orient="horz" pos="1164" userDrawn="1">
          <p15:clr>
            <a:srgbClr val="A4A3A4"/>
          </p15:clr>
        </p15:guide>
        <p15:guide id="15" pos="2182">
          <p15:clr>
            <a:srgbClr val="A4A3A4"/>
          </p15:clr>
        </p15:guide>
        <p15:guide id="16" pos="35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0"/>
    <a:srgbClr val="D6EDBD"/>
    <a:srgbClr val="7A34AE"/>
    <a:srgbClr val="DAC2EC"/>
    <a:srgbClr val="CFAFE7"/>
    <a:srgbClr val="0071C5"/>
    <a:srgbClr val="FF5B19"/>
    <a:srgbClr val="E9FF1D"/>
    <a:srgbClr val="37C6FF"/>
    <a:srgbClr val="FAF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8" autoAdjust="0"/>
    <p:restoredTop sz="90671" autoAdjust="0"/>
  </p:normalViewPr>
  <p:slideViewPr>
    <p:cSldViewPr snapToGrid="0">
      <p:cViewPr varScale="1">
        <p:scale>
          <a:sx n="170" d="100"/>
          <a:sy n="170" d="100"/>
        </p:scale>
        <p:origin x="216" y="120"/>
      </p:cViewPr>
      <p:guideLst>
        <p:guide orient="horz" pos="1581"/>
        <p:guide orient="horz" pos="3004"/>
        <p:guide orient="horz" pos="422"/>
        <p:guide orient="horz" pos="824"/>
        <p:guide orient="horz" pos="2916"/>
        <p:guide orient="horz" pos="1643"/>
        <p:guide pos="5470"/>
        <p:guide pos="287"/>
        <p:guide pos="2909"/>
        <p:guide pos="2811"/>
        <p:guide pos="2852"/>
        <p:guide orient="horz" pos="1576"/>
        <p:guide orient="horz" pos="2059"/>
        <p:guide orient="horz" pos="1164"/>
        <p:guide pos="2182"/>
        <p:guide pos="3517"/>
      </p:guideLst>
    </p:cSldViewPr>
  </p:slideViewPr>
  <p:outlineViewPr>
    <p:cViewPr>
      <p:scale>
        <a:sx n="33" d="100"/>
        <a:sy n="33" d="100"/>
      </p:scale>
      <p:origin x="45" y="2092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9/7/2017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6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4218-7ECE-4DBD-83CE-FBFF5FD5833A}" type="datetimeFigureOut">
              <a:rPr lang="ru-RU" smtClean="0"/>
              <a:t>07/09/17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971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4218-7ECE-4DBD-83CE-FBFF5FD5833A}" type="datetimeFigureOut">
              <a:rPr lang="ru-RU" smtClean="0"/>
              <a:t>07/09/17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73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4218-7ECE-4DBD-83CE-FBFF5FD5833A}" type="datetimeFigureOut">
              <a:rPr lang="ru-RU" smtClean="0"/>
              <a:t>07/09/17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588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2538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3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964453" y="480494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4218-7ECE-4DBD-83CE-FBFF5FD5833A}" type="datetimeFigureOut">
              <a:rPr lang="ru-RU" smtClean="0"/>
              <a:t>07/09/17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8379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</a:t>
            </a:r>
            <a:r>
              <a:rPr lang="en-US" sz="1400" baseline="0" dirty="0" smtClean="0">
                <a:solidFill>
                  <a:schemeClr val="bg1"/>
                </a:solidFill>
              </a:rPr>
              <a:t> CONFIDENTIAL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4218-7ECE-4DBD-83CE-FBFF5FD5833A}" type="datetimeFigureOut">
              <a:rPr lang="ru-RU" smtClean="0"/>
              <a:t>07/09/17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798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4218-7ECE-4DBD-83CE-FBFF5FD5833A}" type="datetimeFigureOut">
              <a:rPr lang="ru-RU" smtClean="0"/>
              <a:t>07/09/17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44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4218-7ECE-4DBD-83CE-FBFF5FD5833A}" type="datetimeFigureOut">
              <a:rPr lang="ru-RU" smtClean="0"/>
              <a:t>07/09/17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334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4218-7ECE-4DBD-83CE-FBFF5FD5833A}" type="datetimeFigureOut">
              <a:rPr lang="ru-RU" smtClean="0"/>
              <a:t>07/09/17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45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4218-7ECE-4DBD-83CE-FBFF5FD5833A}" type="datetimeFigureOut">
              <a:rPr lang="ru-RU" smtClean="0"/>
              <a:t>07/09/17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964453" y="48049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618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4218-7ECE-4DBD-83CE-FBFF5FD5833A}" type="datetimeFigureOut">
              <a:rPr lang="ru-RU" smtClean="0"/>
              <a:t>07/09/17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965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4218-7ECE-4DBD-83CE-FBFF5FD5833A}" type="datetimeFigureOut">
              <a:rPr lang="ru-RU" smtClean="0"/>
              <a:t>07/09/17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41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4218-7ECE-4DBD-83CE-FBFF5FD5833A}" type="datetimeFigureOut">
              <a:rPr lang="ru-RU" smtClean="0"/>
              <a:t>07/09/17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674" r:id="rId13"/>
    <p:sldLayoutId id="2147483684" r:id="rId14"/>
    <p:sldLayoutId id="2147483652" r:id="rId15"/>
    <p:sldLayoutId id="2147483660" r:id="rId16"/>
    <p:sldLayoutId id="2147483668" r:id="rId17"/>
    <p:sldLayoutId id="2147483669" r:id="rId18"/>
    <p:sldLayoutId id="2147483670" r:id="rId19"/>
    <p:sldLayoutId id="2147483672" r:id="rId20"/>
    <p:sldLayoutId id="2147483677" r:id="rId21"/>
    <p:sldLayoutId id="2147483665" r:id="rId22"/>
    <p:sldLayoutId id="2147483654" r:id="rId23"/>
    <p:sldLayoutId id="2147483655" r:id="rId24"/>
  </p:sldLayoutIdLst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517947" y="1061738"/>
            <a:ext cx="8149449" cy="1645920"/>
            <a:chOff x="517947" y="901718"/>
            <a:chExt cx="8149449" cy="1645920"/>
          </a:xfrm>
        </p:grpSpPr>
        <p:sp>
          <p:nvSpPr>
            <p:cNvPr id="152" name="Rectangle 151"/>
            <p:cNvSpPr/>
            <p:nvPr/>
          </p:nvSpPr>
          <p:spPr>
            <a:xfrm>
              <a:off x="6381396" y="901718"/>
              <a:ext cx="2286000" cy="16459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428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95573" y="901718"/>
              <a:ext cx="2286000" cy="1645920"/>
            </a:xfrm>
            <a:prstGeom prst="rect">
              <a:avLst/>
            </a:prstGeom>
            <a:solidFill>
              <a:srgbClr val="D6EDBD"/>
            </a:solidFill>
            <a:ln w="12700">
              <a:solidFill>
                <a:srgbClr val="00428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17947" y="901718"/>
              <a:ext cx="3577626" cy="16459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428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17947" y="2821764"/>
            <a:ext cx="8149449" cy="1873444"/>
            <a:chOff x="517947" y="901718"/>
            <a:chExt cx="8149449" cy="1645920"/>
          </a:xfrm>
        </p:grpSpPr>
        <p:sp>
          <p:nvSpPr>
            <p:cNvPr id="34" name="Rectangle 33"/>
            <p:cNvSpPr/>
            <p:nvPr/>
          </p:nvSpPr>
          <p:spPr>
            <a:xfrm>
              <a:off x="6381396" y="901718"/>
              <a:ext cx="2286000" cy="16459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428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95573" y="901718"/>
              <a:ext cx="2286000" cy="1645920"/>
            </a:xfrm>
            <a:prstGeom prst="rect">
              <a:avLst/>
            </a:prstGeom>
            <a:solidFill>
              <a:srgbClr val="D6EDBD"/>
            </a:solidFill>
            <a:ln w="12700">
              <a:solidFill>
                <a:srgbClr val="00428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7947" y="901718"/>
              <a:ext cx="3577626" cy="16459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428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634168" y="3165451"/>
            <a:ext cx="1613593" cy="944269"/>
          </a:xfrm>
          <a:prstGeom prst="rect">
            <a:avLst/>
          </a:prstGeom>
          <a:solidFill>
            <a:srgbClr val="D6EDBD"/>
          </a:solidFill>
          <a:ln w="12700">
            <a:solidFill>
              <a:srgbClr val="0042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85487"/>
          </a:xfrm>
        </p:spPr>
        <p:txBody>
          <a:bodyPr/>
          <a:lstStyle/>
          <a:p>
            <a:r>
              <a:rPr lang="en-US" dirty="0">
                <a:solidFill>
                  <a:srgbClr val="0071C5"/>
                </a:solidFill>
                <a:latin typeface="Calibri" panose="020F0502020204030204" pitchFamily="34" charset="0"/>
              </a:rPr>
              <a:t>Direct access to </a:t>
            </a:r>
            <a:r>
              <a:rPr lang="en-US" dirty="0" smtClean="0">
                <a:solidFill>
                  <a:srgbClr val="0071C5"/>
                </a:solidFill>
                <a:latin typeface="Calibri" panose="020F0502020204030204" pitchFamily="34" charset="0"/>
              </a:rPr>
              <a:t>VA </a:t>
            </a:r>
            <a:r>
              <a:rPr lang="en-US" dirty="0">
                <a:solidFill>
                  <a:srgbClr val="0071C5"/>
                </a:solidFill>
                <a:latin typeface="Calibri" panose="020F0502020204030204" pitchFamily="34" charset="0"/>
              </a:rPr>
              <a:t>buffers.</a:t>
            </a:r>
          </a:p>
        </p:txBody>
      </p:sp>
      <p:sp>
        <p:nvSpPr>
          <p:cNvPr id="125" name="Content Placeholder 3"/>
          <p:cNvSpPr>
            <a:spLocks noGrp="1"/>
          </p:cNvSpPr>
          <p:nvPr>
            <p:ph sz="quarter" idx="13"/>
          </p:nvPr>
        </p:nvSpPr>
        <p:spPr>
          <a:xfrm>
            <a:off x="634168" y="1117446"/>
            <a:ext cx="1093032" cy="33033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b="1" dirty="0" smtClean="0">
                <a:solidFill>
                  <a:srgbClr val="004280"/>
                </a:solidFill>
                <a:latin typeface="Calibri" panose="020F0502020204030204" pitchFamily="34" charset="0"/>
              </a:rPr>
              <a:t>application</a:t>
            </a:r>
            <a:endParaRPr lang="en-US" sz="900" b="1" dirty="0">
              <a:solidFill>
                <a:srgbClr val="0042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68313" y="2102017"/>
            <a:ext cx="1097280" cy="457200"/>
          </a:xfrm>
          <a:prstGeom prst="rect">
            <a:avLst/>
          </a:prstGeom>
          <a:gradFill rotWithShape="1">
            <a:gsLst>
              <a:gs pos="0">
                <a:srgbClr val="00AEEF">
                  <a:satMod val="103000"/>
                  <a:lumMod val="102000"/>
                  <a:tint val="94000"/>
                </a:srgbClr>
              </a:gs>
              <a:gs pos="50000">
                <a:srgbClr val="00AEEF">
                  <a:satMod val="110000"/>
                  <a:lumMod val="100000"/>
                  <a:shade val="100000"/>
                </a:srgbClr>
              </a:gs>
              <a:gs pos="100000">
                <a:srgbClr val="00AEE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system</a:t>
            </a:r>
            <a:endParaRPr lang="en-US" sz="1600" kern="0" dirty="0">
              <a:solidFill>
                <a:srgbClr val="FFFFFF"/>
              </a:solidFill>
              <a:latin typeface="Calibri" panose="020F0502020204030204"/>
            </a:endParaRPr>
          </a:p>
          <a:p>
            <a:pPr algn="ctr" defTabSz="914400"/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memory</a:t>
            </a:r>
            <a:endParaRPr lang="en-US" sz="16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663950" y="2504229"/>
            <a:ext cx="3194050" cy="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02" name="Rectangle 101"/>
          <p:cNvSpPr/>
          <p:nvPr/>
        </p:nvSpPr>
        <p:spPr>
          <a:xfrm>
            <a:off x="2568313" y="1461699"/>
            <a:ext cx="1097280" cy="457200"/>
          </a:xfrm>
          <a:prstGeom prst="rect">
            <a:avLst/>
          </a:prstGeom>
          <a:solidFill>
            <a:srgbClr val="FFDA00">
              <a:lumMod val="20000"/>
              <a:lumOff val="80000"/>
            </a:srgbClr>
          </a:solidFill>
          <a:ln w="28575" cap="flat" cmpd="sng" algn="ctr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4280"/>
                </a:solidFill>
                <a:latin typeface="Calibri" panose="020F0502020204030204" pitchFamily="34" charset="0"/>
                <a:cs typeface="Courier New" pitchFamily="49" charset="0"/>
              </a:rPr>
              <a:t>mfxExt</a:t>
            </a:r>
            <a:r>
              <a:rPr lang="en-US" sz="1400" kern="0" dirty="0">
                <a:solidFill>
                  <a:srgbClr val="004280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1400" kern="0" dirty="0" smtClean="0">
                <a:solidFill>
                  <a:srgbClr val="004280"/>
                </a:solidFill>
                <a:latin typeface="Calibri" panose="020F0502020204030204" pitchFamily="34" charset="0"/>
                <a:cs typeface="Courier New" pitchFamily="49" charset="0"/>
              </a:rPr>
              <a:t>buffer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0042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*MB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537913" y="1553139"/>
            <a:ext cx="1097280" cy="274320"/>
          </a:xfrm>
          <a:prstGeom prst="rect">
            <a:avLst/>
          </a:prstGeom>
          <a:solidFill>
            <a:srgbClr val="FFDA00">
              <a:lumMod val="20000"/>
              <a:lumOff val="80000"/>
            </a:srgbClr>
          </a:solidFill>
          <a:ln w="28575" cap="flat" cmpd="sng" algn="ctr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4280"/>
                </a:solidFill>
                <a:latin typeface="Calibri" panose="020F0502020204030204" pitchFamily="34" charset="0"/>
                <a:cs typeface="Courier New" pitchFamily="49" charset="0"/>
              </a:rPr>
              <a:t>VA buffer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343661" y="2204108"/>
            <a:ext cx="923289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4280"/>
                </a:solidFill>
                <a:latin typeface="Calibri" panose="020F0502020204030204" pitchFamily="34" charset="0"/>
                <a:cs typeface="Intel Clear" panose="020B0604020203020204" pitchFamily="34" charset="0"/>
              </a:rPr>
              <a:t>read / write</a:t>
            </a:r>
            <a:endParaRPr lang="en-US" sz="1400" dirty="0">
              <a:solidFill>
                <a:srgbClr val="004280"/>
              </a:solidFill>
              <a:latin typeface="Calibri" panose="020F050202020403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105" name="Straight Arrow Connector 104"/>
          <p:cNvCxnSpPr>
            <a:stCxn id="102" idx="3"/>
            <a:endCxn id="103" idx="1"/>
          </p:cNvCxnSpPr>
          <p:nvPr/>
        </p:nvCxnSpPr>
        <p:spPr>
          <a:xfrm>
            <a:off x="3665593" y="1690299"/>
            <a:ext cx="87232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sp>
        <p:nvSpPr>
          <p:cNvPr id="106" name="Rectangle 105"/>
          <p:cNvSpPr/>
          <p:nvPr/>
        </p:nvSpPr>
        <p:spPr>
          <a:xfrm>
            <a:off x="6878389" y="2121115"/>
            <a:ext cx="1097280" cy="457200"/>
          </a:xfrm>
          <a:prstGeom prst="rect">
            <a:avLst/>
          </a:prstGeom>
          <a:gradFill rotWithShape="1">
            <a:gsLst>
              <a:gs pos="0">
                <a:srgbClr val="00AEEF">
                  <a:satMod val="103000"/>
                  <a:lumMod val="102000"/>
                  <a:tint val="94000"/>
                </a:srgbClr>
              </a:gs>
              <a:gs pos="50000">
                <a:srgbClr val="00AEEF">
                  <a:satMod val="110000"/>
                  <a:lumMod val="100000"/>
                  <a:shade val="100000"/>
                </a:srgbClr>
              </a:gs>
              <a:gs pos="100000">
                <a:srgbClr val="00AEE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video</a:t>
            </a:r>
          </a:p>
          <a:p>
            <a:pPr algn="ctr" defTabSz="914400"/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memory</a:t>
            </a:r>
          </a:p>
        </p:txBody>
      </p:sp>
      <p:cxnSp>
        <p:nvCxnSpPr>
          <p:cNvPr id="107" name="Straight Arrow Connector 106"/>
          <p:cNvCxnSpPr>
            <a:stCxn id="103" idx="3"/>
            <a:endCxn id="106" idx="0"/>
          </p:cNvCxnSpPr>
          <p:nvPr/>
        </p:nvCxnSpPr>
        <p:spPr>
          <a:xfrm>
            <a:off x="5635193" y="1690299"/>
            <a:ext cx="1791836" cy="4308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8" name="Straight Arrow Connector 107"/>
          <p:cNvCxnSpPr/>
          <p:nvPr/>
        </p:nvCxnSpPr>
        <p:spPr>
          <a:xfrm>
            <a:off x="3128859" y="1868964"/>
            <a:ext cx="0" cy="22829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sp>
        <p:nvSpPr>
          <p:cNvPr id="109" name="Rounded Rectangular Callout 108"/>
          <p:cNvSpPr/>
          <p:nvPr/>
        </p:nvSpPr>
        <p:spPr>
          <a:xfrm>
            <a:off x="4135888" y="1998836"/>
            <a:ext cx="861562" cy="459884"/>
          </a:xfrm>
          <a:prstGeom prst="wedgeRoundRectCallout">
            <a:avLst>
              <a:gd name="adj1" fmla="val -47990"/>
              <a:gd name="adj2" fmla="val -114530"/>
              <a:gd name="adj3" fmla="val 16667"/>
            </a:avLst>
          </a:prstGeom>
          <a:noFill/>
          <a:ln w="12700">
            <a:solidFill>
              <a:srgbClr val="0042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4280"/>
                </a:solidFill>
                <a:latin typeface="Calibri" panose="020F0502020204030204" pitchFamily="34" charset="0"/>
              </a:rPr>
              <a:t>internal mapping</a:t>
            </a:r>
            <a:endParaRPr lang="en-US" sz="1400" dirty="0">
              <a:solidFill>
                <a:srgbClr val="004280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Rounded Rectangular Callout 109"/>
          <p:cNvSpPr/>
          <p:nvPr/>
        </p:nvSpPr>
        <p:spPr>
          <a:xfrm>
            <a:off x="5162550" y="2026919"/>
            <a:ext cx="1096609" cy="316435"/>
          </a:xfrm>
          <a:prstGeom prst="wedgeRoundRectCallout">
            <a:avLst>
              <a:gd name="adj1" fmla="val -31449"/>
              <a:gd name="adj2" fmla="val 99973"/>
              <a:gd name="adj3" fmla="val 16667"/>
            </a:avLst>
          </a:prstGeom>
          <a:noFill/>
          <a:ln w="12700">
            <a:solidFill>
              <a:srgbClr val="0042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4280"/>
                </a:solidFill>
                <a:latin typeface="Calibri" panose="020F0502020204030204" pitchFamily="34" charset="0"/>
              </a:rPr>
              <a:t>internal copy</a:t>
            </a:r>
            <a:endParaRPr lang="en-US" sz="1400" dirty="0">
              <a:solidFill>
                <a:srgbClr val="004280"/>
              </a:solidFill>
              <a:latin typeface="Calibri" panose="020F05020202040302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253490" y="2491529"/>
            <a:ext cx="1308735" cy="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26" name="Content Placeholder 3"/>
          <p:cNvSpPr txBox="1">
            <a:spLocks/>
          </p:cNvSpPr>
          <p:nvPr/>
        </p:nvSpPr>
        <p:spPr>
          <a:xfrm>
            <a:off x="6854460" y="1117446"/>
            <a:ext cx="1667330" cy="440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b="1" dirty="0" smtClean="0">
                <a:solidFill>
                  <a:srgbClr val="004280"/>
                </a:solidFill>
                <a:latin typeface="Calibri" panose="020F0502020204030204" pitchFamily="34" charset="0"/>
              </a:rPr>
              <a:t>driver and HW</a:t>
            </a:r>
            <a:endParaRPr lang="en-US" sz="1600" b="1" dirty="0">
              <a:solidFill>
                <a:srgbClr val="0042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Content Placeholder 3"/>
          <p:cNvSpPr txBox="1">
            <a:spLocks/>
          </p:cNvSpPr>
          <p:nvPr/>
        </p:nvSpPr>
        <p:spPr>
          <a:xfrm>
            <a:off x="664167" y="3165451"/>
            <a:ext cx="1348739" cy="440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400" dirty="0" smtClean="0">
                <a:solidFill>
                  <a:srgbClr val="004280"/>
                </a:solidFill>
                <a:latin typeface="Calibri" panose="020F0502020204030204" pitchFamily="34" charset="0"/>
              </a:rPr>
              <a:t>buffer allocator</a:t>
            </a:r>
            <a:endParaRPr lang="en-US" sz="1400" b="1" dirty="0">
              <a:solidFill>
                <a:srgbClr val="0042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Content Placeholder 3"/>
          <p:cNvSpPr txBox="1">
            <a:spLocks/>
          </p:cNvSpPr>
          <p:nvPr/>
        </p:nvSpPr>
        <p:spPr>
          <a:xfrm>
            <a:off x="4910028" y="1117446"/>
            <a:ext cx="819004" cy="440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b="1" dirty="0" smtClean="0">
                <a:solidFill>
                  <a:srgbClr val="004280"/>
                </a:solidFill>
                <a:latin typeface="Calibri" panose="020F0502020204030204" pitchFamily="34" charset="0"/>
              </a:rPr>
              <a:t>MSDK</a:t>
            </a:r>
            <a:endParaRPr lang="en-US" sz="1600" b="1" dirty="0">
              <a:solidFill>
                <a:srgbClr val="0042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88872" y="3678889"/>
            <a:ext cx="1097280" cy="274320"/>
          </a:xfrm>
          <a:prstGeom prst="rect">
            <a:avLst/>
          </a:prstGeom>
          <a:solidFill>
            <a:srgbClr val="FFDA00">
              <a:lumMod val="20000"/>
              <a:lumOff val="80000"/>
            </a:srgbClr>
          </a:solidFill>
          <a:ln w="28575" cap="flat" cmpd="sng" algn="ctr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4280"/>
                </a:solidFill>
                <a:latin typeface="Calibri" panose="020F0502020204030204" pitchFamily="34" charset="0"/>
                <a:cs typeface="Courier New" pitchFamily="49" charset="0"/>
              </a:rPr>
              <a:t>VA buffer 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568313" y="3207949"/>
            <a:ext cx="1097280" cy="548640"/>
          </a:xfrm>
          <a:prstGeom prst="rect">
            <a:avLst/>
          </a:prstGeom>
          <a:solidFill>
            <a:srgbClr val="FFDA00">
              <a:lumMod val="20000"/>
              <a:lumOff val="80000"/>
            </a:srgbClr>
          </a:solidFill>
          <a:ln w="28575" cap="flat" cmpd="sng" algn="ctr">
            <a:solidFill>
              <a:srgbClr val="FF9900"/>
            </a:solidFill>
            <a:prstDash val="solid"/>
            <a:miter lim="800000"/>
            <a:tailEnd type="triangle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4280"/>
                </a:solidFill>
                <a:latin typeface="Calibri" panose="020F0502020204030204" pitchFamily="34" charset="0"/>
                <a:cs typeface="Courier New" pitchFamily="49" charset="0"/>
              </a:rPr>
              <a:t>mfxExt</a:t>
            </a:r>
            <a:r>
              <a:rPr lang="en-US" sz="1400" kern="0" dirty="0">
                <a:solidFill>
                  <a:srgbClr val="004280"/>
                </a:solidFill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US" sz="1400" kern="0" dirty="0" smtClean="0">
                <a:solidFill>
                  <a:srgbClr val="004280"/>
                </a:solidFill>
                <a:latin typeface="Calibri" panose="020F0502020204030204" pitchFamily="34" charset="0"/>
                <a:cs typeface="Courier New" pitchFamily="49" charset="0"/>
              </a:rPr>
              <a:t>buffer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VaBufferID</a:t>
            </a:r>
            <a:endParaRPr lang="en-US" sz="1200" b="1" kern="0" dirty="0" smtClean="0">
              <a:solidFill>
                <a:srgbClr val="004280"/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0042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*MB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78389" y="4064215"/>
            <a:ext cx="1097280" cy="457200"/>
          </a:xfrm>
          <a:prstGeom prst="rect">
            <a:avLst/>
          </a:prstGeom>
          <a:gradFill rotWithShape="1">
            <a:gsLst>
              <a:gs pos="0">
                <a:srgbClr val="00AEEF">
                  <a:satMod val="103000"/>
                  <a:lumMod val="102000"/>
                  <a:tint val="94000"/>
                </a:srgbClr>
              </a:gs>
              <a:gs pos="50000">
                <a:srgbClr val="00AEEF">
                  <a:satMod val="110000"/>
                  <a:lumMod val="100000"/>
                  <a:shade val="100000"/>
                </a:srgbClr>
              </a:gs>
              <a:gs pos="100000">
                <a:srgbClr val="00AEE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video</a:t>
            </a:r>
          </a:p>
          <a:p>
            <a:pPr algn="ctr" defTabSz="914400"/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memory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3257550" y="3674745"/>
            <a:ext cx="3616436" cy="49350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0" name="Straight Arrow Connector 39"/>
          <p:cNvCxnSpPr>
            <a:endCxn id="156" idx="3"/>
          </p:cNvCxnSpPr>
          <p:nvPr/>
        </p:nvCxnSpPr>
        <p:spPr>
          <a:xfrm flipH="1">
            <a:off x="1886152" y="3505676"/>
            <a:ext cx="776085" cy="31037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7" name="Straight Arrow Connector 36"/>
          <p:cNvCxnSpPr>
            <a:stCxn id="156" idx="3"/>
          </p:cNvCxnSpPr>
          <p:nvPr/>
        </p:nvCxnSpPr>
        <p:spPr>
          <a:xfrm flipV="1">
            <a:off x="1886152" y="3681889"/>
            <a:ext cx="1095173" cy="13416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68" name="Straight Arrow Connector 167"/>
          <p:cNvCxnSpPr/>
          <p:nvPr/>
        </p:nvCxnSpPr>
        <p:spPr>
          <a:xfrm>
            <a:off x="1253490" y="4434629"/>
            <a:ext cx="5609273" cy="0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1343661" y="4140858"/>
            <a:ext cx="923289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4280"/>
                </a:solidFill>
                <a:latin typeface="Calibri" panose="020F0502020204030204" pitchFamily="34" charset="0"/>
                <a:cs typeface="Intel Clear" panose="020B0604020203020204" pitchFamily="34" charset="0"/>
              </a:rPr>
              <a:t>read / write</a:t>
            </a:r>
            <a:endParaRPr lang="en-US" sz="1400" dirty="0">
              <a:solidFill>
                <a:srgbClr val="004280"/>
              </a:solidFill>
              <a:latin typeface="Calibri" panose="020F0502020204030204" pitchFamily="34" charset="0"/>
              <a:cs typeface="Intel Clear" panose="020B0604020203020204" pitchFamily="34" charset="0"/>
            </a:endParaRPr>
          </a:p>
        </p:txBody>
      </p:sp>
      <p:sp>
        <p:nvSpPr>
          <p:cNvPr id="118" name="Rounded Rectangular Callout 117"/>
          <p:cNvSpPr/>
          <p:nvPr/>
        </p:nvSpPr>
        <p:spPr>
          <a:xfrm>
            <a:off x="4172609" y="3962081"/>
            <a:ext cx="1080428" cy="350627"/>
          </a:xfrm>
          <a:prstGeom prst="wedgeRoundRectCallout">
            <a:avLst>
              <a:gd name="adj1" fmla="val -25663"/>
              <a:gd name="adj2" fmla="val 86483"/>
              <a:gd name="adj3" fmla="val 16667"/>
            </a:avLst>
          </a:prstGeom>
          <a:noFill/>
          <a:ln w="12700">
            <a:solidFill>
              <a:srgbClr val="0042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4280"/>
                </a:solidFill>
                <a:latin typeface="Calibri" panose="020F0502020204030204" pitchFamily="34" charset="0"/>
              </a:rPr>
              <a:t>direct access</a:t>
            </a:r>
          </a:p>
        </p:txBody>
      </p:sp>
      <p:sp>
        <p:nvSpPr>
          <p:cNvPr id="38" name="Content Placeholder 3"/>
          <p:cNvSpPr txBox="1">
            <a:spLocks/>
          </p:cNvSpPr>
          <p:nvPr/>
        </p:nvSpPr>
        <p:spPr>
          <a:xfrm>
            <a:off x="664167" y="2886176"/>
            <a:ext cx="1093032" cy="330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b="1" smtClean="0">
                <a:solidFill>
                  <a:srgbClr val="004280"/>
                </a:solidFill>
                <a:latin typeface="Calibri" panose="020F0502020204030204" pitchFamily="34" charset="0"/>
              </a:rPr>
              <a:t>application</a:t>
            </a:r>
            <a:endParaRPr lang="en-US" sz="900" b="1" dirty="0">
              <a:solidFill>
                <a:srgbClr val="0042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3"/>
          <p:cNvSpPr txBox="1">
            <a:spLocks/>
          </p:cNvSpPr>
          <p:nvPr/>
        </p:nvSpPr>
        <p:spPr>
          <a:xfrm>
            <a:off x="4859863" y="2878635"/>
            <a:ext cx="819004" cy="440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b="1" dirty="0" smtClean="0">
                <a:solidFill>
                  <a:srgbClr val="004280"/>
                </a:solidFill>
                <a:latin typeface="Calibri" panose="020F0502020204030204" pitchFamily="34" charset="0"/>
              </a:rPr>
              <a:t>MSDK</a:t>
            </a:r>
            <a:endParaRPr lang="en-US" sz="1600" b="1" dirty="0">
              <a:solidFill>
                <a:srgbClr val="0042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Content Placeholder 3"/>
          <p:cNvSpPr txBox="1">
            <a:spLocks/>
          </p:cNvSpPr>
          <p:nvPr/>
        </p:nvSpPr>
        <p:spPr>
          <a:xfrm>
            <a:off x="6676267" y="2869354"/>
            <a:ext cx="1667330" cy="440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600" b="1" dirty="0" smtClean="0">
                <a:solidFill>
                  <a:srgbClr val="004280"/>
                </a:solidFill>
                <a:latin typeface="Calibri" panose="020F0502020204030204" pitchFamily="34" charset="0"/>
              </a:rPr>
              <a:t>driver and HW</a:t>
            </a:r>
            <a:endParaRPr lang="en-US" sz="1600" b="1" dirty="0">
              <a:solidFill>
                <a:srgbClr val="0042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3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</Words>
  <Application>Microsoft Office PowerPoint</Application>
  <PresentationFormat>On-screen Show (16:9)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Intel Clear</vt:lpstr>
      <vt:lpstr>Intel Clear Pro</vt:lpstr>
      <vt:lpstr>Wingdings</vt:lpstr>
      <vt:lpstr>Office Theme</vt:lpstr>
      <vt:lpstr>Direct access to VA buffers.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CTPClassification=CTP_IC:VisualMarkings=</cp:keywords>
  <cp:lastModifiedBy/>
  <cp:revision>1</cp:revision>
  <dcterms:created xsi:type="dcterms:W3CDTF">2015-08-18T16:39:26Z</dcterms:created>
  <dcterms:modified xsi:type="dcterms:W3CDTF">2017-09-07T14:35:23Z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4a039635-9e54-4fb9-bcb0-412c858f5ae3</vt:lpwstr>
  </property>
  <property fmtid="{D5CDD505-2E9C-101B-9397-08002B2CF9AE}" pid="3" name="CTP_BU">
    <vt:lpwstr>SSG ENABLING GROUP</vt:lpwstr>
  </property>
  <property fmtid="{D5CDD505-2E9C-101B-9397-08002B2CF9AE}" pid="4" name="CTP_TimeStamp">
    <vt:lpwstr>2017-05-19 15:09:13Z</vt:lpwstr>
  </property>
  <property fmtid="{D5CDD505-2E9C-101B-9397-08002B2CF9AE}" pid="5" name="CTPClassification">
    <vt:lpwstr>CTP_IC</vt:lpwstr>
  </property>
</Properties>
</file>