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68" r:id="rId3"/>
    <p:sldId id="270" r:id="rId4"/>
    <p:sldId id="259" r:id="rId5"/>
    <p:sldId id="276" r:id="rId6"/>
    <p:sldId id="271" r:id="rId7"/>
    <p:sldId id="275" r:id="rId8"/>
    <p:sldId id="269"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487"/>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7AB1ADE-AFD9-EA4D-8266-F8B828B22CBA}" type="datetimeFigureOut">
              <a:rPr lang="en-US" smtClean="0"/>
              <a:t>11/5/24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6334999-C4FB-FF46-B172-EF668158F7F8}"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41631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B1ADE-AFD9-EA4D-8266-F8B828B22CBA}"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34999-C4FB-FF46-B172-EF668158F7F8}" type="slidenum">
              <a:rPr lang="en-US" smtClean="0"/>
              <a:t>‹#›</a:t>
            </a:fld>
            <a:endParaRPr lang="en-US"/>
          </a:p>
        </p:txBody>
      </p:sp>
    </p:spTree>
    <p:extLst>
      <p:ext uri="{BB962C8B-B14F-4D97-AF65-F5344CB8AC3E}">
        <p14:creationId xmlns:p14="http://schemas.microsoft.com/office/powerpoint/2010/main" val="351643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B1ADE-AFD9-EA4D-8266-F8B828B22CBA}"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34999-C4FB-FF46-B172-EF668158F7F8}" type="slidenum">
              <a:rPr lang="en-US" smtClean="0"/>
              <a:t>‹#›</a:t>
            </a:fld>
            <a:endParaRPr lang="en-US"/>
          </a:p>
        </p:txBody>
      </p:sp>
    </p:spTree>
    <p:extLst>
      <p:ext uri="{BB962C8B-B14F-4D97-AF65-F5344CB8AC3E}">
        <p14:creationId xmlns:p14="http://schemas.microsoft.com/office/powerpoint/2010/main" val="2303641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B1ADE-AFD9-EA4D-8266-F8B828B22CBA}"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34999-C4FB-FF46-B172-EF668158F7F8}" type="slidenum">
              <a:rPr lang="en-US" smtClean="0"/>
              <a:t>‹#›</a:t>
            </a:fld>
            <a:endParaRPr lang="en-US"/>
          </a:p>
        </p:txBody>
      </p:sp>
    </p:spTree>
    <p:extLst>
      <p:ext uri="{BB962C8B-B14F-4D97-AF65-F5344CB8AC3E}">
        <p14:creationId xmlns:p14="http://schemas.microsoft.com/office/powerpoint/2010/main" val="48720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7AB1ADE-AFD9-EA4D-8266-F8B828B22CBA}" type="datetimeFigureOut">
              <a:rPr lang="en-US" smtClean="0"/>
              <a:t>11/5/24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6334999-C4FB-FF46-B172-EF668158F7F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6859928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B1ADE-AFD9-EA4D-8266-F8B828B22CBA}" type="datetimeFigureOut">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34999-C4FB-FF46-B172-EF668158F7F8}" type="slidenum">
              <a:rPr lang="en-US" smtClean="0"/>
              <a:t>‹#›</a:t>
            </a:fld>
            <a:endParaRPr lang="en-US"/>
          </a:p>
        </p:txBody>
      </p:sp>
    </p:spTree>
    <p:extLst>
      <p:ext uri="{BB962C8B-B14F-4D97-AF65-F5344CB8AC3E}">
        <p14:creationId xmlns:p14="http://schemas.microsoft.com/office/powerpoint/2010/main" val="397558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B1ADE-AFD9-EA4D-8266-F8B828B22CBA}" type="datetimeFigureOut">
              <a:rPr lang="en-US" smtClean="0"/>
              <a:t>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334999-C4FB-FF46-B172-EF668158F7F8}" type="slidenum">
              <a:rPr lang="en-US" smtClean="0"/>
              <a:t>‹#›</a:t>
            </a:fld>
            <a:endParaRPr lang="en-US"/>
          </a:p>
        </p:txBody>
      </p:sp>
    </p:spTree>
    <p:extLst>
      <p:ext uri="{BB962C8B-B14F-4D97-AF65-F5344CB8AC3E}">
        <p14:creationId xmlns:p14="http://schemas.microsoft.com/office/powerpoint/2010/main" val="76958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B1ADE-AFD9-EA4D-8266-F8B828B22CBA}" type="datetimeFigureOut">
              <a:rPr lang="en-US" smtClean="0"/>
              <a:t>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334999-C4FB-FF46-B172-EF668158F7F8}" type="slidenum">
              <a:rPr lang="en-US" smtClean="0"/>
              <a:t>‹#›</a:t>
            </a:fld>
            <a:endParaRPr lang="en-US"/>
          </a:p>
        </p:txBody>
      </p:sp>
    </p:spTree>
    <p:extLst>
      <p:ext uri="{BB962C8B-B14F-4D97-AF65-F5344CB8AC3E}">
        <p14:creationId xmlns:p14="http://schemas.microsoft.com/office/powerpoint/2010/main" val="323027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B1ADE-AFD9-EA4D-8266-F8B828B22CBA}" type="datetimeFigureOut">
              <a:rPr lang="en-US" smtClean="0"/>
              <a:t>11/5/24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334999-C4FB-FF46-B172-EF668158F7F8}" type="slidenum">
              <a:rPr lang="en-US" smtClean="0"/>
              <a:t>‹#›</a:t>
            </a:fld>
            <a:endParaRPr lang="en-US"/>
          </a:p>
        </p:txBody>
      </p:sp>
    </p:spTree>
    <p:extLst>
      <p:ext uri="{BB962C8B-B14F-4D97-AF65-F5344CB8AC3E}">
        <p14:creationId xmlns:p14="http://schemas.microsoft.com/office/powerpoint/2010/main" val="231497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7AB1ADE-AFD9-EA4D-8266-F8B828B22CBA}" type="datetimeFigureOut">
              <a:rPr lang="en-US" smtClean="0"/>
              <a:t>11/5/24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6334999-C4FB-FF46-B172-EF668158F7F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828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7AB1ADE-AFD9-EA4D-8266-F8B828B22CBA}" type="datetimeFigureOut">
              <a:rPr lang="en-US" smtClean="0"/>
              <a:t>11/5/24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6334999-C4FB-FF46-B172-EF668158F7F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5724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7AB1ADE-AFD9-EA4D-8266-F8B828B22CBA}" type="datetimeFigureOut">
              <a:rPr lang="en-US" smtClean="0"/>
              <a:t>11/5/24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6334999-C4FB-FF46-B172-EF668158F7F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783563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78B-DCE4-C64B-A685-069CAEAB2588}"/>
              </a:ext>
            </a:extLst>
          </p:cNvPr>
          <p:cNvSpPr>
            <a:spLocks noGrp="1"/>
          </p:cNvSpPr>
          <p:nvPr>
            <p:ph type="ctrTitle"/>
          </p:nvPr>
        </p:nvSpPr>
        <p:spPr/>
        <p:txBody>
          <a:bodyPr/>
          <a:lstStyle/>
          <a:p>
            <a:r>
              <a:rPr lang="en-US" sz="4800" dirty="0"/>
              <a:t>Writing a Philosophy Paper</a:t>
            </a:r>
          </a:p>
        </p:txBody>
      </p:sp>
      <p:sp>
        <p:nvSpPr>
          <p:cNvPr id="3" name="Subtitle 2">
            <a:extLst>
              <a:ext uri="{FF2B5EF4-FFF2-40B4-BE49-F238E27FC236}">
                <a16:creationId xmlns:a16="http://schemas.microsoft.com/office/drawing/2014/main" id="{E2BBE439-B9C2-454C-843D-046641EB3F4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00294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060A6-387F-F23F-460C-F04339858861}"/>
              </a:ext>
            </a:extLst>
          </p:cNvPr>
          <p:cNvSpPr>
            <a:spLocks noGrp="1"/>
          </p:cNvSpPr>
          <p:nvPr>
            <p:ph type="title"/>
          </p:nvPr>
        </p:nvSpPr>
        <p:spPr>
          <a:xfrm>
            <a:off x="3363864" y="685800"/>
            <a:ext cx="7705164" cy="1485900"/>
          </a:xfrm>
        </p:spPr>
        <p:txBody>
          <a:bodyPr>
            <a:normAutofit/>
          </a:bodyPr>
          <a:lstStyle/>
          <a:p>
            <a:r>
              <a:rPr lang="en-US" sz="4000" dirty="0"/>
              <a:t>What a philosophy paper looks like</a:t>
            </a:r>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40FB110-50AD-B221-D4BF-58D10DA10E82}"/>
              </a:ext>
            </a:extLst>
          </p:cNvPr>
          <p:cNvSpPr>
            <a:spLocks noGrp="1"/>
          </p:cNvSpPr>
          <p:nvPr>
            <p:ph idx="1"/>
          </p:nvPr>
        </p:nvSpPr>
        <p:spPr>
          <a:xfrm>
            <a:off x="3363864" y="1588169"/>
            <a:ext cx="7705164" cy="4884820"/>
          </a:xfrm>
        </p:spPr>
        <p:txBody>
          <a:bodyPr>
            <a:normAutofit lnSpcReduction="10000"/>
          </a:bodyPr>
          <a:lstStyle/>
          <a:p>
            <a:pPr algn="just"/>
            <a:r>
              <a:rPr lang="en-US" sz="2400" dirty="0"/>
              <a:t>It is an </a:t>
            </a:r>
            <a:r>
              <a:rPr lang="en-US" sz="2400" b="1" dirty="0"/>
              <a:t>argument for a conclusion</a:t>
            </a:r>
            <a:r>
              <a:rPr lang="en-US" sz="2400" dirty="0"/>
              <a:t>, not a report of facts – DO philosophy, don’t just write ABOUT philosophy</a:t>
            </a:r>
          </a:p>
          <a:p>
            <a:pPr algn="just"/>
            <a:r>
              <a:rPr lang="en-US" sz="2400" dirty="0"/>
              <a:t>So, only include stuff that’s directly relevant to making your point</a:t>
            </a:r>
          </a:p>
          <a:p>
            <a:pPr algn="just"/>
            <a:r>
              <a:rPr lang="en-US" sz="2400" dirty="0"/>
              <a:t>You’re trying to make it such that any rational reader should agree with your conclusion, because your arguments and evidence rationally support it</a:t>
            </a:r>
          </a:p>
          <a:p>
            <a:pPr algn="just"/>
            <a:r>
              <a:rPr lang="en-US" sz="2400" dirty="0"/>
              <a:t>Take a firm stance and structure your whole paper around presenting &amp; defending it (even if you’re not convinced by the view you’re arguing for, write as if you are!)</a:t>
            </a:r>
          </a:p>
          <a:p>
            <a:pPr algn="just"/>
            <a:r>
              <a:rPr lang="en-US" sz="2400" dirty="0"/>
              <a:t>Use first person – a philosophy paper is a presentation the writer’s own arguments and reasons</a:t>
            </a:r>
          </a:p>
        </p:txBody>
      </p:sp>
    </p:spTree>
    <p:extLst>
      <p:ext uri="{BB962C8B-B14F-4D97-AF65-F5344CB8AC3E}">
        <p14:creationId xmlns:p14="http://schemas.microsoft.com/office/powerpoint/2010/main" val="281158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574113-B6A8-5AE0-228D-4B405A5A9D28}"/>
              </a:ext>
            </a:extLst>
          </p:cNvPr>
          <p:cNvSpPr>
            <a:spLocks noGrp="1"/>
          </p:cNvSpPr>
          <p:nvPr>
            <p:ph type="title"/>
          </p:nvPr>
        </p:nvSpPr>
        <p:spPr>
          <a:xfrm>
            <a:off x="3363864" y="685800"/>
            <a:ext cx="7705164" cy="1485900"/>
          </a:xfrm>
        </p:spPr>
        <p:txBody>
          <a:bodyPr>
            <a:normAutofit/>
          </a:bodyPr>
          <a:lstStyle/>
          <a:p>
            <a:r>
              <a:rPr lang="en-US" dirty="0"/>
              <a:t>First things First</a:t>
            </a:r>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C162637-E84E-3B89-9703-1C96CD3D15FB}"/>
              </a:ext>
            </a:extLst>
          </p:cNvPr>
          <p:cNvSpPr>
            <a:spLocks noGrp="1"/>
          </p:cNvSpPr>
          <p:nvPr>
            <p:ph idx="1"/>
          </p:nvPr>
        </p:nvSpPr>
        <p:spPr>
          <a:xfrm>
            <a:off x="3363864" y="2286000"/>
            <a:ext cx="7705164" cy="3581400"/>
          </a:xfrm>
        </p:spPr>
        <p:txBody>
          <a:bodyPr>
            <a:normAutofit/>
          </a:bodyPr>
          <a:lstStyle/>
          <a:p>
            <a:pPr marL="0" indent="0">
              <a:buNone/>
            </a:pPr>
            <a:r>
              <a:rPr lang="en-US" sz="2400" dirty="0"/>
              <a:t>You don’t need a long flowery introduction to capture the reader’s interest and imagination. The point of the introduction is to make it immediately clear to the reader what the paper is about, what it will aim to prove, and how it will do so.</a:t>
            </a:r>
          </a:p>
        </p:txBody>
      </p:sp>
    </p:spTree>
    <p:extLst>
      <p:ext uri="{BB962C8B-B14F-4D97-AF65-F5344CB8AC3E}">
        <p14:creationId xmlns:p14="http://schemas.microsoft.com/office/powerpoint/2010/main" val="188195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AA8DF1-1225-ED41-809B-CACFC7931D31}"/>
              </a:ext>
            </a:extLst>
          </p:cNvPr>
          <p:cNvSpPr>
            <a:spLocks noGrp="1"/>
          </p:cNvSpPr>
          <p:nvPr>
            <p:ph type="title"/>
          </p:nvPr>
        </p:nvSpPr>
        <p:spPr>
          <a:xfrm>
            <a:off x="3214858" y="360948"/>
            <a:ext cx="8806694" cy="1485900"/>
          </a:xfrm>
        </p:spPr>
        <p:txBody>
          <a:bodyPr>
            <a:normAutofit/>
          </a:bodyPr>
          <a:lstStyle/>
          <a:p>
            <a:r>
              <a:rPr lang="en-US" sz="4000" dirty="0"/>
              <a:t>Thesis statements – VERY IMPORTANT!</a:t>
            </a:r>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C203AB3-AA75-6A41-B045-A39CF4DC5914}"/>
              </a:ext>
            </a:extLst>
          </p:cNvPr>
          <p:cNvSpPr>
            <a:spLocks noGrp="1"/>
          </p:cNvSpPr>
          <p:nvPr>
            <p:ph idx="1"/>
          </p:nvPr>
        </p:nvSpPr>
        <p:spPr>
          <a:xfrm>
            <a:off x="3363864" y="1732547"/>
            <a:ext cx="7705164" cy="4134853"/>
          </a:xfrm>
        </p:spPr>
        <p:txBody>
          <a:bodyPr>
            <a:normAutofit lnSpcReduction="10000"/>
          </a:bodyPr>
          <a:lstStyle/>
          <a:p>
            <a:pPr marL="0" indent="0" algn="just">
              <a:buNone/>
            </a:pPr>
            <a:r>
              <a:rPr lang="en-US" sz="2800" dirty="0"/>
              <a:t>Every philosophy paper MUST have a thesis statement in the introduction. It is worth a large portion of your paper grade, so make sure you get this right! </a:t>
            </a:r>
          </a:p>
          <a:p>
            <a:pPr marL="0" indent="0" algn="just">
              <a:buNone/>
            </a:pPr>
            <a:r>
              <a:rPr lang="en-US" sz="2800" dirty="0"/>
              <a:t>A thesis statement is a sentence or two that summarizes the conclusion and structure of your argument. It should make it immediately clear to the reader what you are going to be talking about, what your conclusion will be, and how you will prove it.</a:t>
            </a:r>
          </a:p>
          <a:p>
            <a:pPr marL="0" indent="0">
              <a:buNone/>
            </a:pPr>
            <a:endParaRPr lang="en-US" sz="1700" dirty="0"/>
          </a:p>
        </p:txBody>
      </p:sp>
    </p:spTree>
    <p:extLst>
      <p:ext uri="{BB962C8B-B14F-4D97-AF65-F5344CB8AC3E}">
        <p14:creationId xmlns:p14="http://schemas.microsoft.com/office/powerpoint/2010/main" val="2478291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8F67930-5F5B-43D3-D725-C61887D5B9C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BDEE11-BB72-AD9F-47CC-8BF96FBFB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ECC67-0E5C-04A2-4E40-3CD775C9F018}"/>
              </a:ext>
            </a:extLst>
          </p:cNvPr>
          <p:cNvSpPr>
            <a:spLocks noGrp="1"/>
          </p:cNvSpPr>
          <p:nvPr>
            <p:ph type="title"/>
          </p:nvPr>
        </p:nvSpPr>
        <p:spPr>
          <a:xfrm>
            <a:off x="3363864" y="685800"/>
            <a:ext cx="7705164" cy="1485900"/>
          </a:xfrm>
        </p:spPr>
        <p:txBody>
          <a:bodyPr>
            <a:normAutofit/>
          </a:bodyPr>
          <a:lstStyle/>
          <a:p>
            <a:r>
              <a:rPr lang="en-US" dirty="0"/>
              <a:t>Thesis statements</a:t>
            </a:r>
          </a:p>
        </p:txBody>
      </p:sp>
      <p:sp>
        <p:nvSpPr>
          <p:cNvPr id="10" name="Rectangle 9">
            <a:extLst>
              <a:ext uri="{FF2B5EF4-FFF2-40B4-BE49-F238E27FC236}">
                <a16:creationId xmlns:a16="http://schemas.microsoft.com/office/drawing/2014/main" id="{5339D062-E68C-9CF6-0D67-1D756390E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3EC56D4E-51BD-DB77-EAC9-EEE02AF7F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6E49F22-0334-3C0C-8158-BED6F86D381D}"/>
              </a:ext>
            </a:extLst>
          </p:cNvPr>
          <p:cNvSpPr>
            <a:spLocks noGrp="1"/>
          </p:cNvSpPr>
          <p:nvPr>
            <p:ph idx="1"/>
          </p:nvPr>
        </p:nvSpPr>
        <p:spPr>
          <a:xfrm>
            <a:off x="3363863" y="1732547"/>
            <a:ext cx="8390989" cy="4559969"/>
          </a:xfrm>
        </p:spPr>
        <p:txBody>
          <a:bodyPr>
            <a:normAutofit/>
          </a:bodyPr>
          <a:lstStyle/>
          <a:p>
            <a:pPr marL="0" indent="0" algn="just">
              <a:buNone/>
            </a:pPr>
            <a:r>
              <a:rPr lang="en-US" dirty="0"/>
              <a:t>How to write a thesis statement:</a:t>
            </a:r>
          </a:p>
          <a:p>
            <a:pPr marL="0" indent="0" algn="just">
              <a:buNone/>
            </a:pPr>
            <a:r>
              <a:rPr lang="en-US" dirty="0"/>
              <a:t>“Kant is too hard to follow so I like Mill better.” BAD. THIS IS A STATEMENT OF AN OPINION, NOT A SUMMARY OF AN ARGUMENT.</a:t>
            </a:r>
          </a:p>
          <a:p>
            <a:pPr marL="0" indent="0" algn="just">
              <a:buNone/>
            </a:pPr>
            <a:r>
              <a:rPr lang="en-US" dirty="0"/>
              <a:t>BETTER:</a:t>
            </a:r>
          </a:p>
          <a:p>
            <a:pPr marL="0" indent="0" algn="just">
              <a:buNone/>
            </a:pPr>
            <a:r>
              <a:rPr lang="en-US" dirty="0"/>
              <a:t>“In this paper, I will argue that Kant fails to give a plausible moral theory because it is too intellectually demanding to be action-guiding for most people.”</a:t>
            </a:r>
          </a:p>
          <a:p>
            <a:pPr marL="0" indent="0" algn="just">
              <a:buNone/>
            </a:pPr>
            <a:endParaRPr lang="en-US" dirty="0"/>
          </a:p>
          <a:p>
            <a:pPr marL="0" indent="0" algn="just">
              <a:buNone/>
            </a:pPr>
            <a:r>
              <a:rPr lang="en-US" dirty="0"/>
              <a:t>Basically: “I will argue that [your conclusion], because [brief summary of your main argument].”</a:t>
            </a:r>
          </a:p>
        </p:txBody>
      </p:sp>
    </p:spTree>
    <p:extLst>
      <p:ext uri="{BB962C8B-B14F-4D97-AF65-F5344CB8AC3E}">
        <p14:creationId xmlns:p14="http://schemas.microsoft.com/office/powerpoint/2010/main" val="250910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F0B17-2DBB-35AC-0AA9-30AD42C13A56}"/>
              </a:ext>
            </a:extLst>
          </p:cNvPr>
          <p:cNvSpPr>
            <a:spLocks noGrp="1"/>
          </p:cNvSpPr>
          <p:nvPr>
            <p:ph idx="1"/>
          </p:nvPr>
        </p:nvSpPr>
        <p:spPr>
          <a:xfrm>
            <a:off x="1371600" y="1383632"/>
            <a:ext cx="9601200" cy="5233736"/>
          </a:xfrm>
        </p:spPr>
        <p:txBody>
          <a:bodyPr>
            <a:normAutofit fontScale="92500" lnSpcReduction="20000"/>
          </a:bodyPr>
          <a:lstStyle/>
          <a:p>
            <a:pPr marL="0" indent="0" algn="just">
              <a:buNone/>
            </a:pPr>
            <a:r>
              <a:rPr lang="en-US" dirty="0">
                <a:solidFill>
                  <a:srgbClr val="C00000"/>
                </a:solidFill>
              </a:rPr>
              <a:t>Version 1: Since time immemorial, since even before the dinosaurs, people have argued about morality. Kant was a German philosopher who wrote in the 18</a:t>
            </a:r>
            <a:r>
              <a:rPr lang="en-US" baseline="30000" dirty="0">
                <a:solidFill>
                  <a:srgbClr val="C00000"/>
                </a:solidFill>
              </a:rPr>
              <a:t>th</a:t>
            </a:r>
            <a:r>
              <a:rPr lang="en-US" dirty="0">
                <a:solidFill>
                  <a:srgbClr val="C00000"/>
                </a:solidFill>
              </a:rPr>
              <a:t> century trying to solve this centuries old quandary. He never engaged in matrimony and there are rumors that he pined after his compatriot Mr. Green. He scribed in an unusual type of German which has made translating him difficult. He thought that what it means to be a good person is to have a good will – that is, to do the right thing just because it is the right thing. Mill was English and a Utilitarian, so he disagreed with Kant. He thought that it’s good to try to make people happy. I think happiness is a good thing. </a:t>
            </a:r>
            <a:r>
              <a:rPr lang="en-US" dirty="0">
                <a:solidFill>
                  <a:schemeClr val="tx1"/>
                </a:solidFill>
              </a:rPr>
              <a:t>THIS IS TERRIBLE! DON’T INCLUDE ANY INFORMATION NOT DIRECTLY RELEVANT TO YOUR ARGUMENT, AND DON’T TRY TO USE FANCY LANGUAGE IF EVERYDAY WORDS WILL DO. JUST GET TO THE POINT AND BE CLEAR. DON’T MAKE BOLD OR FLOWERY CLAIM TO GRAB ATTENTION – LET YOUR ARGUMENT SPEAK FOR ITSELF.</a:t>
            </a:r>
            <a:endParaRPr lang="en-US" dirty="0">
              <a:solidFill>
                <a:schemeClr val="accent6"/>
              </a:solidFill>
            </a:endParaRPr>
          </a:p>
          <a:p>
            <a:pPr marL="0" indent="0" algn="just">
              <a:buNone/>
            </a:pPr>
            <a:endParaRPr lang="en-US" dirty="0">
              <a:solidFill>
                <a:srgbClr val="00B050"/>
              </a:solidFill>
            </a:endParaRPr>
          </a:p>
          <a:p>
            <a:pPr marL="0" indent="0" algn="just">
              <a:buNone/>
            </a:pPr>
            <a:r>
              <a:rPr lang="en-US" dirty="0">
                <a:solidFill>
                  <a:srgbClr val="00B050"/>
                </a:solidFill>
              </a:rPr>
              <a:t>Version 2: According to Kant, morality is grounded in the fittingness of a given maxim to be universalizable – a moral law is such because it is a law for all rational beings. Mill argues instead that morality is grounded in maximizing that which all human beings in fact most fundamentally value: happiness. In this paper, I will argue that Kant’s moral principle is the more plausible because Mill cannot justify the leap from “happiness is desired by all” to “happiness is the only thing that is intrinsically important”. </a:t>
            </a:r>
            <a:r>
              <a:rPr lang="en-US" dirty="0">
                <a:solidFill>
                  <a:schemeClr val="tx1"/>
                </a:solidFill>
              </a:rPr>
              <a:t>BETTER. THE POINT OF YOUR INTRO SHOULD BE ONLY TO MAKE IT CLEAR WHAT YOUR PAPER IS ABOUT.</a:t>
            </a:r>
          </a:p>
          <a:p>
            <a:pPr marL="0" indent="0" algn="just">
              <a:buNone/>
            </a:pPr>
            <a:endParaRPr lang="en-US" dirty="0">
              <a:solidFill>
                <a:schemeClr val="accent3"/>
              </a:solidFill>
            </a:endParaRPr>
          </a:p>
        </p:txBody>
      </p:sp>
      <p:sp>
        <p:nvSpPr>
          <p:cNvPr id="4" name="TextBox 3">
            <a:extLst>
              <a:ext uri="{FF2B5EF4-FFF2-40B4-BE49-F238E27FC236}">
                <a16:creationId xmlns:a16="http://schemas.microsoft.com/office/drawing/2014/main" id="{C59EA8A8-46AA-FB79-ADBC-FB09A50F091D}"/>
              </a:ext>
            </a:extLst>
          </p:cNvPr>
          <p:cNvSpPr txBox="1"/>
          <p:nvPr/>
        </p:nvSpPr>
        <p:spPr>
          <a:xfrm>
            <a:off x="1371600" y="621269"/>
            <a:ext cx="9901989" cy="646331"/>
          </a:xfrm>
          <a:prstGeom prst="rect">
            <a:avLst/>
          </a:prstGeom>
          <a:noFill/>
        </p:spPr>
        <p:txBody>
          <a:bodyPr wrap="square" rtlCol="0">
            <a:spAutoFit/>
          </a:bodyPr>
          <a:lstStyle/>
          <a:p>
            <a:r>
              <a:rPr lang="en-US" b="1" dirty="0">
                <a:highlight>
                  <a:srgbClr val="FFFF00"/>
                </a:highlight>
              </a:rPr>
              <a:t>Always be clear and direct. </a:t>
            </a:r>
          </a:p>
          <a:p>
            <a:r>
              <a:rPr lang="en-US" b="1" dirty="0"/>
              <a:t>Consider two different ways of writing an introduction:</a:t>
            </a:r>
          </a:p>
        </p:txBody>
      </p:sp>
    </p:spTree>
    <p:extLst>
      <p:ext uri="{BB962C8B-B14F-4D97-AF65-F5344CB8AC3E}">
        <p14:creationId xmlns:p14="http://schemas.microsoft.com/office/powerpoint/2010/main" val="488794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A5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walking down a street&#10;&#10;Description automatically generated">
            <a:extLst>
              <a:ext uri="{FF2B5EF4-FFF2-40B4-BE49-F238E27FC236}">
                <a16:creationId xmlns:a16="http://schemas.microsoft.com/office/drawing/2014/main" id="{E50FA4C7-83A5-553B-B462-703FA0F2AA5B}"/>
              </a:ext>
            </a:extLst>
          </p:cNvPr>
          <p:cNvPicPr>
            <a:picLocks noChangeAspect="1"/>
          </p:cNvPicPr>
          <p:nvPr/>
        </p:nvPicPr>
        <p:blipFill rotWithShape="1">
          <a:blip r:embed="rId2"/>
          <a:srcRect t="8567" b="12801"/>
          <a:stretch/>
        </p:blipFill>
        <p:spPr>
          <a:xfrm>
            <a:off x="477012" y="479371"/>
            <a:ext cx="11236893" cy="5897881"/>
          </a:xfrm>
          <a:prstGeom prst="rect">
            <a:avLst/>
          </a:prstGeom>
        </p:spPr>
      </p:pic>
      <p:sp>
        <p:nvSpPr>
          <p:cNvPr id="2" name="TextBox 1">
            <a:extLst>
              <a:ext uri="{FF2B5EF4-FFF2-40B4-BE49-F238E27FC236}">
                <a16:creationId xmlns:a16="http://schemas.microsoft.com/office/drawing/2014/main" id="{32509328-CF30-FA0A-A353-E83F85150CAB}"/>
              </a:ext>
            </a:extLst>
          </p:cNvPr>
          <p:cNvSpPr txBox="1"/>
          <p:nvPr/>
        </p:nvSpPr>
        <p:spPr>
          <a:xfrm>
            <a:off x="6436895" y="4114800"/>
            <a:ext cx="2347374" cy="461665"/>
          </a:xfrm>
          <a:prstGeom prst="rect">
            <a:avLst/>
          </a:prstGeom>
          <a:noFill/>
        </p:spPr>
        <p:txBody>
          <a:bodyPr wrap="none" rtlCol="0">
            <a:spAutoFit/>
          </a:bodyPr>
          <a:lstStyle/>
          <a:p>
            <a:r>
              <a:rPr lang="en-US" sz="2400" b="1" dirty="0">
                <a:solidFill>
                  <a:schemeClr val="bg1"/>
                </a:solidFill>
                <a:latin typeface="Aptos Display" panose="020B0004020202020204" pitchFamily="34" charset="0"/>
              </a:rPr>
              <a:t>Don’t be this guy</a:t>
            </a:r>
          </a:p>
        </p:txBody>
      </p:sp>
    </p:spTree>
    <p:extLst>
      <p:ext uri="{BB962C8B-B14F-4D97-AF65-F5344CB8AC3E}">
        <p14:creationId xmlns:p14="http://schemas.microsoft.com/office/powerpoint/2010/main" val="383454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4D6AD-0A36-57EA-17A6-81E66315D024}"/>
              </a:ext>
            </a:extLst>
          </p:cNvPr>
          <p:cNvSpPr>
            <a:spLocks noGrp="1"/>
          </p:cNvSpPr>
          <p:nvPr>
            <p:ph type="title"/>
          </p:nvPr>
        </p:nvSpPr>
        <p:spPr>
          <a:xfrm>
            <a:off x="3363864" y="685800"/>
            <a:ext cx="7705164" cy="1485900"/>
          </a:xfrm>
        </p:spPr>
        <p:txBody>
          <a:bodyPr>
            <a:normAutofit/>
          </a:bodyPr>
          <a:lstStyle/>
          <a:p>
            <a:r>
              <a:rPr lang="en-US" dirty="0"/>
              <a:t>Virtues of a philosophy paper</a:t>
            </a:r>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2339C30-2FC9-6FEB-E133-48704BE5D6E4}"/>
              </a:ext>
            </a:extLst>
          </p:cNvPr>
          <p:cNvSpPr>
            <a:spLocks noGrp="1"/>
          </p:cNvSpPr>
          <p:nvPr>
            <p:ph idx="1"/>
          </p:nvPr>
        </p:nvSpPr>
        <p:spPr>
          <a:xfrm>
            <a:off x="3363864" y="1680210"/>
            <a:ext cx="8260446" cy="4949190"/>
          </a:xfrm>
        </p:spPr>
        <p:txBody>
          <a:bodyPr>
            <a:normAutofit fontScale="92500" lnSpcReduction="10000"/>
          </a:bodyPr>
          <a:lstStyle/>
          <a:p>
            <a:pPr algn="just"/>
            <a:r>
              <a:rPr lang="en-US" sz="1800" dirty="0"/>
              <a:t>Clarity!</a:t>
            </a:r>
          </a:p>
          <a:p>
            <a:pPr algn="just"/>
            <a:r>
              <a:rPr lang="en-US" sz="1800" dirty="0"/>
              <a:t>Clarity!</a:t>
            </a:r>
          </a:p>
          <a:p>
            <a:pPr algn="just"/>
            <a:r>
              <a:rPr lang="en-US" sz="1800" dirty="0"/>
              <a:t>Clarity!</a:t>
            </a:r>
          </a:p>
          <a:p>
            <a:pPr algn="just"/>
            <a:r>
              <a:rPr lang="en-US" sz="1800" dirty="0"/>
              <a:t>Also, </a:t>
            </a:r>
            <a:r>
              <a:rPr lang="en-US" sz="1800" b="1" dirty="0"/>
              <a:t>Depth over Breadth</a:t>
            </a:r>
            <a:r>
              <a:rPr lang="en-US" sz="1800" dirty="0"/>
              <a:t>: show me how well you understand the relevant information, not how much information you can remember and recite</a:t>
            </a:r>
          </a:p>
          <a:p>
            <a:pPr algn="just"/>
            <a:r>
              <a:rPr lang="en-US" sz="1800" dirty="0"/>
              <a:t>Always have a definite position – even if you don’t actually have a strong opinion on which side is better, pick one and argue for it as best you can. The paper is supposed to be an argument, and it won’t be very convincing if you don’t seem convinced yourself!</a:t>
            </a:r>
          </a:p>
          <a:p>
            <a:pPr marL="0" indent="0" algn="just">
              <a:buNone/>
            </a:pPr>
            <a:r>
              <a:rPr lang="en-US" sz="1800" dirty="0"/>
              <a:t>Don’t use needlessly flowery or technical language.</a:t>
            </a:r>
          </a:p>
          <a:p>
            <a:pPr marL="0" indent="0" algn="just">
              <a:buNone/>
            </a:pPr>
            <a:r>
              <a:rPr lang="en-US" sz="1800" b="1" dirty="0"/>
              <a:t>Explain all terms or concepts that wouldn’t be common knowledge to someone who has never taken a philosophy class.</a:t>
            </a:r>
          </a:p>
          <a:p>
            <a:pPr marL="0" indent="0" algn="just">
              <a:buNone/>
            </a:pPr>
            <a:r>
              <a:rPr lang="en-US" sz="1800" dirty="0"/>
              <a:t>Keep it concise and to the point.</a:t>
            </a:r>
          </a:p>
          <a:p>
            <a:pPr marL="0" indent="0" algn="just">
              <a:buNone/>
            </a:pPr>
            <a:r>
              <a:rPr lang="en-US" sz="1800" b="1" dirty="0"/>
              <a:t>Use examples </a:t>
            </a:r>
            <a:r>
              <a:rPr lang="en-US" sz="1800" dirty="0"/>
              <a:t>– they often help illustrate abstract ideas in a more approachable way. You can just make up hypothetical, </a:t>
            </a:r>
            <a:r>
              <a:rPr lang="en-US" sz="1800" i="1" dirty="0"/>
              <a:t>plausible </a:t>
            </a:r>
            <a:r>
              <a:rPr lang="en-US" sz="1800" dirty="0"/>
              <a:t>examples/cases to demonstrate points – philosophy papers do this all the time. (Just don’t pretend they’re real, obviously)</a:t>
            </a:r>
          </a:p>
          <a:p>
            <a:pPr marL="0" indent="0">
              <a:buNone/>
            </a:pPr>
            <a:endParaRPr lang="en-US" sz="1600" dirty="0"/>
          </a:p>
        </p:txBody>
      </p:sp>
    </p:spTree>
    <p:extLst>
      <p:ext uri="{BB962C8B-B14F-4D97-AF65-F5344CB8AC3E}">
        <p14:creationId xmlns:p14="http://schemas.microsoft.com/office/powerpoint/2010/main" val="4020759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9F57-CD37-174F-A734-967CCDD70130}"/>
              </a:ext>
            </a:extLst>
          </p:cNvPr>
          <p:cNvSpPr>
            <a:spLocks noGrp="1"/>
          </p:cNvSpPr>
          <p:nvPr>
            <p:ph type="title"/>
          </p:nvPr>
        </p:nvSpPr>
        <p:spPr/>
        <p:txBody>
          <a:bodyPr/>
          <a:lstStyle/>
          <a:p>
            <a:r>
              <a:rPr lang="en-US" dirty="0"/>
              <a:t>Be maximally charitable</a:t>
            </a:r>
          </a:p>
        </p:txBody>
      </p:sp>
      <p:sp>
        <p:nvSpPr>
          <p:cNvPr id="3" name="Content Placeholder 2">
            <a:extLst>
              <a:ext uri="{FF2B5EF4-FFF2-40B4-BE49-F238E27FC236}">
                <a16:creationId xmlns:a16="http://schemas.microsoft.com/office/drawing/2014/main" id="{033D7821-1224-E748-935D-DC1FF80BDE24}"/>
              </a:ext>
            </a:extLst>
          </p:cNvPr>
          <p:cNvSpPr>
            <a:spLocks noGrp="1"/>
          </p:cNvSpPr>
          <p:nvPr>
            <p:ph idx="1"/>
          </p:nvPr>
        </p:nvSpPr>
        <p:spPr/>
        <p:txBody>
          <a:bodyPr/>
          <a:lstStyle/>
          <a:p>
            <a:pPr marL="0" indent="0" algn="just">
              <a:buNone/>
            </a:pPr>
            <a:r>
              <a:rPr lang="en-US" dirty="0"/>
              <a:t>Always take the opposition seriously. Don’t pick their weakest points to argue against – you will make the strongest case for your position if you can defeat the opposition’s </a:t>
            </a:r>
            <a:r>
              <a:rPr lang="en-US" i="1" dirty="0"/>
              <a:t>strongest </a:t>
            </a:r>
            <a:r>
              <a:rPr lang="en-US" dirty="0"/>
              <a:t>argument(s), so try to do that. </a:t>
            </a:r>
          </a:p>
          <a:p>
            <a:pPr marL="0" indent="0" algn="just">
              <a:buNone/>
            </a:pPr>
            <a:endParaRPr lang="en-US" dirty="0">
              <a:solidFill>
                <a:srgbClr val="C00000"/>
              </a:solidFill>
            </a:endParaRPr>
          </a:p>
          <a:p>
            <a:pPr marL="0" indent="0" algn="just">
              <a:buNone/>
            </a:pPr>
            <a:r>
              <a:rPr lang="en-US" dirty="0">
                <a:solidFill>
                  <a:srgbClr val="C00000"/>
                </a:solidFill>
              </a:rPr>
              <a:t>DON’T: “I argue that Mill’s conclusion is wrong because his weakest argument is bad.” </a:t>
            </a:r>
          </a:p>
          <a:p>
            <a:pPr marL="0" indent="0" algn="just">
              <a:buNone/>
            </a:pPr>
            <a:endParaRPr lang="en-US" dirty="0"/>
          </a:p>
          <a:p>
            <a:pPr marL="0" indent="0" algn="just">
              <a:buNone/>
            </a:pPr>
            <a:r>
              <a:rPr lang="en-US" dirty="0">
                <a:solidFill>
                  <a:srgbClr val="00B050"/>
                </a:solidFill>
              </a:rPr>
              <a:t>DO: “I argue that Mill’s conclusion is wrong because even his strongest argument fails.”</a:t>
            </a:r>
          </a:p>
        </p:txBody>
      </p:sp>
    </p:spTree>
    <p:extLst>
      <p:ext uri="{BB962C8B-B14F-4D97-AF65-F5344CB8AC3E}">
        <p14:creationId xmlns:p14="http://schemas.microsoft.com/office/powerpoint/2010/main" val="29834663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{B7060F9C-6F96-A84F-9B67-7DC112C0B9B9}tf10001072</Template>
  <TotalTime>554</TotalTime>
  <Words>928</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Aptos Display</vt:lpstr>
      <vt:lpstr>Franklin Gothic Book</vt:lpstr>
      <vt:lpstr>Crop</vt:lpstr>
      <vt:lpstr>Writing a Philosophy Paper</vt:lpstr>
      <vt:lpstr>What a philosophy paper looks like</vt:lpstr>
      <vt:lpstr>First things First</vt:lpstr>
      <vt:lpstr>Thesis statements – VERY IMPORTANT!</vt:lpstr>
      <vt:lpstr>Thesis statements</vt:lpstr>
      <vt:lpstr>PowerPoint Presentation</vt:lpstr>
      <vt:lpstr>PowerPoint Presentation</vt:lpstr>
      <vt:lpstr>Virtues of a philosophy paper</vt:lpstr>
      <vt:lpstr>Be maximally charitable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&amp; Revising</dc:title>
  <dc:creator>Microsoft Office User</dc:creator>
  <cp:lastModifiedBy>Carlson, Anna Katharina</cp:lastModifiedBy>
  <cp:revision>13</cp:revision>
  <dcterms:created xsi:type="dcterms:W3CDTF">2021-10-07T23:44:51Z</dcterms:created>
  <dcterms:modified xsi:type="dcterms:W3CDTF">2024-11-06T01:34:36Z</dcterms:modified>
</cp:coreProperties>
</file>