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503" r:id="rId2"/>
    <p:sldId id="504" r:id="rId3"/>
    <p:sldId id="619" r:id="rId4"/>
    <p:sldId id="626" r:id="rId5"/>
    <p:sldId id="628" r:id="rId6"/>
    <p:sldId id="622" r:id="rId7"/>
    <p:sldId id="623" r:id="rId8"/>
    <p:sldId id="624" r:id="rId9"/>
    <p:sldId id="625" r:id="rId10"/>
    <p:sldId id="539" r:id="rId11"/>
    <p:sldId id="62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, Zhaoqing" initials="YZ" lastIdx="6" clrIdx="0">
    <p:extLst>
      <p:ext uri="{19B8F6BF-5375-455C-9EA6-DF929625EA0E}">
        <p15:presenceInfo xmlns:p15="http://schemas.microsoft.com/office/powerpoint/2012/main" userId="S::zhaoqing.yang@pnnl.gov::cf4818df-699b-4928-8c73-966ead6b56b6" providerId="AD"/>
      </p:ext>
    </p:extLst>
  </p:cmAuthor>
  <p:cmAuthor id="2" name="Neary, Vincent" initials="NV" lastIdx="4" clrIdx="1">
    <p:extLst>
      <p:ext uri="{19B8F6BF-5375-455C-9EA6-DF929625EA0E}">
        <p15:presenceInfo xmlns:p15="http://schemas.microsoft.com/office/powerpoint/2012/main" userId="S::vsneary@srn.sandia.gov::b7336f8f-4ff0-4925-8bd1-78c0e1c8401b" providerId="AD"/>
      </p:ext>
    </p:extLst>
  </p:cmAuthor>
  <p:cmAuthor id="3" name="Kilcher, Levi" initials="KL" lastIdx="5" clrIdx="2">
    <p:extLst>
      <p:ext uri="{19B8F6BF-5375-455C-9EA6-DF929625EA0E}">
        <p15:presenceInfo xmlns:p15="http://schemas.microsoft.com/office/powerpoint/2012/main" userId="S::lkilcher@nrel.gov::46098118-9491-4ec5-a858-bbddf8d0702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F6FF"/>
    <a:srgbClr val="000000"/>
    <a:srgbClr val="1FFF1A"/>
    <a:srgbClr val="D9F4FF"/>
    <a:srgbClr val="CCFFFF"/>
    <a:srgbClr val="FF6600"/>
    <a:srgbClr val="377AC0"/>
    <a:srgbClr val="295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66" autoAdjust="0"/>
    <p:restoredTop sz="95588" autoAdjust="0"/>
  </p:normalViewPr>
  <p:slideViewPr>
    <p:cSldViewPr>
      <p:cViewPr varScale="1">
        <p:scale>
          <a:sx n="103" d="100"/>
          <a:sy n="103" d="100"/>
        </p:scale>
        <p:origin x="56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30CC7-8C13-4D51-BC46-B95A4AC4A04B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645B7-0B3A-4239-8069-075A43B72B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46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44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3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REL_ppt_bann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588490"/>
            <a:ext cx="9144000" cy="76431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2111247" y="2111247"/>
            <a:ext cx="6858002" cy="26355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550737" y="547235"/>
            <a:ext cx="4956502" cy="38550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8600" y="304800"/>
            <a:ext cx="1600200" cy="421106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04800" y="655320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NREL is a national laboratory of the U.S. Department of Energy, Office of Energy Efficiency and Renewable Energy, operated</a:t>
            </a:r>
            <a:r>
              <a:rPr lang="en-US" sz="1000" baseline="0" dirty="0"/>
              <a:t> by the Alliance for Sustainable Energy, LLC.</a:t>
            </a:r>
            <a:endParaRPr lang="en-US" sz="1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1600200"/>
            <a:ext cx="6248400" cy="762000"/>
          </a:xfrm>
        </p:spPr>
        <p:txBody>
          <a:bodyPr>
            <a:noAutofit/>
          </a:bodyPr>
          <a:lstStyle>
            <a:lvl1pPr>
              <a:buNone/>
              <a:defRPr sz="40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3810000"/>
            <a:ext cx="4648200" cy="2438400"/>
          </a:xfrm>
        </p:spPr>
        <p:txBody>
          <a:bodyPr>
            <a:normAutofit/>
          </a:bodyPr>
          <a:lstStyle>
            <a:lvl1pPr>
              <a:spcAft>
                <a:spcPts val="1800"/>
              </a:spcAft>
              <a:buNone/>
              <a:defRPr sz="2800"/>
            </a:lvl1pPr>
          </a:lstStyle>
          <a:p>
            <a:pPr lvl="0"/>
            <a:r>
              <a:rPr lang="en-US" dirty="0"/>
              <a:t>Click to edit Master subtitle style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" y="304800"/>
            <a:ext cx="1600200" cy="421106"/>
          </a:xfrm>
          <a:prstGeom prst="rect">
            <a:avLst/>
          </a:prstGeom>
        </p:spPr>
      </p:pic>
      <p:pic>
        <p:nvPicPr>
          <p:cNvPr id="8" name="Picture 7" descr="image1.png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590800"/>
            <a:ext cx="1664208" cy="768096"/>
          </a:xfrm>
          <a:prstGeom prst="rect">
            <a:avLst/>
          </a:prstGeom>
        </p:spPr>
      </p:pic>
      <p:pic>
        <p:nvPicPr>
          <p:cNvPr id="9" name="Picture 8" descr="image2.png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1600" y="2590801"/>
            <a:ext cx="1901952" cy="76546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2111247" y="2111247"/>
            <a:ext cx="6858002" cy="26355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550737" y="547235"/>
            <a:ext cx="4956502" cy="38550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mage3.jpg"/>
          <p:cNvPicPr>
            <a:picLocks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310128" y="2590800"/>
            <a:ext cx="2203704" cy="768096"/>
          </a:xfrm>
          <a:prstGeom prst="rect">
            <a:avLst/>
          </a:prstGeom>
        </p:spPr>
      </p:pic>
      <p:pic>
        <p:nvPicPr>
          <p:cNvPr id="12" name="Picture 11" descr="image4.jpg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5550408" y="2587752"/>
            <a:ext cx="1271016" cy="771402"/>
          </a:xfrm>
          <a:prstGeom prst="rect">
            <a:avLst/>
          </a:prstGeom>
        </p:spPr>
      </p:pic>
      <p:pic>
        <p:nvPicPr>
          <p:cNvPr id="13" name="Picture 12" descr="image5.jp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6858000" y="2590800"/>
            <a:ext cx="2286000" cy="768096"/>
          </a:xfrm>
          <a:prstGeom prst="rect">
            <a:avLst/>
          </a:prstGeom>
        </p:spPr>
      </p:pic>
      <p:sp>
        <p:nvSpPr>
          <p:cNvPr id="18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743200" y="3584448"/>
            <a:ext cx="6248400" cy="762000"/>
          </a:xfrm>
        </p:spPr>
        <p:txBody>
          <a:bodyPr>
            <a:noAutofit/>
          </a:bodyPr>
          <a:lstStyle>
            <a:lvl1pPr>
              <a:buNone/>
              <a:defRPr sz="36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566928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buFont typeface="Courier New" pitchFamily="49" charset="0"/>
              <a:buChar char="o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pitchFamily="-109" charset="-128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67200"/>
          </a:xfrm>
        </p:spPr>
        <p:txBody>
          <a:bodyPr/>
          <a:lstStyle>
            <a:lvl1pPr>
              <a:defRPr sz="2400" b="0" baseline="0"/>
            </a:lvl1pPr>
            <a:lvl2pPr>
              <a:buSzPct val="80000"/>
              <a:buFont typeface="Courier New" pitchFamily="49" charset="0"/>
              <a:buChar char="o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67200"/>
          </a:xfrm>
        </p:spPr>
        <p:txBody>
          <a:bodyPr/>
          <a:lstStyle>
            <a:lvl1pPr>
              <a:defRPr sz="2400" b="0"/>
            </a:lvl1pPr>
            <a:lvl2pPr>
              <a:buSzPct val="80000"/>
              <a:buFont typeface="Courier New" pitchFamily="49" charset="0"/>
              <a:buChar char="o"/>
              <a:defRPr sz="22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Text, Objec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buSzPct val="80000"/>
              <a:buFont typeface="Courier New" pitchFamily="49" charset="0"/>
              <a:buChar char="o"/>
              <a:defRPr sz="2400"/>
            </a:lvl2pPr>
            <a:lvl3pPr marL="1258888" indent="-344488"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24400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566928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buFont typeface="Courier New" pitchFamily="49" charset="0"/>
              <a:buChar char="o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67200"/>
          </a:xfrm>
        </p:spPr>
        <p:txBody>
          <a:bodyPr/>
          <a:lstStyle>
            <a:lvl1pPr>
              <a:defRPr sz="2400" b="0" baseline="0"/>
            </a:lvl1pPr>
            <a:lvl2pPr>
              <a:buSzPct val="80000"/>
              <a:buFont typeface="Courier New" pitchFamily="49" charset="0"/>
              <a:buChar char="o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67200"/>
          </a:xfrm>
        </p:spPr>
        <p:txBody>
          <a:bodyPr/>
          <a:lstStyle>
            <a:lvl1pPr>
              <a:defRPr sz="2400" b="0"/>
            </a:lvl1pPr>
            <a:lvl2pPr>
              <a:buSzPct val="80000"/>
              <a:buFont typeface="Courier New" pitchFamily="49" charset="0"/>
              <a:buChar char="o"/>
              <a:defRPr sz="22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Text, Object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buSzPct val="80000"/>
              <a:buFont typeface="Courier New" pitchFamily="49" charset="0"/>
              <a:buChar char="o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24400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5635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2590800"/>
            <a:ext cx="8229600" cy="609600"/>
          </a:xfrm>
        </p:spPr>
        <p:txBody>
          <a:bodyPr>
            <a:normAutofit/>
          </a:bodyPr>
          <a:lstStyle>
            <a:lvl1pPr algn="ctr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0" y="758825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pitchFamily="-109" charset="-128"/>
              <a:cs typeface="+mn-cs"/>
            </a:endParaRPr>
          </a:p>
        </p:txBody>
      </p:sp>
      <p:pic>
        <p:nvPicPr>
          <p:cNvPr id="5" name="Picture 4" descr="bluebaseline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6647688"/>
            <a:ext cx="9144000" cy="2168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5800" y="6629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2F19B7-D418-4022-ADCB-81F2774CAD6C}" type="slidenum">
              <a:rPr lang="en-US" sz="1100" smtClean="0">
                <a:solidFill>
                  <a:schemeClr val="bg1"/>
                </a:solidFill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62" r:id="rId5"/>
    <p:sldLayoutId id="2147483663" r:id="rId6"/>
    <p:sldLayoutId id="2147483669" r:id="rId7"/>
    <p:sldLayoutId id="2147483665" r:id="rId8"/>
    <p:sldLayoutId id="2147483667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62400" y="381000"/>
            <a:ext cx="5029200" cy="1981200"/>
          </a:xfrm>
        </p:spPr>
        <p:txBody>
          <a:bodyPr anchor="b"/>
          <a:lstStyle/>
          <a:p>
            <a:r>
              <a:rPr lang="en-US" sz="3200" i="1" dirty="0"/>
              <a:t>WPTO Wave Hindcast Dataset 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57600" y="3810000"/>
            <a:ext cx="4648200" cy="2286000"/>
          </a:xfrm>
        </p:spPr>
        <p:txBody>
          <a:bodyPr>
            <a:normAutofit/>
          </a:bodyPr>
          <a:lstStyle/>
          <a:p>
            <a:r>
              <a:rPr lang="en-US" dirty="0"/>
              <a:t>Aidan Bharath (NREL)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	</a:t>
            </a:r>
            <a:endParaRPr lang="en-US" dirty="0"/>
          </a:p>
        </p:txBody>
      </p:sp>
      <p:pic>
        <p:nvPicPr>
          <p:cNvPr id="4" name="Picture 3" descr="Pnnl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8600" y="778934"/>
            <a:ext cx="1619794" cy="787401"/>
          </a:xfrm>
          <a:prstGeom prst="rect">
            <a:avLst/>
          </a:prstGeom>
          <a:effectLst>
            <a:outerShdw blurRad="50800" dist="38100" dir="2700000" sx="98000" sy="98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8" name="Group 7"/>
          <p:cNvGrpSpPr/>
          <p:nvPr/>
        </p:nvGrpSpPr>
        <p:grpSpPr>
          <a:xfrm>
            <a:off x="228600" y="1612900"/>
            <a:ext cx="1909233" cy="762000"/>
            <a:chOff x="228600" y="1786467"/>
            <a:chExt cx="1909233" cy="762000"/>
          </a:xfrm>
        </p:grpSpPr>
        <p:sp>
          <p:nvSpPr>
            <p:cNvPr id="7" name="Rectangle 6"/>
            <p:cNvSpPr/>
            <p:nvPr/>
          </p:nvSpPr>
          <p:spPr>
            <a:xfrm>
              <a:off x="228600" y="1786467"/>
              <a:ext cx="1909233" cy="76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Sandia-web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6700" y="1828800"/>
              <a:ext cx="1828800" cy="701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7762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0734-64D5-6D46-822C-FCA177B0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Accessing the Data on EAGLE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76C03-F4B6-5143-BF82-CB6433D56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dirty="0"/>
              <a:t>The entire dataset is available on EAGLE.</a:t>
            </a:r>
          </a:p>
          <a:p>
            <a:pPr lvl="1"/>
            <a:r>
              <a:rPr lang="en-US" dirty="0"/>
              <a:t>“/datasets/</a:t>
            </a:r>
            <a:r>
              <a:rPr lang="en-US" dirty="0" err="1"/>
              <a:t>US_wave</a:t>
            </a:r>
            <a:r>
              <a:rPr lang="en-US" dirty="0"/>
              <a:t>/v1.0.0/”</a:t>
            </a:r>
          </a:p>
          <a:p>
            <a:r>
              <a:rPr lang="en-US" b="0" dirty="0"/>
              <a:t>Accessing the data directly can be done with rex by activating a pre-configured “</a:t>
            </a:r>
            <a:r>
              <a:rPr lang="en-US" b="0" dirty="0" err="1"/>
              <a:t>conda</a:t>
            </a:r>
            <a:r>
              <a:rPr lang="en-US" b="0" dirty="0"/>
              <a:t>” environment: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r>
              <a:rPr lang="en-US" b="0" dirty="0"/>
              <a:t>With the data on EAGLE it will be more feasible to analyze large pieces of the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C7BF2A-CF32-48DB-81E7-3E30DB725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41" y="3886200"/>
            <a:ext cx="5754317" cy="56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6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AD13-D87B-4F87-8A30-7E97987E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Plans for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419C-BDF9-48CD-B953-C59CDD210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West Coast Region will be of hindcast data for all US Coastal Waters:</a:t>
            </a:r>
          </a:p>
          <a:p>
            <a:pPr lvl="1"/>
            <a:r>
              <a:rPr lang="en-US" dirty="0"/>
              <a:t>Atlantic Coast</a:t>
            </a:r>
          </a:p>
          <a:p>
            <a:pPr lvl="1"/>
            <a:r>
              <a:rPr lang="en-US" dirty="0"/>
              <a:t>US Pacific Islands</a:t>
            </a:r>
          </a:p>
          <a:p>
            <a:pPr lvl="1"/>
            <a:r>
              <a:rPr lang="en-US" dirty="0"/>
              <a:t>Alaska</a:t>
            </a:r>
          </a:p>
          <a:p>
            <a:pPr lvl="1"/>
            <a:r>
              <a:rPr lang="en-US" dirty="0"/>
              <a:t>Hawaiian Islands</a:t>
            </a:r>
          </a:p>
          <a:p>
            <a:pPr lvl="1"/>
            <a:r>
              <a:rPr lang="en-US" dirty="0"/>
              <a:t>Gulf of Mexico</a:t>
            </a:r>
          </a:p>
          <a:p>
            <a:r>
              <a:rPr lang="en-US" dirty="0"/>
              <a:t>Timeseries expanded up to 42 years (ending 2020)</a:t>
            </a:r>
          </a:p>
          <a:p>
            <a:r>
              <a:rPr lang="en-US" dirty="0"/>
              <a:t>The number of Virtual Buoys will be expanded to include key sites for MRE development </a:t>
            </a:r>
          </a:p>
          <a:p>
            <a:r>
              <a:rPr lang="en-US" dirty="0"/>
              <a:t>Will be accessible on the MHK Atlas mid-2021</a:t>
            </a:r>
          </a:p>
          <a:p>
            <a:r>
              <a:rPr lang="en-US" dirty="0"/>
              <a:t>Functionality for accessing and processing the data will be build into </a:t>
            </a:r>
            <a:r>
              <a:rPr lang="en-US" dirty="0" err="1"/>
              <a:t>MHKiT</a:t>
            </a:r>
            <a:r>
              <a:rPr lang="en-US" dirty="0"/>
              <a:t> and the SAMs Tool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7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458200" cy="566928"/>
          </a:xfrm>
        </p:spPr>
        <p:txBody>
          <a:bodyPr>
            <a:normAutofit fontScale="90000"/>
          </a:bodyPr>
          <a:lstStyle/>
          <a:p>
            <a:r>
              <a:rPr lang="en-US" dirty="0"/>
              <a:t>WPTO Wave Hindcast Dataset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962400"/>
          </a:xfrm>
        </p:spPr>
        <p:txBody>
          <a:bodyPr>
            <a:normAutofit/>
          </a:bodyPr>
          <a:lstStyle/>
          <a:p>
            <a:r>
              <a:rPr lang="en-US" dirty="0"/>
              <a:t>Introduction to the Datasets</a:t>
            </a:r>
          </a:p>
          <a:p>
            <a:pPr lvl="1"/>
            <a:r>
              <a:rPr lang="en-US" dirty="0"/>
              <a:t>Brief Description of the Data</a:t>
            </a:r>
          </a:p>
          <a:p>
            <a:pPr lvl="1"/>
            <a:r>
              <a:rPr lang="en-US" dirty="0"/>
              <a:t>Motivation for the Dataset</a:t>
            </a:r>
          </a:p>
          <a:p>
            <a:r>
              <a:rPr lang="en-US" dirty="0"/>
              <a:t>Available Tools For Access</a:t>
            </a:r>
          </a:p>
          <a:p>
            <a:pPr lvl="1"/>
            <a:r>
              <a:rPr lang="en-US" dirty="0"/>
              <a:t>What the data looks like</a:t>
            </a:r>
          </a:p>
          <a:p>
            <a:pPr lvl="1"/>
            <a:r>
              <a:rPr lang="en-US" dirty="0"/>
              <a:t>Ways it can be added to a workflow</a:t>
            </a:r>
          </a:p>
          <a:p>
            <a:r>
              <a:rPr lang="en-US" dirty="0"/>
              <a:t>Future Plans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D89A04-8D86-4389-B687-4CC3AE98F2B4}"/>
              </a:ext>
            </a:extLst>
          </p:cNvPr>
          <p:cNvSpPr txBox="1">
            <a:spLocks/>
          </p:cNvSpPr>
          <p:nvPr/>
        </p:nvSpPr>
        <p:spPr>
          <a:xfrm>
            <a:off x="609600" y="49530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/>
              <a:t>Code Examples for dataset access through a command line interface and python can currently be found: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7B522B-CD0C-494F-B43D-4EBD1731BD9C}"/>
              </a:ext>
            </a:extLst>
          </p:cNvPr>
          <p:cNvSpPr txBox="1"/>
          <p:nvPr/>
        </p:nvSpPr>
        <p:spPr>
          <a:xfrm>
            <a:off x="1066800" y="5787887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https://github.com/aidanbharath/WPTO_Wave_hindcast_Tutorial</a:t>
            </a:r>
          </a:p>
        </p:txBody>
      </p:sp>
    </p:spTree>
    <p:extLst>
      <p:ext uri="{BB962C8B-B14F-4D97-AF65-F5344CB8AC3E}">
        <p14:creationId xmlns:p14="http://schemas.microsoft.com/office/powerpoint/2010/main" val="26088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06C4-F16F-48E9-A968-C6960CCC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Spatial Dataset – West Coast ~2.6 Tb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BF0AA-F689-4553-9C79-CA329F52C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4343400" cy="5257800"/>
          </a:xfrm>
        </p:spPr>
        <p:txBody>
          <a:bodyPr>
            <a:normAutofit/>
          </a:bodyPr>
          <a:lstStyle/>
          <a:p>
            <a:r>
              <a:rPr lang="en-US" sz="1600" dirty="0"/>
              <a:t>Spanning the U.S. Exclusive Economic Zone </a:t>
            </a:r>
          </a:p>
          <a:p>
            <a:r>
              <a:rPr lang="en-US" sz="1600" dirty="0"/>
              <a:t> ~200 m resolution in shallow water. </a:t>
            </a:r>
          </a:p>
          <a:p>
            <a:r>
              <a:rPr lang="en-US" sz="1600" dirty="0"/>
              <a:t>3-hour Time Step resolution </a:t>
            </a:r>
          </a:p>
          <a:p>
            <a:r>
              <a:rPr lang="en-US" sz="1600" dirty="0"/>
              <a:t>Dataset covers 32 years:</a:t>
            </a:r>
          </a:p>
          <a:p>
            <a:pPr lvl="1"/>
            <a:r>
              <a:rPr lang="en-US" sz="1200" dirty="0"/>
              <a:t>01/01/1979 - 12/31/2010. </a:t>
            </a:r>
          </a:p>
          <a:p>
            <a:r>
              <a:rPr lang="en-US" sz="1600" dirty="0"/>
              <a:t>Bulk Parameter data is indexed by: </a:t>
            </a:r>
          </a:p>
          <a:p>
            <a:pPr lvl="1"/>
            <a:r>
              <a:rPr lang="en-US" sz="1200" dirty="0"/>
              <a:t>[“coordinates”, “time”] - ~(700k, 93504) data points</a:t>
            </a:r>
          </a:p>
          <a:p>
            <a:endParaRPr lang="en-US" sz="20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17B2026-7296-4FE1-94A0-45AAF9E59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685673"/>
              </p:ext>
            </p:extLst>
          </p:nvPr>
        </p:nvGraphicFramePr>
        <p:xfrm>
          <a:off x="429322" y="3276600"/>
          <a:ext cx="3501482" cy="3017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22616">
                  <a:extLst>
                    <a:ext uri="{9D8B030D-6E8A-4147-A177-3AD203B41FA5}">
                      <a16:colId xmlns:a16="http://schemas.microsoft.com/office/drawing/2014/main" val="1385296250"/>
                    </a:ext>
                  </a:extLst>
                </a:gridCol>
                <a:gridCol w="1078866">
                  <a:extLst>
                    <a:ext uri="{9D8B030D-6E8A-4147-A177-3AD203B41FA5}">
                      <a16:colId xmlns:a16="http://schemas.microsoft.com/office/drawing/2014/main" val="2161571892"/>
                    </a:ext>
                  </a:extLst>
                </a:gridCol>
              </a:tblGrid>
              <a:tr h="27370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Variable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77160"/>
                  </a:ext>
                </a:extLst>
              </a:tr>
              <a:tr h="273706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energy_period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79359"/>
                  </a:ext>
                </a:extLst>
              </a:tr>
              <a:tr h="273706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maximum_energy_period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Degrees_True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65067"/>
                  </a:ext>
                </a:extLst>
              </a:tr>
              <a:tr h="273706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mean_absolute_period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815107"/>
                  </a:ext>
                </a:extLst>
              </a:tr>
              <a:tr h="273706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mean_zero-crossing_period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499234"/>
                  </a:ext>
                </a:extLst>
              </a:tr>
              <a:tr h="27370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omni-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directional_wave_period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Watts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586887"/>
                  </a:ext>
                </a:extLst>
              </a:tr>
              <a:tr h="273706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peak_period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613206"/>
                  </a:ext>
                </a:extLst>
              </a:tr>
              <a:tr h="273706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significant_wave_height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903972"/>
                  </a:ext>
                </a:extLst>
              </a:tr>
              <a:tr h="273706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water_depth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71809"/>
                  </a:ext>
                </a:extLst>
              </a:tr>
              <a:tr h="273706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spectral_width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116319"/>
                  </a:ext>
                </a:extLst>
              </a:tr>
              <a:tr h="273706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directionality_coefficient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286248"/>
                  </a:ext>
                </a:extLst>
              </a:tr>
            </a:tbl>
          </a:graphicData>
        </a:graphic>
      </p:graphicFrame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B6099E41-2366-4C36-A899-2133D496E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155" y="1180597"/>
            <a:ext cx="4569245" cy="511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3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9C5D9-2426-447A-B77D-F25771CB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Virtual Buoys – West Coast ~176 Gb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79CF2F-AA53-45AD-BDE2-448048BE4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4343400" cy="3733800"/>
          </a:xfrm>
        </p:spPr>
        <p:txBody>
          <a:bodyPr>
            <a:normAutofit/>
          </a:bodyPr>
          <a:lstStyle/>
          <a:p>
            <a:r>
              <a:rPr lang="en-US" sz="1800" dirty="0"/>
              <a:t>57 virtual buoy locations along the West Coast are available and will be continually expanded upon</a:t>
            </a:r>
          </a:p>
          <a:p>
            <a:r>
              <a:rPr lang="en-US" sz="1600" dirty="0"/>
              <a:t>1-hour Time Step resolution</a:t>
            </a:r>
          </a:p>
          <a:p>
            <a:r>
              <a:rPr lang="en-US" sz="1600" dirty="0"/>
              <a:t>Dataset spans 32 years:</a:t>
            </a:r>
          </a:p>
          <a:p>
            <a:pPr lvl="1"/>
            <a:r>
              <a:rPr lang="en-US" sz="1200" dirty="0"/>
              <a:t>01/01/1979 - 12/31/2010. </a:t>
            </a:r>
          </a:p>
          <a:p>
            <a:r>
              <a:rPr lang="en-US" sz="1600" dirty="0"/>
              <a:t>Bulk Parameter are index by:</a:t>
            </a:r>
          </a:p>
          <a:p>
            <a:pPr lvl="1"/>
            <a:r>
              <a:rPr lang="en-US" sz="1200" dirty="0"/>
              <a:t>[“coordinates”, “time”] - ~(57,280512) data points</a:t>
            </a:r>
          </a:p>
          <a:p>
            <a:r>
              <a:rPr lang="en-US" sz="1600" dirty="0"/>
              <a:t>The Virtual Buoys contain directional wave spectrum datasets which are indexed as:</a:t>
            </a:r>
          </a:p>
          <a:p>
            <a:pPr lvl="1"/>
            <a:r>
              <a:rPr lang="en-US" sz="1200" dirty="0"/>
              <a:t>[“time”, “frequency”, “direction”, “coordinates”] - ~(280512,29,36,57) data points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C7774-B187-497B-87D2-CABFCFBF7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907" y="838200"/>
            <a:ext cx="3657600" cy="567906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B8E543-4D4D-446A-93B8-E0CA9E5AA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705635"/>
              </p:ext>
            </p:extLst>
          </p:nvPr>
        </p:nvGraphicFramePr>
        <p:xfrm>
          <a:off x="691840" y="4534773"/>
          <a:ext cx="3416920" cy="14088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385296250"/>
                    </a:ext>
                  </a:extLst>
                </a:gridCol>
                <a:gridCol w="1397620">
                  <a:extLst>
                    <a:ext uri="{9D8B030D-6E8A-4147-A177-3AD203B41FA5}">
                      <a16:colId xmlns:a16="http://schemas.microsoft.com/office/drawing/2014/main" val="2161571892"/>
                    </a:ext>
                  </a:extLst>
                </a:gridCol>
              </a:tblGrid>
              <a:tr h="2178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Variable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77160"/>
                  </a:ext>
                </a:extLst>
              </a:tr>
              <a:tr h="286729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directional_wave_spectrum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solidFill>
                            <a:srgbClr val="000000"/>
                          </a:solidFill>
                        </a:rPr>
                        <a:t>m</a:t>
                      </a:r>
                      <a:r>
                        <a:rPr lang="en-US" sz="1200" baseline="30000" dirty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en-US" sz="1200" baseline="0" dirty="0">
                          <a:solidFill>
                            <a:srgbClr val="000000"/>
                          </a:solidFill>
                        </a:rPr>
                        <a:t>degrees</a:t>
                      </a:r>
                      <a:r>
                        <a:rPr lang="en-US" sz="1200" baseline="30000" dirty="0">
                          <a:solidFill>
                            <a:srgbClr val="000000"/>
                          </a:solidFill>
                        </a:rPr>
                        <a:t>-1</a:t>
                      </a:r>
                      <a:r>
                        <a:rPr lang="en-US" sz="1200" baseline="0" dirty="0">
                          <a:solidFill>
                            <a:srgbClr val="000000"/>
                          </a:solidFill>
                        </a:rPr>
                        <a:t>Hz</a:t>
                      </a:r>
                      <a:r>
                        <a:rPr lang="en-US" sz="1200" baseline="30000" dirty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79359"/>
                  </a:ext>
                </a:extLst>
              </a:tr>
              <a:tr h="286729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maximum_energy_direction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degrees_true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65067"/>
                  </a:ext>
                </a:extLst>
              </a:tr>
              <a:tr h="286729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mean_wave_direction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degrees_true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815107"/>
                  </a:ext>
                </a:extLst>
              </a:tr>
              <a:tr h="217855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frequency_bin_edges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499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90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A99C-65F1-44FE-8221-A9393056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 for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0C734-5D67-4FD4-BD06-D28BE1A7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to Industry / Commercialization </a:t>
            </a:r>
          </a:p>
          <a:p>
            <a:pPr lvl="1"/>
            <a:r>
              <a:rPr lang="en-US" dirty="0"/>
              <a:t>Site Selection / Project Planning</a:t>
            </a:r>
          </a:p>
          <a:p>
            <a:pPr lvl="1"/>
            <a:r>
              <a:rPr lang="en-US" dirty="0"/>
              <a:t>Detailed LCOE estimates</a:t>
            </a:r>
          </a:p>
          <a:p>
            <a:r>
              <a:rPr lang="en-US" dirty="0"/>
              <a:t>Benefits to Modelers </a:t>
            </a:r>
          </a:p>
          <a:p>
            <a:pPr lvl="1"/>
            <a:r>
              <a:rPr lang="en-US" dirty="0"/>
              <a:t>Extensive access to data for boundary conditions</a:t>
            </a:r>
          </a:p>
          <a:p>
            <a:pPr lvl="1"/>
            <a:r>
              <a:rPr lang="en-US" dirty="0"/>
              <a:t>Typical year estimates</a:t>
            </a:r>
          </a:p>
          <a:p>
            <a:r>
              <a:rPr lang="en-US" dirty="0"/>
              <a:t>Benefits to Researchers / Developers</a:t>
            </a:r>
          </a:p>
          <a:p>
            <a:pPr lvl="1"/>
            <a:r>
              <a:rPr lang="en-US" dirty="0"/>
              <a:t>Greater access to Wave Climate data for developing PBE projects </a:t>
            </a:r>
          </a:p>
        </p:txBody>
      </p:sp>
    </p:spTree>
    <p:extLst>
      <p:ext uri="{BB962C8B-B14F-4D97-AF65-F5344CB8AC3E}">
        <p14:creationId xmlns:p14="http://schemas.microsoft.com/office/powerpoint/2010/main" val="32399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CD17-7E6E-42A2-9876-D2707377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1100328"/>
          </a:xfrm>
        </p:spPr>
        <p:txBody>
          <a:bodyPr>
            <a:normAutofit/>
          </a:bodyPr>
          <a:lstStyle/>
          <a:p>
            <a:r>
              <a:rPr lang="en-US" dirty="0"/>
              <a:t>Visualizing and Working with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BF06E4-FD05-4F8E-9AC8-CE812E766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99" y="1611406"/>
            <a:ext cx="6019479" cy="28965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48FC7A-4130-47F2-AA5E-29FD77928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634" y="1587245"/>
            <a:ext cx="2133600" cy="2896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B85712-3252-44F8-892C-47ECD3BD6B3C}"/>
              </a:ext>
            </a:extLst>
          </p:cNvPr>
          <p:cNvSpPr txBox="1"/>
          <p:nvPr/>
        </p:nvSpPr>
        <p:spPr>
          <a:xfrm>
            <a:off x="6560634" y="131998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CSV Formats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86A26D-D110-487C-9689-4CC3C543B74A}"/>
              </a:ext>
            </a:extLst>
          </p:cNvPr>
          <p:cNvSpPr txBox="1"/>
          <p:nvPr/>
        </p:nvSpPr>
        <p:spPr>
          <a:xfrm>
            <a:off x="221999" y="113531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 Line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F64EA6-9704-4BED-96FA-14A63644AB3F}"/>
              </a:ext>
            </a:extLst>
          </p:cNvPr>
          <p:cNvSpPr txBox="1"/>
          <p:nvPr/>
        </p:nvSpPr>
        <p:spPr>
          <a:xfrm flipH="1">
            <a:off x="914399" y="4751031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REsource</a:t>
            </a:r>
            <a:r>
              <a:rPr lang="en-US" dirty="0"/>
              <a:t> </a:t>
            </a:r>
            <a:r>
              <a:rPr lang="en-US" dirty="0" err="1"/>
              <a:t>eXtraction</a:t>
            </a:r>
            <a:r>
              <a:rPr lang="en-US" dirty="0"/>
              <a:t> Tool (rex) can be used to download simple CSV files usable with any post-processing tools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763EEC-6F48-429C-A1EC-2C34FC0DBA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36" y="5600753"/>
            <a:ext cx="8474227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05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B532-8365-4395-B4E8-DC02FC31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Easily Accessible Time Series Datasets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C231D8-2A36-4085-8229-CB5BD48A02D3}"/>
              </a:ext>
            </a:extLst>
          </p:cNvPr>
          <p:cNvSpPr txBox="1"/>
          <p:nvPr/>
        </p:nvSpPr>
        <p:spPr>
          <a:xfrm flipH="1">
            <a:off x="457200" y="801133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Fast Comparisons and Yearly Averages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D1E3BC-96CC-4017-9FC8-21985C9E3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24353"/>
            <a:ext cx="6074995" cy="34762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C0F7B7-0ACE-48A8-B5F4-1AC0D0EEE9D7}"/>
              </a:ext>
            </a:extLst>
          </p:cNvPr>
          <p:cNvSpPr txBox="1"/>
          <p:nvPr/>
        </p:nvSpPr>
        <p:spPr>
          <a:xfrm>
            <a:off x="6172200" y="2482756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rex with python allows for quick and simple visualizations of all dataset parameters.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CEB0A-C1D0-47DF-93DE-24A62A373522}"/>
              </a:ext>
            </a:extLst>
          </p:cNvPr>
          <p:cNvSpPr txBox="1"/>
          <p:nvPr/>
        </p:nvSpPr>
        <p:spPr>
          <a:xfrm>
            <a:off x="304800" y="4849893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Several Data Access and Visualization examples are 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They can be easily used as a starting point for more advanced analysis in python</a:t>
            </a:r>
          </a:p>
        </p:txBody>
      </p:sp>
    </p:spTree>
    <p:extLst>
      <p:ext uri="{BB962C8B-B14F-4D97-AF65-F5344CB8AC3E}">
        <p14:creationId xmlns:p14="http://schemas.microsoft.com/office/powerpoint/2010/main" val="339719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D6CA-47D9-4660-A508-C7A88C3F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Directional Wave Spectrum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D9716-E5E4-4C95-84E6-E657E4B61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219200"/>
            <a:ext cx="4908561" cy="4648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EC03AC-A8AF-45A3-9BD2-4D6CBE0C74F3}"/>
              </a:ext>
            </a:extLst>
          </p:cNvPr>
          <p:cNvSpPr txBox="1"/>
          <p:nvPr/>
        </p:nvSpPr>
        <p:spPr>
          <a:xfrm>
            <a:off x="462776" y="979449"/>
            <a:ext cx="3429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Virtual Buoy Directional Wave Spectrum have the extra dimensionality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rex</a:t>
            </a:r>
            <a:r>
              <a:rPr lang="en-US" sz="2000" dirty="0"/>
              <a:t> can handle this and provides ‘flattened’ data, usable in many post-processing platforms </a:t>
            </a:r>
            <a:endParaRPr lang="en-US" sz="2000" b="1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DA663E-AC3B-46D4-8B59-036F03690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00" y="3436434"/>
            <a:ext cx="2939876" cy="30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25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59B6-40A1-4D2E-B3E2-19261D6F8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8872"/>
            <a:ext cx="8686800" cy="5669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Building Workflows Based on Existing Frameworks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2DAAD-584C-4902-B47A-3AD1014A2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807429"/>
            <a:ext cx="4953000" cy="32797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61356C-6DD3-468E-9B2D-2EAB42298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3581400"/>
            <a:ext cx="4702623" cy="3034773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5D9696-5CF0-4F9B-A26D-7E59D654B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3" y="2356651"/>
            <a:ext cx="4135244" cy="1072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F9DF6A-8FCB-4715-AD67-DE25FAAEDBE8}"/>
              </a:ext>
            </a:extLst>
          </p:cNvPr>
          <p:cNvSpPr txBox="1"/>
          <p:nvPr/>
        </p:nvSpPr>
        <p:spPr>
          <a:xfrm>
            <a:off x="249602" y="1120375"/>
            <a:ext cx="385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rex, simple scripts can be used to incorporate the new datasets into existing post-processing workflows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F30094-D3ED-4456-BEFA-866CC6E43671}"/>
              </a:ext>
            </a:extLst>
          </p:cNvPr>
          <p:cNvSpPr txBox="1"/>
          <p:nvPr/>
        </p:nvSpPr>
        <p:spPr>
          <a:xfrm>
            <a:off x="4953000" y="4087193"/>
            <a:ext cx="381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examples for analyzing the data are given in an accompanying example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Much of this will be available through </a:t>
            </a:r>
            <a:r>
              <a:rPr lang="en-US" dirty="0" err="1"/>
              <a:t>MHKiT</a:t>
            </a:r>
            <a:r>
              <a:rPr lang="en-US" dirty="0"/>
              <a:t> and the SAM tool in future iterations </a:t>
            </a:r>
          </a:p>
        </p:txBody>
      </p:sp>
    </p:spTree>
    <p:extLst>
      <p:ext uri="{BB962C8B-B14F-4D97-AF65-F5344CB8AC3E}">
        <p14:creationId xmlns:p14="http://schemas.microsoft.com/office/powerpoint/2010/main" val="3431148006"/>
      </p:ext>
    </p:extLst>
  </p:cSld>
  <p:clrMapOvr>
    <a:masterClrMapping/>
  </p:clrMapOvr>
</p:sld>
</file>

<file path=ppt/theme/theme1.xml><?xml version="1.0" encoding="utf-8"?>
<a:theme xmlns:a="http://schemas.openxmlformats.org/drawingml/2006/main" name="nrel_blue_template">
  <a:themeElements>
    <a:clrScheme name="Custom 2">
      <a:dk1>
        <a:srgbClr val="FFFFFF"/>
      </a:dk1>
      <a:lt1>
        <a:srgbClr val="0079C1"/>
      </a:lt1>
      <a:dk2>
        <a:srgbClr val="FFC425"/>
      </a:dk2>
      <a:lt2>
        <a:srgbClr val="8DC63F"/>
      </a:lt2>
      <a:accent1>
        <a:srgbClr val="0079C1"/>
      </a:accent1>
      <a:accent2>
        <a:srgbClr val="00A4E4"/>
      </a:accent2>
      <a:accent3>
        <a:srgbClr val="F6A01A"/>
      </a:accent3>
      <a:accent4>
        <a:srgbClr val="5E9732"/>
      </a:accent4>
      <a:accent5>
        <a:srgbClr val="933C06"/>
      </a:accent5>
      <a:accent6>
        <a:srgbClr val="6A737B"/>
      </a:accent6>
      <a:hlink>
        <a:srgbClr val="0079C1"/>
      </a:hlink>
      <a:folHlink>
        <a:srgbClr val="00A4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nrel_blue_template.potx</Template>
  <TotalTime>32721</TotalTime>
  <Words>657</Words>
  <Application>Microsoft Office PowerPoint</Application>
  <PresentationFormat>On-screen Show (4:3)</PresentationFormat>
  <Paragraphs>109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Wingdings</vt:lpstr>
      <vt:lpstr>nrel_blue_template</vt:lpstr>
      <vt:lpstr>PowerPoint Presentation</vt:lpstr>
      <vt:lpstr>WPTO Wave Hindcast Dataset Introduction</vt:lpstr>
      <vt:lpstr>Spatial Dataset – West Coast ~2.6 Tb</vt:lpstr>
      <vt:lpstr>Virtual Buoys – West Coast ~176 Gb</vt:lpstr>
      <vt:lpstr>Motivation for the Dataset</vt:lpstr>
      <vt:lpstr>Visualizing and Working with the Data</vt:lpstr>
      <vt:lpstr>Easily Accessible Time Series Datasets</vt:lpstr>
      <vt:lpstr>Directional Wave Spectrum</vt:lpstr>
      <vt:lpstr>Building Workflows Based on Existing Frameworks </vt:lpstr>
      <vt:lpstr>Accessing the Data on EAGLE</vt:lpstr>
      <vt:lpstr>Future Plans for the Dataset</vt:lpstr>
    </vt:vector>
  </TitlesOfParts>
  <Company>NREL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Carolyn Mathias</dc:creator>
  <cp:lastModifiedBy>Bharath, Aidan</cp:lastModifiedBy>
  <cp:revision>1079</cp:revision>
  <cp:lastPrinted>2019-01-30T19:07:53Z</cp:lastPrinted>
  <dcterms:created xsi:type="dcterms:W3CDTF">2012-03-14T19:19:53Z</dcterms:created>
  <dcterms:modified xsi:type="dcterms:W3CDTF">2020-09-16T12:41:24Z</dcterms:modified>
</cp:coreProperties>
</file>