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10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1CA"/>
    <a:srgbClr val="EAEAEA"/>
    <a:srgbClr val="1983CB"/>
    <a:srgbClr val="99FF66"/>
    <a:srgbClr val="254061"/>
    <a:srgbClr val="F69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6395" autoAdjust="0"/>
  </p:normalViewPr>
  <p:slideViewPr>
    <p:cSldViewPr snapToObjects="1">
      <p:cViewPr varScale="1">
        <p:scale>
          <a:sx n="115" d="100"/>
          <a:sy n="115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EA70-37A3-FC42-9A2C-99E4F571E19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96585-7767-AF42-B230-4C568285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1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84F13-BE65-3544-872C-1A0830CB2CA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8271C-0459-ED4F-8B6A-64CF3A33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4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271C-0459-ED4F-8B6A-64CF3A33F0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768" y="1128233"/>
            <a:ext cx="6513032" cy="1453118"/>
          </a:xfrm>
        </p:spPr>
        <p:txBody>
          <a:bodyPr anchor="t">
            <a:normAutofit/>
          </a:bodyPr>
          <a:lstStyle>
            <a:lvl1pPr algn="r"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977" y="4684233"/>
            <a:ext cx="6498265" cy="15239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3081C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1256" y="6493318"/>
            <a:ext cx="4737986" cy="365125"/>
          </a:xfrm>
        </p:spPr>
        <p:txBody>
          <a:bodyPr/>
          <a:lstStyle/>
          <a:p>
            <a:r>
              <a:rPr lang="en-US" dirty="0"/>
              <a:t>Your Footer Content Here (Access via "Header and Footer")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47FC-67BA-2F4D-AF48-0CBE6AAF71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 descr="HealthPlan_Accreditated_CMYK_high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65" y="38193"/>
            <a:ext cx="725919" cy="7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1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32" y="189023"/>
            <a:ext cx="7812567" cy="1228615"/>
          </a:xfrm>
        </p:spPr>
        <p:txBody>
          <a:bodyPr anchor="t">
            <a:normAutofit/>
          </a:bodyPr>
          <a:lstStyle>
            <a:lvl1pPr algn="l">
              <a:defRPr sz="2400" b="0">
                <a:solidFill>
                  <a:srgbClr val="1983C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70" y="1600200"/>
            <a:ext cx="7611730" cy="4525963"/>
          </a:xfrm>
        </p:spPr>
        <p:txBody>
          <a:bodyPr>
            <a:normAutofit/>
          </a:bodyPr>
          <a:lstStyle>
            <a:lvl1pPr>
              <a:buClr>
                <a:srgbClr val="1983CB"/>
              </a:buClr>
              <a:defRPr sz="1600">
                <a:latin typeface="Arial"/>
                <a:cs typeface="Arial"/>
              </a:defRPr>
            </a:lvl1pPr>
            <a:lvl2pPr>
              <a:buClr>
                <a:srgbClr val="F6902D"/>
              </a:buClr>
              <a:defRPr sz="1600">
                <a:latin typeface="Arial"/>
                <a:cs typeface="Arial"/>
              </a:defRPr>
            </a:lvl2pPr>
            <a:lvl3pPr>
              <a:buClr>
                <a:srgbClr val="1983CB"/>
              </a:buClr>
              <a:defRPr sz="1600">
                <a:latin typeface="Arial"/>
                <a:cs typeface="Arial"/>
              </a:defRPr>
            </a:lvl3pPr>
            <a:lvl4pPr>
              <a:buClr>
                <a:srgbClr val="F6902D"/>
              </a:buClr>
              <a:defRPr sz="1600">
                <a:latin typeface="Arial"/>
                <a:cs typeface="Arial"/>
              </a:defRPr>
            </a:lvl4pPr>
            <a:lvl5pPr marL="2057400" indent="-228600">
              <a:buClr>
                <a:srgbClr val="1983CB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023" y="6493318"/>
            <a:ext cx="5151475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Your Footer Content Here (Access via "Header and Footer")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521" y="6492875"/>
            <a:ext cx="433572" cy="365125"/>
          </a:xfrm>
        </p:spPr>
        <p:txBody>
          <a:bodyPr/>
          <a:lstStyle/>
          <a:p>
            <a:fld id="{44C147FC-67BA-2F4D-AF48-0CBE6AAF7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442" y="180126"/>
            <a:ext cx="7635358" cy="11430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983C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7860" y="1600200"/>
            <a:ext cx="3597940" cy="4525963"/>
          </a:xfrm>
        </p:spPr>
        <p:txBody>
          <a:bodyPr>
            <a:normAutofit/>
          </a:bodyPr>
          <a:lstStyle>
            <a:lvl1pPr>
              <a:buClr>
                <a:srgbClr val="1983CB"/>
              </a:buClr>
              <a:defRPr sz="1600">
                <a:latin typeface="Arial"/>
                <a:cs typeface="Arial"/>
              </a:defRPr>
            </a:lvl1pPr>
            <a:lvl2pPr>
              <a:buClr>
                <a:srgbClr val="F6902D"/>
              </a:buClr>
              <a:defRPr sz="1600">
                <a:latin typeface="Arial"/>
                <a:cs typeface="Arial"/>
              </a:defRPr>
            </a:lvl2pPr>
            <a:lvl3pPr>
              <a:buClr>
                <a:srgbClr val="1983CB"/>
              </a:buClr>
              <a:defRPr sz="1600">
                <a:latin typeface="Arial"/>
                <a:cs typeface="Arial"/>
              </a:defRPr>
            </a:lvl3pPr>
            <a:lvl4pPr>
              <a:buClr>
                <a:srgbClr val="F6902D"/>
              </a:buClr>
              <a:defRPr sz="1600">
                <a:latin typeface="Arial"/>
                <a:cs typeface="Arial"/>
              </a:defRPr>
            </a:lvl4pPr>
            <a:lvl5pPr marL="2057400" indent="-228600">
              <a:buClr>
                <a:srgbClr val="1983CB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More content can go here……..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023" y="6493318"/>
            <a:ext cx="515738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Your Footer Content Here (Access via "Header and Footer") 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04521" y="6492875"/>
            <a:ext cx="433572" cy="365125"/>
          </a:xfrm>
        </p:spPr>
        <p:txBody>
          <a:bodyPr/>
          <a:lstStyle/>
          <a:p>
            <a:fld id="{44C147FC-67BA-2F4D-AF48-0CBE6AAF7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6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3642" y="649331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83CB"/>
                </a:solidFill>
              </a:defRPr>
            </a:lvl1pPr>
          </a:lstStyle>
          <a:p>
            <a:r>
              <a:rPr lang="en-US"/>
              <a:t>Your Footer Content Here (Access via "Header and Footer") 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33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6902D"/>
                </a:solidFill>
              </a:defRPr>
            </a:lvl1pPr>
          </a:lstStyle>
          <a:p>
            <a:fld id="{44C147FC-67BA-2F4D-AF48-0CBE6AAF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TUSTIN\10GB$\nathalieblu\Health%20Services%20Analytics\Readmissions\Docs\Data_Repo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TUSTIN\10GB$\nathalieblu\Health%20Services%20Analytics\Readmissions\Docs\Project\Project-Artifacts\External-Facing-Dashboard" TargetMode="External"/><Relationship Id="rId4" Type="http://schemas.openxmlformats.org/officeDocument/2006/relationships/hyperlink" Target="file:///\\TUSTIN\10GB$\nathalieblu\Health%20Services%20Analytics\Readmissions\Docs\Model\Internal-Modeling-Repo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32" y="189023"/>
            <a:ext cx="7812567" cy="649177"/>
          </a:xfrm>
        </p:spPr>
        <p:txBody>
          <a:bodyPr/>
          <a:lstStyle/>
          <a:p>
            <a:r>
              <a:rPr lang="en-US" dirty="0" smtClean="0"/>
              <a:t>Readmission Rate Reduction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47FC-67BA-2F4D-AF48-0CBE6AAF716B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6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50143"/>
              </p:ext>
            </p:extLst>
          </p:nvPr>
        </p:nvGraphicFramePr>
        <p:xfrm>
          <a:off x="905608" y="914400"/>
          <a:ext cx="3810000" cy="762622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marL="99276" marR="99276" marT="49638" marB="4963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04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Predict members’ risk of readmission as early as possible during their index inpatient hospitalizations.</a:t>
                      </a:r>
                    </a:p>
                  </a:txBody>
                  <a:tcPr marL="99276" marR="99276" marT="49638" marB="4963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52463"/>
              </p:ext>
            </p:extLst>
          </p:nvPr>
        </p:nvGraphicFramePr>
        <p:xfrm>
          <a:off x="905608" y="1752600"/>
          <a:ext cx="3810000" cy="1400074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6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Benefits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276" marR="99276" marT="49638" marB="4963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438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Increase opportunities for CM to offer services to members early in a hospitalization, when these services are most effective.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Bridge a gap by manufacturing an analytic product for CM out of the raw eConnect data stream. </a:t>
                      </a:r>
                    </a:p>
                  </a:txBody>
                  <a:tcPr marL="99276" marR="99276" marT="49638" marB="4963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33408"/>
              </p:ext>
            </p:extLst>
          </p:nvPr>
        </p:nvGraphicFramePr>
        <p:xfrm>
          <a:off x="4782879" y="914400"/>
          <a:ext cx="3903920" cy="2663429"/>
        </p:xfrm>
        <a:graphic>
          <a:graphicData uri="http://schemas.openxmlformats.org/drawingml/2006/table">
            <a:tbl>
              <a:tblPr/>
              <a:tblGrid>
                <a:gridCol w="217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 rough model produced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81CA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04/30/18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Iteration 1.1 model produced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05/17/18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Iteration 1 external dashboard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05/29/18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Iteration 1 external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dashboard review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06/14/18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8631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Iteration 1.2 model produced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06/21/18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Iteration 2 causal mapping workshop 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06/29/18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22230"/>
              </p:ext>
            </p:extLst>
          </p:nvPr>
        </p:nvGraphicFramePr>
        <p:xfrm>
          <a:off x="905608" y="5628339"/>
          <a:ext cx="3818792" cy="10010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Issues/Risks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Mitigation Summary</a:t>
                      </a:r>
                    </a:p>
                  </a:txBody>
                  <a:tcPr marL="101882" marR="101882" marT="50941" marB="50941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Lost opportunity to care manage during a hospital stay.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Create a triage tool that is available to CM in a timely manner. 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51073"/>
              </p:ext>
            </p:extLst>
          </p:nvPr>
        </p:nvGraphicFramePr>
        <p:xfrm>
          <a:off x="905608" y="3228252"/>
          <a:ext cx="3810000" cy="2324509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Highlights</a:t>
                      </a:r>
                    </a:p>
                  </a:txBody>
                  <a:tcPr marL="99276" marR="99276" marT="49638" marB="4963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031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Desired candidate predictor variables were identified.</a:t>
                      </a:r>
                    </a:p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process was established to identify new candidate predictors and to examine model behavior given its predictor set (‘causal mapping workshops’ with SMEs)</a:t>
                      </a:r>
                    </a:p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eConnect is an important data source.</a:t>
                      </a:r>
                    </a:p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3" action="ppaction://hlinkfile"/>
                        </a:rPr>
                        <a:t>Data reports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describe an iteration’s Y-variable and candidate predictors. </a:t>
                      </a:r>
                    </a:p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4" action="ppaction://hlinkfile"/>
                        </a:rPr>
                        <a:t>Modeling reports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are technical descriptions of a modeling iteration (e.g. It. 1) or sub-iteration (It. 1.1). </a:t>
                      </a:r>
                    </a:p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5" action="ppaction://hlinkfile"/>
                        </a:rPr>
                        <a:t>external-facing tableau dashboard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displays actionable information to the Business Owner. </a:t>
                      </a:r>
                    </a:p>
                  </a:txBody>
                  <a:tcPr marL="99276" marR="99276" marT="49638" marB="4963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66027"/>
              </p:ext>
            </p:extLst>
          </p:nvPr>
        </p:nvGraphicFramePr>
        <p:xfrm>
          <a:off x="4791364" y="4243667"/>
          <a:ext cx="3903921" cy="2374284"/>
        </p:xfrm>
        <a:graphic>
          <a:graphicData uri="http://schemas.openxmlformats.org/drawingml/2006/table">
            <a:tbl>
              <a:tblPr/>
              <a:tblGrid>
                <a:gridCol w="147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Individual(s)</a:t>
                      </a:r>
                    </a:p>
                  </a:txBody>
                  <a:tcPr marL="101882" marR="101882" marT="50941" marB="50941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Lead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Nathalie Blume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Technical Partners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Qing Sun (CenturyLink), Arun Sekar (Data Architect)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SME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Care Management, Utilization Management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Owner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Care Management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Key stakeholders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 Management, Utilization Management, QI, Risk Adjustment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6981dfba-e60f-4c0c-b352-b89abe38b47f"/>
  <p:tag name="_AMO_REPORTCONTROLSVISIBLE" val="Empty"/>
</p:tagLst>
</file>

<file path=ppt/theme/theme1.xml><?xml version="1.0" encoding="utf-8"?>
<a:theme xmlns:a="http://schemas.openxmlformats.org/drawingml/2006/main" name="LAC_PPT_templ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EFC6BCE978CE43B9BDC74443A5BE1D" ma:contentTypeVersion="" ma:contentTypeDescription="Create a new document." ma:contentTypeScope="" ma:versionID="e1d2f824c9e2034cc29a992f081dc1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776459-DB5F-4932-A23D-2DD0FF81E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B21DCB-FC9A-4845-BD06-CAAA499EE8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2FC05B-90FE-4C85-BEAD-64B184C4F6C3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LAC_PPT_templt-4.potx</Template>
  <TotalTime>8571</TotalTime>
  <Words>252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LAC_PPT_templt-4</vt:lpstr>
      <vt:lpstr>Readmission Rate Reduction</vt:lpstr>
    </vt:vector>
  </TitlesOfParts>
  <Company>L.A. CARE HEALTH PLAN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COTA;Cornerstone Data Strategies</dc:creator>
  <cp:lastModifiedBy>Nathalie Blume</cp:lastModifiedBy>
  <cp:revision>737</cp:revision>
  <dcterms:created xsi:type="dcterms:W3CDTF">2014-11-14T22:19:39Z</dcterms:created>
  <dcterms:modified xsi:type="dcterms:W3CDTF">2018-05-10T16:03:07Z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0x0101000EEFC6BCE978CE43B9BDC74443A5BE1D</vt:lpwstr>
  </property>
</Properties>
</file>