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handoutMasterIdLst>
    <p:handoutMasterId r:id="rId55"/>
  </p:handoutMasterIdLst>
  <p:sldIdLst>
    <p:sldId id="626" r:id="rId3"/>
    <p:sldId id="567" r:id="rId4"/>
    <p:sldId id="440" r:id="rId5"/>
    <p:sldId id="569" r:id="rId6"/>
    <p:sldId id="570" r:id="rId7"/>
    <p:sldId id="571" r:id="rId8"/>
    <p:sldId id="580" r:id="rId9"/>
    <p:sldId id="581" r:id="rId10"/>
    <p:sldId id="585" r:id="rId11"/>
    <p:sldId id="582" r:id="rId12"/>
    <p:sldId id="583" r:id="rId13"/>
    <p:sldId id="584" r:id="rId14"/>
    <p:sldId id="586" r:id="rId15"/>
    <p:sldId id="588" r:id="rId16"/>
    <p:sldId id="589" r:id="rId17"/>
    <p:sldId id="590" r:id="rId18"/>
    <p:sldId id="591" r:id="rId19"/>
    <p:sldId id="592" r:id="rId20"/>
    <p:sldId id="593" r:id="rId21"/>
    <p:sldId id="594" r:id="rId22"/>
    <p:sldId id="595" r:id="rId23"/>
    <p:sldId id="596" r:id="rId24"/>
    <p:sldId id="597" r:id="rId25"/>
    <p:sldId id="447" r:id="rId26"/>
    <p:sldId id="441" r:id="rId27"/>
    <p:sldId id="629" r:id="rId28"/>
    <p:sldId id="630" r:id="rId29"/>
    <p:sldId id="631" r:id="rId30"/>
    <p:sldId id="499" r:id="rId31"/>
    <p:sldId id="442" r:id="rId32"/>
    <p:sldId id="443" r:id="rId33"/>
    <p:sldId id="495" r:id="rId34"/>
    <p:sldId id="496" r:id="rId35"/>
    <p:sldId id="497" r:id="rId36"/>
    <p:sldId id="627" r:id="rId37"/>
    <p:sldId id="628" r:id="rId38"/>
    <p:sldId id="614" r:id="rId39"/>
    <p:sldId id="615" r:id="rId40"/>
    <p:sldId id="619" r:id="rId41"/>
    <p:sldId id="618" r:id="rId42"/>
    <p:sldId id="574" r:id="rId43"/>
    <p:sldId id="623" r:id="rId44"/>
    <p:sldId id="622" r:id="rId45"/>
    <p:sldId id="625" r:id="rId46"/>
    <p:sldId id="632" r:id="rId47"/>
    <p:sldId id="577" r:id="rId48"/>
    <p:sldId id="621" r:id="rId49"/>
    <p:sldId id="620" r:id="rId50"/>
    <p:sldId id="616" r:id="rId51"/>
    <p:sldId id="617" r:id="rId52"/>
    <p:sldId id="602" r:id="rId53"/>
  </p:sldIdLst>
  <p:sldSz cx="9144000" cy="6858000" type="screen4x3"/>
  <p:notesSz cx="6858000" cy="9144000"/>
  <p:defaultTextStyle>
    <a:defPPr>
      <a:defRPr lang="en-US"/>
    </a:defPPr>
    <a:lvl1pPr algn="l" rtl="0" fontAlgn="base">
      <a:spcBef>
        <a:spcPct val="0"/>
      </a:spcBef>
      <a:spcAft>
        <a:spcPct val="0"/>
      </a:spcAft>
      <a:buChar char="•"/>
      <a:defRPr sz="3200" kern="1200">
        <a:solidFill>
          <a:schemeClr val="tx1"/>
        </a:solidFill>
        <a:latin typeface="Verdana" pitchFamily="34" charset="0"/>
        <a:ea typeface="+mn-ea"/>
        <a:cs typeface="+mn-cs"/>
      </a:defRPr>
    </a:lvl1pPr>
    <a:lvl2pPr marL="457200" algn="l" rtl="0" fontAlgn="base">
      <a:spcBef>
        <a:spcPct val="0"/>
      </a:spcBef>
      <a:spcAft>
        <a:spcPct val="0"/>
      </a:spcAft>
      <a:buChar char="•"/>
      <a:defRPr sz="3200" kern="1200">
        <a:solidFill>
          <a:schemeClr val="tx1"/>
        </a:solidFill>
        <a:latin typeface="Verdana" pitchFamily="34" charset="0"/>
        <a:ea typeface="+mn-ea"/>
        <a:cs typeface="+mn-cs"/>
      </a:defRPr>
    </a:lvl2pPr>
    <a:lvl3pPr marL="914400" algn="l" rtl="0" fontAlgn="base">
      <a:spcBef>
        <a:spcPct val="0"/>
      </a:spcBef>
      <a:spcAft>
        <a:spcPct val="0"/>
      </a:spcAft>
      <a:buChar char="•"/>
      <a:defRPr sz="3200" kern="1200">
        <a:solidFill>
          <a:schemeClr val="tx1"/>
        </a:solidFill>
        <a:latin typeface="Verdana" pitchFamily="34" charset="0"/>
        <a:ea typeface="+mn-ea"/>
        <a:cs typeface="+mn-cs"/>
      </a:defRPr>
    </a:lvl3pPr>
    <a:lvl4pPr marL="1371600" algn="l" rtl="0" fontAlgn="base">
      <a:spcBef>
        <a:spcPct val="0"/>
      </a:spcBef>
      <a:spcAft>
        <a:spcPct val="0"/>
      </a:spcAft>
      <a:buChar char="•"/>
      <a:defRPr sz="3200" kern="1200">
        <a:solidFill>
          <a:schemeClr val="tx1"/>
        </a:solidFill>
        <a:latin typeface="Verdana" pitchFamily="34" charset="0"/>
        <a:ea typeface="+mn-ea"/>
        <a:cs typeface="+mn-cs"/>
      </a:defRPr>
    </a:lvl4pPr>
    <a:lvl5pPr marL="1828800" algn="l" rtl="0" fontAlgn="base">
      <a:spcBef>
        <a:spcPct val="0"/>
      </a:spcBef>
      <a:spcAft>
        <a:spcPct val="0"/>
      </a:spcAft>
      <a:buChar char="•"/>
      <a:defRPr sz="3200" kern="1200">
        <a:solidFill>
          <a:schemeClr val="tx1"/>
        </a:solidFill>
        <a:latin typeface="Verdana" pitchFamily="34" charset="0"/>
        <a:ea typeface="+mn-ea"/>
        <a:cs typeface="+mn-cs"/>
      </a:defRPr>
    </a:lvl5pPr>
    <a:lvl6pPr marL="2286000" algn="l" defTabSz="914400" rtl="0" eaLnBrk="1" latinLnBrk="0" hangingPunct="1">
      <a:defRPr sz="3200" kern="1200">
        <a:solidFill>
          <a:schemeClr val="tx1"/>
        </a:solidFill>
        <a:latin typeface="Verdana" pitchFamily="34" charset="0"/>
        <a:ea typeface="+mn-ea"/>
        <a:cs typeface="+mn-cs"/>
      </a:defRPr>
    </a:lvl6pPr>
    <a:lvl7pPr marL="2743200" algn="l" defTabSz="914400" rtl="0" eaLnBrk="1" latinLnBrk="0" hangingPunct="1">
      <a:defRPr sz="3200" kern="1200">
        <a:solidFill>
          <a:schemeClr val="tx1"/>
        </a:solidFill>
        <a:latin typeface="Verdana" pitchFamily="34" charset="0"/>
        <a:ea typeface="+mn-ea"/>
        <a:cs typeface="+mn-cs"/>
      </a:defRPr>
    </a:lvl7pPr>
    <a:lvl8pPr marL="3200400" algn="l" defTabSz="914400" rtl="0" eaLnBrk="1" latinLnBrk="0" hangingPunct="1">
      <a:defRPr sz="3200" kern="1200">
        <a:solidFill>
          <a:schemeClr val="tx1"/>
        </a:solidFill>
        <a:latin typeface="Verdana" pitchFamily="34" charset="0"/>
        <a:ea typeface="+mn-ea"/>
        <a:cs typeface="+mn-cs"/>
      </a:defRPr>
    </a:lvl8pPr>
    <a:lvl9pPr marL="3657600" algn="l" defTabSz="914400" rtl="0" eaLnBrk="1" latinLnBrk="0" hangingPunct="1">
      <a:defRPr sz="3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0000"/>
    <a:srgbClr val="D9EDEF"/>
    <a:srgbClr val="FFFF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9" autoAdjust="0"/>
    <p:restoredTop sz="94660"/>
  </p:normalViewPr>
  <p:slideViewPr>
    <p:cSldViewPr>
      <p:cViewPr varScale="1">
        <p:scale>
          <a:sx n="80" d="100"/>
          <a:sy n="80" d="100"/>
        </p:scale>
        <p:origin x="706"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88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88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88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30C8F8EA-6E9A-450E-AB3D-2A57E7FF6260}" type="slidenum">
              <a:rPr lang="en-US"/>
              <a:pPr/>
              <a:t>‹Nr.›</a:t>
            </a:fld>
            <a:endParaRPr lang="en-US"/>
          </a:p>
        </p:txBody>
      </p:sp>
    </p:spTree>
    <p:extLst>
      <p:ext uri="{BB962C8B-B14F-4D97-AF65-F5344CB8AC3E}">
        <p14:creationId xmlns:p14="http://schemas.microsoft.com/office/powerpoint/2010/main" val="2669150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5727CA8C-4A7C-4591-AD45-718F8DF3F103}" type="slidenum">
              <a:rPr lang="en-US"/>
              <a:pPr/>
              <a:t>‹Nr.›</a:t>
            </a:fld>
            <a:endParaRPr lang="en-US"/>
          </a:p>
        </p:txBody>
      </p:sp>
    </p:spTree>
    <p:extLst>
      <p:ext uri="{BB962C8B-B14F-4D97-AF65-F5344CB8AC3E}">
        <p14:creationId xmlns:p14="http://schemas.microsoft.com/office/powerpoint/2010/main" val="4219483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a:t>
            </a:fld>
            <a:endParaRPr lang="en-US" dirty="0"/>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569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11</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15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12</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852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13</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069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14</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192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15</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315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16</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2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17</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26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18</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919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19</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8141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20</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579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6C20F-8EAE-41D2-B177-E0CBCCE3C6AE}" type="slidenum">
              <a:rPr lang="en-US"/>
              <a:pPr/>
              <a:t>3</a:t>
            </a:fld>
            <a:endParaRPr lang="en-US" dirty="0"/>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74295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21</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6482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22</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7875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23</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838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DBC18-00E2-4855-A560-B50E776EB944}" type="slidenum">
              <a:rPr lang="en-US"/>
              <a:pPr/>
              <a:t>24</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257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24FE-CAC4-4E90-920E-9C67D110CC16}" type="slidenum">
              <a:rPr lang="en-US"/>
              <a:pPr/>
              <a:t>25</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4615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24FE-CAC4-4E90-920E-9C67D110CC16}" type="slidenum">
              <a:rPr lang="en-US"/>
              <a:pPr/>
              <a:t>26</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1576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24FE-CAC4-4E90-920E-9C67D110CC16}" type="slidenum">
              <a:rPr lang="en-US"/>
              <a:pPr/>
              <a:t>27</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7323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24FE-CAC4-4E90-920E-9C67D110CC16}" type="slidenum">
              <a:rPr lang="en-US"/>
              <a:pPr/>
              <a:t>28</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6757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AF0B1-3B44-4654-A928-DBEFF63BB3C7}" type="slidenum">
              <a:rPr lang="en-US"/>
              <a:pPr/>
              <a:t>29</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1962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123EA-2718-4284-BFE9-A475AADD4E02}" type="slidenum">
              <a:rPr lang="en-US"/>
              <a:pPr/>
              <a:t>30</a:t>
            </a:fld>
            <a:endParaRPr 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971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4</a:t>
            </a:fld>
            <a:endParaRPr lang="en-US" dirty="0"/>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36560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A1EB9-C2A4-4169-AD9A-0B1955501587}" type="slidenum">
              <a:rPr lang="en-US"/>
              <a:pPr/>
              <a:t>31</a:t>
            </a:fld>
            <a:endParaRPr lang="en-US"/>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3840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26125-1375-492A-AA93-59EDE2899305}" type="slidenum">
              <a:rPr lang="en-US"/>
              <a:pPr/>
              <a:t>32</a:t>
            </a:fld>
            <a:endParaRPr 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5032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F0AE4-AA18-4DC6-A017-37FE76DA7456}" type="slidenum">
              <a:rPr lang="en-US"/>
              <a:pPr/>
              <a:t>33</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4561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34</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7170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35</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0048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36</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85468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37</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1549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38</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7518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AF3E2-5B27-436E-A89B-C37740F82EE8}" type="slidenum">
              <a:rPr lang="en-US"/>
              <a:pPr/>
              <a:t>39</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2665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40</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615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5</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42821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41</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8846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42</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953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43</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583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44</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58841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45</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5129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46</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r>
              <a:rPr lang="en-US" dirty="0" smtClean="0"/>
              <a:t>Human glutamine synthetase is GLUL Gene ID 2752 glutamate ammonia ligase</a:t>
            </a:r>
            <a:endParaRPr lang="en-US" dirty="0"/>
          </a:p>
        </p:txBody>
      </p:sp>
    </p:spTree>
    <p:extLst>
      <p:ext uri="{BB962C8B-B14F-4D97-AF65-F5344CB8AC3E}">
        <p14:creationId xmlns:p14="http://schemas.microsoft.com/office/powerpoint/2010/main" val="397057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47</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5068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48</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9028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49</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91673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50</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13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6</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069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C0A84-4601-4C59-9689-25EF3BCECFC9}" type="slidenum">
              <a:rPr lang="en-US"/>
              <a:pPr/>
              <a:t>51</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r>
              <a:rPr lang="en-US" dirty="0" smtClean="0"/>
              <a:t>129-141</a:t>
            </a:r>
            <a:r>
              <a:rPr lang="en-US" baseline="0" dirty="0" smtClean="0"/>
              <a:t> is different (beta </a:t>
            </a:r>
            <a:r>
              <a:rPr lang="en-US" baseline="0" smtClean="0"/>
              <a:t>vs helix)</a:t>
            </a:r>
            <a:endParaRPr lang="en-US"/>
          </a:p>
        </p:txBody>
      </p:sp>
    </p:spTree>
    <p:extLst>
      <p:ext uri="{BB962C8B-B14F-4D97-AF65-F5344CB8AC3E}">
        <p14:creationId xmlns:p14="http://schemas.microsoft.com/office/powerpoint/2010/main" val="347734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7</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90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8</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22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9</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488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5DBB1-271B-421C-BFCC-0E36A08294F4}" type="slidenum">
              <a:rPr lang="en-US"/>
              <a:pPr/>
              <a:t>10</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479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6D7205-B13A-48A1-BE4C-A797714CF5F9}"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F4398E-CBCE-47A6-B420-B6F075AD5132}"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F0F9CB-B767-4AF5-AAF0-450DC858B1DE}" type="slidenum">
              <a:rPr lang="en-US"/>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513D2B4-CB01-4A47-803E-B88E49321BB0}"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322082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98A2559-09A7-4826-B4F0-EBEB9A421844}"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57253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1B6659-49F1-4561-9E20-2FE3BFCE6AAB}"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3142589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82D1DEE-6337-4AB2-99D4-077669096BDA}"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6412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1EC63D6-C4EA-493B-A66B-EAA25C4B05C0}"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899952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4AC692F-9071-4F5E-8F08-8BF86C861234}"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13864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335EAFA-4CA5-4C63-B794-37F81EB5BE1C}"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603927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3DC9A55-3DBE-4B85-804F-A7AA641DA7E0}"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01862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787B4F-B69D-4846-A487-C196867C1B3F}" type="slidenum">
              <a:rPr lang="en-US"/>
              <a:pPr/>
              <a:t>‹Nr.›</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BFAA2F3-CE2B-4051-A3CA-679D3535BECC}"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1717829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EF0BEE9-D90B-4D7B-8C0E-5E222CE789F4}"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052213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75ACC93-A5A9-499A-A812-DF5FDCCEEE52}"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8320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CCBFDC20-1591-48AA-80A7-029B1C0C62CD}"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6057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001038-4D75-4288-B2A7-B3E3FE59CFFB}"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D0D4ED-E9C6-472B-BE2B-542A77752254}"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12FF455-D698-4B6A-94C7-AC723AA162B5}"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BF4A470-6B77-4EE7-B0EB-FEA1231856C1}"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F6B9419-AF92-4D7E-8721-1F4EFE799D54}"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6DC164-F3D5-47D6-B52A-D48FBB7B0A50}"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498F1B-514E-4351-AFA9-B5B40FA653AF}"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a:latin typeface="+mn-lt"/>
              </a:defRPr>
            </a:lvl1pPr>
          </a:lstStyle>
          <a:p>
            <a:fld id="{9B3EFE0E-17B2-41BF-8C3A-D1D788728138}"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vl1pPr>
          </a:lstStyle>
          <a:p>
            <a:pPr>
              <a:buFontTx/>
              <a:buNone/>
            </a:pPr>
            <a:endParaRPr lang="en-US">
              <a:solidFill>
                <a:srgbClr val="000000"/>
              </a:solidFill>
              <a:latin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lgn="ctr">
              <a:buFontTx/>
              <a:buNone/>
            </a:pPr>
            <a:endParaRPr lang="en-US">
              <a:solidFill>
                <a:srgbClr val="000000"/>
              </a:solidFill>
              <a:latin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buFontTx/>
              <a:buNone/>
            </a:pPr>
            <a:fld id="{70797F77-B372-4561-9A3E-22C962134C6A}" type="slidenum">
              <a:rPr lang="en-US">
                <a:solidFill>
                  <a:srgbClr val="000000"/>
                </a:solidFill>
                <a:latin typeface="Arial" charset="0"/>
              </a:rPr>
              <a:pPr>
                <a:buFontTx/>
                <a:buNone/>
              </a:pPr>
              <a:t>‹Nr.›</a:t>
            </a:fld>
            <a:endParaRPr lang="en-US">
              <a:solidFill>
                <a:srgbClr val="000000"/>
              </a:solidFill>
              <a:latin typeface="Arial" charset="0"/>
            </a:endParaRPr>
          </a:p>
        </p:txBody>
      </p:sp>
    </p:spTree>
    <p:extLst>
      <p:ext uri="{BB962C8B-B14F-4D97-AF65-F5344CB8AC3E}">
        <p14:creationId xmlns:p14="http://schemas.microsoft.com/office/powerpoint/2010/main" val="348071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jalview.org/"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cbdm.uni-mainz.de/files/2015/02/MR1_fasta.txt"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ChangeArrowheads="1"/>
          </p:cNvSpPr>
          <p:nvPr/>
        </p:nvSpPr>
        <p:spPr bwMode="auto">
          <a:xfrm>
            <a:off x="0" y="152400"/>
            <a:ext cx="9144000" cy="838200"/>
          </a:xfrm>
          <a:prstGeom prst="rect">
            <a:avLst/>
          </a:prstGeom>
          <a:solidFill>
            <a:srgbClr val="0F5B8F"/>
          </a:solidFill>
          <a:ln w="25400" algn="ctr">
            <a:noFill/>
            <a:miter lim="800000"/>
            <a:headEnd/>
            <a:tailEnd/>
          </a:ln>
          <a:effectLst/>
        </p:spPr>
        <p:txBody>
          <a:bodyPr anchor="ctr">
            <a:spAutoFit/>
          </a:bodyPr>
          <a:lstStyle/>
          <a:p>
            <a:pPr algn="ctr">
              <a:buFontTx/>
              <a:buNone/>
            </a:pPr>
            <a:endParaRPr lang="en-US" sz="1800" b="1">
              <a:solidFill>
                <a:srgbClr val="000000"/>
              </a:solidFill>
              <a:latin typeface="Arial" charset="0"/>
            </a:endParaRPr>
          </a:p>
        </p:txBody>
      </p:sp>
      <p:sp>
        <p:nvSpPr>
          <p:cNvPr id="2" name="Rectangle 1"/>
          <p:cNvSpPr/>
          <p:nvPr/>
        </p:nvSpPr>
        <p:spPr bwMode="auto">
          <a:xfrm>
            <a:off x="304800" y="298174"/>
            <a:ext cx="1905000" cy="1143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algn="ctr">
              <a:buFontTx/>
              <a:buNone/>
            </a:pPr>
            <a:endParaRPr lang="en-US" sz="1800" b="1" smtClean="0">
              <a:solidFill>
                <a:srgbClr val="000000"/>
              </a:solidFill>
            </a:endParaRPr>
          </a:p>
        </p:txBody>
      </p:sp>
      <p:sp>
        <p:nvSpPr>
          <p:cNvPr id="9" name="Rectangle 8"/>
          <p:cNvSpPr/>
          <p:nvPr/>
        </p:nvSpPr>
        <p:spPr bwMode="auto">
          <a:xfrm>
            <a:off x="2540442" y="298174"/>
            <a:ext cx="1905000" cy="1143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algn="ctr">
              <a:buFontTx/>
              <a:buNone/>
            </a:pPr>
            <a:endParaRPr lang="en-US" sz="1800" b="1" smtClean="0">
              <a:solidFill>
                <a:srgbClr val="000000"/>
              </a:solidFill>
            </a:endParaRPr>
          </a:p>
        </p:txBody>
      </p:sp>
      <p:pic>
        <p:nvPicPr>
          <p:cNvPr id="1026" name="Bild 3" descr="JGU-Logo_farbe.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13" y="-2"/>
            <a:ext cx="23368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762000" y="1629387"/>
            <a:ext cx="7696199" cy="2879285"/>
          </a:xfrm>
        </p:spPr>
        <p:txBody>
          <a:bodyPr/>
          <a:lstStyle/>
          <a:p>
            <a:r>
              <a:rPr lang="en-US" sz="5400" dirty="0" smtClean="0"/>
              <a:t> </a:t>
            </a:r>
            <a:r>
              <a:rPr lang="de-DE" sz="5400" dirty="0"/>
              <a:t/>
            </a:r>
            <a:br>
              <a:rPr lang="de-DE" sz="5400" dirty="0"/>
            </a:br>
            <a:r>
              <a:rPr lang="en-US" sz="5400" dirty="0" smtClean="0"/>
              <a:t>Secondary structure prediction</a:t>
            </a:r>
            <a:r>
              <a:rPr lang="en-US" sz="5400" dirty="0"/>
              <a:t/>
            </a:r>
            <a:br>
              <a:rPr lang="en-US" sz="5400" dirty="0"/>
            </a:br>
            <a:r>
              <a:rPr lang="en-US" sz="5400" dirty="0" smtClean="0"/>
              <a:t>	</a:t>
            </a:r>
            <a:endParaRPr lang="en-US" sz="5400" dirty="0"/>
          </a:p>
        </p:txBody>
      </p:sp>
      <p:sp>
        <p:nvSpPr>
          <p:cNvPr id="2052" name="Text Box 4"/>
          <p:cNvSpPr txBox="1">
            <a:spLocks noChangeArrowheads="1"/>
          </p:cNvSpPr>
          <p:nvPr/>
        </p:nvSpPr>
        <p:spPr bwMode="auto">
          <a:xfrm>
            <a:off x="2100539" y="4696885"/>
            <a:ext cx="4942921" cy="1877437"/>
          </a:xfrm>
          <a:prstGeom prst="rect">
            <a:avLst/>
          </a:prstGeom>
          <a:noFill/>
          <a:ln w="25400" algn="ctr">
            <a:noFill/>
            <a:miter lim="800000"/>
            <a:headEnd/>
            <a:tailEnd/>
          </a:ln>
          <a:effectLst/>
        </p:spPr>
        <p:txBody>
          <a:bodyPr wrap="square">
            <a:spAutoFit/>
          </a:bodyPr>
          <a:lstStyle/>
          <a:p>
            <a:pPr algn="ctr">
              <a:buFontTx/>
              <a:buNone/>
            </a:pPr>
            <a:r>
              <a:rPr lang="en-US" sz="2400" dirty="0">
                <a:solidFill>
                  <a:srgbClr val="000000"/>
                </a:solidFill>
                <a:ea typeface="Verdana" panose="020B0604030504040204" pitchFamily="34" charset="0"/>
                <a:cs typeface="Verdana" panose="020B0604030504040204" pitchFamily="34" charset="0"/>
              </a:rPr>
              <a:t>Miguel </a:t>
            </a:r>
            <a:r>
              <a:rPr lang="en-US" sz="2400" dirty="0" smtClean="0">
                <a:solidFill>
                  <a:srgbClr val="000000"/>
                </a:solidFill>
                <a:ea typeface="Verdana" panose="020B0604030504040204" pitchFamily="34" charset="0"/>
                <a:cs typeface="Verdana" panose="020B0604030504040204" pitchFamily="34" charset="0"/>
              </a:rPr>
              <a:t>Andrade</a:t>
            </a:r>
          </a:p>
          <a:p>
            <a:pPr algn="ctr">
              <a:buFontTx/>
              <a:buNone/>
            </a:pPr>
            <a:r>
              <a:rPr lang="en-US" sz="1800" dirty="0" smtClean="0">
                <a:solidFill>
                  <a:srgbClr val="000000"/>
                </a:solidFill>
                <a:ea typeface="Verdana" panose="020B0604030504040204" pitchFamily="34" charset="0"/>
                <a:cs typeface="Verdana" panose="020B0604030504040204" pitchFamily="34" charset="0"/>
              </a:rPr>
              <a:t>Faculty of Biology, </a:t>
            </a:r>
          </a:p>
          <a:p>
            <a:pPr algn="ctr">
              <a:buFontTx/>
              <a:buNone/>
            </a:pPr>
            <a:r>
              <a:rPr lang="en-US" sz="1800" dirty="0" smtClean="0">
                <a:solidFill>
                  <a:srgbClr val="000000"/>
                </a:solidFill>
                <a:ea typeface="Verdana" panose="020B0604030504040204" pitchFamily="34" charset="0"/>
                <a:cs typeface="Verdana" panose="020B0604030504040204" pitchFamily="34" charset="0"/>
              </a:rPr>
              <a:t>Johannes Gutenberg University </a:t>
            </a:r>
          </a:p>
          <a:p>
            <a:pPr algn="ctr">
              <a:buFontTx/>
              <a:buNone/>
            </a:pPr>
            <a:r>
              <a:rPr lang="en-US" sz="1800" dirty="0" smtClean="0">
                <a:solidFill>
                  <a:srgbClr val="000000"/>
                </a:solidFill>
                <a:ea typeface="Verdana" panose="020B0604030504040204" pitchFamily="34" charset="0"/>
                <a:cs typeface="Verdana" panose="020B0604030504040204" pitchFamily="34" charset="0"/>
              </a:rPr>
              <a:t>Institute of Molecular Biology</a:t>
            </a:r>
          </a:p>
          <a:p>
            <a:pPr algn="ctr">
              <a:buFontTx/>
              <a:buNone/>
            </a:pPr>
            <a:r>
              <a:rPr lang="en-US" sz="2000" dirty="0" smtClean="0">
                <a:solidFill>
                  <a:srgbClr val="000000"/>
                </a:solidFill>
                <a:ea typeface="Verdana" panose="020B0604030504040204" pitchFamily="34" charset="0"/>
                <a:cs typeface="Verdana" panose="020B0604030504040204" pitchFamily="34" charset="0"/>
              </a:rPr>
              <a:t>Mainz, Germany</a:t>
            </a:r>
            <a:endParaRPr lang="en-US" sz="2000" dirty="0">
              <a:solidFill>
                <a:srgbClr val="000000"/>
              </a:solidFill>
              <a:ea typeface="Verdana" panose="020B0604030504040204" pitchFamily="34" charset="0"/>
              <a:cs typeface="Verdana" panose="020B0604030504040204" pitchFamily="34" charset="0"/>
            </a:endParaRPr>
          </a:p>
          <a:p>
            <a:pPr algn="ctr">
              <a:buFontTx/>
              <a:buNone/>
            </a:pPr>
            <a:r>
              <a:rPr lang="en-US" sz="1800" dirty="0">
                <a:solidFill>
                  <a:srgbClr val="000000"/>
                </a:solidFill>
                <a:ea typeface="Verdana" panose="020B0604030504040204" pitchFamily="34" charset="0"/>
                <a:cs typeface="Verdana" panose="020B0604030504040204" pitchFamily="34" charset="0"/>
              </a:rPr>
              <a:t>a</a:t>
            </a:r>
            <a:r>
              <a:rPr lang="en-US" sz="1800" dirty="0" smtClean="0">
                <a:solidFill>
                  <a:srgbClr val="000000"/>
                </a:solidFill>
                <a:ea typeface="Verdana" panose="020B0604030504040204" pitchFamily="34" charset="0"/>
                <a:cs typeface="Verdana" panose="020B0604030504040204" pitchFamily="34" charset="0"/>
              </a:rPr>
              <a:t>ndrade@uni-mainz.de</a:t>
            </a:r>
            <a:endParaRPr lang="en-US" sz="1800" dirty="0">
              <a:solidFill>
                <a:srgbClr val="000000"/>
              </a:solidFill>
              <a:ea typeface="Verdana" panose="020B0604030504040204" pitchFamily="34" charset="0"/>
              <a:cs typeface="Verdana" panose="020B0604030504040204" pitchFamily="34" charset="0"/>
            </a:endParaRPr>
          </a:p>
        </p:txBody>
      </p:sp>
      <p:pic>
        <p:nvPicPr>
          <p:cNvPr id="3" name="Picture 2" descr="C:\Users\andrade\Pictures\logos\IMB_engl_blu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8196" y="352507"/>
            <a:ext cx="1487999"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1447800" y="2724470"/>
            <a:ext cx="5787931" cy="584775"/>
          </a:xfrm>
          <a:prstGeom prst="rect">
            <a:avLst/>
          </a:prstGeom>
          <a:noFill/>
        </p:spPr>
        <p:txBody>
          <a:bodyPr wrap="none" rtlCol="0">
            <a:spAutoFit/>
          </a:bodyPr>
          <a:lstStyle/>
          <a:p>
            <a:pPr>
              <a:buNone/>
            </a:pPr>
            <a:r>
              <a:rPr lang="en-US" dirty="0" smtClean="0"/>
              <a:t>Signal forward propagation</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t>Wiz</a:t>
            </a:r>
            <a:endParaRPr lang="de-DE" sz="1800"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6" name="Textfeld 15"/>
          <p:cNvSpPr txBox="1"/>
          <p:nvPr/>
        </p:nvSpPr>
        <p:spPr>
          <a:xfrm>
            <a:off x="1257631" y="5729752"/>
            <a:ext cx="6628738" cy="584775"/>
          </a:xfrm>
          <a:prstGeom prst="rect">
            <a:avLst/>
          </a:prstGeom>
          <a:noFill/>
        </p:spPr>
        <p:txBody>
          <a:bodyPr wrap="none" rtlCol="0">
            <a:spAutoFit/>
          </a:bodyPr>
          <a:lstStyle/>
          <a:p>
            <a:pPr>
              <a:buNone/>
            </a:pPr>
            <a:r>
              <a:rPr lang="en-US" dirty="0" smtClean="0"/>
              <a:t>Sum of outputs from Ni, </a:t>
            </a:r>
            <a:r>
              <a:rPr lang="en-US" dirty="0" err="1" smtClean="0"/>
              <a:t>Nj</a:t>
            </a:r>
            <a:r>
              <a:rPr lang="en-US" dirty="0" smtClean="0"/>
              <a:t>, </a:t>
            </a:r>
            <a:r>
              <a:rPr lang="en-US" dirty="0" err="1" smtClean="0"/>
              <a:t>Nk</a:t>
            </a:r>
            <a:endParaRPr lang="en-US" dirty="0" smtClean="0"/>
          </a:p>
        </p:txBody>
      </p: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t>Wjz</a:t>
            </a:r>
            <a:endParaRPr lang="de-DE" sz="1800" dirty="0"/>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t>Wkz</a:t>
            </a:r>
            <a:endParaRPr lang="de-DE" sz="1800" dirty="0"/>
          </a:p>
        </p:txBody>
      </p:sp>
      <p:cxnSp>
        <p:nvCxnSpPr>
          <p:cNvPr id="23" name="Gerade Verbindung mit Pfeil 22"/>
          <p:cNvCxnSpPr/>
          <p:nvPr/>
        </p:nvCxnSpPr>
        <p:spPr bwMode="auto">
          <a:xfrm>
            <a:off x="5190948" y="4523107"/>
            <a:ext cx="1057452" cy="0"/>
          </a:xfrm>
          <a:prstGeom prst="straightConnector1">
            <a:avLst/>
          </a:prstGeom>
          <a:noFill/>
          <a:ln w="76200" cap="flat" cmpd="sng" algn="ctr">
            <a:solidFill>
              <a:schemeClr val="tx1"/>
            </a:solidFill>
            <a:prstDash val="solid"/>
            <a:round/>
            <a:headEnd type="none" w="med" len="med"/>
            <a:tailEnd type="triangle"/>
          </a:ln>
          <a:effectLst/>
        </p:spPr>
      </p:cxnSp>
      <p:sp>
        <p:nvSpPr>
          <p:cNvPr id="24" name="Rechteck 23"/>
          <p:cNvSpPr/>
          <p:nvPr/>
        </p:nvSpPr>
        <p:spPr>
          <a:xfrm>
            <a:off x="6223727" y="4321885"/>
            <a:ext cx="588623" cy="461665"/>
          </a:xfrm>
          <a:prstGeom prst="rect">
            <a:avLst/>
          </a:prstGeom>
        </p:spPr>
        <p:txBody>
          <a:bodyPr wrap="none">
            <a:spAutoFit/>
          </a:bodyPr>
          <a:lstStyle/>
          <a:p>
            <a:pPr>
              <a:buNone/>
            </a:pPr>
            <a:r>
              <a:rPr lang="en-US" sz="2400" dirty="0" smtClean="0"/>
              <a:t>Oz</a:t>
            </a:r>
            <a:endParaRPr lang="de-DE" sz="2400" dirty="0"/>
          </a:p>
        </p:txBody>
      </p:sp>
      <p:cxnSp>
        <p:nvCxnSpPr>
          <p:cNvPr id="26" name="Gerade Verbindung mit Pfeil 25"/>
          <p:cNvCxnSpPr/>
          <p:nvPr/>
        </p:nvCxnSpPr>
        <p:spPr bwMode="auto">
          <a:xfrm>
            <a:off x="2372121" y="397134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7" name="Rechteck 26"/>
          <p:cNvSpPr/>
          <p:nvPr/>
        </p:nvSpPr>
        <p:spPr>
          <a:xfrm>
            <a:off x="1921883" y="3641704"/>
            <a:ext cx="433132" cy="523220"/>
          </a:xfrm>
          <a:prstGeom prst="rect">
            <a:avLst/>
          </a:prstGeom>
        </p:spPr>
        <p:txBody>
          <a:bodyPr wrap="none">
            <a:spAutoFit/>
          </a:bodyPr>
          <a:lstStyle/>
          <a:p>
            <a:pPr>
              <a:buNone/>
            </a:pPr>
            <a:r>
              <a:rPr lang="en-US" sz="2800" dirty="0" smtClean="0"/>
              <a:t>Ii</a:t>
            </a:r>
            <a:endParaRPr lang="de-DE" sz="2800" dirty="0"/>
          </a:p>
        </p:txBody>
      </p:sp>
      <p:cxnSp>
        <p:nvCxnSpPr>
          <p:cNvPr id="28" name="Gerade Verbindung mit Pfeil 27"/>
          <p:cNvCxnSpPr/>
          <p:nvPr/>
        </p:nvCxnSpPr>
        <p:spPr bwMode="auto">
          <a:xfrm>
            <a:off x="2394189" y="464592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9" name="Rechteck 28"/>
          <p:cNvSpPr/>
          <p:nvPr/>
        </p:nvSpPr>
        <p:spPr>
          <a:xfrm>
            <a:off x="1943951" y="4316284"/>
            <a:ext cx="458780" cy="523220"/>
          </a:xfrm>
          <a:prstGeom prst="rect">
            <a:avLst/>
          </a:prstGeom>
        </p:spPr>
        <p:txBody>
          <a:bodyPr wrap="none">
            <a:spAutoFit/>
          </a:bodyPr>
          <a:lstStyle/>
          <a:p>
            <a:pPr>
              <a:buNone/>
            </a:pPr>
            <a:r>
              <a:rPr lang="en-US" sz="2800" dirty="0" err="1" smtClean="0"/>
              <a:t>Ij</a:t>
            </a:r>
            <a:endParaRPr lang="de-DE" sz="2800" dirty="0"/>
          </a:p>
        </p:txBody>
      </p:sp>
      <p:cxnSp>
        <p:nvCxnSpPr>
          <p:cNvPr id="30" name="Gerade Verbindung mit Pfeil 29"/>
          <p:cNvCxnSpPr/>
          <p:nvPr/>
        </p:nvCxnSpPr>
        <p:spPr bwMode="auto">
          <a:xfrm>
            <a:off x="2372121" y="5390468"/>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31" name="Rechteck 30"/>
          <p:cNvSpPr/>
          <p:nvPr/>
        </p:nvSpPr>
        <p:spPr>
          <a:xfrm>
            <a:off x="1921883" y="5060827"/>
            <a:ext cx="548548" cy="523220"/>
          </a:xfrm>
          <a:prstGeom prst="rect">
            <a:avLst/>
          </a:prstGeom>
        </p:spPr>
        <p:txBody>
          <a:bodyPr wrap="none">
            <a:spAutoFit/>
          </a:bodyPr>
          <a:lstStyle/>
          <a:p>
            <a:pPr>
              <a:buNone/>
            </a:pPr>
            <a:r>
              <a:rPr lang="en-US" sz="2800" dirty="0" err="1" smtClean="0"/>
              <a:t>Ik</a:t>
            </a:r>
            <a:endParaRPr lang="de-DE" sz="2800" dirty="0"/>
          </a:p>
        </p:txBody>
      </p:sp>
    </p:spTree>
    <p:extLst>
      <p:ext uri="{BB962C8B-B14F-4D97-AF65-F5344CB8AC3E}">
        <p14:creationId xmlns:p14="http://schemas.microsoft.com/office/powerpoint/2010/main" val="1722324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2300741" y="2509708"/>
            <a:ext cx="4015843" cy="584775"/>
          </a:xfrm>
          <a:prstGeom prst="rect">
            <a:avLst/>
          </a:prstGeom>
          <a:noFill/>
        </p:spPr>
        <p:txBody>
          <a:bodyPr wrap="none" rtlCol="0">
            <a:spAutoFit/>
          </a:bodyPr>
          <a:lstStyle/>
          <a:p>
            <a:pPr>
              <a:buNone/>
            </a:pPr>
            <a:r>
              <a:rPr lang="en-US" dirty="0" smtClean="0"/>
              <a:t>Compute the error</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t>Wiz</a:t>
            </a:r>
            <a:endParaRPr lang="de-DE" sz="1800"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6" name="Textfeld 15"/>
          <p:cNvSpPr txBox="1"/>
          <p:nvPr/>
        </p:nvSpPr>
        <p:spPr>
          <a:xfrm>
            <a:off x="457200" y="5624384"/>
            <a:ext cx="7933006" cy="954107"/>
          </a:xfrm>
          <a:prstGeom prst="rect">
            <a:avLst/>
          </a:prstGeom>
          <a:noFill/>
        </p:spPr>
        <p:txBody>
          <a:bodyPr wrap="none" rtlCol="0">
            <a:spAutoFit/>
          </a:bodyPr>
          <a:lstStyle/>
          <a:p>
            <a:pPr>
              <a:buNone/>
            </a:pPr>
            <a:r>
              <a:rPr lang="en-US" sz="2800" dirty="0" smtClean="0"/>
              <a:t>Desired value is 1, Oz is 0.8</a:t>
            </a:r>
          </a:p>
          <a:p>
            <a:pPr>
              <a:buNone/>
            </a:pPr>
            <a:r>
              <a:rPr lang="en-US" sz="2800" dirty="0" smtClean="0"/>
              <a:t>Error is = Oz – desired value = 1-0.8 =0.2</a:t>
            </a:r>
            <a:endParaRPr lang="de-DE" sz="2800" dirty="0"/>
          </a:p>
        </p:txBody>
      </p: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t>Wjz</a:t>
            </a:r>
            <a:endParaRPr lang="de-DE" sz="1800" dirty="0"/>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t>Wkz</a:t>
            </a:r>
            <a:endParaRPr lang="de-DE" sz="1800" dirty="0"/>
          </a:p>
        </p:txBody>
      </p:sp>
      <p:cxnSp>
        <p:nvCxnSpPr>
          <p:cNvPr id="23" name="Gerade Verbindung mit Pfeil 22"/>
          <p:cNvCxnSpPr/>
          <p:nvPr/>
        </p:nvCxnSpPr>
        <p:spPr bwMode="auto">
          <a:xfrm>
            <a:off x="5190948" y="4523107"/>
            <a:ext cx="1057452" cy="0"/>
          </a:xfrm>
          <a:prstGeom prst="straightConnector1">
            <a:avLst/>
          </a:prstGeom>
          <a:noFill/>
          <a:ln w="76200" cap="flat" cmpd="sng" algn="ctr">
            <a:solidFill>
              <a:schemeClr val="tx1"/>
            </a:solidFill>
            <a:prstDash val="solid"/>
            <a:round/>
            <a:headEnd type="none" w="med" len="med"/>
            <a:tailEnd type="triangle"/>
          </a:ln>
          <a:effectLst/>
        </p:spPr>
      </p:cxnSp>
      <p:sp>
        <p:nvSpPr>
          <p:cNvPr id="3" name="Rechteck 2"/>
          <p:cNvSpPr/>
          <p:nvPr/>
        </p:nvSpPr>
        <p:spPr>
          <a:xfrm>
            <a:off x="6223727" y="4321885"/>
            <a:ext cx="588623" cy="461665"/>
          </a:xfrm>
          <a:prstGeom prst="rect">
            <a:avLst/>
          </a:prstGeom>
        </p:spPr>
        <p:txBody>
          <a:bodyPr wrap="none">
            <a:spAutoFit/>
          </a:bodyPr>
          <a:lstStyle/>
          <a:p>
            <a:pPr>
              <a:buNone/>
            </a:pPr>
            <a:r>
              <a:rPr lang="en-US" sz="2400" dirty="0" smtClean="0"/>
              <a:t>Oz</a:t>
            </a:r>
            <a:endParaRPr lang="de-DE" sz="2400" dirty="0"/>
          </a:p>
        </p:txBody>
      </p:sp>
      <p:cxnSp>
        <p:nvCxnSpPr>
          <p:cNvPr id="27" name="Gerade Verbindung mit Pfeil 26"/>
          <p:cNvCxnSpPr/>
          <p:nvPr/>
        </p:nvCxnSpPr>
        <p:spPr bwMode="auto">
          <a:xfrm>
            <a:off x="2372121" y="397134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8" name="Rechteck 27"/>
          <p:cNvSpPr/>
          <p:nvPr/>
        </p:nvSpPr>
        <p:spPr>
          <a:xfrm>
            <a:off x="1921883" y="3641704"/>
            <a:ext cx="433132" cy="523220"/>
          </a:xfrm>
          <a:prstGeom prst="rect">
            <a:avLst/>
          </a:prstGeom>
        </p:spPr>
        <p:txBody>
          <a:bodyPr wrap="none">
            <a:spAutoFit/>
          </a:bodyPr>
          <a:lstStyle/>
          <a:p>
            <a:pPr>
              <a:buNone/>
            </a:pPr>
            <a:r>
              <a:rPr lang="en-US" sz="2800" dirty="0" smtClean="0"/>
              <a:t>Ii</a:t>
            </a:r>
            <a:endParaRPr lang="de-DE" sz="2800" dirty="0"/>
          </a:p>
        </p:txBody>
      </p:sp>
      <p:cxnSp>
        <p:nvCxnSpPr>
          <p:cNvPr id="29" name="Gerade Verbindung mit Pfeil 28"/>
          <p:cNvCxnSpPr/>
          <p:nvPr/>
        </p:nvCxnSpPr>
        <p:spPr bwMode="auto">
          <a:xfrm>
            <a:off x="2394189" y="464592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30" name="Rechteck 29"/>
          <p:cNvSpPr/>
          <p:nvPr/>
        </p:nvSpPr>
        <p:spPr>
          <a:xfrm>
            <a:off x="1943951" y="4316284"/>
            <a:ext cx="458780" cy="523220"/>
          </a:xfrm>
          <a:prstGeom prst="rect">
            <a:avLst/>
          </a:prstGeom>
        </p:spPr>
        <p:txBody>
          <a:bodyPr wrap="none">
            <a:spAutoFit/>
          </a:bodyPr>
          <a:lstStyle/>
          <a:p>
            <a:pPr>
              <a:buNone/>
            </a:pPr>
            <a:r>
              <a:rPr lang="en-US" sz="2800" dirty="0" err="1" smtClean="0"/>
              <a:t>Ij</a:t>
            </a:r>
            <a:endParaRPr lang="de-DE" sz="2800" dirty="0"/>
          </a:p>
        </p:txBody>
      </p:sp>
      <p:cxnSp>
        <p:nvCxnSpPr>
          <p:cNvPr id="31" name="Gerade Verbindung mit Pfeil 30"/>
          <p:cNvCxnSpPr/>
          <p:nvPr/>
        </p:nvCxnSpPr>
        <p:spPr bwMode="auto">
          <a:xfrm>
            <a:off x="2372121" y="5390468"/>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32" name="Rechteck 31"/>
          <p:cNvSpPr/>
          <p:nvPr/>
        </p:nvSpPr>
        <p:spPr>
          <a:xfrm>
            <a:off x="1921883" y="5060827"/>
            <a:ext cx="548548" cy="523220"/>
          </a:xfrm>
          <a:prstGeom prst="rect">
            <a:avLst/>
          </a:prstGeom>
        </p:spPr>
        <p:txBody>
          <a:bodyPr wrap="none">
            <a:spAutoFit/>
          </a:bodyPr>
          <a:lstStyle/>
          <a:p>
            <a:pPr>
              <a:buNone/>
            </a:pPr>
            <a:r>
              <a:rPr lang="en-US" sz="2800" dirty="0" err="1" smtClean="0"/>
              <a:t>Ik</a:t>
            </a:r>
            <a:endParaRPr lang="de-DE" sz="2800" dirty="0"/>
          </a:p>
        </p:txBody>
      </p:sp>
    </p:spTree>
    <p:extLst>
      <p:ext uri="{BB962C8B-B14F-4D97-AF65-F5344CB8AC3E}">
        <p14:creationId xmlns:p14="http://schemas.microsoft.com/office/powerpoint/2010/main" val="1164570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2300741" y="2509708"/>
            <a:ext cx="4790094" cy="584775"/>
          </a:xfrm>
          <a:prstGeom prst="rect">
            <a:avLst/>
          </a:prstGeom>
          <a:noFill/>
        </p:spPr>
        <p:txBody>
          <a:bodyPr wrap="none" rtlCol="0">
            <a:spAutoFit/>
          </a:bodyPr>
          <a:lstStyle/>
          <a:p>
            <a:pPr>
              <a:buNone/>
            </a:pPr>
            <a:r>
              <a:rPr lang="en-US" dirty="0" smtClean="0"/>
              <a:t>Error backpropagation</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solidFill>
                  <a:srgbClr val="FF0000"/>
                </a:solidFill>
              </a:rPr>
              <a:t>Wiz</a:t>
            </a:r>
            <a:endParaRPr lang="de-DE" sz="1800" dirty="0">
              <a:solidFill>
                <a:srgbClr val="FF0000"/>
              </a:solidFill>
            </a:endParaRPr>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6" name="Textfeld 15"/>
          <p:cNvSpPr txBox="1"/>
          <p:nvPr/>
        </p:nvSpPr>
        <p:spPr>
          <a:xfrm>
            <a:off x="457200" y="5624384"/>
            <a:ext cx="8305800" cy="954107"/>
          </a:xfrm>
          <a:prstGeom prst="rect">
            <a:avLst/>
          </a:prstGeom>
          <a:noFill/>
        </p:spPr>
        <p:txBody>
          <a:bodyPr wrap="square" rtlCol="0">
            <a:spAutoFit/>
          </a:bodyPr>
          <a:lstStyle/>
          <a:p>
            <a:pPr>
              <a:buNone/>
            </a:pPr>
            <a:r>
              <a:rPr lang="en-US" sz="2800" dirty="0" smtClean="0"/>
              <a:t>Weights are modified so that the result is a bit closer to what we wanted</a:t>
            </a:r>
            <a:endParaRPr lang="de-DE" sz="2800" dirty="0"/>
          </a:p>
        </p:txBody>
      </p: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solidFill>
                  <a:srgbClr val="FF0000"/>
                </a:solidFill>
              </a:rPr>
              <a:t>Wjz</a:t>
            </a:r>
            <a:endParaRPr lang="de-DE" sz="1800" dirty="0">
              <a:solidFill>
                <a:srgbClr val="FF0000"/>
              </a:solidFill>
            </a:endParaRPr>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solidFill>
                  <a:srgbClr val="FF0000"/>
                </a:solidFill>
              </a:rPr>
              <a:t>Wkz</a:t>
            </a:r>
            <a:endParaRPr lang="de-DE" sz="1800" dirty="0">
              <a:solidFill>
                <a:srgbClr val="FF0000"/>
              </a:solidFill>
            </a:endParaRPr>
          </a:p>
        </p:txBody>
      </p:sp>
      <p:cxnSp>
        <p:nvCxnSpPr>
          <p:cNvPr id="23" name="Gerade Verbindung mit Pfeil 22"/>
          <p:cNvCxnSpPr/>
          <p:nvPr/>
        </p:nvCxnSpPr>
        <p:spPr bwMode="auto">
          <a:xfrm>
            <a:off x="5190948" y="4523107"/>
            <a:ext cx="1057452" cy="0"/>
          </a:xfrm>
          <a:prstGeom prst="straightConnector1">
            <a:avLst/>
          </a:prstGeom>
          <a:noFill/>
          <a:ln w="76200" cap="flat" cmpd="sng" algn="ctr">
            <a:solidFill>
              <a:schemeClr val="tx1"/>
            </a:solidFill>
            <a:prstDash val="solid"/>
            <a:round/>
            <a:headEnd type="none" w="med" len="med"/>
            <a:tailEnd type="triangle"/>
          </a:ln>
          <a:effectLst/>
        </p:spPr>
      </p:cxnSp>
      <p:sp>
        <p:nvSpPr>
          <p:cNvPr id="3" name="Rechteck 2"/>
          <p:cNvSpPr/>
          <p:nvPr/>
        </p:nvSpPr>
        <p:spPr>
          <a:xfrm>
            <a:off x="6223727" y="4321885"/>
            <a:ext cx="588623" cy="461665"/>
          </a:xfrm>
          <a:prstGeom prst="rect">
            <a:avLst/>
          </a:prstGeom>
        </p:spPr>
        <p:txBody>
          <a:bodyPr wrap="none">
            <a:spAutoFit/>
          </a:bodyPr>
          <a:lstStyle/>
          <a:p>
            <a:pPr>
              <a:buNone/>
            </a:pPr>
            <a:r>
              <a:rPr lang="en-US" sz="2400" dirty="0" smtClean="0"/>
              <a:t>Oz</a:t>
            </a:r>
            <a:endParaRPr lang="de-DE" sz="2400" dirty="0"/>
          </a:p>
        </p:txBody>
      </p:sp>
    </p:spTree>
    <p:extLst>
      <p:ext uri="{BB962C8B-B14F-4D97-AF65-F5344CB8AC3E}">
        <p14:creationId xmlns:p14="http://schemas.microsoft.com/office/powerpoint/2010/main" val="4045871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14" name="Rechteck 13"/>
          <p:cNvSpPr/>
          <p:nvPr/>
        </p:nvSpPr>
        <p:spPr bwMode="auto">
          <a:xfrm>
            <a:off x="2593015" y="296249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5538887" y="3707616"/>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307342" y="319332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endCxn id="23" idx="1"/>
          </p:cNvCxnSpPr>
          <p:nvPr/>
        </p:nvCxnSpPr>
        <p:spPr bwMode="auto">
          <a:xfrm>
            <a:off x="3154637" y="3140458"/>
            <a:ext cx="738086" cy="362467"/>
          </a:xfrm>
          <a:prstGeom prst="straightConnector1">
            <a:avLst/>
          </a:prstGeom>
          <a:noFill/>
          <a:ln w="38100" cap="flat" cmpd="sng" algn="ctr">
            <a:solidFill>
              <a:schemeClr val="tx1"/>
            </a:solidFill>
            <a:prstDash val="solid"/>
            <a:round/>
            <a:headEnd type="none" w="med" len="med"/>
            <a:tailEnd type="triangle"/>
          </a:ln>
          <a:effectLst/>
        </p:spPr>
      </p:cxnSp>
      <p:sp>
        <p:nvSpPr>
          <p:cNvPr id="12" name="Rechteck 11"/>
          <p:cNvSpPr/>
          <p:nvPr/>
        </p:nvSpPr>
        <p:spPr bwMode="auto">
          <a:xfrm>
            <a:off x="2601573" y="365869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579408" y="439442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23" idx="1"/>
          </p:cNvCxnSpPr>
          <p:nvPr/>
        </p:nvCxnSpPr>
        <p:spPr bwMode="auto">
          <a:xfrm flipV="1">
            <a:off x="3154637" y="3502925"/>
            <a:ext cx="738086" cy="355820"/>
          </a:xfrm>
          <a:prstGeom prst="straightConnector1">
            <a:avLst/>
          </a:prstGeom>
          <a:noFill/>
          <a:ln w="38100" cap="flat" cmpd="sng" algn="ctr">
            <a:solidFill>
              <a:schemeClr val="tx1"/>
            </a:solidFill>
            <a:prstDash val="solid"/>
            <a:round/>
            <a:headEnd type="none" w="med" len="med"/>
            <a:tailEnd type="triangle"/>
          </a:ln>
          <a:effectLst/>
        </p:spPr>
      </p:cxnSp>
      <p:cxnSp>
        <p:nvCxnSpPr>
          <p:cNvPr id="18" name="Gerade Verbindung mit Pfeil 17"/>
          <p:cNvCxnSpPr>
            <a:stCxn id="13" idx="3"/>
            <a:endCxn id="23" idx="1"/>
          </p:cNvCxnSpPr>
          <p:nvPr/>
        </p:nvCxnSpPr>
        <p:spPr bwMode="auto">
          <a:xfrm flipV="1">
            <a:off x="3132472" y="3502925"/>
            <a:ext cx="760251" cy="1091550"/>
          </a:xfrm>
          <a:prstGeom prst="straightConnector1">
            <a:avLst/>
          </a:prstGeom>
          <a:noFill/>
          <a:ln w="38100" cap="flat" cmpd="sng" algn="ctr">
            <a:solidFill>
              <a:schemeClr val="tx1"/>
            </a:solidFill>
            <a:prstDash val="solid"/>
            <a:round/>
            <a:headEnd type="none" w="med" len="med"/>
            <a:tailEnd type="triangle"/>
          </a:ln>
          <a:effectLst/>
        </p:spPr>
      </p:cxnSp>
      <p:sp>
        <p:nvSpPr>
          <p:cNvPr id="24" name="Rectangle 4"/>
          <p:cNvSpPr>
            <a:spLocks noChangeArrowheads="1"/>
          </p:cNvSpPr>
          <p:nvPr/>
        </p:nvSpPr>
        <p:spPr bwMode="auto">
          <a:xfrm>
            <a:off x="1267859" y="4868540"/>
            <a:ext cx="186461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a:t>
            </a:r>
          </a:p>
        </p:txBody>
      </p:sp>
      <p:sp>
        <p:nvSpPr>
          <p:cNvPr id="26" name="Rectangle 4"/>
          <p:cNvSpPr>
            <a:spLocks noChangeArrowheads="1"/>
          </p:cNvSpPr>
          <p:nvPr/>
        </p:nvSpPr>
        <p:spPr bwMode="auto">
          <a:xfrm>
            <a:off x="5486400" y="4038600"/>
            <a:ext cx="2143536"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a:t>
            </a:r>
          </a:p>
        </p:txBody>
      </p:sp>
      <p:sp>
        <p:nvSpPr>
          <p:cNvPr id="21" name="Rectangle 4"/>
          <p:cNvSpPr>
            <a:spLocks noChangeArrowheads="1"/>
          </p:cNvSpPr>
          <p:nvPr/>
        </p:nvSpPr>
        <p:spPr bwMode="auto">
          <a:xfrm>
            <a:off x="3769985" y="2695733"/>
            <a:ext cx="220605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Hidden layer</a:t>
            </a:r>
          </a:p>
        </p:txBody>
      </p:sp>
      <p:sp>
        <p:nvSpPr>
          <p:cNvPr id="23" name="Rechteck 22"/>
          <p:cNvSpPr/>
          <p:nvPr/>
        </p:nvSpPr>
        <p:spPr bwMode="auto">
          <a:xfrm>
            <a:off x="3892723" y="3302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Np</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3870558" y="4038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Nq</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9" name="Gerade Verbindung mit Pfeil 28"/>
          <p:cNvCxnSpPr>
            <a:endCxn id="27" idx="1"/>
          </p:cNvCxnSpPr>
          <p:nvPr/>
        </p:nvCxnSpPr>
        <p:spPr bwMode="auto">
          <a:xfrm>
            <a:off x="3154637" y="3152479"/>
            <a:ext cx="715921" cy="1086176"/>
          </a:xfrm>
          <a:prstGeom prst="straightConnector1">
            <a:avLst/>
          </a:prstGeom>
          <a:noFill/>
          <a:ln w="38100" cap="flat" cmpd="sng" algn="ctr">
            <a:solidFill>
              <a:schemeClr val="tx1"/>
            </a:solidFill>
            <a:prstDash val="solid"/>
            <a:round/>
            <a:headEnd type="none" w="med" len="med"/>
            <a:tailEnd type="triangle"/>
          </a:ln>
          <a:effectLst/>
        </p:spPr>
      </p:cxnSp>
      <p:cxnSp>
        <p:nvCxnSpPr>
          <p:cNvPr id="30" name="Gerade Verbindung mit Pfeil 29"/>
          <p:cNvCxnSpPr>
            <a:endCxn id="27" idx="1"/>
          </p:cNvCxnSpPr>
          <p:nvPr/>
        </p:nvCxnSpPr>
        <p:spPr bwMode="auto">
          <a:xfrm>
            <a:off x="3154637" y="3870766"/>
            <a:ext cx="715921" cy="367889"/>
          </a:xfrm>
          <a:prstGeom prst="straightConnector1">
            <a:avLst/>
          </a:prstGeom>
          <a:noFill/>
          <a:ln w="38100" cap="flat" cmpd="sng" algn="ctr">
            <a:solidFill>
              <a:schemeClr val="tx1"/>
            </a:solidFill>
            <a:prstDash val="solid"/>
            <a:round/>
            <a:headEnd type="none" w="med" len="med"/>
            <a:tailEnd type="triangle"/>
          </a:ln>
          <a:effectLst/>
        </p:spPr>
      </p:cxnSp>
      <p:cxnSp>
        <p:nvCxnSpPr>
          <p:cNvPr id="31" name="Gerade Verbindung mit Pfeil 30"/>
          <p:cNvCxnSpPr>
            <a:endCxn id="27" idx="1"/>
          </p:cNvCxnSpPr>
          <p:nvPr/>
        </p:nvCxnSpPr>
        <p:spPr bwMode="auto">
          <a:xfrm flipV="1">
            <a:off x="3132472" y="4238655"/>
            <a:ext cx="738086" cy="367841"/>
          </a:xfrm>
          <a:prstGeom prst="straightConnector1">
            <a:avLst/>
          </a:prstGeom>
          <a:noFill/>
          <a:ln w="38100" cap="flat" cmpd="sng" algn="ctr">
            <a:solidFill>
              <a:schemeClr val="tx1"/>
            </a:solidFill>
            <a:prstDash val="solid"/>
            <a:round/>
            <a:headEnd type="none" w="med" len="med"/>
            <a:tailEnd type="triangle"/>
          </a:ln>
          <a:effectLst/>
        </p:spPr>
      </p:cxnSp>
      <p:cxnSp>
        <p:nvCxnSpPr>
          <p:cNvPr id="37" name="Gerade Verbindung mit Pfeil 36"/>
          <p:cNvCxnSpPr>
            <a:endCxn id="19" idx="1"/>
          </p:cNvCxnSpPr>
          <p:nvPr/>
        </p:nvCxnSpPr>
        <p:spPr bwMode="auto">
          <a:xfrm>
            <a:off x="4433774" y="3520368"/>
            <a:ext cx="1105113" cy="387303"/>
          </a:xfrm>
          <a:prstGeom prst="straightConnector1">
            <a:avLst/>
          </a:prstGeom>
          <a:noFill/>
          <a:ln w="38100" cap="flat" cmpd="sng" algn="ctr">
            <a:solidFill>
              <a:schemeClr val="tx1"/>
            </a:solidFill>
            <a:prstDash val="solid"/>
            <a:round/>
            <a:headEnd type="none" w="med" len="med"/>
            <a:tailEnd type="triangle"/>
          </a:ln>
          <a:effectLst/>
        </p:spPr>
      </p:cxnSp>
      <p:cxnSp>
        <p:nvCxnSpPr>
          <p:cNvPr id="38" name="Gerade Verbindung mit Pfeil 37"/>
          <p:cNvCxnSpPr>
            <a:endCxn id="19" idx="1"/>
          </p:cNvCxnSpPr>
          <p:nvPr/>
        </p:nvCxnSpPr>
        <p:spPr bwMode="auto">
          <a:xfrm flipV="1">
            <a:off x="4433774" y="3907671"/>
            <a:ext cx="1105113" cy="330984"/>
          </a:xfrm>
          <a:prstGeom prst="straightConnector1">
            <a:avLst/>
          </a:prstGeom>
          <a:no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64840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TEIL...</a:t>
            </a:r>
            <a:endParaRPr lang="de-DE" dirty="0" err="1"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09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CDEKL...</a:t>
            </a:r>
            <a:endParaRPr lang="de-DE" dirty="0" err="1" smtClean="0">
              <a:latin typeface="Courier New" panose="02070309020205020404" pitchFamily="49" charset="0"/>
              <a:cs typeface="Courier New" panose="02070309020205020404" pitchFamily="49" charset="0"/>
            </a:endParaRPr>
          </a:p>
        </p:txBody>
      </p:sp>
      <p:sp>
        <p:nvSpPr>
          <p:cNvPr id="13" name="Textfeld 12"/>
          <p:cNvSpPr txBox="1"/>
          <p:nvPr/>
        </p:nvSpPr>
        <p:spPr>
          <a:xfrm rot="5400000">
            <a:off x="1801823" y="4312841"/>
            <a:ext cx="2159566" cy="584775"/>
          </a:xfrm>
          <a:prstGeom prst="rect">
            <a:avLst/>
          </a:prstGeom>
          <a:noFill/>
        </p:spPr>
        <p:txBody>
          <a:bodyPr wrap="none" rtlCol="0">
            <a:spAutoFit/>
          </a:bodyPr>
          <a:lstStyle/>
          <a:p>
            <a:pPr>
              <a:buNone/>
            </a:pPr>
            <a:r>
              <a:rPr lang="en-US" b="1" dirty="0" smtClean="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DEKL...</a:t>
            </a:r>
            <a:endParaRPr lang="de-DE" dirty="0" err="1" smtClean="0">
              <a:latin typeface="Courier New" panose="02070309020205020404" pitchFamily="49" charset="0"/>
              <a:cs typeface="Courier New" panose="02070309020205020404" pitchFamily="49" charset="0"/>
            </a:endParaRPr>
          </a:p>
        </p:txBody>
      </p:sp>
      <p:cxnSp>
        <p:nvCxnSpPr>
          <p:cNvPr id="15" name="Gerade Verbindung mit Pfeil 14"/>
          <p:cNvCxnSpPr>
            <a:stCxn id="28" idx="3"/>
          </p:cNvCxnSpPr>
          <p:nvPr/>
        </p:nvCxnSpPr>
        <p:spPr bwMode="auto">
          <a:xfrm>
            <a:off x="4481379" y="3300775"/>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p:nvPr/>
        </p:nvCxnSpPr>
        <p:spPr bwMode="auto">
          <a:xfrm>
            <a:off x="4481379" y="2842713"/>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22" name="Rectangle 4"/>
          <p:cNvSpPr>
            <a:spLocks noChangeArrowheads="1"/>
          </p:cNvSpPr>
          <p:nvPr/>
        </p:nvSpPr>
        <p:spPr bwMode="auto">
          <a:xfrm>
            <a:off x="5037364" y="2570792"/>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23" name="Rectangle 4"/>
          <p:cNvSpPr>
            <a:spLocks noChangeArrowheads="1"/>
          </p:cNvSpPr>
          <p:nvPr/>
        </p:nvSpPr>
        <p:spPr bwMode="auto">
          <a:xfrm>
            <a:off x="5037364" y="3042763"/>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1</a:t>
            </a:r>
          </a:p>
        </p:txBody>
      </p:sp>
      <p:cxnSp>
        <p:nvCxnSpPr>
          <p:cNvPr id="26" name="Gerade Verbindung mit Pfeil 25"/>
          <p:cNvCxnSpPr/>
          <p:nvPr/>
        </p:nvCxnSpPr>
        <p:spPr bwMode="auto">
          <a:xfrm>
            <a:off x="4481379" y="3762485"/>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27" name="Rectangle 4"/>
          <p:cNvSpPr>
            <a:spLocks noChangeArrowheads="1"/>
          </p:cNvSpPr>
          <p:nvPr/>
        </p:nvSpPr>
        <p:spPr bwMode="auto">
          <a:xfrm>
            <a:off x="5037364" y="3490564"/>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cxnSp>
        <p:nvCxnSpPr>
          <p:cNvPr id="29" name="Gerade Verbindung mit Pfeil 28"/>
          <p:cNvCxnSpPr/>
          <p:nvPr/>
        </p:nvCxnSpPr>
        <p:spPr bwMode="auto">
          <a:xfrm>
            <a:off x="4492621" y="4702659"/>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30" name="Rectangle 4"/>
          <p:cNvSpPr>
            <a:spLocks noChangeArrowheads="1"/>
          </p:cNvSpPr>
          <p:nvPr/>
        </p:nvSpPr>
        <p:spPr bwMode="auto">
          <a:xfrm>
            <a:off x="5048606" y="4430738"/>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9" name="Gleichschenkliges Dreieck 8"/>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891687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CDEKL...</a:t>
            </a:r>
            <a:endParaRPr lang="de-DE" dirty="0" err="1" smtClean="0">
              <a:latin typeface="Courier New" panose="02070309020205020404" pitchFamily="49" charset="0"/>
              <a:cs typeface="Courier New" panose="02070309020205020404" pitchFamily="49" charset="0"/>
            </a:endParaRPr>
          </a:p>
        </p:txBody>
      </p:sp>
      <p:cxnSp>
        <p:nvCxnSpPr>
          <p:cNvPr id="15" name="Gerade Verbindung mit Pfeil 14"/>
          <p:cNvCxnSpPr>
            <a:stCxn id="28" idx="3"/>
          </p:cNvCxnSpPr>
          <p:nvPr/>
        </p:nvCxnSpPr>
        <p:spPr bwMode="auto">
          <a:xfrm>
            <a:off x="4481379" y="3300775"/>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p:nvPr/>
        </p:nvCxnSpPr>
        <p:spPr bwMode="auto">
          <a:xfrm>
            <a:off x="4481379" y="2842713"/>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p:nvPr/>
        </p:nvCxnSpPr>
        <p:spPr bwMode="auto">
          <a:xfrm>
            <a:off x="4481379" y="3762485"/>
            <a:ext cx="547821" cy="1"/>
          </a:xfrm>
          <a:prstGeom prst="straightConnector1">
            <a:avLst/>
          </a:prstGeom>
          <a:noFill/>
          <a:ln w="38100" cap="flat" cmpd="sng" algn="ctr">
            <a:solidFill>
              <a:schemeClr val="tx1"/>
            </a:solidFill>
            <a:prstDash val="solid"/>
            <a:round/>
            <a:headEnd type="none" w="med" len="med"/>
            <a:tailEnd type="triangle"/>
          </a:ln>
          <a:effectLst/>
        </p:spPr>
      </p:cxnSp>
      <p:cxnSp>
        <p:nvCxnSpPr>
          <p:cNvPr id="29" name="Gerade Verbindung mit Pfeil 28"/>
          <p:cNvCxnSpPr/>
          <p:nvPr/>
        </p:nvCxnSpPr>
        <p:spPr bwMode="auto">
          <a:xfrm>
            <a:off x="4492621" y="4702659"/>
            <a:ext cx="547821" cy="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5" name="Rectangle 4"/>
          <p:cNvSpPr>
            <a:spLocks noChangeArrowheads="1"/>
          </p:cNvSpPr>
          <p:nvPr/>
        </p:nvSpPr>
        <p:spPr bwMode="auto">
          <a:xfrm>
            <a:off x="5037364" y="2570792"/>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36" name="Rectangle 4"/>
          <p:cNvSpPr>
            <a:spLocks noChangeArrowheads="1"/>
          </p:cNvSpPr>
          <p:nvPr/>
        </p:nvSpPr>
        <p:spPr bwMode="auto">
          <a:xfrm>
            <a:off x="5037364" y="3042763"/>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
        <p:nvSpPr>
          <p:cNvPr id="37" name="Rectangle 4"/>
          <p:cNvSpPr>
            <a:spLocks noChangeArrowheads="1"/>
          </p:cNvSpPr>
          <p:nvPr/>
        </p:nvSpPr>
        <p:spPr bwMode="auto">
          <a:xfrm>
            <a:off x="5037364" y="3490564"/>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1</a:t>
            </a:r>
          </a:p>
        </p:txBody>
      </p:sp>
      <p:sp>
        <p:nvSpPr>
          <p:cNvPr id="38" name="Rectangle 4"/>
          <p:cNvSpPr>
            <a:spLocks noChangeArrowheads="1"/>
          </p:cNvSpPr>
          <p:nvPr/>
        </p:nvSpPr>
        <p:spPr bwMode="auto">
          <a:xfrm>
            <a:off x="5048606" y="4430738"/>
            <a:ext cx="385042"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0</a:t>
            </a:r>
          </a:p>
        </p:txBody>
      </p:sp>
    </p:spTree>
    <p:extLst>
      <p:ext uri="{BB962C8B-B14F-4D97-AF65-F5344CB8AC3E}">
        <p14:creationId xmlns:p14="http://schemas.microsoft.com/office/powerpoint/2010/main" val="1523682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474521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read a sequence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 name="Textfeld 1"/>
          <p:cNvSpPr txBox="1"/>
          <p:nvPr/>
        </p:nvSpPr>
        <p:spPr>
          <a:xfrm>
            <a:off x="5735810" y="5715000"/>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CDEKL...</a:t>
            </a:r>
            <a:endParaRPr lang="de-DE" dirty="0" err="1" smtClean="0">
              <a:latin typeface="Courier New" panose="02070309020205020404" pitchFamily="49" charset="0"/>
              <a:cs typeface="Courier New" panose="02070309020205020404" pitchFamily="49"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FF000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chemeClr val="tx1"/>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chemeClr val="tx1"/>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FF000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chemeClr val="tx1"/>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FF000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031943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5262979"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 structure</a:t>
            </a:r>
          </a:p>
          <a:p>
            <a:pPr>
              <a:buFontTx/>
              <a:buNone/>
            </a:pPr>
            <a:r>
              <a:rPr lang="en-US" sz="2800" dirty="0" smtClean="0">
                <a:latin typeface="Arial" charset="0"/>
              </a:rPr>
              <a:t>Desired output: known structure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FF000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chemeClr val="tx1"/>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chemeClr val="tx1"/>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FF000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chemeClr val="tx1"/>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FF000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FF0000"/>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727646" y="3059920"/>
            <a:ext cx="853518" cy="864390"/>
          </a:xfrm>
          <a:prstGeom prst="straightConnector1">
            <a:avLst/>
          </a:prstGeom>
          <a:noFill/>
          <a:ln w="38100" cap="flat" cmpd="sng" algn="ctr">
            <a:solidFill>
              <a:srgbClr val="FF0000"/>
            </a:solidFill>
            <a:prstDash val="solid"/>
            <a:round/>
            <a:headEnd type="none" w="med" len="med"/>
            <a:tailEnd type="triangle"/>
          </a:ln>
          <a:effectLst/>
        </p:spPr>
      </p:cxnSp>
      <p:cxnSp>
        <p:nvCxnSpPr>
          <p:cNvPr id="38" name="Gerade Verbindung mit Pfeil 37"/>
          <p:cNvCxnSpPr>
            <a:endCxn id="36" idx="1"/>
          </p:cNvCxnSpPr>
          <p:nvPr/>
        </p:nvCxnSpPr>
        <p:spPr bwMode="auto">
          <a:xfrm flipV="1">
            <a:off x="5713990" y="3059920"/>
            <a:ext cx="867174" cy="318347"/>
          </a:xfrm>
          <a:prstGeom prst="straightConnector1">
            <a:avLst/>
          </a:prstGeom>
          <a:noFill/>
          <a:ln w="38100" cap="flat" cmpd="sng" algn="ctr">
            <a:solidFill>
              <a:srgbClr val="FF0000"/>
            </a:solidFill>
            <a:prstDash val="solid"/>
            <a:round/>
            <a:headEnd type="none" w="med" len="med"/>
            <a:tailEnd type="triangle"/>
          </a:ln>
          <a:effectLst/>
        </p:spPr>
      </p:cxnSp>
      <p:cxnSp>
        <p:nvCxnSpPr>
          <p:cNvPr id="45" name="Gerade Verbindung mit Pfeil 44"/>
          <p:cNvCxnSpPr>
            <a:endCxn id="35" idx="1"/>
          </p:cNvCxnSpPr>
          <p:nvPr/>
        </p:nvCxnSpPr>
        <p:spPr bwMode="auto">
          <a:xfrm>
            <a:off x="5741302" y="3939943"/>
            <a:ext cx="839863" cy="255638"/>
          </a:xfrm>
          <a:prstGeom prst="straightConnector1">
            <a:avLst/>
          </a:prstGeom>
          <a:noFill/>
          <a:ln w="38100" cap="flat" cmpd="sng" algn="ctr">
            <a:solidFill>
              <a:srgbClr val="FF0000"/>
            </a:solidFill>
            <a:prstDash val="solid"/>
            <a:round/>
            <a:headEnd type="none" w="med" len="med"/>
            <a:tailEnd type="triangle"/>
          </a:ln>
          <a:effectLst/>
        </p:spPr>
      </p:cxnSp>
      <p:cxnSp>
        <p:nvCxnSpPr>
          <p:cNvPr id="46" name="Gerade Verbindung mit Pfeil 45"/>
          <p:cNvCxnSpPr>
            <a:endCxn id="35" idx="1"/>
          </p:cNvCxnSpPr>
          <p:nvPr/>
        </p:nvCxnSpPr>
        <p:spPr bwMode="auto">
          <a:xfrm>
            <a:off x="5727646" y="3393901"/>
            <a:ext cx="853519" cy="801680"/>
          </a:xfrm>
          <a:prstGeom prst="straightConnector1">
            <a:avLst/>
          </a:prstGeom>
          <a:noFill/>
          <a:ln w="38100" cap="flat" cmpd="sng" algn="ctr">
            <a:solidFill>
              <a:srgbClr val="FF0000"/>
            </a:solidFill>
            <a:prstDash val="solid"/>
            <a:round/>
            <a:headEnd type="none" w="med" len="med"/>
            <a:tailEnd type="triangle"/>
          </a:ln>
          <a:effectLst/>
        </p:spPr>
      </p:cxnSp>
      <p:sp>
        <p:nvSpPr>
          <p:cNvPr id="47" name="Rectangle 4"/>
          <p:cNvSpPr>
            <a:spLocks noChangeArrowheads="1"/>
          </p:cNvSpPr>
          <p:nvPr/>
        </p:nvSpPr>
        <p:spPr bwMode="auto">
          <a:xfrm>
            <a:off x="749092" y="3455507"/>
            <a:ext cx="19656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Alpha-helix</a:t>
            </a:r>
          </a:p>
        </p:txBody>
      </p:sp>
      <p:grpSp>
        <p:nvGrpSpPr>
          <p:cNvPr id="2" name="Gruppieren 1"/>
          <p:cNvGrpSpPr/>
          <p:nvPr/>
        </p:nvGrpSpPr>
        <p:grpSpPr>
          <a:xfrm>
            <a:off x="7986075" y="2770847"/>
            <a:ext cx="385042" cy="1676683"/>
            <a:chOff x="7986075" y="2770847"/>
            <a:chExt cx="385042" cy="1676683"/>
          </a:xfrm>
        </p:grpSpPr>
        <p:sp>
          <p:nvSpPr>
            <p:cNvPr id="48" name="Rectangle 4"/>
            <p:cNvSpPr>
              <a:spLocks noChangeArrowheads="1"/>
            </p:cNvSpPr>
            <p:nvPr/>
          </p:nvSpPr>
          <p:spPr bwMode="auto">
            <a:xfrm>
              <a:off x="7986075" y="2770847"/>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1</a:t>
              </a:r>
            </a:p>
          </p:txBody>
        </p:sp>
        <p:sp>
          <p:nvSpPr>
            <p:cNvPr id="49" name="Rectangle 4"/>
            <p:cNvSpPr>
              <a:spLocks noChangeArrowheads="1"/>
            </p:cNvSpPr>
            <p:nvPr/>
          </p:nvSpPr>
          <p:spPr bwMode="auto">
            <a:xfrm>
              <a:off x="7986075" y="3307822"/>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0" name="Rectangle 4"/>
            <p:cNvSpPr>
              <a:spLocks noChangeArrowheads="1"/>
            </p:cNvSpPr>
            <p:nvPr/>
          </p:nvSpPr>
          <p:spPr bwMode="auto">
            <a:xfrm>
              <a:off x="7986075" y="3924310"/>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grpSp>
    </p:spTree>
    <p:extLst>
      <p:ext uri="{BB962C8B-B14F-4D97-AF65-F5344CB8AC3E}">
        <p14:creationId xmlns:p14="http://schemas.microsoft.com/office/powerpoint/2010/main" val="283765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5262979"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 structure</a:t>
            </a:r>
          </a:p>
          <a:p>
            <a:pPr>
              <a:buFontTx/>
              <a:buNone/>
            </a:pPr>
            <a:r>
              <a:rPr lang="en-US" sz="2800" dirty="0" smtClean="0">
                <a:latin typeface="Arial" charset="0"/>
              </a:rPr>
              <a:t>Desired output: known structure</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chemeClr val="tx1"/>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FF000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chemeClr val="tx1"/>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chemeClr val="tx1"/>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chemeClr val="tx1"/>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FF000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chemeClr val="tx1"/>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FF000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FF0000"/>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727646" y="3059920"/>
            <a:ext cx="853518" cy="864390"/>
          </a:xfrm>
          <a:prstGeom prst="straightConnector1">
            <a:avLst/>
          </a:prstGeom>
          <a:noFill/>
          <a:ln w="38100" cap="flat" cmpd="sng" algn="ctr">
            <a:solidFill>
              <a:srgbClr val="FF0000"/>
            </a:solidFill>
            <a:prstDash val="solid"/>
            <a:round/>
            <a:headEnd type="none" w="med" len="med"/>
            <a:tailEnd type="triangle"/>
          </a:ln>
          <a:effectLst/>
        </p:spPr>
      </p:cxnSp>
      <p:cxnSp>
        <p:nvCxnSpPr>
          <p:cNvPr id="38" name="Gerade Verbindung mit Pfeil 37"/>
          <p:cNvCxnSpPr>
            <a:endCxn id="36" idx="1"/>
          </p:cNvCxnSpPr>
          <p:nvPr/>
        </p:nvCxnSpPr>
        <p:spPr bwMode="auto">
          <a:xfrm flipV="1">
            <a:off x="5713990" y="3059920"/>
            <a:ext cx="867174" cy="318347"/>
          </a:xfrm>
          <a:prstGeom prst="straightConnector1">
            <a:avLst/>
          </a:prstGeom>
          <a:noFill/>
          <a:ln w="38100" cap="flat" cmpd="sng" algn="ctr">
            <a:solidFill>
              <a:srgbClr val="FF0000"/>
            </a:solidFill>
            <a:prstDash val="solid"/>
            <a:round/>
            <a:headEnd type="none" w="med" len="med"/>
            <a:tailEnd type="triangle"/>
          </a:ln>
          <a:effectLst/>
        </p:spPr>
      </p:cxnSp>
      <p:cxnSp>
        <p:nvCxnSpPr>
          <p:cNvPr id="45" name="Gerade Verbindung mit Pfeil 44"/>
          <p:cNvCxnSpPr>
            <a:endCxn id="35" idx="1"/>
          </p:cNvCxnSpPr>
          <p:nvPr/>
        </p:nvCxnSpPr>
        <p:spPr bwMode="auto">
          <a:xfrm>
            <a:off x="5741302" y="3939943"/>
            <a:ext cx="839863" cy="255638"/>
          </a:xfrm>
          <a:prstGeom prst="straightConnector1">
            <a:avLst/>
          </a:prstGeom>
          <a:noFill/>
          <a:ln w="38100" cap="flat" cmpd="sng" algn="ctr">
            <a:solidFill>
              <a:srgbClr val="FF0000"/>
            </a:solidFill>
            <a:prstDash val="solid"/>
            <a:round/>
            <a:headEnd type="none" w="med" len="med"/>
            <a:tailEnd type="triangle"/>
          </a:ln>
          <a:effectLst/>
        </p:spPr>
      </p:cxnSp>
      <p:cxnSp>
        <p:nvCxnSpPr>
          <p:cNvPr id="46" name="Gerade Verbindung mit Pfeil 45"/>
          <p:cNvCxnSpPr>
            <a:endCxn id="35" idx="1"/>
          </p:cNvCxnSpPr>
          <p:nvPr/>
        </p:nvCxnSpPr>
        <p:spPr bwMode="auto">
          <a:xfrm>
            <a:off x="5727646" y="3393901"/>
            <a:ext cx="853519" cy="801680"/>
          </a:xfrm>
          <a:prstGeom prst="straightConnector1">
            <a:avLst/>
          </a:prstGeom>
          <a:noFill/>
          <a:ln w="38100" cap="flat" cmpd="sng" algn="ctr">
            <a:solidFill>
              <a:srgbClr val="FF0000"/>
            </a:solidFill>
            <a:prstDash val="solid"/>
            <a:round/>
            <a:headEnd type="none" w="med" len="med"/>
            <a:tailEnd type="triangle"/>
          </a:ln>
          <a:effectLst/>
        </p:spPr>
      </p:cxnSp>
      <p:sp>
        <p:nvSpPr>
          <p:cNvPr id="47" name="Rectangle 4"/>
          <p:cNvSpPr>
            <a:spLocks noChangeArrowheads="1"/>
          </p:cNvSpPr>
          <p:nvPr/>
        </p:nvSpPr>
        <p:spPr bwMode="auto">
          <a:xfrm>
            <a:off x="749092" y="3455507"/>
            <a:ext cx="19656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Alpha-helix</a:t>
            </a:r>
          </a:p>
        </p:txBody>
      </p:sp>
      <p:sp>
        <p:nvSpPr>
          <p:cNvPr id="48" name="Rectangle 4"/>
          <p:cNvSpPr>
            <a:spLocks noChangeArrowheads="1"/>
          </p:cNvSpPr>
          <p:nvPr/>
        </p:nvSpPr>
        <p:spPr bwMode="auto">
          <a:xfrm>
            <a:off x="7986075" y="2770847"/>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1</a:t>
            </a:r>
          </a:p>
        </p:txBody>
      </p:sp>
      <p:sp>
        <p:nvSpPr>
          <p:cNvPr id="49" name="Rectangle 4"/>
          <p:cNvSpPr>
            <a:spLocks noChangeArrowheads="1"/>
          </p:cNvSpPr>
          <p:nvPr/>
        </p:nvSpPr>
        <p:spPr bwMode="auto">
          <a:xfrm>
            <a:off x="7986075" y="3307822"/>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0" name="Rectangle 4"/>
          <p:cNvSpPr>
            <a:spLocks noChangeArrowheads="1"/>
          </p:cNvSpPr>
          <p:nvPr/>
        </p:nvSpPr>
        <p:spPr bwMode="auto">
          <a:xfrm>
            <a:off x="7986075" y="3924310"/>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1" name="Rectangle 4"/>
          <p:cNvSpPr>
            <a:spLocks noChangeArrowheads="1"/>
          </p:cNvSpPr>
          <p:nvPr/>
        </p:nvSpPr>
        <p:spPr bwMode="auto">
          <a:xfrm>
            <a:off x="7146212" y="2770645"/>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0.4</a:t>
            </a:r>
          </a:p>
        </p:txBody>
      </p:sp>
      <p:sp>
        <p:nvSpPr>
          <p:cNvPr id="52" name="Rectangle 4"/>
          <p:cNvSpPr>
            <a:spLocks noChangeArrowheads="1"/>
          </p:cNvSpPr>
          <p:nvPr/>
        </p:nvSpPr>
        <p:spPr bwMode="auto">
          <a:xfrm>
            <a:off x="7146212" y="3307620"/>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0.6</a:t>
            </a:r>
          </a:p>
        </p:txBody>
      </p:sp>
      <p:sp>
        <p:nvSpPr>
          <p:cNvPr id="53" name="Rectangle 4"/>
          <p:cNvSpPr>
            <a:spLocks noChangeArrowheads="1"/>
          </p:cNvSpPr>
          <p:nvPr/>
        </p:nvSpPr>
        <p:spPr bwMode="auto">
          <a:xfrm>
            <a:off x="7146212" y="3924108"/>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0.1</a:t>
            </a:r>
          </a:p>
        </p:txBody>
      </p:sp>
    </p:spTree>
    <p:extLst>
      <p:ext uri="{BB962C8B-B14F-4D97-AF65-F5344CB8AC3E}">
        <p14:creationId xmlns:p14="http://schemas.microsoft.com/office/powerpoint/2010/main" val="367713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556036" name="Rectangle 4"/>
          <p:cNvSpPr>
            <a:spLocks noChangeArrowheads="1"/>
          </p:cNvSpPr>
          <p:nvPr/>
        </p:nvSpPr>
        <p:spPr bwMode="auto">
          <a:xfrm>
            <a:off x="838200" y="1676400"/>
            <a:ext cx="7372531" cy="4401205"/>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Amino acid sequence -&gt; Secondary structure</a:t>
            </a:r>
          </a:p>
          <a:p>
            <a:pPr>
              <a:buFontTx/>
              <a:buNone/>
            </a:pPr>
            <a:endParaRPr lang="en-US" sz="2800" dirty="0" smtClean="0">
              <a:latin typeface="Arial" charset="0"/>
            </a:endParaRPr>
          </a:p>
          <a:p>
            <a:pPr>
              <a:buFontTx/>
              <a:buNone/>
            </a:pPr>
            <a:endParaRPr lang="en-US" sz="2800" dirty="0">
              <a:latin typeface="Arial" charset="0"/>
            </a:endParaRPr>
          </a:p>
          <a:p>
            <a:pPr>
              <a:buFontTx/>
              <a:buNone/>
            </a:pPr>
            <a:endParaRPr lang="en-US" sz="2800" dirty="0" smtClean="0">
              <a:latin typeface="Arial" charset="0"/>
            </a:endParaRPr>
          </a:p>
          <a:p>
            <a:pPr>
              <a:buFontTx/>
              <a:buNone/>
            </a:pPr>
            <a:endParaRPr lang="en-US" sz="2800" dirty="0">
              <a:latin typeface="Arial" charset="0"/>
            </a:endParaRPr>
          </a:p>
          <a:p>
            <a:pPr>
              <a:buFontTx/>
              <a:buNone/>
            </a:pPr>
            <a:r>
              <a:rPr lang="en-US" sz="2800" dirty="0" smtClean="0">
                <a:latin typeface="Arial" charset="0"/>
              </a:rPr>
              <a:t>Alpha helix</a:t>
            </a:r>
          </a:p>
          <a:p>
            <a:pPr>
              <a:buFontTx/>
              <a:buNone/>
            </a:pPr>
            <a:r>
              <a:rPr lang="en-US" sz="2800" dirty="0" smtClean="0">
                <a:latin typeface="Arial" charset="0"/>
              </a:rPr>
              <a:t>Beta strand</a:t>
            </a:r>
          </a:p>
          <a:p>
            <a:pPr>
              <a:buFontTx/>
              <a:buNone/>
            </a:pPr>
            <a:r>
              <a:rPr lang="en-US" sz="2800" dirty="0" smtClean="0">
                <a:latin typeface="Arial" charset="0"/>
              </a:rPr>
              <a:t>Disordered/coil</a:t>
            </a:r>
          </a:p>
          <a:p>
            <a:pPr>
              <a:buFontTx/>
              <a:buNone/>
            </a:pPr>
            <a:endParaRPr lang="en-US" sz="2800" dirty="0">
              <a:latin typeface="Arial" charset="0"/>
            </a:endParaRPr>
          </a:p>
          <a:p>
            <a:pPr>
              <a:buFontTx/>
              <a:buNone/>
            </a:pPr>
            <a:r>
              <a:rPr lang="en-US" sz="2800" dirty="0" smtClean="0">
                <a:latin typeface="Arial" charset="0"/>
              </a:rPr>
              <a:t>70% accuracy 1991, 81% accuracy in 2009</a:t>
            </a:r>
            <a:endParaRPr lang="en-US" sz="2800" dirty="0">
              <a:latin typeface="Arial" charset="0"/>
            </a:endParaRPr>
          </a:p>
        </p:txBody>
      </p:sp>
    </p:spTree>
    <p:extLst>
      <p:ext uri="{BB962C8B-B14F-4D97-AF65-F5344CB8AC3E}">
        <p14:creationId xmlns:p14="http://schemas.microsoft.com/office/powerpoint/2010/main" val="272078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24" name="Rectangle 4"/>
          <p:cNvSpPr>
            <a:spLocks noChangeArrowheads="1"/>
          </p:cNvSpPr>
          <p:nvPr/>
        </p:nvSpPr>
        <p:spPr bwMode="auto">
          <a:xfrm>
            <a:off x="990600" y="5715000"/>
            <a:ext cx="7455887"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Error backpropagation = weights are modified</a:t>
            </a:r>
          </a:p>
        </p:txBody>
      </p:sp>
      <p:sp>
        <p:nvSpPr>
          <p:cNvPr id="25" name="Rechteck 24"/>
          <p:cNvSpPr/>
          <p:nvPr/>
        </p:nvSpPr>
        <p:spPr bwMode="auto">
          <a:xfrm>
            <a:off x="4094430" y="2632347"/>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8" name="Rechteck 27"/>
          <p:cNvSpPr/>
          <p:nvPr/>
        </p:nvSpPr>
        <p:spPr bwMode="auto">
          <a:xfrm>
            <a:off x="4102594" y="3100720"/>
            <a:ext cx="378785" cy="40011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2" name="Rechteck 31"/>
          <p:cNvSpPr/>
          <p:nvPr/>
        </p:nvSpPr>
        <p:spPr bwMode="auto">
          <a:xfrm>
            <a:off x="4102594" y="3569093"/>
            <a:ext cx="378785" cy="400110"/>
          </a:xfrm>
          <a:prstGeom prst="rect">
            <a:avLst/>
          </a:prstGeom>
          <a:solidFill>
            <a:srgbClr val="FF0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D</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3" name="Rectangle 4"/>
          <p:cNvSpPr>
            <a:spLocks noChangeArrowheads="1"/>
          </p:cNvSpPr>
          <p:nvPr/>
        </p:nvSpPr>
        <p:spPr bwMode="auto">
          <a:xfrm rot="5400000">
            <a:off x="4111999" y="3990048"/>
            <a:ext cx="543739"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t>
            </a:r>
          </a:p>
        </p:txBody>
      </p:sp>
      <p:sp>
        <p:nvSpPr>
          <p:cNvPr id="34" name="Rechteck 33"/>
          <p:cNvSpPr/>
          <p:nvPr/>
        </p:nvSpPr>
        <p:spPr bwMode="auto">
          <a:xfrm>
            <a:off x="4114800" y="4495800"/>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Y</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28" idx="3"/>
            <a:endCxn id="23" idx="1"/>
          </p:cNvCxnSpPr>
          <p:nvPr/>
        </p:nvCxnSpPr>
        <p:spPr bwMode="auto">
          <a:xfrm>
            <a:off x="4481379" y="3300775"/>
            <a:ext cx="867482" cy="83443"/>
          </a:xfrm>
          <a:prstGeom prst="straightConnector1">
            <a:avLst/>
          </a:prstGeom>
          <a:noFill/>
          <a:ln w="38100" cap="flat" cmpd="sng" algn="ctr">
            <a:solidFill>
              <a:srgbClr val="00B050"/>
            </a:solidFill>
            <a:prstDash val="solid"/>
            <a:round/>
            <a:headEnd type="none" w="med" len="med"/>
            <a:tailEnd type="triangle"/>
          </a:ln>
          <a:effectLst/>
        </p:spPr>
      </p:cxnSp>
      <p:cxnSp>
        <p:nvCxnSpPr>
          <p:cNvPr id="19" name="Gerade Verbindung mit Pfeil 18"/>
          <p:cNvCxnSpPr>
            <a:endCxn id="23" idx="1"/>
          </p:cNvCxnSpPr>
          <p:nvPr/>
        </p:nvCxnSpPr>
        <p:spPr bwMode="auto">
          <a:xfrm>
            <a:off x="4481379" y="2842713"/>
            <a:ext cx="867482" cy="541505"/>
          </a:xfrm>
          <a:prstGeom prst="straightConnector1">
            <a:avLst/>
          </a:prstGeom>
          <a:noFill/>
          <a:ln w="38100" cap="flat" cmpd="sng" algn="ctr">
            <a:solidFill>
              <a:srgbClr val="00B050"/>
            </a:solidFill>
            <a:prstDash val="solid"/>
            <a:round/>
            <a:headEnd type="none" w="med" len="med"/>
            <a:tailEnd type="triangle"/>
          </a:ln>
          <a:effectLst/>
        </p:spPr>
      </p:cxnSp>
      <p:cxnSp>
        <p:nvCxnSpPr>
          <p:cNvPr id="26" name="Gerade Verbindung mit Pfeil 25"/>
          <p:cNvCxnSpPr>
            <a:endCxn id="23" idx="1"/>
          </p:cNvCxnSpPr>
          <p:nvPr/>
        </p:nvCxnSpPr>
        <p:spPr bwMode="auto">
          <a:xfrm flipV="1">
            <a:off x="4481379" y="3384218"/>
            <a:ext cx="867482" cy="378267"/>
          </a:xfrm>
          <a:prstGeom prst="straightConnector1">
            <a:avLst/>
          </a:prstGeom>
          <a:noFill/>
          <a:ln w="38100" cap="flat" cmpd="sng" algn="ctr">
            <a:solidFill>
              <a:srgbClr val="00B050"/>
            </a:solidFill>
            <a:prstDash val="solid"/>
            <a:round/>
            <a:headEnd type="none" w="med" len="med"/>
            <a:tailEnd type="triangle"/>
          </a:ln>
          <a:effectLst/>
        </p:spPr>
      </p:cxnSp>
      <p:cxnSp>
        <p:nvCxnSpPr>
          <p:cNvPr id="29" name="Gerade Verbindung mit Pfeil 28"/>
          <p:cNvCxnSpPr>
            <a:endCxn id="23" idx="1"/>
          </p:cNvCxnSpPr>
          <p:nvPr/>
        </p:nvCxnSpPr>
        <p:spPr bwMode="auto">
          <a:xfrm flipV="1">
            <a:off x="4492621" y="3384218"/>
            <a:ext cx="856240" cy="1318441"/>
          </a:xfrm>
          <a:prstGeom prst="straightConnector1">
            <a:avLst/>
          </a:prstGeom>
          <a:noFill/>
          <a:ln w="38100" cap="flat" cmpd="sng" algn="ctr">
            <a:solidFill>
              <a:srgbClr val="00B050"/>
            </a:solidFill>
            <a:prstDash val="solid"/>
            <a:round/>
            <a:headEnd type="none" w="med" len="med"/>
            <a:tailEnd type="triangle"/>
          </a:ln>
          <a:effectLst/>
        </p:spPr>
      </p:cxnSp>
      <p:sp>
        <p:nvSpPr>
          <p:cNvPr id="21" name="Textfeld 20"/>
          <p:cNvSpPr txBox="1"/>
          <p:nvPr/>
        </p:nvSpPr>
        <p:spPr>
          <a:xfrm rot="5400000">
            <a:off x="1810024" y="4088171"/>
            <a:ext cx="2159566" cy="584775"/>
          </a:xfrm>
          <a:prstGeom prst="rect">
            <a:avLst/>
          </a:prstGeom>
          <a:noFill/>
        </p:spPr>
        <p:txBody>
          <a:bodyPr wrap="none" rtlCol="0">
            <a:spAutoFit/>
          </a:bodyPr>
          <a:lstStyle/>
          <a:p>
            <a:pPr>
              <a:buNone/>
            </a:pPr>
            <a:r>
              <a:rPr lang="en-US" dirty="0" smtClean="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EKL...</a:t>
            </a:r>
            <a:endParaRPr lang="de-DE"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3" name="Rechteck 22"/>
          <p:cNvSpPr/>
          <p:nvPr/>
        </p:nvSpPr>
        <p:spPr bwMode="auto">
          <a:xfrm>
            <a:off x="5348861" y="3184163"/>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27" name="Rechteck 26"/>
          <p:cNvSpPr/>
          <p:nvPr/>
        </p:nvSpPr>
        <p:spPr bwMode="auto">
          <a:xfrm>
            <a:off x="5362517" y="373020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endParaRPr kumimoji="0" lang="de-DE" sz="2000" b="0" i="0" u="none" strike="noStrike" cap="none" normalizeH="0" baseline="0" dirty="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9" name="Gerade Verbindung mit Pfeil 38"/>
          <p:cNvCxnSpPr>
            <a:endCxn id="27" idx="1"/>
          </p:cNvCxnSpPr>
          <p:nvPr/>
        </p:nvCxnSpPr>
        <p:spPr bwMode="auto">
          <a:xfrm>
            <a:off x="4481379" y="3307822"/>
            <a:ext cx="881138" cy="622439"/>
          </a:xfrm>
          <a:prstGeom prst="straightConnector1">
            <a:avLst/>
          </a:prstGeom>
          <a:noFill/>
          <a:ln w="38100" cap="flat" cmpd="sng" algn="ctr">
            <a:solidFill>
              <a:srgbClr val="00B050"/>
            </a:solidFill>
            <a:prstDash val="solid"/>
            <a:round/>
            <a:headEnd type="none" w="med" len="med"/>
            <a:tailEnd type="triangle"/>
          </a:ln>
          <a:effectLst/>
        </p:spPr>
      </p:cxnSp>
      <p:cxnSp>
        <p:nvCxnSpPr>
          <p:cNvPr id="40" name="Gerade Verbindung mit Pfeil 39"/>
          <p:cNvCxnSpPr>
            <a:endCxn id="27" idx="1"/>
          </p:cNvCxnSpPr>
          <p:nvPr/>
        </p:nvCxnSpPr>
        <p:spPr bwMode="auto">
          <a:xfrm>
            <a:off x="4481379" y="2849760"/>
            <a:ext cx="881138" cy="1080501"/>
          </a:xfrm>
          <a:prstGeom prst="straightConnector1">
            <a:avLst/>
          </a:prstGeom>
          <a:noFill/>
          <a:ln w="38100" cap="flat" cmpd="sng" algn="ctr">
            <a:solidFill>
              <a:srgbClr val="00B050"/>
            </a:solidFill>
            <a:prstDash val="solid"/>
            <a:round/>
            <a:headEnd type="none" w="med" len="med"/>
            <a:tailEnd type="triangle"/>
          </a:ln>
          <a:effectLst/>
        </p:spPr>
      </p:cxnSp>
      <p:cxnSp>
        <p:nvCxnSpPr>
          <p:cNvPr id="41" name="Gerade Verbindung mit Pfeil 40"/>
          <p:cNvCxnSpPr>
            <a:endCxn id="27" idx="1"/>
          </p:cNvCxnSpPr>
          <p:nvPr/>
        </p:nvCxnSpPr>
        <p:spPr bwMode="auto">
          <a:xfrm>
            <a:off x="4481379" y="3769533"/>
            <a:ext cx="881138" cy="160728"/>
          </a:xfrm>
          <a:prstGeom prst="straightConnector1">
            <a:avLst/>
          </a:prstGeom>
          <a:noFill/>
          <a:ln w="38100" cap="flat" cmpd="sng" algn="ctr">
            <a:solidFill>
              <a:srgbClr val="00B050"/>
            </a:solidFill>
            <a:prstDash val="solid"/>
            <a:round/>
            <a:headEnd type="none" w="med" len="med"/>
            <a:tailEnd type="triangle"/>
          </a:ln>
          <a:effectLst/>
        </p:spPr>
      </p:cxnSp>
      <p:cxnSp>
        <p:nvCxnSpPr>
          <p:cNvPr id="42" name="Gerade Verbindung mit Pfeil 41"/>
          <p:cNvCxnSpPr>
            <a:endCxn id="27" idx="1"/>
          </p:cNvCxnSpPr>
          <p:nvPr/>
        </p:nvCxnSpPr>
        <p:spPr bwMode="auto">
          <a:xfrm flipV="1">
            <a:off x="4492621" y="3930261"/>
            <a:ext cx="869896" cy="779446"/>
          </a:xfrm>
          <a:prstGeom prst="straightConnector1">
            <a:avLst/>
          </a:prstGeom>
          <a:noFill/>
          <a:ln w="38100" cap="flat" cmpd="sng" algn="ctr">
            <a:solidFill>
              <a:srgbClr val="00B050"/>
            </a:solidFill>
            <a:prstDash val="solid"/>
            <a:round/>
            <a:headEnd type="none" w="med" len="med"/>
            <a:tailEnd type="triangle"/>
          </a:ln>
          <a:effectLst/>
        </p:spPr>
      </p:cxnSp>
      <p:cxnSp>
        <p:nvCxnSpPr>
          <p:cNvPr id="43" name="Gerade Verbindung mit Pfeil 42"/>
          <p:cNvCxnSpPr>
            <a:stCxn id="27" idx="3"/>
            <a:endCxn id="30" idx="1"/>
          </p:cNvCxnSpPr>
          <p:nvPr/>
        </p:nvCxnSpPr>
        <p:spPr bwMode="auto">
          <a:xfrm flipV="1">
            <a:off x="5741302" y="3619041"/>
            <a:ext cx="839863" cy="311220"/>
          </a:xfrm>
          <a:prstGeom prst="straightConnector1">
            <a:avLst/>
          </a:prstGeom>
          <a:noFill/>
          <a:ln w="38100" cap="flat" cmpd="sng" algn="ctr">
            <a:solidFill>
              <a:srgbClr val="00B050"/>
            </a:solidFill>
            <a:prstDash val="solid"/>
            <a:round/>
            <a:headEnd type="none" w="med" len="med"/>
            <a:tailEnd type="triangle"/>
          </a:ln>
          <a:effectLst/>
        </p:spPr>
      </p:cxnSp>
      <p:cxnSp>
        <p:nvCxnSpPr>
          <p:cNvPr id="44" name="Gerade Verbindung mit Pfeil 43"/>
          <p:cNvCxnSpPr>
            <a:stCxn id="23" idx="3"/>
            <a:endCxn id="30" idx="1"/>
          </p:cNvCxnSpPr>
          <p:nvPr/>
        </p:nvCxnSpPr>
        <p:spPr bwMode="auto">
          <a:xfrm>
            <a:off x="5727646" y="3384218"/>
            <a:ext cx="853519" cy="234823"/>
          </a:xfrm>
          <a:prstGeom prst="straightConnector1">
            <a:avLst/>
          </a:prstGeom>
          <a:noFill/>
          <a:ln w="38100" cap="flat" cmpd="sng" algn="ctr">
            <a:solidFill>
              <a:srgbClr val="00B050"/>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727646" y="3059920"/>
            <a:ext cx="853518" cy="864390"/>
          </a:xfrm>
          <a:prstGeom prst="straightConnector1">
            <a:avLst/>
          </a:prstGeom>
          <a:noFill/>
          <a:ln w="38100" cap="flat" cmpd="sng" algn="ctr">
            <a:solidFill>
              <a:srgbClr val="00B050"/>
            </a:solidFill>
            <a:prstDash val="solid"/>
            <a:round/>
            <a:headEnd type="none" w="med" len="med"/>
            <a:tailEnd type="triangle"/>
          </a:ln>
          <a:effectLst/>
        </p:spPr>
      </p:cxnSp>
      <p:cxnSp>
        <p:nvCxnSpPr>
          <p:cNvPr id="38" name="Gerade Verbindung mit Pfeil 37"/>
          <p:cNvCxnSpPr>
            <a:endCxn id="36" idx="1"/>
          </p:cNvCxnSpPr>
          <p:nvPr/>
        </p:nvCxnSpPr>
        <p:spPr bwMode="auto">
          <a:xfrm flipV="1">
            <a:off x="5713990" y="3059920"/>
            <a:ext cx="867174" cy="318347"/>
          </a:xfrm>
          <a:prstGeom prst="straightConnector1">
            <a:avLst/>
          </a:prstGeom>
          <a:noFill/>
          <a:ln w="38100" cap="flat" cmpd="sng" algn="ctr">
            <a:solidFill>
              <a:srgbClr val="00B050"/>
            </a:solidFill>
            <a:prstDash val="solid"/>
            <a:round/>
            <a:headEnd type="none" w="med" len="med"/>
            <a:tailEnd type="triangle"/>
          </a:ln>
          <a:effectLst/>
        </p:spPr>
      </p:cxnSp>
      <p:cxnSp>
        <p:nvCxnSpPr>
          <p:cNvPr id="45" name="Gerade Verbindung mit Pfeil 44"/>
          <p:cNvCxnSpPr>
            <a:endCxn id="35" idx="1"/>
          </p:cNvCxnSpPr>
          <p:nvPr/>
        </p:nvCxnSpPr>
        <p:spPr bwMode="auto">
          <a:xfrm>
            <a:off x="5741302" y="3939943"/>
            <a:ext cx="839863" cy="255638"/>
          </a:xfrm>
          <a:prstGeom prst="straightConnector1">
            <a:avLst/>
          </a:prstGeom>
          <a:noFill/>
          <a:ln w="38100" cap="flat" cmpd="sng" algn="ctr">
            <a:solidFill>
              <a:srgbClr val="00B050"/>
            </a:solidFill>
            <a:prstDash val="solid"/>
            <a:round/>
            <a:headEnd type="none" w="med" len="med"/>
            <a:tailEnd type="triangle"/>
          </a:ln>
          <a:effectLst/>
        </p:spPr>
      </p:cxnSp>
      <p:cxnSp>
        <p:nvCxnSpPr>
          <p:cNvPr id="46" name="Gerade Verbindung mit Pfeil 45"/>
          <p:cNvCxnSpPr>
            <a:endCxn id="35" idx="1"/>
          </p:cNvCxnSpPr>
          <p:nvPr/>
        </p:nvCxnSpPr>
        <p:spPr bwMode="auto">
          <a:xfrm>
            <a:off x="5727646" y="3393901"/>
            <a:ext cx="853519" cy="801680"/>
          </a:xfrm>
          <a:prstGeom prst="straightConnector1">
            <a:avLst/>
          </a:prstGeom>
          <a:noFill/>
          <a:ln w="38100" cap="flat" cmpd="sng" algn="ctr">
            <a:solidFill>
              <a:srgbClr val="00B050"/>
            </a:solidFill>
            <a:prstDash val="solid"/>
            <a:round/>
            <a:headEnd type="none" w="med" len="med"/>
            <a:tailEnd type="triangle"/>
          </a:ln>
          <a:effectLst/>
        </p:spPr>
      </p:cxnSp>
      <p:sp>
        <p:nvSpPr>
          <p:cNvPr id="47" name="Rectangle 4"/>
          <p:cNvSpPr>
            <a:spLocks noChangeArrowheads="1"/>
          </p:cNvSpPr>
          <p:nvPr/>
        </p:nvSpPr>
        <p:spPr bwMode="auto">
          <a:xfrm>
            <a:off x="749092" y="3455507"/>
            <a:ext cx="19656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Alpha-helix</a:t>
            </a:r>
          </a:p>
        </p:txBody>
      </p:sp>
      <p:sp>
        <p:nvSpPr>
          <p:cNvPr id="48" name="Rectangle 4"/>
          <p:cNvSpPr>
            <a:spLocks noChangeArrowheads="1"/>
          </p:cNvSpPr>
          <p:nvPr/>
        </p:nvSpPr>
        <p:spPr bwMode="auto">
          <a:xfrm>
            <a:off x="7986075" y="2770847"/>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1</a:t>
            </a:r>
          </a:p>
        </p:txBody>
      </p:sp>
      <p:sp>
        <p:nvSpPr>
          <p:cNvPr id="49" name="Rectangle 4"/>
          <p:cNvSpPr>
            <a:spLocks noChangeArrowheads="1"/>
          </p:cNvSpPr>
          <p:nvPr/>
        </p:nvSpPr>
        <p:spPr bwMode="auto">
          <a:xfrm>
            <a:off x="7986075" y="3307822"/>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0" name="Rectangle 4"/>
          <p:cNvSpPr>
            <a:spLocks noChangeArrowheads="1"/>
          </p:cNvSpPr>
          <p:nvPr/>
        </p:nvSpPr>
        <p:spPr bwMode="auto">
          <a:xfrm>
            <a:off x="7986075" y="3924310"/>
            <a:ext cx="385042"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3399FF"/>
                </a:solidFill>
                <a:latin typeface="Arial" charset="0"/>
              </a:rPr>
              <a:t>0</a:t>
            </a:r>
          </a:p>
        </p:txBody>
      </p:sp>
      <p:sp>
        <p:nvSpPr>
          <p:cNvPr id="51" name="Rectangle 4"/>
          <p:cNvSpPr>
            <a:spLocks noChangeArrowheads="1"/>
          </p:cNvSpPr>
          <p:nvPr/>
        </p:nvSpPr>
        <p:spPr bwMode="auto">
          <a:xfrm>
            <a:off x="7146212" y="2770645"/>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0.4</a:t>
            </a:r>
          </a:p>
        </p:txBody>
      </p:sp>
      <p:sp>
        <p:nvSpPr>
          <p:cNvPr id="52" name="Rectangle 4"/>
          <p:cNvSpPr>
            <a:spLocks noChangeArrowheads="1"/>
          </p:cNvSpPr>
          <p:nvPr/>
        </p:nvSpPr>
        <p:spPr bwMode="auto">
          <a:xfrm>
            <a:off x="7146212" y="3307620"/>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0.6</a:t>
            </a:r>
          </a:p>
        </p:txBody>
      </p:sp>
      <p:sp>
        <p:nvSpPr>
          <p:cNvPr id="53" name="Rectangle 4"/>
          <p:cNvSpPr>
            <a:spLocks noChangeArrowheads="1"/>
          </p:cNvSpPr>
          <p:nvPr/>
        </p:nvSpPr>
        <p:spPr bwMode="auto">
          <a:xfrm>
            <a:off x="7146212" y="3924108"/>
            <a:ext cx="684803" cy="523220"/>
          </a:xfrm>
          <a:prstGeom prst="rect">
            <a:avLst/>
          </a:prstGeom>
          <a:noFill/>
          <a:ln w="9525">
            <a:noFill/>
            <a:miter lim="800000"/>
            <a:headEnd/>
            <a:tailEnd/>
          </a:ln>
          <a:effectLst/>
        </p:spPr>
        <p:txBody>
          <a:bodyPr wrap="none">
            <a:spAutoFit/>
          </a:bodyPr>
          <a:lstStyle/>
          <a:p>
            <a:pPr>
              <a:buFontTx/>
              <a:buNone/>
            </a:pPr>
            <a:r>
              <a:rPr lang="en-US" sz="2800" dirty="0" smtClean="0">
                <a:solidFill>
                  <a:srgbClr val="FF0000"/>
                </a:solidFill>
                <a:latin typeface="Arial" charset="0"/>
              </a:rPr>
              <a:t>0.1</a:t>
            </a:r>
          </a:p>
        </p:txBody>
      </p:sp>
    </p:spTree>
    <p:extLst>
      <p:ext uri="{BB962C8B-B14F-4D97-AF65-F5344CB8AC3E}">
        <p14:creationId xmlns:p14="http://schemas.microsoft.com/office/powerpoint/2010/main" val="3804785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844048" cy="523220"/>
          </a:xfrm>
          <a:prstGeom prst="rect">
            <a:avLst/>
          </a:prstGeom>
          <a:noFill/>
          <a:ln w="9525">
            <a:noFill/>
            <a:miter lim="800000"/>
            <a:headEnd/>
            <a:tailEnd/>
          </a:ln>
          <a:effectLst/>
        </p:spPr>
        <p:txBody>
          <a:bodyPr wrap="none">
            <a:spAutoFit/>
          </a:bodyPr>
          <a:lstStyle/>
          <a:p>
            <a:pPr>
              <a:buFontTx/>
              <a:buNone/>
            </a:pPr>
            <a:r>
              <a:rPr lang="en-US" sz="2800" dirty="0" err="1" smtClean="0">
                <a:latin typeface="Arial" charset="0"/>
              </a:rPr>
              <a:t>Jnet</a:t>
            </a:r>
            <a:r>
              <a:rPr lang="en-US" sz="2800" dirty="0" smtClean="0">
                <a:latin typeface="Arial" charset="0"/>
              </a:rPr>
              <a:t> architecture</a:t>
            </a:r>
          </a:p>
        </p:txBody>
      </p:sp>
      <p:cxnSp>
        <p:nvCxnSpPr>
          <p:cNvPr id="19" name="Gerade Verbindung mit Pfeil 18"/>
          <p:cNvCxnSpPr/>
          <p:nvPr/>
        </p:nvCxnSpPr>
        <p:spPr bwMode="auto">
          <a:xfrm>
            <a:off x="3890719" y="2480530"/>
            <a:ext cx="1050806" cy="743588"/>
          </a:xfrm>
          <a:prstGeom prst="straightConnector1">
            <a:avLst/>
          </a:prstGeom>
          <a:noFill/>
          <a:ln w="19050" cap="flat" cmpd="sng" algn="ctr">
            <a:solidFill>
              <a:schemeClr val="tx1"/>
            </a:solidFill>
            <a:prstDash val="solid"/>
            <a:round/>
            <a:headEnd type="none" w="med" len="med"/>
            <a:tailEnd type="triangle"/>
          </a:ln>
          <a:effectLst/>
        </p:spPr>
      </p:cxnSp>
      <p:sp>
        <p:nvSpPr>
          <p:cNvPr id="21" name="Textfeld 20"/>
          <p:cNvSpPr txBox="1"/>
          <p:nvPr/>
        </p:nvSpPr>
        <p:spPr>
          <a:xfrm rot="5400000">
            <a:off x="1463063" y="3594686"/>
            <a:ext cx="2800767" cy="400110"/>
          </a:xfrm>
          <a:prstGeom prst="rect">
            <a:avLst/>
          </a:prstGeom>
          <a:noFill/>
        </p:spPr>
        <p:txBody>
          <a:bodyPr wrap="none" rtlCol="0">
            <a:spAutoFit/>
          </a:bodyPr>
          <a:lstStyle/>
          <a:p>
            <a:pPr>
              <a:buNone/>
            </a:pPr>
            <a:r>
              <a:rPr lang="en-US" sz="2000" dirty="0" smtClean="0">
                <a:latin typeface="Courier New" panose="02070309020205020404" pitchFamily="49" charset="0"/>
                <a:cs typeface="Courier New" panose="02070309020205020404" pitchFamily="49" charset="0"/>
              </a:rPr>
              <a:t>LAPEDCDE</a:t>
            </a:r>
            <a:r>
              <a:rPr lang="en-US" sz="2000" b="1" dirty="0" smtClean="0">
                <a:latin typeface="Courier New" panose="02070309020205020404" pitchFamily="49" charset="0"/>
                <a:cs typeface="Courier New" panose="02070309020205020404" pitchFamily="49" charset="0"/>
              </a:rPr>
              <a:t>K</a:t>
            </a:r>
            <a:r>
              <a:rPr lang="en-US" sz="2000" dirty="0" smtClean="0">
                <a:latin typeface="Courier New" panose="02070309020205020404" pitchFamily="49" charset="0"/>
                <a:cs typeface="Courier New" panose="02070309020205020404" pitchFamily="49" charset="0"/>
              </a:rPr>
              <a:t>LKLEPNAC</a:t>
            </a:r>
            <a:endParaRPr lang="de-DE" sz="2000"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0" name="Rechteck 29"/>
          <p:cNvSpPr/>
          <p:nvPr/>
        </p:nvSpPr>
        <p:spPr bwMode="auto">
          <a:xfrm>
            <a:off x="6581165" y="341898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43" name="Gerade Verbindung mit Pfeil 42"/>
          <p:cNvCxnSpPr>
            <a:stCxn id="56" idx="3"/>
          </p:cNvCxnSpPr>
          <p:nvPr/>
        </p:nvCxnSpPr>
        <p:spPr bwMode="auto">
          <a:xfrm flipV="1">
            <a:off x="5320310" y="3595999"/>
            <a:ext cx="1260854" cy="105478"/>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Gerade Verbindung mit Pfeil 43"/>
          <p:cNvCxnSpPr>
            <a:endCxn id="30" idx="1"/>
          </p:cNvCxnSpPr>
          <p:nvPr/>
        </p:nvCxnSpPr>
        <p:spPr bwMode="auto">
          <a:xfrm flipV="1">
            <a:off x="5320308" y="3619041"/>
            <a:ext cx="1260857" cy="349597"/>
          </a:xfrm>
          <a:prstGeom prst="straightConnector1">
            <a:avLst/>
          </a:prstGeom>
          <a:noFill/>
          <a:ln w="19050" cap="flat" cmpd="sng" algn="ctr">
            <a:solidFill>
              <a:schemeClr val="tx1"/>
            </a:solidFill>
            <a:prstDash val="solid"/>
            <a:round/>
            <a:headEnd type="none" w="med" len="med"/>
            <a:tailEnd type="triangle"/>
          </a:ln>
          <a:effectLst/>
        </p:spPr>
      </p:cxnSp>
      <p:sp>
        <p:nvSpPr>
          <p:cNvPr id="35" name="Rechteck 34"/>
          <p:cNvSpPr/>
          <p:nvPr/>
        </p:nvSpPr>
        <p:spPr bwMode="auto">
          <a:xfrm>
            <a:off x="6581165" y="3995526"/>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6581164" y="285986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37" name="Gerade Verbindung mit Pfeil 36"/>
          <p:cNvCxnSpPr>
            <a:endCxn id="36" idx="1"/>
          </p:cNvCxnSpPr>
          <p:nvPr/>
        </p:nvCxnSpPr>
        <p:spPr bwMode="auto">
          <a:xfrm flipV="1">
            <a:off x="5320307" y="3059920"/>
            <a:ext cx="1260857" cy="813326"/>
          </a:xfrm>
          <a:prstGeom prst="straightConnector1">
            <a:avLst/>
          </a:prstGeom>
          <a:noFill/>
          <a:ln w="19050" cap="flat" cmpd="sng" algn="ctr">
            <a:solidFill>
              <a:schemeClr val="tx1"/>
            </a:solidFill>
            <a:prstDash val="solid"/>
            <a:round/>
            <a:headEnd type="none" w="med" len="med"/>
            <a:tailEnd type="triangle"/>
          </a:ln>
          <a:effectLst/>
        </p:spPr>
      </p:cxnSp>
      <p:cxnSp>
        <p:nvCxnSpPr>
          <p:cNvPr id="38" name="Gerade Verbindung mit Pfeil 37"/>
          <p:cNvCxnSpPr>
            <a:endCxn id="36" idx="1"/>
          </p:cNvCxnSpPr>
          <p:nvPr/>
        </p:nvCxnSpPr>
        <p:spPr bwMode="auto">
          <a:xfrm flipV="1">
            <a:off x="5320310" y="3059920"/>
            <a:ext cx="1260854" cy="169966"/>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Gerade Verbindung mit Pfeil 44"/>
          <p:cNvCxnSpPr/>
          <p:nvPr/>
        </p:nvCxnSpPr>
        <p:spPr bwMode="auto">
          <a:xfrm>
            <a:off x="5329187" y="4044236"/>
            <a:ext cx="1251977" cy="126805"/>
          </a:xfrm>
          <a:prstGeom prst="straightConnector1">
            <a:avLst/>
          </a:prstGeom>
          <a:noFill/>
          <a:ln w="19050" cap="flat" cmpd="sng" algn="ctr">
            <a:solidFill>
              <a:schemeClr val="tx1"/>
            </a:solidFill>
            <a:prstDash val="solid"/>
            <a:round/>
            <a:headEnd type="none" w="med" len="med"/>
            <a:tailEnd type="triangle"/>
          </a:ln>
          <a:effectLst/>
        </p:spPr>
      </p:cxnSp>
      <p:cxnSp>
        <p:nvCxnSpPr>
          <p:cNvPr id="46" name="Gerade Verbindung mit Pfeil 45"/>
          <p:cNvCxnSpPr>
            <a:endCxn id="35" idx="1"/>
          </p:cNvCxnSpPr>
          <p:nvPr/>
        </p:nvCxnSpPr>
        <p:spPr bwMode="auto">
          <a:xfrm>
            <a:off x="5320309" y="3352297"/>
            <a:ext cx="1260856" cy="843284"/>
          </a:xfrm>
          <a:prstGeom prst="straightConnector1">
            <a:avLst/>
          </a:prstGeom>
          <a:noFill/>
          <a:ln w="19050" cap="flat" cmpd="sng" algn="ctr">
            <a:solidFill>
              <a:schemeClr val="tx1"/>
            </a:solidFill>
            <a:prstDash val="solid"/>
            <a:round/>
            <a:headEnd type="none" w="med" len="med"/>
            <a:tailEnd type="triangle"/>
          </a:ln>
          <a:effectLst/>
        </p:spPr>
      </p:cxnSp>
      <p:sp>
        <p:nvSpPr>
          <p:cNvPr id="54" name="Rectangle 4"/>
          <p:cNvSpPr>
            <a:spLocks noChangeArrowheads="1"/>
          </p:cNvSpPr>
          <p:nvPr/>
        </p:nvSpPr>
        <p:spPr bwMode="auto">
          <a:xfrm>
            <a:off x="3733800" y="1661811"/>
            <a:ext cx="5062604"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Sequence to structure network</a:t>
            </a:r>
          </a:p>
        </p:txBody>
      </p:sp>
      <p:sp>
        <p:nvSpPr>
          <p:cNvPr id="55" name="Rectangle 4"/>
          <p:cNvSpPr>
            <a:spLocks noChangeArrowheads="1"/>
          </p:cNvSpPr>
          <p:nvPr/>
        </p:nvSpPr>
        <p:spPr bwMode="auto">
          <a:xfrm>
            <a:off x="1655176" y="5321244"/>
            <a:ext cx="5833648" cy="1384995"/>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 = window of 17 residues</a:t>
            </a:r>
          </a:p>
          <a:p>
            <a:pPr>
              <a:buFontTx/>
              <a:buNone/>
            </a:pPr>
            <a:r>
              <a:rPr lang="en-US" sz="2800" dirty="0" smtClean="0">
                <a:latin typeface="Arial" charset="0"/>
              </a:rPr>
              <a:t>Hidden layer = 9 neurons</a:t>
            </a:r>
          </a:p>
          <a:p>
            <a:pPr>
              <a:buFontTx/>
              <a:buNone/>
            </a:pPr>
            <a:r>
              <a:rPr lang="en-US" sz="2800" dirty="0" smtClean="0">
                <a:latin typeface="Arial" charset="0"/>
              </a:rPr>
              <a:t>Output layer = 3 neurons</a:t>
            </a:r>
          </a:p>
        </p:txBody>
      </p:sp>
      <p:sp>
        <p:nvSpPr>
          <p:cNvPr id="3" name="Rechteck 2"/>
          <p:cNvSpPr/>
          <p:nvPr/>
        </p:nvSpPr>
        <p:spPr bwMode="auto">
          <a:xfrm>
            <a:off x="3544407" y="2342805"/>
            <a:ext cx="378785" cy="280748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56" name="Rechteck 55"/>
          <p:cNvSpPr/>
          <p:nvPr/>
        </p:nvSpPr>
        <p:spPr bwMode="auto">
          <a:xfrm>
            <a:off x="4941525" y="3120797"/>
            <a:ext cx="378785" cy="116136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cxnSp>
        <p:nvCxnSpPr>
          <p:cNvPr id="58" name="Gerade Verbindung mit Pfeil 57"/>
          <p:cNvCxnSpPr/>
          <p:nvPr/>
        </p:nvCxnSpPr>
        <p:spPr bwMode="auto">
          <a:xfrm>
            <a:off x="3929567" y="3259975"/>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59" name="Gerade Verbindung mit Pfeil 58"/>
          <p:cNvCxnSpPr/>
          <p:nvPr/>
        </p:nvCxnSpPr>
        <p:spPr bwMode="auto">
          <a:xfrm flipV="1">
            <a:off x="3942866" y="3519617"/>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68" name="Gerade Verbindung mit Pfeil 67"/>
          <p:cNvCxnSpPr/>
          <p:nvPr/>
        </p:nvCxnSpPr>
        <p:spPr bwMode="auto">
          <a:xfrm>
            <a:off x="3928356" y="2956439"/>
            <a:ext cx="1050806" cy="743588"/>
          </a:xfrm>
          <a:prstGeom prst="straightConnector1">
            <a:avLst/>
          </a:prstGeom>
          <a:noFill/>
          <a:ln w="19050" cap="flat" cmpd="sng" algn="ctr">
            <a:solidFill>
              <a:schemeClr val="tx1"/>
            </a:solidFill>
            <a:prstDash val="solid"/>
            <a:round/>
            <a:headEnd type="none" w="med" len="med"/>
            <a:tailEnd type="triangle"/>
          </a:ln>
          <a:effectLst/>
        </p:spPr>
      </p:cxnSp>
      <p:cxnSp>
        <p:nvCxnSpPr>
          <p:cNvPr id="69" name="Gerade Verbindung mit Pfeil 68"/>
          <p:cNvCxnSpPr>
            <a:stCxn id="3" idx="3"/>
          </p:cNvCxnSpPr>
          <p:nvPr/>
        </p:nvCxnSpPr>
        <p:spPr bwMode="auto">
          <a:xfrm>
            <a:off x="3923192" y="3746545"/>
            <a:ext cx="1062894" cy="52550"/>
          </a:xfrm>
          <a:prstGeom prst="straightConnector1">
            <a:avLst/>
          </a:prstGeom>
          <a:noFill/>
          <a:ln w="19050" cap="flat" cmpd="sng" algn="ctr">
            <a:solidFill>
              <a:schemeClr val="tx1"/>
            </a:solidFill>
            <a:prstDash val="solid"/>
            <a:round/>
            <a:headEnd type="none" w="med" len="med"/>
            <a:tailEnd type="triangle"/>
          </a:ln>
          <a:effectLst/>
        </p:spPr>
      </p:cxnSp>
      <p:cxnSp>
        <p:nvCxnSpPr>
          <p:cNvPr id="70" name="Gerade Verbindung mit Pfeil 69"/>
          <p:cNvCxnSpPr/>
          <p:nvPr/>
        </p:nvCxnSpPr>
        <p:spPr bwMode="auto">
          <a:xfrm flipV="1">
            <a:off x="3897879" y="4154330"/>
            <a:ext cx="1041460" cy="944463"/>
          </a:xfrm>
          <a:prstGeom prst="straightConnector1">
            <a:avLst/>
          </a:prstGeom>
          <a:noFill/>
          <a:ln w="19050" cap="flat" cmpd="sng" algn="ctr">
            <a:solidFill>
              <a:schemeClr val="tx1"/>
            </a:solidFill>
            <a:prstDash val="solid"/>
            <a:round/>
            <a:headEnd type="none" w="med" len="med"/>
            <a:tailEnd type="triangle"/>
          </a:ln>
          <a:effectLst/>
        </p:spPr>
      </p:cxnSp>
      <p:cxnSp>
        <p:nvCxnSpPr>
          <p:cNvPr id="74" name="Gerade Verbindung mit Pfeil 73"/>
          <p:cNvCxnSpPr/>
          <p:nvPr/>
        </p:nvCxnSpPr>
        <p:spPr bwMode="auto">
          <a:xfrm flipV="1">
            <a:off x="3923192" y="3880989"/>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75" name="Gerade Verbindung mit Pfeil 74"/>
          <p:cNvCxnSpPr/>
          <p:nvPr/>
        </p:nvCxnSpPr>
        <p:spPr bwMode="auto">
          <a:xfrm flipV="1">
            <a:off x="3920553" y="3323186"/>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76" name="Gerade Verbindung mit Pfeil 75"/>
          <p:cNvCxnSpPr/>
          <p:nvPr/>
        </p:nvCxnSpPr>
        <p:spPr bwMode="auto">
          <a:xfrm flipV="1">
            <a:off x="3901350" y="325521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78" name="Gerade Verbindung mit Pfeil 77"/>
          <p:cNvCxnSpPr/>
          <p:nvPr/>
        </p:nvCxnSpPr>
        <p:spPr bwMode="auto">
          <a:xfrm flipV="1">
            <a:off x="3916736" y="345677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79" name="Gerade Verbindung mit Pfeil 78"/>
          <p:cNvCxnSpPr/>
          <p:nvPr/>
        </p:nvCxnSpPr>
        <p:spPr bwMode="auto">
          <a:xfrm>
            <a:off x="3942398" y="3649445"/>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80" name="Gerade Verbindung mit Pfeil 79"/>
          <p:cNvCxnSpPr/>
          <p:nvPr/>
        </p:nvCxnSpPr>
        <p:spPr bwMode="auto">
          <a:xfrm flipV="1">
            <a:off x="3914181" y="364468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1" name="Gerade Verbindung mit Pfeil 80"/>
          <p:cNvCxnSpPr/>
          <p:nvPr/>
        </p:nvCxnSpPr>
        <p:spPr bwMode="auto">
          <a:xfrm flipV="1">
            <a:off x="3929567" y="384624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2" name="Gerade Verbindung mit Pfeil 81"/>
          <p:cNvCxnSpPr/>
          <p:nvPr/>
        </p:nvCxnSpPr>
        <p:spPr bwMode="auto">
          <a:xfrm>
            <a:off x="3931753" y="4031874"/>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83" name="Gerade Verbindung mit Pfeil 82"/>
          <p:cNvCxnSpPr/>
          <p:nvPr/>
        </p:nvCxnSpPr>
        <p:spPr bwMode="auto">
          <a:xfrm flipV="1">
            <a:off x="3903536" y="4027110"/>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4" name="Gerade Verbindung mit Pfeil 83"/>
          <p:cNvCxnSpPr/>
          <p:nvPr/>
        </p:nvCxnSpPr>
        <p:spPr bwMode="auto">
          <a:xfrm flipV="1">
            <a:off x="3918922" y="4228675"/>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88" name="Gerade Verbindung mit Pfeil 87"/>
          <p:cNvCxnSpPr/>
          <p:nvPr/>
        </p:nvCxnSpPr>
        <p:spPr bwMode="auto">
          <a:xfrm>
            <a:off x="3945866" y="2851237"/>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91" name="Gerade Verbindung mit Pfeil 90"/>
          <p:cNvCxnSpPr/>
          <p:nvPr/>
        </p:nvCxnSpPr>
        <p:spPr bwMode="auto">
          <a:xfrm>
            <a:off x="3925430" y="2699725"/>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92" name="Gerade Verbindung mit Pfeil 91"/>
          <p:cNvCxnSpPr/>
          <p:nvPr/>
        </p:nvCxnSpPr>
        <p:spPr bwMode="auto">
          <a:xfrm>
            <a:off x="3951976" y="3298368"/>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93" name="Gerade Verbindung mit Pfeil 92"/>
          <p:cNvCxnSpPr/>
          <p:nvPr/>
        </p:nvCxnSpPr>
        <p:spPr bwMode="auto">
          <a:xfrm>
            <a:off x="3931540" y="3146856"/>
            <a:ext cx="1035295" cy="757232"/>
          </a:xfrm>
          <a:prstGeom prst="straightConnector1">
            <a:avLst/>
          </a:prstGeom>
          <a:noFill/>
          <a:ln w="19050" cap="flat" cmpd="sng" algn="ctr">
            <a:solidFill>
              <a:schemeClr val="tx1"/>
            </a:solidFill>
            <a:prstDash val="solid"/>
            <a:round/>
            <a:headEnd type="none" w="med" len="med"/>
            <a:tailEnd type="triangle"/>
          </a:ln>
          <a:effectLst/>
        </p:spPr>
      </p:cxnSp>
      <p:cxnSp>
        <p:nvCxnSpPr>
          <p:cNvPr id="96" name="Gerade Verbindung mit Pfeil 95"/>
          <p:cNvCxnSpPr/>
          <p:nvPr/>
        </p:nvCxnSpPr>
        <p:spPr bwMode="auto">
          <a:xfrm>
            <a:off x="3940989" y="3997125"/>
            <a:ext cx="1025846" cy="162759"/>
          </a:xfrm>
          <a:prstGeom prst="straightConnector1">
            <a:avLst/>
          </a:prstGeom>
          <a:noFill/>
          <a:ln w="19050" cap="flat" cmpd="sng" algn="ctr">
            <a:solidFill>
              <a:schemeClr val="tx1"/>
            </a:solidFill>
            <a:prstDash val="solid"/>
            <a:round/>
            <a:headEnd type="none" w="med" len="med"/>
            <a:tailEnd type="triangle"/>
          </a:ln>
          <a:effectLst/>
        </p:spPr>
      </p:cxnSp>
      <p:cxnSp>
        <p:nvCxnSpPr>
          <p:cNvPr id="97" name="Gerade Verbindung mit Pfeil 96"/>
          <p:cNvCxnSpPr/>
          <p:nvPr/>
        </p:nvCxnSpPr>
        <p:spPr bwMode="auto">
          <a:xfrm>
            <a:off x="3920553" y="3845613"/>
            <a:ext cx="1032032" cy="13500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10839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p:cNvSpPr/>
          <p:nvPr/>
        </p:nvSpPr>
        <p:spPr bwMode="auto">
          <a:xfrm>
            <a:off x="3433630" y="2971800"/>
            <a:ext cx="956451" cy="167232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844048" cy="523220"/>
          </a:xfrm>
          <a:prstGeom prst="rect">
            <a:avLst/>
          </a:prstGeom>
          <a:noFill/>
          <a:ln w="9525">
            <a:noFill/>
            <a:miter lim="800000"/>
            <a:headEnd/>
            <a:tailEnd/>
          </a:ln>
          <a:effectLst/>
        </p:spPr>
        <p:txBody>
          <a:bodyPr wrap="none">
            <a:spAutoFit/>
          </a:bodyPr>
          <a:lstStyle/>
          <a:p>
            <a:pPr>
              <a:buFontTx/>
              <a:buNone/>
            </a:pPr>
            <a:r>
              <a:rPr lang="en-US" sz="2800" dirty="0" err="1" smtClean="0">
                <a:latin typeface="Arial" charset="0"/>
              </a:rPr>
              <a:t>Jnet</a:t>
            </a:r>
            <a:r>
              <a:rPr lang="en-US" sz="2800" dirty="0" smtClean="0">
                <a:latin typeface="Arial" charset="0"/>
              </a:rPr>
              <a:t> architecture</a:t>
            </a:r>
          </a:p>
        </p:txBody>
      </p:sp>
      <p:sp>
        <p:nvSpPr>
          <p:cNvPr id="21" name="Textfeld 20"/>
          <p:cNvSpPr txBox="1"/>
          <p:nvPr/>
        </p:nvSpPr>
        <p:spPr>
          <a:xfrm rot="5400000">
            <a:off x="1309175" y="3594686"/>
            <a:ext cx="3108543" cy="400110"/>
          </a:xfrm>
          <a:prstGeom prst="rect">
            <a:avLst/>
          </a:prstGeom>
          <a:noFill/>
        </p:spPr>
        <p:txBody>
          <a:bodyPr wrap="none" rtlCol="0">
            <a:spAutoFit/>
          </a:bodyPr>
          <a:lstStyle/>
          <a:p>
            <a:pPr>
              <a:buNone/>
            </a:pPr>
            <a:r>
              <a:rPr lang="en-US" sz="2000" dirty="0" smtClean="0">
                <a:latin typeface="Courier New" panose="02070309020205020404" pitchFamily="49" charset="0"/>
                <a:cs typeface="Courier New" panose="02070309020205020404" pitchFamily="49" charset="0"/>
              </a:rPr>
              <a:t>FLAPEDCDE</a:t>
            </a:r>
            <a:r>
              <a:rPr lang="en-US" sz="2000" b="1" dirty="0" smtClean="0">
                <a:latin typeface="Courier New" panose="02070309020205020404" pitchFamily="49" charset="0"/>
                <a:cs typeface="Courier New" panose="02070309020205020404" pitchFamily="49" charset="0"/>
              </a:rPr>
              <a:t>K</a:t>
            </a:r>
            <a:r>
              <a:rPr lang="en-US" sz="2000" dirty="0" smtClean="0">
                <a:latin typeface="Courier New" panose="02070309020205020404" pitchFamily="49" charset="0"/>
                <a:cs typeface="Courier New" panose="02070309020205020404" pitchFamily="49" charset="0"/>
              </a:rPr>
              <a:t>LKLEPNACW</a:t>
            </a:r>
            <a:endParaRPr lang="de-DE" sz="2000"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0" name="Rechteck 29"/>
          <p:cNvSpPr/>
          <p:nvPr/>
        </p:nvSpPr>
        <p:spPr bwMode="auto">
          <a:xfrm>
            <a:off x="3896888" y="3547252"/>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5" name="Rechteck 34"/>
          <p:cNvSpPr/>
          <p:nvPr/>
        </p:nvSpPr>
        <p:spPr bwMode="auto">
          <a:xfrm>
            <a:off x="3901716" y="402055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3890830" y="3087944"/>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2" name="Textfeld 11"/>
          <p:cNvSpPr txBox="1"/>
          <p:nvPr/>
        </p:nvSpPr>
        <p:spPr>
          <a:xfrm rot="5400000">
            <a:off x="3194315" y="3594686"/>
            <a:ext cx="3108543" cy="400110"/>
          </a:xfrm>
          <a:prstGeom prst="rect">
            <a:avLst/>
          </a:prstGeom>
          <a:noFill/>
        </p:spPr>
        <p:txBody>
          <a:bodyPr wrap="none" rtlCol="0">
            <a:spAutoFit/>
          </a:bodyPr>
          <a:lstStyle/>
          <a:p>
            <a:pPr>
              <a:buNone/>
            </a:pPr>
            <a:r>
              <a:rPr lang="en-US" sz="2000" dirty="0" err="1" smtClean="0">
                <a:solidFill>
                  <a:srgbClr val="3399FF"/>
                </a:solidFill>
                <a:latin typeface="Courier New" panose="02070309020205020404" pitchFamily="49" charset="0"/>
                <a:cs typeface="Courier New" panose="02070309020205020404" pitchFamily="49" charset="0"/>
              </a:rPr>
              <a:t>ccaacaaccbbbbbcbbbc</a:t>
            </a:r>
            <a:endParaRPr lang="de-DE" sz="2000" dirty="0" err="1" smtClean="0">
              <a:solidFill>
                <a:srgbClr val="3399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19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p:cNvSpPr/>
          <p:nvPr/>
        </p:nvSpPr>
        <p:spPr bwMode="auto">
          <a:xfrm>
            <a:off x="3433630" y="2971800"/>
            <a:ext cx="956451" cy="167232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844048" cy="523220"/>
          </a:xfrm>
          <a:prstGeom prst="rect">
            <a:avLst/>
          </a:prstGeom>
          <a:noFill/>
          <a:ln w="9525">
            <a:noFill/>
            <a:miter lim="800000"/>
            <a:headEnd/>
            <a:tailEnd/>
          </a:ln>
          <a:effectLst/>
        </p:spPr>
        <p:txBody>
          <a:bodyPr wrap="none">
            <a:spAutoFit/>
          </a:bodyPr>
          <a:lstStyle/>
          <a:p>
            <a:pPr>
              <a:buFontTx/>
              <a:buNone/>
            </a:pPr>
            <a:r>
              <a:rPr lang="en-US" sz="2800" dirty="0" err="1" smtClean="0">
                <a:latin typeface="Arial" charset="0"/>
              </a:rPr>
              <a:t>Jnet</a:t>
            </a:r>
            <a:r>
              <a:rPr lang="en-US" sz="2800" dirty="0" smtClean="0">
                <a:latin typeface="Arial" charset="0"/>
              </a:rPr>
              <a:t> architecture</a:t>
            </a:r>
          </a:p>
        </p:txBody>
      </p:sp>
      <p:sp>
        <p:nvSpPr>
          <p:cNvPr id="21" name="Textfeld 20"/>
          <p:cNvSpPr txBox="1"/>
          <p:nvPr/>
        </p:nvSpPr>
        <p:spPr>
          <a:xfrm rot="5400000">
            <a:off x="1309175" y="3594686"/>
            <a:ext cx="3108543" cy="400110"/>
          </a:xfrm>
          <a:prstGeom prst="rect">
            <a:avLst/>
          </a:prstGeom>
          <a:noFill/>
        </p:spPr>
        <p:txBody>
          <a:bodyPr wrap="none" rtlCol="0">
            <a:spAutoFit/>
          </a:bodyPr>
          <a:lstStyle/>
          <a:p>
            <a:pPr>
              <a:buNone/>
            </a:pPr>
            <a:r>
              <a:rPr lang="en-US" sz="2000" dirty="0" smtClean="0">
                <a:latin typeface="Courier New" panose="02070309020205020404" pitchFamily="49" charset="0"/>
                <a:cs typeface="Courier New" panose="02070309020205020404" pitchFamily="49" charset="0"/>
              </a:rPr>
              <a:t>FLAPEDCDE</a:t>
            </a:r>
            <a:r>
              <a:rPr lang="en-US" sz="2000" b="1" dirty="0" smtClean="0">
                <a:latin typeface="Courier New" panose="02070309020205020404" pitchFamily="49" charset="0"/>
                <a:cs typeface="Courier New" panose="02070309020205020404" pitchFamily="49" charset="0"/>
              </a:rPr>
              <a:t>K</a:t>
            </a:r>
            <a:r>
              <a:rPr lang="en-US" sz="2000" dirty="0" smtClean="0">
                <a:latin typeface="Courier New" panose="02070309020205020404" pitchFamily="49" charset="0"/>
                <a:cs typeface="Courier New" panose="02070309020205020404" pitchFamily="49" charset="0"/>
              </a:rPr>
              <a:t>LKLEPNACW</a:t>
            </a:r>
            <a:endParaRPr lang="de-DE" sz="2000" dirty="0" err="1" smtClean="0">
              <a:latin typeface="Courier New" panose="02070309020205020404" pitchFamily="49" charset="0"/>
              <a:cs typeface="Courier New" panose="02070309020205020404" pitchFamily="49" charset="0"/>
            </a:endParaRPr>
          </a:p>
        </p:txBody>
      </p:sp>
      <p:sp>
        <p:nvSpPr>
          <p:cNvPr id="31" name="Gleichschenkliges Dreieck 30"/>
          <p:cNvSpPr/>
          <p:nvPr/>
        </p:nvSpPr>
        <p:spPr bwMode="auto">
          <a:xfrm rot="16200000">
            <a:off x="3063984" y="3593272"/>
            <a:ext cx="356175" cy="317802"/>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30" name="Rechteck 29"/>
          <p:cNvSpPr/>
          <p:nvPr/>
        </p:nvSpPr>
        <p:spPr bwMode="auto">
          <a:xfrm>
            <a:off x="3896888" y="3547252"/>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5" name="Rechteck 34"/>
          <p:cNvSpPr/>
          <p:nvPr/>
        </p:nvSpPr>
        <p:spPr bwMode="auto">
          <a:xfrm>
            <a:off x="3901716" y="4020555"/>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36" name="Rechteck 35"/>
          <p:cNvSpPr/>
          <p:nvPr/>
        </p:nvSpPr>
        <p:spPr bwMode="auto">
          <a:xfrm>
            <a:off x="3890830" y="3087944"/>
            <a:ext cx="378785"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sp>
        <p:nvSpPr>
          <p:cNvPr id="54" name="Rectangle 4"/>
          <p:cNvSpPr>
            <a:spLocks noChangeArrowheads="1"/>
          </p:cNvSpPr>
          <p:nvPr/>
        </p:nvSpPr>
        <p:spPr bwMode="auto">
          <a:xfrm>
            <a:off x="3733800" y="1661811"/>
            <a:ext cx="4900701" cy="523220"/>
          </a:xfrm>
          <a:prstGeom prst="rect">
            <a:avLst/>
          </a:prstGeom>
          <a:noFill/>
          <a:ln w="9525">
            <a:noFill/>
            <a:miter lim="800000"/>
            <a:headEnd/>
            <a:tailEnd/>
          </a:ln>
          <a:effectLst/>
        </p:spPr>
        <p:txBody>
          <a:bodyPr wrap="none">
            <a:spAutoFit/>
          </a:bodyPr>
          <a:lstStyle/>
          <a:p>
            <a:pPr>
              <a:buFontTx/>
              <a:buNone/>
            </a:pPr>
            <a:r>
              <a:rPr lang="en-US" sz="2800" dirty="0" smtClean="0">
                <a:solidFill>
                  <a:schemeClr val="accent6">
                    <a:lumMod val="60000"/>
                    <a:lumOff val="40000"/>
                  </a:schemeClr>
                </a:solidFill>
                <a:latin typeface="Arial" charset="0"/>
              </a:rPr>
              <a:t>Structure to structure network</a:t>
            </a:r>
          </a:p>
        </p:txBody>
      </p:sp>
      <p:cxnSp>
        <p:nvCxnSpPr>
          <p:cNvPr id="12" name="Gerade Verbindung mit Pfeil 11"/>
          <p:cNvCxnSpPr/>
          <p:nvPr/>
        </p:nvCxnSpPr>
        <p:spPr bwMode="auto">
          <a:xfrm>
            <a:off x="5299312" y="2499925"/>
            <a:ext cx="1050806" cy="743588"/>
          </a:xfrm>
          <a:prstGeom prst="straightConnector1">
            <a:avLst/>
          </a:prstGeom>
          <a:noFill/>
          <a:ln w="19050" cap="flat" cmpd="sng" algn="ctr">
            <a:solidFill>
              <a:schemeClr val="tx1"/>
            </a:solidFill>
            <a:prstDash val="solid"/>
            <a:round/>
            <a:headEnd type="none" w="med" len="med"/>
            <a:tailEnd type="triangle"/>
          </a:ln>
          <a:effectLst/>
        </p:spPr>
      </p:cxnSp>
      <p:sp>
        <p:nvSpPr>
          <p:cNvPr id="13" name="Rechteck 12"/>
          <p:cNvSpPr/>
          <p:nvPr/>
        </p:nvSpPr>
        <p:spPr bwMode="auto">
          <a:xfrm>
            <a:off x="7989758" y="3438381"/>
            <a:ext cx="378785" cy="4001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b</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4" name="Gerade Verbindung mit Pfeil 13"/>
          <p:cNvCxnSpPr>
            <a:stCxn id="24" idx="3"/>
          </p:cNvCxnSpPr>
          <p:nvPr/>
        </p:nvCxnSpPr>
        <p:spPr bwMode="auto">
          <a:xfrm flipV="1">
            <a:off x="6728903" y="3615394"/>
            <a:ext cx="1260854" cy="105478"/>
          </a:xfrm>
          <a:prstGeom prst="straightConnector1">
            <a:avLst/>
          </a:prstGeom>
          <a:noFill/>
          <a:ln w="19050" cap="flat" cmpd="sng" algn="ctr">
            <a:solidFill>
              <a:schemeClr val="tx1"/>
            </a:solidFill>
            <a:prstDash val="solid"/>
            <a:round/>
            <a:headEnd type="none" w="med" len="med"/>
            <a:tailEnd type="triangle"/>
          </a:ln>
          <a:effectLst/>
        </p:spPr>
      </p:cxnSp>
      <p:cxnSp>
        <p:nvCxnSpPr>
          <p:cNvPr id="15" name="Gerade Verbindung mit Pfeil 14"/>
          <p:cNvCxnSpPr>
            <a:endCxn id="13" idx="1"/>
          </p:cNvCxnSpPr>
          <p:nvPr/>
        </p:nvCxnSpPr>
        <p:spPr bwMode="auto">
          <a:xfrm flipV="1">
            <a:off x="6728901" y="3638436"/>
            <a:ext cx="1260857" cy="349597"/>
          </a:xfrm>
          <a:prstGeom prst="straightConnector1">
            <a:avLst/>
          </a:prstGeom>
          <a:noFill/>
          <a:ln w="19050" cap="flat" cmpd="sng" algn="ctr">
            <a:solidFill>
              <a:schemeClr val="tx1"/>
            </a:solidFill>
            <a:prstDash val="solid"/>
            <a:round/>
            <a:headEnd type="none" w="med" len="med"/>
            <a:tailEnd type="triangle"/>
          </a:ln>
          <a:effectLst/>
        </p:spPr>
      </p:cxnSp>
      <p:sp>
        <p:nvSpPr>
          <p:cNvPr id="16" name="Rechteck 15"/>
          <p:cNvSpPr/>
          <p:nvPr/>
        </p:nvSpPr>
        <p:spPr bwMode="auto">
          <a:xfrm>
            <a:off x="7989758" y="4014921"/>
            <a:ext cx="378785" cy="4001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c</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7" name="Rechteck 16"/>
          <p:cNvSpPr/>
          <p:nvPr/>
        </p:nvSpPr>
        <p:spPr bwMode="auto">
          <a:xfrm>
            <a:off x="7989757" y="2879260"/>
            <a:ext cx="378785" cy="4001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a</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8" name="Gerade Verbindung mit Pfeil 17"/>
          <p:cNvCxnSpPr>
            <a:endCxn id="17" idx="1"/>
          </p:cNvCxnSpPr>
          <p:nvPr/>
        </p:nvCxnSpPr>
        <p:spPr bwMode="auto">
          <a:xfrm flipV="1">
            <a:off x="6728900" y="3079315"/>
            <a:ext cx="1260857" cy="813326"/>
          </a:xfrm>
          <a:prstGeom prst="straightConnector1">
            <a:avLst/>
          </a:prstGeom>
          <a:noFill/>
          <a:ln w="19050" cap="flat" cmpd="sng" algn="ctr">
            <a:solidFill>
              <a:schemeClr val="tx1"/>
            </a:solidFill>
            <a:prstDash val="solid"/>
            <a:round/>
            <a:headEnd type="none" w="med" len="med"/>
            <a:tailEnd type="triangle"/>
          </a:ln>
          <a:effectLst/>
        </p:spPr>
      </p:cxnSp>
      <p:cxnSp>
        <p:nvCxnSpPr>
          <p:cNvPr id="19" name="Gerade Verbindung mit Pfeil 18"/>
          <p:cNvCxnSpPr>
            <a:endCxn id="17" idx="1"/>
          </p:cNvCxnSpPr>
          <p:nvPr/>
        </p:nvCxnSpPr>
        <p:spPr bwMode="auto">
          <a:xfrm flipV="1">
            <a:off x="6728903" y="3079315"/>
            <a:ext cx="1260854" cy="169966"/>
          </a:xfrm>
          <a:prstGeom prst="straightConnector1">
            <a:avLst/>
          </a:prstGeom>
          <a:noFill/>
          <a:ln w="19050" cap="flat" cmpd="sng" algn="ctr">
            <a:solidFill>
              <a:schemeClr val="tx1"/>
            </a:solidFill>
            <a:prstDash val="solid"/>
            <a:round/>
            <a:headEnd type="none" w="med" len="med"/>
            <a:tailEnd type="triangle"/>
          </a:ln>
          <a:effectLst/>
        </p:spPr>
      </p:cxnSp>
      <p:cxnSp>
        <p:nvCxnSpPr>
          <p:cNvPr id="20" name="Gerade Verbindung mit Pfeil 19"/>
          <p:cNvCxnSpPr/>
          <p:nvPr/>
        </p:nvCxnSpPr>
        <p:spPr bwMode="auto">
          <a:xfrm>
            <a:off x="6737780" y="4063631"/>
            <a:ext cx="1251977" cy="126805"/>
          </a:xfrm>
          <a:prstGeom prst="straightConnector1">
            <a:avLst/>
          </a:prstGeom>
          <a:noFill/>
          <a:ln w="19050" cap="flat" cmpd="sng" algn="ctr">
            <a:solidFill>
              <a:schemeClr val="tx1"/>
            </a:solidFill>
            <a:prstDash val="solid"/>
            <a:round/>
            <a:headEnd type="none" w="med" len="med"/>
            <a:tailEnd type="triangle"/>
          </a:ln>
          <a:effectLst/>
        </p:spPr>
      </p:cxnSp>
      <p:cxnSp>
        <p:nvCxnSpPr>
          <p:cNvPr id="22" name="Gerade Verbindung mit Pfeil 21"/>
          <p:cNvCxnSpPr>
            <a:endCxn id="16" idx="1"/>
          </p:cNvCxnSpPr>
          <p:nvPr/>
        </p:nvCxnSpPr>
        <p:spPr bwMode="auto">
          <a:xfrm>
            <a:off x="6728902" y="3371692"/>
            <a:ext cx="1260856" cy="843284"/>
          </a:xfrm>
          <a:prstGeom prst="straightConnector1">
            <a:avLst/>
          </a:prstGeom>
          <a:noFill/>
          <a:ln w="19050" cap="flat" cmpd="sng" algn="ctr">
            <a:solidFill>
              <a:schemeClr val="tx1"/>
            </a:solidFill>
            <a:prstDash val="solid"/>
            <a:round/>
            <a:headEnd type="none" w="med" len="med"/>
            <a:tailEnd type="triangle"/>
          </a:ln>
          <a:effectLst/>
        </p:spPr>
      </p:cxnSp>
      <p:sp>
        <p:nvSpPr>
          <p:cNvPr id="23" name="Rechteck 22"/>
          <p:cNvSpPr/>
          <p:nvPr/>
        </p:nvSpPr>
        <p:spPr bwMode="auto">
          <a:xfrm>
            <a:off x="4953000" y="2362200"/>
            <a:ext cx="378785" cy="280748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sp>
        <p:nvSpPr>
          <p:cNvPr id="24" name="Rechteck 23"/>
          <p:cNvSpPr/>
          <p:nvPr/>
        </p:nvSpPr>
        <p:spPr bwMode="auto">
          <a:xfrm>
            <a:off x="6350118" y="3140192"/>
            <a:ext cx="378785" cy="116136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Char char="•"/>
              <a:tabLst/>
            </a:pPr>
            <a:endParaRPr kumimoji="0" lang="de-DE" sz="3200" b="0" i="0" u="none" strike="noStrike" cap="none" normalizeH="0" baseline="0" smtClean="0">
              <a:ln>
                <a:noFill/>
              </a:ln>
              <a:solidFill>
                <a:schemeClr val="tx1"/>
              </a:solidFill>
              <a:effectLst/>
              <a:latin typeface="Verdana" pitchFamily="34" charset="0"/>
            </a:endParaRPr>
          </a:p>
        </p:txBody>
      </p:sp>
      <p:cxnSp>
        <p:nvCxnSpPr>
          <p:cNvPr id="25" name="Gerade Verbindung mit Pfeil 24"/>
          <p:cNvCxnSpPr/>
          <p:nvPr/>
        </p:nvCxnSpPr>
        <p:spPr bwMode="auto">
          <a:xfrm>
            <a:off x="5338160" y="3279370"/>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26" name="Gerade Verbindung mit Pfeil 25"/>
          <p:cNvCxnSpPr/>
          <p:nvPr/>
        </p:nvCxnSpPr>
        <p:spPr bwMode="auto">
          <a:xfrm flipV="1">
            <a:off x="5351459" y="3539012"/>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27" name="Gerade Verbindung mit Pfeil 26"/>
          <p:cNvCxnSpPr/>
          <p:nvPr/>
        </p:nvCxnSpPr>
        <p:spPr bwMode="auto">
          <a:xfrm>
            <a:off x="5336949" y="2975834"/>
            <a:ext cx="1050806" cy="743588"/>
          </a:xfrm>
          <a:prstGeom prst="straightConnector1">
            <a:avLst/>
          </a:prstGeom>
          <a:noFill/>
          <a:ln w="19050" cap="flat" cmpd="sng" algn="ctr">
            <a:solidFill>
              <a:schemeClr val="tx1"/>
            </a:solidFill>
            <a:prstDash val="solid"/>
            <a:round/>
            <a:headEnd type="none" w="med" len="med"/>
            <a:tailEnd type="triangle"/>
          </a:ln>
          <a:effectLst/>
        </p:spPr>
      </p:cxnSp>
      <p:cxnSp>
        <p:nvCxnSpPr>
          <p:cNvPr id="28" name="Gerade Verbindung mit Pfeil 27"/>
          <p:cNvCxnSpPr>
            <a:stCxn id="23" idx="3"/>
          </p:cNvCxnSpPr>
          <p:nvPr/>
        </p:nvCxnSpPr>
        <p:spPr bwMode="auto">
          <a:xfrm>
            <a:off x="5331785" y="3765940"/>
            <a:ext cx="1062894" cy="52550"/>
          </a:xfrm>
          <a:prstGeom prst="straightConnector1">
            <a:avLst/>
          </a:prstGeom>
          <a:noFill/>
          <a:ln w="19050" cap="flat" cmpd="sng" algn="ctr">
            <a:solidFill>
              <a:schemeClr val="tx1"/>
            </a:solidFill>
            <a:prstDash val="solid"/>
            <a:round/>
            <a:headEnd type="none" w="med" len="med"/>
            <a:tailEnd type="triangle"/>
          </a:ln>
          <a:effectLst/>
        </p:spPr>
      </p:cxnSp>
      <p:cxnSp>
        <p:nvCxnSpPr>
          <p:cNvPr id="29" name="Gerade Verbindung mit Pfeil 28"/>
          <p:cNvCxnSpPr/>
          <p:nvPr/>
        </p:nvCxnSpPr>
        <p:spPr bwMode="auto">
          <a:xfrm flipV="1">
            <a:off x="5306472" y="4173725"/>
            <a:ext cx="1041460" cy="944463"/>
          </a:xfrm>
          <a:prstGeom prst="straightConnector1">
            <a:avLst/>
          </a:prstGeom>
          <a:noFill/>
          <a:ln w="19050" cap="flat" cmpd="sng" algn="ctr">
            <a:solidFill>
              <a:schemeClr val="tx1"/>
            </a:solidFill>
            <a:prstDash val="solid"/>
            <a:round/>
            <a:headEnd type="none" w="med" len="med"/>
            <a:tailEnd type="triangle"/>
          </a:ln>
          <a:effectLst/>
        </p:spPr>
      </p:cxnSp>
      <p:cxnSp>
        <p:nvCxnSpPr>
          <p:cNvPr id="32" name="Gerade Verbindung mit Pfeil 31"/>
          <p:cNvCxnSpPr/>
          <p:nvPr/>
        </p:nvCxnSpPr>
        <p:spPr bwMode="auto">
          <a:xfrm flipV="1">
            <a:off x="5331785" y="3900384"/>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33" name="Gerade Verbindung mit Pfeil 32"/>
          <p:cNvCxnSpPr/>
          <p:nvPr/>
        </p:nvCxnSpPr>
        <p:spPr bwMode="auto">
          <a:xfrm flipV="1">
            <a:off x="5329146" y="3342581"/>
            <a:ext cx="1005583" cy="1103743"/>
          </a:xfrm>
          <a:prstGeom prst="straightConnector1">
            <a:avLst/>
          </a:prstGeom>
          <a:noFill/>
          <a:ln w="19050" cap="flat" cmpd="sng" algn="ctr">
            <a:solidFill>
              <a:schemeClr val="tx1"/>
            </a:solidFill>
            <a:prstDash val="solid"/>
            <a:round/>
            <a:headEnd type="none" w="med" len="med"/>
            <a:tailEnd type="triangle"/>
          </a:ln>
          <a:effectLst/>
        </p:spPr>
      </p:cxnSp>
      <p:cxnSp>
        <p:nvCxnSpPr>
          <p:cNvPr id="34" name="Gerade Verbindung mit Pfeil 33"/>
          <p:cNvCxnSpPr/>
          <p:nvPr/>
        </p:nvCxnSpPr>
        <p:spPr bwMode="auto">
          <a:xfrm flipV="1">
            <a:off x="5309943" y="327460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37" name="Gerade Verbindung mit Pfeil 36"/>
          <p:cNvCxnSpPr/>
          <p:nvPr/>
        </p:nvCxnSpPr>
        <p:spPr bwMode="auto">
          <a:xfrm flipV="1">
            <a:off x="5325329" y="347617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38" name="Gerade Verbindung mit Pfeil 37"/>
          <p:cNvCxnSpPr/>
          <p:nvPr/>
        </p:nvCxnSpPr>
        <p:spPr bwMode="auto">
          <a:xfrm>
            <a:off x="5350991" y="3668840"/>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39" name="Gerade Verbindung mit Pfeil 38"/>
          <p:cNvCxnSpPr/>
          <p:nvPr/>
        </p:nvCxnSpPr>
        <p:spPr bwMode="auto">
          <a:xfrm flipV="1">
            <a:off x="5322774" y="3664076"/>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0" name="Gerade Verbindung mit Pfeil 39"/>
          <p:cNvCxnSpPr/>
          <p:nvPr/>
        </p:nvCxnSpPr>
        <p:spPr bwMode="auto">
          <a:xfrm flipV="1">
            <a:off x="5338160" y="3865641"/>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Gerade Verbindung mit Pfeil 40"/>
          <p:cNvCxnSpPr/>
          <p:nvPr/>
        </p:nvCxnSpPr>
        <p:spPr bwMode="auto">
          <a:xfrm>
            <a:off x="5340346" y="4051269"/>
            <a:ext cx="1018882" cy="63211"/>
          </a:xfrm>
          <a:prstGeom prst="straightConnector1">
            <a:avLst/>
          </a:prstGeom>
          <a:noFill/>
          <a:ln w="19050" cap="flat" cmpd="sng" algn="ctr">
            <a:solidFill>
              <a:schemeClr val="tx1"/>
            </a:solidFill>
            <a:prstDash val="solid"/>
            <a:round/>
            <a:headEnd type="none" w="med" len="med"/>
            <a:tailEnd type="triangle"/>
          </a:ln>
          <a:effectLst/>
        </p:spPr>
      </p:cxnSp>
      <p:cxnSp>
        <p:nvCxnSpPr>
          <p:cNvPr id="42" name="Gerade Verbindung mit Pfeil 41"/>
          <p:cNvCxnSpPr/>
          <p:nvPr/>
        </p:nvCxnSpPr>
        <p:spPr bwMode="auto">
          <a:xfrm flipV="1">
            <a:off x="5312129" y="4046505"/>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3" name="Gerade Verbindung mit Pfeil 42"/>
          <p:cNvCxnSpPr/>
          <p:nvPr/>
        </p:nvCxnSpPr>
        <p:spPr bwMode="auto">
          <a:xfrm flipV="1">
            <a:off x="5327515" y="4248070"/>
            <a:ext cx="1024786" cy="116144"/>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Gerade Verbindung mit Pfeil 43"/>
          <p:cNvCxnSpPr/>
          <p:nvPr/>
        </p:nvCxnSpPr>
        <p:spPr bwMode="auto">
          <a:xfrm>
            <a:off x="5354459" y="2870632"/>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Gerade Verbindung mit Pfeil 44"/>
          <p:cNvCxnSpPr/>
          <p:nvPr/>
        </p:nvCxnSpPr>
        <p:spPr bwMode="auto">
          <a:xfrm>
            <a:off x="5334023" y="2719120"/>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46" name="Gerade Verbindung mit Pfeil 45"/>
          <p:cNvCxnSpPr/>
          <p:nvPr/>
        </p:nvCxnSpPr>
        <p:spPr bwMode="auto">
          <a:xfrm>
            <a:off x="5360569" y="3317763"/>
            <a:ext cx="1014859" cy="591855"/>
          </a:xfrm>
          <a:prstGeom prst="straightConnector1">
            <a:avLst/>
          </a:prstGeom>
          <a:noFill/>
          <a:ln w="19050" cap="flat" cmpd="sng" algn="ctr">
            <a:solidFill>
              <a:schemeClr val="tx1"/>
            </a:solidFill>
            <a:prstDash val="solid"/>
            <a:round/>
            <a:headEnd type="none" w="med" len="med"/>
            <a:tailEnd type="triangle"/>
          </a:ln>
          <a:effectLst/>
        </p:spPr>
      </p:cxnSp>
      <p:cxnSp>
        <p:nvCxnSpPr>
          <p:cNvPr id="47" name="Gerade Verbindung mit Pfeil 46"/>
          <p:cNvCxnSpPr/>
          <p:nvPr/>
        </p:nvCxnSpPr>
        <p:spPr bwMode="auto">
          <a:xfrm>
            <a:off x="5340133" y="3166251"/>
            <a:ext cx="1035295" cy="757232"/>
          </a:xfrm>
          <a:prstGeom prst="straightConnector1">
            <a:avLst/>
          </a:prstGeom>
          <a:noFill/>
          <a:ln w="19050" cap="flat" cmpd="sng" algn="ctr">
            <a:solidFill>
              <a:schemeClr val="tx1"/>
            </a:solidFill>
            <a:prstDash val="solid"/>
            <a:round/>
            <a:headEnd type="none" w="med" len="med"/>
            <a:tailEnd type="triangle"/>
          </a:ln>
          <a:effectLst/>
        </p:spPr>
      </p:cxnSp>
      <p:cxnSp>
        <p:nvCxnSpPr>
          <p:cNvPr id="48" name="Gerade Verbindung mit Pfeil 47"/>
          <p:cNvCxnSpPr/>
          <p:nvPr/>
        </p:nvCxnSpPr>
        <p:spPr bwMode="auto">
          <a:xfrm>
            <a:off x="5349582" y="4016520"/>
            <a:ext cx="1025846" cy="162759"/>
          </a:xfrm>
          <a:prstGeom prst="straightConnector1">
            <a:avLst/>
          </a:prstGeom>
          <a:noFill/>
          <a:ln w="19050" cap="flat" cmpd="sng" algn="ctr">
            <a:solidFill>
              <a:schemeClr val="tx1"/>
            </a:solidFill>
            <a:prstDash val="solid"/>
            <a:round/>
            <a:headEnd type="none" w="med" len="med"/>
            <a:tailEnd type="triangle"/>
          </a:ln>
          <a:effectLst/>
        </p:spPr>
      </p:cxnSp>
      <p:cxnSp>
        <p:nvCxnSpPr>
          <p:cNvPr id="49" name="Gerade Verbindung mit Pfeil 48"/>
          <p:cNvCxnSpPr/>
          <p:nvPr/>
        </p:nvCxnSpPr>
        <p:spPr bwMode="auto">
          <a:xfrm>
            <a:off x="5329146" y="3865008"/>
            <a:ext cx="1032032" cy="135000"/>
          </a:xfrm>
          <a:prstGeom prst="straightConnector1">
            <a:avLst/>
          </a:prstGeom>
          <a:noFill/>
          <a:ln w="19050" cap="flat" cmpd="sng" algn="ctr">
            <a:solidFill>
              <a:schemeClr val="tx1"/>
            </a:solidFill>
            <a:prstDash val="solid"/>
            <a:round/>
            <a:headEnd type="none" w="med" len="med"/>
            <a:tailEnd type="triangle"/>
          </a:ln>
          <a:effectLst/>
        </p:spPr>
      </p:cxnSp>
      <p:sp>
        <p:nvSpPr>
          <p:cNvPr id="50" name="Rectangle 4"/>
          <p:cNvSpPr>
            <a:spLocks noChangeArrowheads="1"/>
          </p:cNvSpPr>
          <p:nvPr/>
        </p:nvSpPr>
        <p:spPr bwMode="auto">
          <a:xfrm>
            <a:off x="3063502" y="5287901"/>
            <a:ext cx="5833648" cy="1384995"/>
          </a:xfrm>
          <a:prstGeom prst="rect">
            <a:avLst/>
          </a:prstGeom>
          <a:noFill/>
          <a:ln w="9525">
            <a:noFill/>
            <a:miter lim="800000"/>
            <a:headEnd/>
            <a:tailEnd/>
          </a:ln>
          <a:effectLst/>
        </p:spPr>
        <p:txBody>
          <a:bodyPr wrap="none">
            <a:spAutoFit/>
          </a:bodyPr>
          <a:lstStyle/>
          <a:p>
            <a:pPr>
              <a:buFontTx/>
              <a:buNone/>
            </a:pPr>
            <a:r>
              <a:rPr lang="en-US" sz="2800" dirty="0" smtClean="0">
                <a:solidFill>
                  <a:schemeClr val="accent6">
                    <a:lumMod val="60000"/>
                    <a:lumOff val="40000"/>
                  </a:schemeClr>
                </a:solidFill>
                <a:latin typeface="Arial" charset="0"/>
              </a:rPr>
              <a:t>Input layer = window of 19 residues</a:t>
            </a:r>
          </a:p>
          <a:p>
            <a:pPr>
              <a:buFontTx/>
              <a:buNone/>
            </a:pPr>
            <a:r>
              <a:rPr lang="en-US" sz="2800" dirty="0" smtClean="0">
                <a:solidFill>
                  <a:schemeClr val="accent6">
                    <a:lumMod val="60000"/>
                    <a:lumOff val="40000"/>
                  </a:schemeClr>
                </a:solidFill>
                <a:latin typeface="Arial" charset="0"/>
              </a:rPr>
              <a:t>Hidden layer = 9 neurons</a:t>
            </a:r>
          </a:p>
          <a:p>
            <a:pPr>
              <a:buFontTx/>
              <a:buNone/>
            </a:pPr>
            <a:r>
              <a:rPr lang="en-US" sz="2800" dirty="0" smtClean="0">
                <a:solidFill>
                  <a:schemeClr val="accent6">
                    <a:lumMod val="60000"/>
                    <a:lumOff val="40000"/>
                  </a:schemeClr>
                </a:solidFill>
                <a:latin typeface="Arial" charset="0"/>
              </a:rPr>
              <a:t>Output layer = 3 neurons</a:t>
            </a:r>
          </a:p>
        </p:txBody>
      </p:sp>
      <p:sp>
        <p:nvSpPr>
          <p:cNvPr id="51" name="Textfeld 50"/>
          <p:cNvSpPr txBox="1"/>
          <p:nvPr/>
        </p:nvSpPr>
        <p:spPr>
          <a:xfrm rot="5400000">
            <a:off x="3194315" y="3594686"/>
            <a:ext cx="3108543" cy="400110"/>
          </a:xfrm>
          <a:prstGeom prst="rect">
            <a:avLst/>
          </a:prstGeom>
          <a:noFill/>
        </p:spPr>
        <p:txBody>
          <a:bodyPr wrap="none" rtlCol="0">
            <a:spAutoFit/>
          </a:bodyPr>
          <a:lstStyle/>
          <a:p>
            <a:pPr>
              <a:buNone/>
            </a:pPr>
            <a:r>
              <a:rPr lang="en-US" sz="2000" dirty="0" err="1" smtClean="0">
                <a:solidFill>
                  <a:srgbClr val="3399FF"/>
                </a:solidFill>
                <a:latin typeface="Courier New" panose="02070309020205020404" pitchFamily="49" charset="0"/>
                <a:cs typeface="Courier New" panose="02070309020205020404" pitchFamily="49" charset="0"/>
              </a:rPr>
              <a:t>ccaacaaccbbbbbcbbbc</a:t>
            </a:r>
            <a:endParaRPr lang="de-DE" sz="2000" dirty="0" err="1" smtClean="0">
              <a:solidFill>
                <a:srgbClr val="3399FF"/>
              </a:solidFill>
              <a:latin typeface="Courier New" panose="02070309020205020404" pitchFamily="49" charset="0"/>
              <a:cs typeface="Courier New" panose="02070309020205020404" pitchFamily="49" charset="0"/>
            </a:endParaRPr>
          </a:p>
        </p:txBody>
      </p:sp>
      <p:sp>
        <p:nvSpPr>
          <p:cNvPr id="52" name="Textfeld 51"/>
          <p:cNvSpPr txBox="1"/>
          <p:nvPr/>
        </p:nvSpPr>
        <p:spPr>
          <a:xfrm rot="5400000">
            <a:off x="7109880" y="3580165"/>
            <a:ext cx="3108543" cy="400110"/>
          </a:xfrm>
          <a:prstGeom prst="rect">
            <a:avLst/>
          </a:prstGeom>
          <a:noFill/>
        </p:spPr>
        <p:txBody>
          <a:bodyPr wrap="none" rtlCol="0">
            <a:spAutoFit/>
          </a:bodyPr>
          <a:lstStyle/>
          <a:p>
            <a:pPr>
              <a:buNone/>
            </a:pPr>
            <a:r>
              <a:rPr lang="en-US" sz="2000" dirty="0" err="1" smtClean="0">
                <a:solidFill>
                  <a:srgbClr val="3399FF"/>
                </a:solidFill>
                <a:latin typeface="Courier New" panose="02070309020205020404" pitchFamily="49" charset="0"/>
                <a:cs typeface="Courier New" panose="02070309020205020404" pitchFamily="49" charset="0"/>
              </a:rPr>
              <a:t>ccaaaaacccbbbbbbbbc</a:t>
            </a:r>
            <a:endParaRPr lang="de-DE" sz="2000" dirty="0" err="1" smtClean="0">
              <a:solidFill>
                <a:srgbClr val="3399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29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2057400" y="841243"/>
            <a:ext cx="6309907" cy="4861981"/>
          </a:xfrm>
          <a:prstGeom prst="rect">
            <a:avLst/>
          </a:prstGeom>
        </p:spPr>
      </p:pic>
      <p:sp>
        <p:nvSpPr>
          <p:cNvPr id="43008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30085" name="Rectangle 5"/>
          <p:cNvSpPr>
            <a:spLocks noChangeArrowheads="1"/>
          </p:cNvSpPr>
          <p:nvPr/>
        </p:nvSpPr>
        <p:spPr bwMode="auto">
          <a:xfrm>
            <a:off x="152400" y="6141506"/>
            <a:ext cx="7315200" cy="461665"/>
          </a:xfrm>
          <a:prstGeom prst="rect">
            <a:avLst/>
          </a:prstGeom>
          <a:noFill/>
          <a:ln w="9525">
            <a:noFill/>
            <a:miter lim="800000"/>
            <a:headEnd/>
            <a:tailEnd/>
          </a:ln>
          <a:effectLst/>
        </p:spPr>
        <p:txBody>
          <a:bodyPr wrap="square">
            <a:spAutoFit/>
          </a:bodyPr>
          <a:lstStyle/>
          <a:p>
            <a:pPr>
              <a:buFontTx/>
              <a:buNone/>
            </a:pPr>
            <a:r>
              <a:rPr lang="en-US" sz="2400" dirty="0" err="1" smtClean="0">
                <a:latin typeface="Arial" charset="0"/>
              </a:rPr>
              <a:t>Drozdetskiy</a:t>
            </a:r>
            <a:r>
              <a:rPr lang="en-US" sz="2400" dirty="0" smtClean="0">
                <a:latin typeface="Arial" charset="0"/>
              </a:rPr>
              <a:t> </a:t>
            </a:r>
            <a:r>
              <a:rPr lang="en-US" sz="2400" i="1" dirty="0" smtClean="0">
                <a:latin typeface="Arial" charset="0"/>
              </a:rPr>
              <a:t>et al. </a:t>
            </a:r>
            <a:r>
              <a:rPr lang="en-US" sz="2400" dirty="0">
                <a:latin typeface="Arial" charset="0"/>
              </a:rPr>
              <a:t>(</a:t>
            </a:r>
            <a:r>
              <a:rPr lang="en-US" sz="2400" dirty="0" smtClean="0">
                <a:latin typeface="Arial" charset="0"/>
              </a:rPr>
              <a:t>2015) </a:t>
            </a:r>
            <a:r>
              <a:rPr lang="en-US" sz="2400" i="1" dirty="0" smtClean="0">
                <a:latin typeface="Arial" charset="0"/>
              </a:rPr>
              <a:t>Nucleic Acids Research</a:t>
            </a:r>
            <a:endParaRPr lang="en-US" sz="2400" i="1" dirty="0">
              <a:latin typeface="Arial" charset="0"/>
            </a:endParaRPr>
          </a:p>
        </p:txBody>
      </p:sp>
      <p:pic>
        <p:nvPicPr>
          <p:cNvPr id="1026" name="Picture 2" descr="Geoff Bar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1428750" cy="20002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288231" y="3214853"/>
            <a:ext cx="2136562" cy="1200329"/>
          </a:xfrm>
          <a:prstGeom prst="rect">
            <a:avLst/>
          </a:prstGeom>
          <a:noFill/>
          <a:ln w="9525">
            <a:noFill/>
            <a:miter lim="800000"/>
            <a:headEnd/>
            <a:tailEnd/>
          </a:ln>
          <a:effectLst/>
        </p:spPr>
        <p:txBody>
          <a:bodyPr wrap="square">
            <a:spAutoFit/>
          </a:bodyPr>
          <a:lstStyle/>
          <a:p>
            <a:pPr>
              <a:buFontTx/>
              <a:buNone/>
            </a:pPr>
            <a:r>
              <a:rPr lang="en-US" sz="2400" dirty="0">
                <a:latin typeface="Arial" charset="0"/>
              </a:rPr>
              <a:t>Geoff </a:t>
            </a:r>
            <a:r>
              <a:rPr lang="en-US" sz="2400" dirty="0" smtClean="0">
                <a:latin typeface="Arial" charset="0"/>
              </a:rPr>
              <a:t>Barton, University of Dundee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17797" name="Rectangle 5"/>
          <p:cNvSpPr>
            <a:spLocks noChangeArrowheads="1"/>
          </p:cNvSpPr>
          <p:nvPr/>
        </p:nvSpPr>
        <p:spPr bwMode="auto">
          <a:xfrm>
            <a:off x="609600" y="1905000"/>
            <a:ext cx="8001000" cy="2677656"/>
          </a:xfrm>
          <a:prstGeom prst="rect">
            <a:avLst/>
          </a:prstGeom>
          <a:noFill/>
          <a:ln w="9525">
            <a:noFill/>
            <a:miter lim="800000"/>
            <a:headEnd/>
            <a:tailEnd/>
          </a:ln>
          <a:effectLst/>
        </p:spPr>
        <p:txBody>
          <a:bodyPr>
            <a:spAutoFit/>
          </a:bodyPr>
          <a:lstStyle/>
          <a:p>
            <a:pPr>
              <a:buFontTx/>
              <a:buNone/>
            </a:pPr>
            <a:r>
              <a:rPr lang="en-US" sz="2800" dirty="0">
                <a:latin typeface="Arial" charset="0"/>
              </a:rPr>
              <a:t>Uses algorithm Jnet2.0</a:t>
            </a:r>
          </a:p>
          <a:p>
            <a:pPr>
              <a:buFontTx/>
              <a:buNone/>
            </a:pPr>
            <a:r>
              <a:rPr lang="en-US" sz="2800" dirty="0">
                <a:latin typeface="Arial" charset="0"/>
              </a:rPr>
              <a:t>Three state prediction</a:t>
            </a:r>
          </a:p>
          <a:p>
            <a:pPr>
              <a:buFontTx/>
              <a:buNone/>
            </a:pPr>
            <a:r>
              <a:rPr lang="en-US" sz="2800" dirty="0">
                <a:latin typeface="Arial" charset="0"/>
              </a:rPr>
              <a:t>Alpha, beta, coil</a:t>
            </a:r>
          </a:p>
          <a:p>
            <a:pPr>
              <a:buFontTx/>
              <a:buNone/>
            </a:pPr>
            <a:r>
              <a:rPr lang="en-US" sz="2800" dirty="0">
                <a:latin typeface="Arial" charset="0"/>
              </a:rPr>
              <a:t>Accuracy </a:t>
            </a:r>
            <a:r>
              <a:rPr lang="en-US" sz="2800" dirty="0" smtClean="0">
                <a:latin typeface="Arial" charset="0"/>
              </a:rPr>
              <a:t>82.0% (2015); </a:t>
            </a:r>
            <a:r>
              <a:rPr lang="en-US" sz="2800" dirty="0" smtClean="0">
                <a:solidFill>
                  <a:srgbClr val="0000FF"/>
                </a:solidFill>
                <a:latin typeface="Arial" charset="0"/>
              </a:rPr>
              <a:t>81.5</a:t>
            </a:r>
            <a:r>
              <a:rPr lang="en-US" sz="2800" dirty="0">
                <a:solidFill>
                  <a:srgbClr val="0000FF"/>
                </a:solidFill>
                <a:latin typeface="Arial" charset="0"/>
              </a:rPr>
              <a:t>% (2008)</a:t>
            </a:r>
          </a:p>
          <a:p>
            <a:pPr>
              <a:buFontTx/>
              <a:buNone/>
            </a:pPr>
            <a:r>
              <a:rPr lang="en-US" sz="2800" dirty="0">
                <a:latin typeface="Arial" charset="0"/>
              </a:rPr>
              <a:t>But if no homolog (orphan sequence) 65.9%!</a:t>
            </a:r>
          </a:p>
          <a:p>
            <a:pPr>
              <a:buFontTx/>
              <a:buNone/>
            </a:pPr>
            <a:endParaRPr lang="en-US" sz="2800" dirty="0">
              <a:latin typeface="Arial" charset="0"/>
            </a:endParaRPr>
          </a:p>
        </p:txBody>
      </p:sp>
      <p:sp>
        <p:nvSpPr>
          <p:cNvPr id="417798" name="Text Box 6"/>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dirty="0" err="1" smtClean="0"/>
              <a:t>Jpred</a:t>
            </a:r>
            <a:endParaRPr lang="en-US" sz="5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solidFill>
                  <a:schemeClr val="bg1"/>
                </a:solidFill>
              </a:rPr>
              <a:t>Secondary structure prediction</a:t>
            </a:r>
            <a:endParaRPr lang="en-US" sz="4000" dirty="0">
              <a:solidFill>
                <a:schemeClr val="bg1"/>
              </a:solidFill>
            </a:endParaRPr>
          </a:p>
        </p:txBody>
      </p:sp>
      <p:pic>
        <p:nvPicPr>
          <p:cNvPr id="2" name="Grafik 1"/>
          <p:cNvPicPr>
            <a:picLocks noChangeAspect="1"/>
          </p:cNvPicPr>
          <p:nvPr/>
        </p:nvPicPr>
        <p:blipFill>
          <a:blip r:embed="rId3"/>
          <a:stretch>
            <a:fillRect/>
          </a:stretch>
        </p:blipFill>
        <p:spPr>
          <a:xfrm>
            <a:off x="1480030" y="1555630"/>
            <a:ext cx="5878868" cy="3220084"/>
          </a:xfrm>
          <a:prstGeom prst="rect">
            <a:avLst/>
          </a:prstGeom>
        </p:spPr>
      </p:pic>
    </p:spTree>
    <p:extLst>
      <p:ext uri="{BB962C8B-B14F-4D97-AF65-F5344CB8AC3E}">
        <p14:creationId xmlns:p14="http://schemas.microsoft.com/office/powerpoint/2010/main" val="39859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solidFill>
                  <a:schemeClr val="bg1"/>
                </a:solidFill>
              </a:rPr>
              <a:t>Secondary structure prediction</a:t>
            </a:r>
            <a:endParaRPr lang="en-US" sz="4000">
              <a:solidFill>
                <a:schemeClr val="bg1"/>
              </a:solidFill>
            </a:endParaRPr>
          </a:p>
        </p:txBody>
      </p:sp>
      <p:pic>
        <p:nvPicPr>
          <p:cNvPr id="3" name="Grafik 2"/>
          <p:cNvPicPr>
            <a:picLocks noChangeAspect="1"/>
          </p:cNvPicPr>
          <p:nvPr/>
        </p:nvPicPr>
        <p:blipFill>
          <a:blip r:embed="rId3"/>
          <a:stretch>
            <a:fillRect/>
          </a:stretch>
        </p:blipFill>
        <p:spPr>
          <a:xfrm>
            <a:off x="1600200" y="1524000"/>
            <a:ext cx="5715000" cy="3439834"/>
          </a:xfrm>
          <a:prstGeom prst="rect">
            <a:avLst/>
          </a:prstGeom>
        </p:spPr>
      </p:pic>
    </p:spTree>
    <p:extLst>
      <p:ext uri="{BB962C8B-B14F-4D97-AF65-F5344CB8AC3E}">
        <p14:creationId xmlns:p14="http://schemas.microsoft.com/office/powerpoint/2010/main" val="616466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17797" name="Rectangle 5"/>
          <p:cNvSpPr>
            <a:spLocks noChangeArrowheads="1"/>
          </p:cNvSpPr>
          <p:nvPr/>
        </p:nvSpPr>
        <p:spPr bwMode="auto">
          <a:xfrm>
            <a:off x="609600" y="1905000"/>
            <a:ext cx="8001000" cy="2677656"/>
          </a:xfrm>
          <a:prstGeom prst="rect">
            <a:avLst/>
          </a:prstGeom>
          <a:noFill/>
          <a:ln w="9525">
            <a:noFill/>
            <a:miter lim="800000"/>
            <a:headEnd/>
            <a:tailEnd/>
          </a:ln>
          <a:effectLst/>
        </p:spPr>
        <p:txBody>
          <a:bodyPr>
            <a:spAutoFit/>
          </a:bodyPr>
          <a:lstStyle/>
          <a:p>
            <a:pPr>
              <a:buFontTx/>
              <a:buNone/>
            </a:pPr>
            <a:r>
              <a:rPr lang="en-US" sz="2800" dirty="0">
                <a:latin typeface="Arial" charset="0"/>
              </a:rPr>
              <a:t>Uses algorithm Jnet2.0</a:t>
            </a:r>
          </a:p>
          <a:p>
            <a:pPr>
              <a:buFontTx/>
              <a:buNone/>
            </a:pPr>
            <a:r>
              <a:rPr lang="en-US" sz="2800" dirty="0">
                <a:latin typeface="Arial" charset="0"/>
              </a:rPr>
              <a:t>Three state prediction</a:t>
            </a:r>
          </a:p>
          <a:p>
            <a:pPr>
              <a:buFontTx/>
              <a:buNone/>
            </a:pPr>
            <a:r>
              <a:rPr lang="en-US" sz="2800" dirty="0">
                <a:latin typeface="Arial" charset="0"/>
              </a:rPr>
              <a:t>Alpha, beta, coil</a:t>
            </a:r>
          </a:p>
          <a:p>
            <a:pPr>
              <a:buFontTx/>
              <a:buNone/>
            </a:pPr>
            <a:r>
              <a:rPr lang="en-US" sz="2800" dirty="0">
                <a:latin typeface="Arial" charset="0"/>
              </a:rPr>
              <a:t>Accuracy </a:t>
            </a:r>
            <a:r>
              <a:rPr lang="en-US" sz="2800" dirty="0" smtClean="0">
                <a:latin typeface="Arial" charset="0"/>
              </a:rPr>
              <a:t>82.0% (20015); </a:t>
            </a:r>
            <a:r>
              <a:rPr lang="en-US" sz="2800" dirty="0" smtClean="0">
                <a:solidFill>
                  <a:srgbClr val="0000FF"/>
                </a:solidFill>
                <a:latin typeface="Arial" charset="0"/>
              </a:rPr>
              <a:t>81.5</a:t>
            </a:r>
            <a:r>
              <a:rPr lang="en-US" sz="2800" dirty="0">
                <a:solidFill>
                  <a:srgbClr val="0000FF"/>
                </a:solidFill>
                <a:latin typeface="Arial" charset="0"/>
              </a:rPr>
              <a:t>% (2008)</a:t>
            </a:r>
          </a:p>
          <a:p>
            <a:pPr>
              <a:buFontTx/>
              <a:buNone/>
            </a:pPr>
            <a:r>
              <a:rPr lang="en-US" sz="2800" dirty="0">
                <a:latin typeface="Arial" charset="0"/>
              </a:rPr>
              <a:t>But if no homolog (orphan sequence) 65.9%!</a:t>
            </a:r>
          </a:p>
          <a:p>
            <a:pPr>
              <a:buFontTx/>
              <a:buNone/>
            </a:pPr>
            <a:endParaRPr lang="en-US" sz="2800" dirty="0">
              <a:latin typeface="Arial" charset="0"/>
            </a:endParaRPr>
          </a:p>
        </p:txBody>
      </p:sp>
      <p:sp>
        <p:nvSpPr>
          <p:cNvPr id="417798" name="Text Box 6"/>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dirty="0" err="1" smtClean="0"/>
              <a:t>Jpred</a:t>
            </a:r>
            <a:endParaRPr lang="en-US" sz="5400" dirty="0"/>
          </a:p>
        </p:txBody>
      </p:sp>
      <p:sp>
        <p:nvSpPr>
          <p:cNvPr id="3" name="Rechteck 2"/>
          <p:cNvSpPr/>
          <p:nvPr/>
        </p:nvSpPr>
        <p:spPr>
          <a:xfrm>
            <a:off x="609600" y="4419600"/>
            <a:ext cx="7241875" cy="1815882"/>
          </a:xfrm>
          <a:prstGeom prst="rect">
            <a:avLst/>
          </a:prstGeom>
        </p:spPr>
        <p:txBody>
          <a:bodyPr wrap="square">
            <a:spAutoFit/>
          </a:bodyPr>
          <a:lstStyle/>
          <a:p>
            <a:pPr lvl="0">
              <a:buNone/>
            </a:pPr>
            <a:r>
              <a:rPr lang="en-US" sz="2800" dirty="0">
                <a:solidFill>
                  <a:srgbClr val="000000"/>
                </a:solidFill>
                <a:latin typeface="Arial" charset="0"/>
              </a:rPr>
              <a:t>PSIBLAST PSSM matrix</a:t>
            </a:r>
          </a:p>
          <a:p>
            <a:pPr lvl="0">
              <a:buNone/>
            </a:pPr>
            <a:r>
              <a:rPr lang="en-US" sz="2800" dirty="0" err="1">
                <a:solidFill>
                  <a:srgbClr val="000000"/>
                </a:solidFill>
                <a:latin typeface="Arial" charset="0"/>
              </a:rPr>
              <a:t>HMMer</a:t>
            </a:r>
            <a:r>
              <a:rPr lang="en-US" sz="2800" dirty="0">
                <a:solidFill>
                  <a:srgbClr val="000000"/>
                </a:solidFill>
                <a:latin typeface="Arial" charset="0"/>
              </a:rPr>
              <a:t> profiles (instead of aa frequencies)</a:t>
            </a:r>
          </a:p>
          <a:p>
            <a:pPr lvl="0">
              <a:buNone/>
            </a:pPr>
            <a:r>
              <a:rPr lang="en-US" sz="2800" dirty="0">
                <a:solidFill>
                  <a:srgbClr val="000000"/>
                </a:solidFill>
                <a:latin typeface="Arial" charset="0"/>
              </a:rPr>
              <a:t>Multiple neural networks</a:t>
            </a:r>
          </a:p>
          <a:p>
            <a:pPr lvl="0">
              <a:buNone/>
            </a:pPr>
            <a:r>
              <a:rPr lang="en-US" sz="2800" dirty="0">
                <a:solidFill>
                  <a:srgbClr val="000000"/>
                </a:solidFill>
                <a:latin typeface="Arial" charset="0"/>
              </a:rPr>
              <a:t>100 hidden layer units</a:t>
            </a:r>
          </a:p>
        </p:txBody>
      </p:sp>
    </p:spTree>
    <p:extLst>
      <p:ext uri="{BB962C8B-B14F-4D97-AF65-F5344CB8AC3E}">
        <p14:creationId xmlns:p14="http://schemas.microsoft.com/office/powerpoint/2010/main" val="294827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60132" name="Rectangle 4"/>
          <p:cNvSpPr>
            <a:spLocks noChangeArrowheads="1"/>
          </p:cNvSpPr>
          <p:nvPr/>
        </p:nvSpPr>
        <p:spPr bwMode="auto">
          <a:xfrm>
            <a:off x="609600" y="1676400"/>
            <a:ext cx="8001000" cy="4832092"/>
          </a:xfrm>
          <a:prstGeom prst="rect">
            <a:avLst/>
          </a:prstGeom>
          <a:noFill/>
          <a:ln w="9525">
            <a:noFill/>
            <a:miter lim="800000"/>
            <a:headEnd/>
            <a:tailEnd/>
          </a:ln>
          <a:effectLst/>
        </p:spPr>
        <p:txBody>
          <a:bodyPr>
            <a:spAutoFit/>
          </a:bodyPr>
          <a:lstStyle/>
          <a:p>
            <a:pPr>
              <a:buFontTx/>
              <a:buNone/>
            </a:pPr>
            <a:r>
              <a:rPr lang="en-US" sz="2800" dirty="0">
                <a:latin typeface="Arial" charset="0"/>
              </a:rPr>
              <a:t>First, search against PDB sequences using BLAST (but only for warning)</a:t>
            </a:r>
          </a:p>
          <a:p>
            <a:pPr>
              <a:buFontTx/>
              <a:buNone/>
            </a:pPr>
            <a:endParaRPr lang="en-US" sz="2800" dirty="0">
              <a:latin typeface="Arial" charset="0"/>
            </a:endParaRPr>
          </a:p>
          <a:p>
            <a:pPr>
              <a:buFontTx/>
              <a:buNone/>
            </a:pPr>
            <a:r>
              <a:rPr lang="en-US" sz="2800">
                <a:latin typeface="Arial" charset="0"/>
              </a:rPr>
              <a:t>PSIBLAST search of UniRef90, </a:t>
            </a:r>
            <a:r>
              <a:rPr lang="en-US" sz="2800" smtClean="0">
                <a:latin typeface="Arial" charset="0"/>
              </a:rPr>
              <a:t>3 iterations</a:t>
            </a:r>
            <a:r>
              <a:rPr lang="en-US" sz="2800" dirty="0">
                <a:latin typeface="Arial" charset="0"/>
              </a:rPr>
              <a:t>, Alignment of hits (filtered at 75% id)</a:t>
            </a:r>
          </a:p>
          <a:p>
            <a:pPr>
              <a:buFontTx/>
              <a:buNone/>
            </a:pPr>
            <a:endParaRPr lang="en-US" sz="2800" dirty="0">
              <a:latin typeface="Arial" charset="0"/>
            </a:endParaRPr>
          </a:p>
          <a:p>
            <a:pPr>
              <a:buFontTx/>
              <a:buNone/>
            </a:pPr>
            <a:r>
              <a:rPr lang="en-US" sz="2800" dirty="0">
                <a:latin typeface="Arial" charset="0"/>
              </a:rPr>
              <a:t>Profiles from alignment (PSSM and </a:t>
            </a:r>
            <a:r>
              <a:rPr lang="en-US" sz="2800" dirty="0" err="1">
                <a:latin typeface="Arial" charset="0"/>
              </a:rPr>
              <a:t>HMMer</a:t>
            </a:r>
            <a:r>
              <a:rPr lang="en-US" sz="2800" dirty="0">
                <a:latin typeface="Arial" charset="0"/>
              </a:rPr>
              <a:t>)</a:t>
            </a:r>
          </a:p>
          <a:p>
            <a:pPr>
              <a:buFontTx/>
              <a:buNone/>
            </a:pPr>
            <a:endParaRPr lang="en-US" sz="2800" dirty="0">
              <a:latin typeface="Arial" charset="0"/>
            </a:endParaRPr>
          </a:p>
          <a:p>
            <a:pPr>
              <a:buFontTx/>
              <a:buNone/>
            </a:pPr>
            <a:r>
              <a:rPr lang="en-US" sz="2800" dirty="0">
                <a:latin typeface="Arial" charset="0"/>
              </a:rPr>
              <a:t>Profiles are input to </a:t>
            </a:r>
            <a:r>
              <a:rPr lang="en-US" sz="2800" dirty="0" err="1">
                <a:latin typeface="Arial" charset="0"/>
              </a:rPr>
              <a:t>JNet</a:t>
            </a:r>
            <a:endParaRPr lang="en-US" sz="2800" dirty="0">
              <a:latin typeface="Arial" charset="0"/>
            </a:endParaRPr>
          </a:p>
          <a:p>
            <a:pPr>
              <a:buFontTx/>
              <a:buNone/>
            </a:pPr>
            <a:endParaRPr lang="en-US" sz="2800" dirty="0">
              <a:latin typeface="Arial" charset="0"/>
            </a:endParaRPr>
          </a:p>
          <a:p>
            <a:pPr>
              <a:buFontTx/>
              <a:buNone/>
            </a:pPr>
            <a:r>
              <a:rPr lang="en-US" sz="2800" dirty="0">
                <a:latin typeface="Arial" charset="0"/>
              </a:rPr>
              <a:t>Alternative: user provides alignment (faster)</a:t>
            </a:r>
          </a:p>
        </p:txBody>
      </p:sp>
      <p:sp>
        <p:nvSpPr>
          <p:cNvPr id="560133" name="Text Box 5"/>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dirty="0" err="1" smtClean="0"/>
              <a:t>Jpred</a:t>
            </a:r>
            <a:endParaRPr lang="en-US"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415748" name="Rectangle 4"/>
          <p:cNvSpPr>
            <a:spLocks noChangeArrowheads="1"/>
          </p:cNvSpPr>
          <p:nvPr/>
        </p:nvSpPr>
        <p:spPr bwMode="auto">
          <a:xfrm>
            <a:off x="914400" y="1981200"/>
            <a:ext cx="7924800" cy="2838450"/>
          </a:xfrm>
          <a:prstGeom prst="rect">
            <a:avLst/>
          </a:prstGeom>
          <a:noFill/>
          <a:ln w="9525">
            <a:noFill/>
            <a:miter lim="800000"/>
            <a:headEnd/>
            <a:tailEnd/>
          </a:ln>
          <a:effectLst/>
        </p:spPr>
        <p:txBody>
          <a:bodyPr>
            <a:spAutoFit/>
          </a:bodyPr>
          <a:lstStyle/>
          <a:p>
            <a:pPr>
              <a:buFontTx/>
              <a:buNone/>
            </a:pPr>
            <a:r>
              <a:rPr lang="en-US" sz="3600" dirty="0">
                <a:latin typeface="Arial" charset="0"/>
              </a:rPr>
              <a:t>Limits:</a:t>
            </a:r>
          </a:p>
          <a:p>
            <a:pPr>
              <a:buFontTx/>
              <a:buNone/>
            </a:pPr>
            <a:endParaRPr lang="en-US" sz="3600" dirty="0">
              <a:latin typeface="Arial" charset="0"/>
            </a:endParaRPr>
          </a:p>
          <a:p>
            <a:pPr>
              <a:buFontTx/>
              <a:buNone/>
            </a:pPr>
            <a:r>
              <a:rPr lang="en-US" sz="3600" dirty="0">
                <a:latin typeface="Arial" charset="0"/>
              </a:rPr>
              <a:t>Limited to globular proteins</a:t>
            </a:r>
          </a:p>
          <a:p>
            <a:pPr>
              <a:buFontTx/>
              <a:buNone/>
            </a:pPr>
            <a:endParaRPr lang="en-US" sz="3600" dirty="0">
              <a:latin typeface="Arial" charset="0"/>
            </a:endParaRPr>
          </a:p>
          <a:p>
            <a:pPr>
              <a:buFontTx/>
              <a:buNone/>
            </a:pPr>
            <a:r>
              <a:rPr lang="en-US" sz="3600" dirty="0">
                <a:latin typeface="Arial" charset="0"/>
              </a:rPr>
              <a:t>Not for membrane proteins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752600" y="1273629"/>
            <a:ext cx="6637595" cy="5212532"/>
          </a:xfrm>
          <a:prstGeom prst="rect">
            <a:avLst/>
          </a:prstGeom>
        </p:spPr>
      </p:pic>
      <p:sp>
        <p:nvSpPr>
          <p:cNvPr id="41984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19844" name="Rectangle 4"/>
          <p:cNvSpPr>
            <a:spLocks noChangeArrowheads="1"/>
          </p:cNvSpPr>
          <p:nvPr/>
        </p:nvSpPr>
        <p:spPr bwMode="auto">
          <a:xfrm>
            <a:off x="152400" y="701675"/>
            <a:ext cx="5943600" cy="641350"/>
          </a:xfrm>
          <a:prstGeom prst="rect">
            <a:avLst/>
          </a:prstGeom>
          <a:noFill/>
          <a:ln w="9525">
            <a:noFill/>
            <a:miter lim="800000"/>
            <a:headEnd/>
            <a:tailEnd/>
          </a:ln>
          <a:effectLst/>
        </p:spPr>
        <p:txBody>
          <a:bodyPr>
            <a:spAutoFit/>
          </a:bodyPr>
          <a:lstStyle/>
          <a:p>
            <a:pPr>
              <a:buFontTx/>
              <a:buNone/>
            </a:pPr>
            <a:r>
              <a:rPr lang="en-US" sz="3600" dirty="0">
                <a:latin typeface="Arial" charset="0"/>
              </a:rPr>
              <a:t>Advanced </a:t>
            </a:r>
            <a:r>
              <a:rPr lang="en-US" sz="3600" dirty="0" smtClean="0">
                <a:latin typeface="Arial" charset="0"/>
              </a:rPr>
              <a:t>Jpred4 </a:t>
            </a:r>
            <a:r>
              <a:rPr lang="en-US" sz="3600" dirty="0">
                <a:latin typeface="Arial" charset="0"/>
              </a:rPr>
              <a:t>usage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2438400" y="914400"/>
            <a:ext cx="5845047" cy="5814564"/>
          </a:xfrm>
          <a:prstGeom prst="rect">
            <a:avLst/>
          </a:prstGeom>
        </p:spPr>
      </p:pic>
      <p:sp>
        <p:nvSpPr>
          <p:cNvPr id="42189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421892" name="Rectangle 4"/>
          <p:cNvSpPr>
            <a:spLocks noChangeArrowheads="1"/>
          </p:cNvSpPr>
          <p:nvPr/>
        </p:nvSpPr>
        <p:spPr bwMode="auto">
          <a:xfrm>
            <a:off x="152400" y="1295400"/>
            <a:ext cx="2133600" cy="1190625"/>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49892" name="Rectangle 4"/>
          <p:cNvSpPr>
            <a:spLocks noChangeArrowheads="1"/>
          </p:cNvSpPr>
          <p:nvPr/>
        </p:nvSpPr>
        <p:spPr bwMode="auto">
          <a:xfrm>
            <a:off x="152400" y="1295400"/>
            <a:ext cx="5943600" cy="641350"/>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 / </a:t>
            </a:r>
            <a:r>
              <a:rPr lang="en-US" sz="3600" dirty="0" err="1">
                <a:latin typeface="Arial" charset="0"/>
              </a:rPr>
              <a:t>Jalview</a:t>
            </a:r>
            <a:endParaRPr lang="en-US" sz="3600" dirty="0">
              <a:latin typeface="Arial" charset="0"/>
            </a:endParaRPr>
          </a:p>
        </p:txBody>
      </p:sp>
      <p:pic>
        <p:nvPicPr>
          <p:cNvPr id="549894" name="Picture 6"/>
          <p:cNvPicPr>
            <a:picLocks noChangeAspect="1" noChangeArrowheads="1"/>
          </p:cNvPicPr>
          <p:nvPr/>
        </p:nvPicPr>
        <p:blipFill>
          <a:blip r:embed="rId3"/>
          <a:srcRect/>
          <a:stretch>
            <a:fillRect/>
          </a:stretch>
        </p:blipFill>
        <p:spPr bwMode="auto">
          <a:xfrm>
            <a:off x="228600" y="2133600"/>
            <a:ext cx="8410575" cy="3656013"/>
          </a:xfrm>
          <a:prstGeom prst="rect">
            <a:avLst/>
          </a:prstGeom>
          <a:noFill/>
          <a:ln w="9525">
            <a:noFill/>
            <a:miter lim="800000"/>
            <a:headEnd/>
            <a:tailEnd/>
          </a:ln>
          <a:effectLst/>
        </p:spPr>
      </p:pic>
      <p:sp>
        <p:nvSpPr>
          <p:cNvPr id="549896" name="Text Box 8"/>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a:t>JPred</a:t>
            </a:r>
            <a:endParaRPr lang="en-US" sz="5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1940" name="Rectangle 4"/>
          <p:cNvSpPr>
            <a:spLocks noChangeArrowheads="1"/>
          </p:cNvSpPr>
          <p:nvPr/>
        </p:nvSpPr>
        <p:spPr bwMode="auto">
          <a:xfrm>
            <a:off x="152400" y="1295400"/>
            <a:ext cx="5943600" cy="641350"/>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 / view all</a:t>
            </a:r>
          </a:p>
        </p:txBody>
      </p:sp>
      <p:pic>
        <p:nvPicPr>
          <p:cNvPr id="551943" name="Picture 7"/>
          <p:cNvPicPr>
            <a:picLocks noChangeAspect="1" noChangeArrowheads="1"/>
          </p:cNvPicPr>
          <p:nvPr/>
        </p:nvPicPr>
        <p:blipFill>
          <a:blip r:embed="rId3"/>
          <a:srcRect/>
          <a:stretch>
            <a:fillRect/>
          </a:stretch>
        </p:blipFill>
        <p:spPr bwMode="auto">
          <a:xfrm>
            <a:off x="228600" y="2057400"/>
            <a:ext cx="8562975" cy="3600450"/>
          </a:xfrm>
          <a:prstGeom prst="rect">
            <a:avLst/>
          </a:prstGeom>
          <a:noFill/>
          <a:ln w="9525">
            <a:noFill/>
            <a:miter lim="800000"/>
            <a:headEnd/>
            <a:tailEnd/>
          </a:ln>
          <a:effectLst/>
        </p:spPr>
      </p:pic>
      <p:sp>
        <p:nvSpPr>
          <p:cNvPr id="551948" name="Text Box 12"/>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a:t>JPred</a:t>
            </a:r>
            <a:endParaRPr lang="en-US" sz="5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3988" name="Rectangle 4"/>
          <p:cNvSpPr>
            <a:spLocks noChangeArrowheads="1"/>
          </p:cNvSpPr>
          <p:nvPr/>
        </p:nvSpPr>
        <p:spPr bwMode="auto">
          <a:xfrm>
            <a:off x="152400" y="1295400"/>
            <a:ext cx="5943600" cy="641350"/>
          </a:xfrm>
          <a:prstGeom prst="rect">
            <a:avLst/>
          </a:prstGeom>
          <a:noFill/>
          <a:ln w="9525">
            <a:noFill/>
            <a:miter lim="800000"/>
            <a:headEnd/>
            <a:tailEnd/>
          </a:ln>
          <a:effectLst/>
        </p:spPr>
        <p:txBody>
          <a:bodyPr>
            <a:spAutoFit/>
          </a:bodyPr>
          <a:lstStyle/>
          <a:p>
            <a:pPr>
              <a:buFontTx/>
              <a:buNone/>
            </a:pPr>
            <a:r>
              <a:rPr lang="en-US" sz="3600" dirty="0" err="1" smtClean="0">
                <a:latin typeface="Arial" charset="0"/>
              </a:rPr>
              <a:t>Jpred</a:t>
            </a:r>
            <a:r>
              <a:rPr lang="en-US" sz="3600" dirty="0" smtClean="0">
                <a:latin typeface="Arial" charset="0"/>
              </a:rPr>
              <a:t> </a:t>
            </a:r>
            <a:r>
              <a:rPr lang="en-US" sz="3600" dirty="0">
                <a:latin typeface="Arial" charset="0"/>
              </a:rPr>
              <a:t>output / PDF output</a:t>
            </a:r>
          </a:p>
        </p:txBody>
      </p:sp>
      <p:pic>
        <p:nvPicPr>
          <p:cNvPr id="553992" name="Picture 8"/>
          <p:cNvPicPr>
            <a:picLocks noChangeAspect="1" noChangeArrowheads="1"/>
          </p:cNvPicPr>
          <p:nvPr/>
        </p:nvPicPr>
        <p:blipFill>
          <a:blip r:embed="rId3"/>
          <a:srcRect/>
          <a:stretch>
            <a:fillRect/>
          </a:stretch>
        </p:blipFill>
        <p:spPr bwMode="auto">
          <a:xfrm>
            <a:off x="838200" y="2057400"/>
            <a:ext cx="7153275" cy="4019550"/>
          </a:xfrm>
          <a:prstGeom prst="rect">
            <a:avLst/>
          </a:prstGeom>
          <a:noFill/>
          <a:ln w="9525">
            <a:noFill/>
            <a:miter lim="800000"/>
            <a:headEnd/>
            <a:tailEnd/>
          </a:ln>
          <a:effectLst/>
        </p:spPr>
      </p:pic>
      <p:sp>
        <p:nvSpPr>
          <p:cNvPr id="553994" name="Text Box 10"/>
          <p:cNvSpPr txBox="1">
            <a:spLocks noChangeArrowheads="1"/>
          </p:cNvSpPr>
          <p:nvPr/>
        </p:nvSpPr>
        <p:spPr bwMode="auto">
          <a:xfrm>
            <a:off x="0" y="609600"/>
            <a:ext cx="9144000" cy="914400"/>
          </a:xfrm>
          <a:prstGeom prst="rect">
            <a:avLst/>
          </a:prstGeom>
          <a:noFill/>
          <a:ln w="9525">
            <a:noFill/>
            <a:miter lim="800000"/>
            <a:headEnd/>
            <a:tailEnd/>
          </a:ln>
          <a:effectLst/>
        </p:spPr>
        <p:txBody>
          <a:bodyPr>
            <a:spAutoFit/>
          </a:bodyPr>
          <a:lstStyle/>
          <a:p>
            <a:pPr algn="ctr">
              <a:buFontTx/>
              <a:buNone/>
            </a:pPr>
            <a:r>
              <a:rPr lang="en-US" sz="5400" b="1"/>
              <a:t>JPred</a:t>
            </a:r>
            <a:endParaRPr lang="en-US" sz="5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28600" y="1219200"/>
            <a:ext cx="8610600" cy="5262979"/>
          </a:xfrm>
          <a:prstGeom prst="rect">
            <a:avLst/>
          </a:prstGeom>
          <a:noFill/>
        </p:spPr>
        <p:txBody>
          <a:bodyPr wrap="square" rtlCol="0">
            <a:spAutoFit/>
          </a:bodyPr>
          <a:lstStyle/>
          <a:p>
            <a:pPr>
              <a:buNone/>
            </a:pPr>
            <a:r>
              <a:rPr lang="en-US" sz="2800" dirty="0" smtClean="0"/>
              <a:t>Go to </a:t>
            </a:r>
            <a:r>
              <a:rPr lang="en-US" sz="2800" dirty="0" smtClean="0">
                <a:hlinkClick r:id="rId3"/>
              </a:rPr>
              <a:t>http://www.jalview.org</a:t>
            </a:r>
            <a:endParaRPr lang="en-US" sz="2800" dirty="0" smtClean="0"/>
          </a:p>
          <a:p>
            <a:pPr>
              <a:buNone/>
            </a:pPr>
            <a:endParaRPr lang="en-US" sz="2800" dirty="0"/>
          </a:p>
          <a:p>
            <a:pPr>
              <a:buNone/>
            </a:pPr>
            <a:r>
              <a:rPr lang="en-US" sz="2800" dirty="0" smtClean="0"/>
              <a:t>Click the Download link</a:t>
            </a:r>
          </a:p>
          <a:p>
            <a:pPr>
              <a:buNone/>
            </a:pPr>
            <a:endParaRPr lang="en-US" sz="2800" dirty="0"/>
          </a:p>
          <a:p>
            <a:pPr>
              <a:buNone/>
            </a:pPr>
            <a:r>
              <a:rPr lang="en-US" sz="2800" dirty="0" smtClean="0"/>
              <a:t>Click the </a:t>
            </a:r>
            <a:r>
              <a:rPr lang="en-US" sz="2800" dirty="0" err="1" smtClean="0"/>
              <a:t>InstallAnywhere</a:t>
            </a:r>
            <a:r>
              <a:rPr lang="en-US" sz="2800" dirty="0" smtClean="0"/>
              <a:t> </a:t>
            </a:r>
            <a:r>
              <a:rPr lang="en-US" sz="2800" dirty="0" err="1" smtClean="0"/>
              <a:t>Jalview</a:t>
            </a:r>
            <a:r>
              <a:rPr lang="en-US" sz="2800" dirty="0" smtClean="0"/>
              <a:t> Installer page</a:t>
            </a:r>
          </a:p>
          <a:p>
            <a:pPr>
              <a:buNone/>
            </a:pPr>
            <a:endParaRPr lang="en-US" sz="2800" dirty="0"/>
          </a:p>
          <a:p>
            <a:pPr>
              <a:buNone/>
            </a:pPr>
            <a:r>
              <a:rPr lang="en-US" sz="2800" dirty="0" smtClean="0"/>
              <a:t>Click the button under “Recommended installer for your platform” (</a:t>
            </a:r>
            <a:r>
              <a:rPr lang="en-US" sz="2800" dirty="0" err="1" smtClean="0"/>
              <a:t>InstallAnywhere</a:t>
            </a:r>
            <a:r>
              <a:rPr lang="en-US" sz="2800" dirty="0" smtClean="0"/>
              <a:t> should download and start)</a:t>
            </a:r>
          </a:p>
          <a:p>
            <a:pPr>
              <a:buNone/>
            </a:pPr>
            <a:endParaRPr lang="en-US" sz="2800" dirty="0"/>
          </a:p>
          <a:p>
            <a:pPr>
              <a:buNone/>
            </a:pPr>
            <a:r>
              <a:rPr lang="en-US" sz="2800" dirty="0"/>
              <a:t>Execute </a:t>
            </a:r>
            <a:r>
              <a:rPr lang="en-US" sz="2800" dirty="0" smtClean="0"/>
              <a:t>install-jalview.exe</a:t>
            </a:r>
            <a:endParaRPr lang="en-US" sz="2800" dirty="0"/>
          </a:p>
        </p:txBody>
      </p:sp>
      <p:sp>
        <p:nvSpPr>
          <p:cNvPr id="4" name="Text Box 2"/>
          <p:cNvSpPr txBox="1">
            <a:spLocks noChangeArrowheads="1"/>
          </p:cNvSpPr>
          <p:nvPr/>
        </p:nvSpPr>
        <p:spPr bwMode="auto">
          <a:xfrm>
            <a:off x="457200" y="152400"/>
            <a:ext cx="7848600" cy="707886"/>
          </a:xfrm>
          <a:prstGeom prst="rect">
            <a:avLst/>
          </a:prstGeom>
          <a:noFill/>
          <a:ln w="9525">
            <a:noFill/>
            <a:miter lim="800000"/>
            <a:headEnd/>
            <a:tailEnd/>
          </a:ln>
          <a:effectLst/>
        </p:spPr>
        <p:txBody>
          <a:bodyPr>
            <a:spAutoFit/>
          </a:bodyPr>
          <a:lstStyle/>
          <a:p>
            <a:pPr algn="ctr">
              <a:buFontTx/>
              <a:buNone/>
            </a:pPr>
            <a:r>
              <a:rPr lang="en-US" sz="4000" b="1" dirty="0" smtClean="0"/>
              <a:t>Installing </a:t>
            </a:r>
            <a:r>
              <a:rPr lang="en-US" sz="4000" b="1" dirty="0" err="1" smtClean="0"/>
              <a:t>Jalview</a:t>
            </a:r>
            <a:r>
              <a:rPr lang="en-US" sz="4000" b="1" dirty="0" smtClean="0"/>
              <a:t> 1/2</a:t>
            </a:r>
          </a:p>
        </p:txBody>
      </p:sp>
    </p:spTree>
    <p:extLst>
      <p:ext uri="{BB962C8B-B14F-4D97-AF65-F5344CB8AC3E}">
        <p14:creationId xmlns:p14="http://schemas.microsoft.com/office/powerpoint/2010/main" val="3835963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28600" y="1066800"/>
            <a:ext cx="8610600" cy="5632311"/>
          </a:xfrm>
          <a:prstGeom prst="rect">
            <a:avLst/>
          </a:prstGeom>
          <a:noFill/>
        </p:spPr>
        <p:txBody>
          <a:bodyPr wrap="square" rtlCol="0">
            <a:spAutoFit/>
          </a:bodyPr>
          <a:lstStyle/>
          <a:p>
            <a:pPr>
              <a:buNone/>
            </a:pPr>
            <a:r>
              <a:rPr lang="en-US" sz="2000" dirty="0" smtClean="0"/>
              <a:t>First step is “Choose Install Folder”: Click the Choose button, select the folder “Desktop” and click the button “</a:t>
            </a:r>
            <a:r>
              <a:rPr lang="en-US" sz="2000" dirty="0" err="1" smtClean="0"/>
              <a:t>Neuen</a:t>
            </a:r>
            <a:r>
              <a:rPr lang="en-US" sz="2000" dirty="0" smtClean="0"/>
              <a:t> </a:t>
            </a:r>
            <a:r>
              <a:rPr lang="en-US" sz="2000" dirty="0" err="1" smtClean="0"/>
              <a:t>Ordner</a:t>
            </a:r>
            <a:r>
              <a:rPr lang="en-US" sz="2000" dirty="0" smtClean="0"/>
              <a:t> </a:t>
            </a:r>
            <a:r>
              <a:rPr lang="en-US" sz="2000" dirty="0" err="1" smtClean="0"/>
              <a:t>erstellen</a:t>
            </a:r>
            <a:r>
              <a:rPr lang="en-US" sz="2000" dirty="0" smtClean="0"/>
              <a:t>” (name it something like “</a:t>
            </a:r>
            <a:r>
              <a:rPr lang="en-US" sz="2000" dirty="0" err="1" smtClean="0"/>
              <a:t>jalview</a:t>
            </a:r>
            <a:r>
              <a:rPr lang="en-US" sz="2000" smtClean="0"/>
              <a:t>”). </a:t>
            </a:r>
            <a:endParaRPr lang="en-US" sz="2000" dirty="0" smtClean="0"/>
          </a:p>
          <a:p>
            <a:pPr>
              <a:buNone/>
            </a:pPr>
            <a:endParaRPr lang="en-US" sz="2000" dirty="0"/>
          </a:p>
          <a:p>
            <a:pPr>
              <a:buNone/>
            </a:pPr>
            <a:r>
              <a:rPr lang="en-US" sz="2000" dirty="0" smtClean="0"/>
              <a:t>The installation folder should look like:</a:t>
            </a:r>
          </a:p>
          <a:p>
            <a:pPr>
              <a:buNone/>
            </a:pPr>
            <a:r>
              <a:rPr lang="en-US" sz="2000" dirty="0" smtClean="0">
                <a:solidFill>
                  <a:srgbClr val="0000FF"/>
                </a:solidFill>
              </a:rPr>
              <a:t>\\uni-mainz.de\dfs\profiles\settings\andrade\Desktop\jalview</a:t>
            </a:r>
          </a:p>
          <a:p>
            <a:pPr>
              <a:buNone/>
            </a:pPr>
            <a:endParaRPr lang="en-US" sz="2000" dirty="0"/>
          </a:p>
          <a:p>
            <a:pPr>
              <a:buNone/>
            </a:pPr>
            <a:r>
              <a:rPr lang="en-US" sz="2000" dirty="0" smtClean="0"/>
              <a:t>Then follow the installation (button Next).</a:t>
            </a:r>
          </a:p>
          <a:p>
            <a:pPr>
              <a:buNone/>
            </a:pPr>
            <a:endParaRPr lang="en-US" sz="2000" dirty="0"/>
          </a:p>
          <a:p>
            <a:pPr>
              <a:buNone/>
            </a:pPr>
            <a:r>
              <a:rPr lang="en-US" sz="2000" dirty="0" smtClean="0"/>
              <a:t>At the end you should have a folder “</a:t>
            </a:r>
            <a:r>
              <a:rPr lang="en-US" sz="2000" dirty="0" err="1" smtClean="0"/>
              <a:t>jalview</a:t>
            </a:r>
            <a:r>
              <a:rPr lang="en-US" sz="2000" dirty="0" smtClean="0"/>
              <a:t>” in your desktop with a Jalview.exe inside.</a:t>
            </a:r>
          </a:p>
          <a:p>
            <a:pPr>
              <a:buNone/>
            </a:pPr>
            <a:endParaRPr lang="en-US" sz="2000" dirty="0"/>
          </a:p>
          <a:p>
            <a:pPr>
              <a:buNone/>
            </a:pPr>
            <a:r>
              <a:rPr lang="en-US" sz="2000" dirty="0" smtClean="0"/>
              <a:t>Run Jalview.exe. Many annoying windows appear and we want to get rid of them: Select menu option “Tools” -&gt; “Preferences” -&gt; “Visual”</a:t>
            </a:r>
          </a:p>
          <a:p>
            <a:pPr>
              <a:buNone/>
            </a:pPr>
            <a:r>
              <a:rPr lang="en-US" sz="2000" dirty="0" smtClean="0"/>
              <a:t>Tick out there the option “Open file”.</a:t>
            </a:r>
          </a:p>
          <a:p>
            <a:pPr>
              <a:buNone/>
            </a:pPr>
            <a:endParaRPr lang="en-US" sz="2000" dirty="0"/>
          </a:p>
          <a:p>
            <a:pPr>
              <a:buNone/>
            </a:pPr>
            <a:r>
              <a:rPr lang="en-US" sz="2000" dirty="0" smtClean="0"/>
              <a:t>Close and open again </a:t>
            </a:r>
            <a:r>
              <a:rPr lang="en-US" sz="2000" dirty="0" err="1" smtClean="0"/>
              <a:t>Jalview</a:t>
            </a:r>
            <a:r>
              <a:rPr lang="en-US" sz="2000" dirty="0" smtClean="0"/>
              <a:t> and there should be no windows.</a:t>
            </a:r>
            <a:endParaRPr lang="de-DE" sz="2000" dirty="0" err="1" smtClean="0"/>
          </a:p>
        </p:txBody>
      </p:sp>
      <p:sp>
        <p:nvSpPr>
          <p:cNvPr id="4" name="Text Box 2"/>
          <p:cNvSpPr txBox="1">
            <a:spLocks noChangeArrowheads="1"/>
          </p:cNvSpPr>
          <p:nvPr/>
        </p:nvSpPr>
        <p:spPr bwMode="auto">
          <a:xfrm>
            <a:off x="457200" y="152400"/>
            <a:ext cx="7848600" cy="707886"/>
          </a:xfrm>
          <a:prstGeom prst="rect">
            <a:avLst/>
          </a:prstGeom>
          <a:noFill/>
          <a:ln w="9525">
            <a:noFill/>
            <a:miter lim="800000"/>
            <a:headEnd/>
            <a:tailEnd/>
          </a:ln>
          <a:effectLst/>
        </p:spPr>
        <p:txBody>
          <a:bodyPr>
            <a:spAutoFit/>
          </a:bodyPr>
          <a:lstStyle/>
          <a:p>
            <a:pPr algn="ctr">
              <a:buFontTx/>
              <a:buNone/>
            </a:pPr>
            <a:r>
              <a:rPr lang="en-US" sz="4000" b="1" dirty="0" smtClean="0"/>
              <a:t>Installing </a:t>
            </a:r>
            <a:r>
              <a:rPr lang="en-US" sz="4000" b="1" dirty="0" err="1" smtClean="0"/>
              <a:t>Jalview</a:t>
            </a:r>
            <a:r>
              <a:rPr lang="en-US" sz="4000" b="1" dirty="0" smtClean="0"/>
              <a:t> 2/2</a:t>
            </a:r>
          </a:p>
        </p:txBody>
      </p:sp>
    </p:spTree>
    <p:extLst>
      <p:ext uri="{BB962C8B-B14F-4D97-AF65-F5344CB8AC3E}">
        <p14:creationId xmlns:p14="http://schemas.microsoft.com/office/powerpoint/2010/main" val="40796012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81000" y="1447800"/>
            <a:ext cx="8763000" cy="4893647"/>
          </a:xfrm>
          <a:prstGeom prst="rect">
            <a:avLst/>
          </a:prstGeom>
          <a:noFill/>
        </p:spPr>
        <p:txBody>
          <a:bodyPr wrap="square" rtlCol="0">
            <a:spAutoFit/>
          </a:bodyPr>
          <a:lstStyle/>
          <a:p>
            <a:pPr>
              <a:buNone/>
            </a:pPr>
            <a:r>
              <a:rPr lang="en-US" sz="2400" b="1" dirty="0" smtClean="0"/>
              <a:t>Load an alignment</a:t>
            </a:r>
          </a:p>
          <a:p>
            <a:pPr>
              <a:buNone/>
            </a:pPr>
            <a:endParaRPr lang="en-US" sz="2400" dirty="0" smtClean="0"/>
          </a:p>
          <a:p>
            <a:pPr>
              <a:buNone/>
            </a:pPr>
            <a:r>
              <a:rPr lang="en-US" sz="2400" dirty="0" smtClean="0"/>
              <a:t>Use MR1_fasta.txt</a:t>
            </a:r>
          </a:p>
          <a:p>
            <a:pPr>
              <a:buNone/>
            </a:pPr>
            <a:r>
              <a:rPr lang="en-US" sz="2400" dirty="0" smtClean="0"/>
              <a:t>This is an alignment of a fragment of the mineralocorticoid receptor</a:t>
            </a:r>
          </a:p>
          <a:p>
            <a:pPr>
              <a:buNone/>
            </a:pPr>
            <a:endParaRPr lang="en-US" sz="2400" dirty="0"/>
          </a:p>
          <a:p>
            <a:pPr>
              <a:buNone/>
            </a:pPr>
            <a:r>
              <a:rPr lang="en-US" sz="2400" dirty="0" smtClean="0"/>
              <a:t>Open it from File &gt; Input alignment &gt; From file</a:t>
            </a:r>
          </a:p>
          <a:p>
            <a:pPr>
              <a:buNone/>
            </a:pPr>
            <a:r>
              <a:rPr lang="en-US" sz="2400" dirty="0" smtClean="0"/>
              <a:t>(Hint: You can load </a:t>
            </a:r>
            <a:r>
              <a:rPr lang="en-US" sz="2400" dirty="0"/>
              <a:t>it directly as an URL, e.g. </a:t>
            </a:r>
            <a:r>
              <a:rPr lang="en-US" sz="2200" dirty="0">
                <a:hlinkClick r:id="rId3"/>
              </a:rPr>
              <a:t>https://</a:t>
            </a:r>
            <a:r>
              <a:rPr lang="en-US" sz="2200" dirty="0" smtClean="0">
                <a:hlinkClick r:id="rId3"/>
              </a:rPr>
              <a:t>cbdm.uni-mainz.de/files/2015/02/MR1_fasta.txt</a:t>
            </a:r>
            <a:r>
              <a:rPr lang="en-US" sz="2400" dirty="0" smtClean="0"/>
              <a:t>)</a:t>
            </a:r>
          </a:p>
          <a:p>
            <a:pPr>
              <a:buNone/>
            </a:pPr>
            <a:endParaRPr lang="en-US" sz="2400" dirty="0"/>
          </a:p>
          <a:p>
            <a:pPr>
              <a:buNone/>
            </a:pPr>
            <a:r>
              <a:rPr lang="en-US" sz="2400" dirty="0" smtClean="0"/>
              <a:t>The alignment has its own Menu tabs</a:t>
            </a:r>
            <a:endParaRPr lang="en-US" sz="2400" dirty="0"/>
          </a:p>
          <a:p>
            <a:pPr>
              <a:buNone/>
            </a:pPr>
            <a:r>
              <a:rPr lang="en-US" sz="2400" dirty="0" smtClean="0"/>
              <a:t>Try </a:t>
            </a:r>
            <a:r>
              <a:rPr lang="en-US" sz="2400" dirty="0" err="1" smtClean="0"/>
              <a:t>Colour</a:t>
            </a:r>
            <a:r>
              <a:rPr lang="en-US" sz="2400" dirty="0" smtClean="0"/>
              <a:t> &gt; </a:t>
            </a:r>
            <a:r>
              <a:rPr lang="en-US" sz="2400" dirty="0" err="1" smtClean="0"/>
              <a:t>Clustalx</a:t>
            </a:r>
            <a:endParaRPr lang="en-US" sz="2400" dirty="0" smtClean="0"/>
          </a:p>
          <a:p>
            <a:pPr>
              <a:buNone/>
            </a:pPr>
            <a:r>
              <a:rPr lang="en-US" sz="2400" dirty="0" smtClean="0"/>
              <a:t>to see conservation</a:t>
            </a:r>
            <a:endParaRPr lang="en-US" sz="2400" dirty="0"/>
          </a:p>
        </p:txBody>
      </p:sp>
      <p:sp>
        <p:nvSpPr>
          <p:cNvPr id="4"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1/4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2575810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2/4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
        <p:nvSpPr>
          <p:cNvPr id="2" name="Textfeld 1"/>
          <p:cNvSpPr txBox="1"/>
          <p:nvPr/>
        </p:nvSpPr>
        <p:spPr>
          <a:xfrm>
            <a:off x="533400" y="1447800"/>
            <a:ext cx="8382000" cy="4893647"/>
          </a:xfrm>
          <a:prstGeom prst="rect">
            <a:avLst/>
          </a:prstGeom>
          <a:noFill/>
        </p:spPr>
        <p:txBody>
          <a:bodyPr wrap="square" rtlCol="0">
            <a:spAutoFit/>
          </a:bodyPr>
          <a:lstStyle/>
          <a:p>
            <a:pPr>
              <a:buNone/>
            </a:pPr>
            <a:r>
              <a:rPr lang="en-US" sz="2400" b="1" dirty="0" smtClean="0"/>
              <a:t>Build a phylogenetic tree</a:t>
            </a:r>
          </a:p>
          <a:p>
            <a:pPr>
              <a:buNone/>
            </a:pPr>
            <a:endParaRPr lang="en-US" sz="2400" dirty="0" smtClean="0"/>
          </a:p>
          <a:p>
            <a:pPr>
              <a:buNone/>
            </a:pPr>
            <a:r>
              <a:rPr lang="en-US" sz="2400" dirty="0" smtClean="0"/>
              <a:t>Also using MR1_fasta.txt</a:t>
            </a:r>
          </a:p>
          <a:p>
            <a:pPr>
              <a:buNone/>
            </a:pPr>
            <a:endParaRPr lang="en-US" sz="2400" dirty="0"/>
          </a:p>
          <a:p>
            <a:pPr>
              <a:buNone/>
            </a:pPr>
            <a:r>
              <a:rPr lang="en-US" sz="2400" dirty="0" smtClean="0"/>
              <a:t>Try Calculate &gt; Calculate tree &gt; </a:t>
            </a:r>
            <a:r>
              <a:rPr lang="en-US" sz="2400" dirty="0" err="1" smtClean="0"/>
              <a:t>Neighbour</a:t>
            </a:r>
            <a:r>
              <a:rPr lang="en-US" sz="2400" dirty="0" smtClean="0"/>
              <a:t> joining using PAM 250</a:t>
            </a:r>
          </a:p>
          <a:p>
            <a:pPr>
              <a:buNone/>
            </a:pPr>
            <a:endParaRPr lang="en-US" sz="2400" dirty="0"/>
          </a:p>
          <a:p>
            <a:pPr>
              <a:buNone/>
            </a:pPr>
            <a:r>
              <a:rPr lang="en-US" sz="2400" dirty="0" smtClean="0"/>
              <a:t>Hint: We used identifiers indicating species names</a:t>
            </a:r>
          </a:p>
          <a:p>
            <a:pPr>
              <a:buNone/>
            </a:pPr>
            <a:endParaRPr lang="en-US" sz="2400" dirty="0"/>
          </a:p>
          <a:p>
            <a:pPr>
              <a:buNone/>
            </a:pPr>
            <a:r>
              <a:rPr lang="en-US" sz="2400" dirty="0" smtClean="0"/>
              <a:t>Try </a:t>
            </a:r>
            <a:r>
              <a:rPr lang="en-US" sz="2400" dirty="0"/>
              <a:t>now Calculate &gt; Calculate tree &gt; </a:t>
            </a:r>
            <a:r>
              <a:rPr lang="en-US" sz="2400" dirty="0" smtClean="0"/>
              <a:t>Average distance using </a:t>
            </a:r>
            <a:r>
              <a:rPr lang="en-US" sz="2400" dirty="0"/>
              <a:t>PAM 250</a:t>
            </a:r>
          </a:p>
          <a:p>
            <a:pPr>
              <a:buNone/>
            </a:pPr>
            <a:endParaRPr lang="en-US" sz="2400" dirty="0" smtClean="0"/>
          </a:p>
          <a:p>
            <a:pPr>
              <a:buNone/>
            </a:pPr>
            <a:r>
              <a:rPr lang="en-US" sz="2400" dirty="0" smtClean="0"/>
              <a:t>Compare results. Which one is better?</a:t>
            </a:r>
          </a:p>
        </p:txBody>
      </p:sp>
    </p:spTree>
    <p:extLst>
      <p:ext uri="{BB962C8B-B14F-4D97-AF65-F5344CB8AC3E}">
        <p14:creationId xmlns:p14="http://schemas.microsoft.com/office/powerpoint/2010/main" val="2139945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2/4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pic>
        <p:nvPicPr>
          <p:cNvPr id="1026" name="Picture 2" descr="http://www.xenopus.com/Frog_hand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88" y="1524000"/>
            <a:ext cx="2336800" cy="1752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803088" y="3279625"/>
            <a:ext cx="1600200" cy="461665"/>
          </a:xfrm>
          <a:prstGeom prst="rect">
            <a:avLst/>
          </a:prstGeom>
          <a:noFill/>
        </p:spPr>
        <p:txBody>
          <a:bodyPr wrap="square" rtlCol="0">
            <a:spAutoFit/>
          </a:bodyPr>
          <a:lstStyle/>
          <a:p>
            <a:pPr>
              <a:buNone/>
            </a:pPr>
            <a:r>
              <a:rPr lang="en-US" sz="2400" dirty="0" err="1" smtClean="0"/>
              <a:t>Xenopus</a:t>
            </a:r>
            <a:endParaRPr lang="en-US" sz="2400" dirty="0" smtClean="0"/>
          </a:p>
        </p:txBody>
      </p:sp>
      <p:pic>
        <p:nvPicPr>
          <p:cNvPr id="1028" name="Picture 4" descr="http://www.kingsnake.com/westindian/anolistrinitatis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1524000"/>
            <a:ext cx="2074321" cy="148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3522121" y="3054844"/>
            <a:ext cx="1600200" cy="461665"/>
          </a:xfrm>
          <a:prstGeom prst="rect">
            <a:avLst/>
          </a:prstGeom>
          <a:noFill/>
        </p:spPr>
        <p:txBody>
          <a:bodyPr wrap="square" rtlCol="0">
            <a:spAutoFit/>
          </a:bodyPr>
          <a:lstStyle/>
          <a:p>
            <a:pPr>
              <a:buNone/>
            </a:pPr>
            <a:r>
              <a:rPr lang="en-US" sz="2400" dirty="0" err="1" smtClean="0"/>
              <a:t>Anolis</a:t>
            </a:r>
            <a:endParaRPr lang="en-US" sz="2400" dirty="0" smtClean="0"/>
          </a:p>
        </p:txBody>
      </p:sp>
      <p:pic>
        <p:nvPicPr>
          <p:cNvPr id="1030" name="Picture 6" descr="http://www.biolib.cz/IMG/GAL/19109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1524000"/>
            <a:ext cx="2628899" cy="1752599"/>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5543549" y="3285676"/>
            <a:ext cx="2057400" cy="461665"/>
          </a:xfrm>
          <a:prstGeom prst="rect">
            <a:avLst/>
          </a:prstGeom>
          <a:noFill/>
        </p:spPr>
        <p:txBody>
          <a:bodyPr wrap="square" rtlCol="0">
            <a:spAutoFit/>
          </a:bodyPr>
          <a:lstStyle/>
          <a:p>
            <a:pPr>
              <a:buNone/>
            </a:pPr>
            <a:r>
              <a:rPr lang="en-US" sz="2400" dirty="0" err="1" smtClean="0"/>
              <a:t>Taeniopygia</a:t>
            </a:r>
            <a:endParaRPr lang="en-US" sz="2400" dirty="0" smtClean="0"/>
          </a:p>
        </p:txBody>
      </p:sp>
      <p:pic>
        <p:nvPicPr>
          <p:cNvPr id="1032" name="Picture 8" descr="http://cdn.feenixx.com/life-science/samples/vertebrates/GallusGallus.jpg?rewrite=tr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666" y="4114800"/>
            <a:ext cx="2201233" cy="18826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1143000" y="5997433"/>
            <a:ext cx="1600200" cy="461665"/>
          </a:xfrm>
          <a:prstGeom prst="rect">
            <a:avLst/>
          </a:prstGeom>
          <a:noFill/>
        </p:spPr>
        <p:txBody>
          <a:bodyPr wrap="square" rtlCol="0">
            <a:spAutoFit/>
          </a:bodyPr>
          <a:lstStyle/>
          <a:p>
            <a:pPr>
              <a:buNone/>
            </a:pPr>
            <a:r>
              <a:rPr lang="en-US" sz="2400" dirty="0" smtClean="0"/>
              <a:t>Gallus</a:t>
            </a:r>
          </a:p>
        </p:txBody>
      </p:sp>
      <p:pic>
        <p:nvPicPr>
          <p:cNvPr id="1034" name="Picture 10" descr="http://vertebrates.si.edu/mammals/mammals_images/monodelphi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660" y="4109851"/>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2988720" y="5651228"/>
            <a:ext cx="2192879" cy="461665"/>
          </a:xfrm>
          <a:prstGeom prst="rect">
            <a:avLst/>
          </a:prstGeom>
          <a:noFill/>
        </p:spPr>
        <p:txBody>
          <a:bodyPr wrap="square" rtlCol="0">
            <a:spAutoFit/>
          </a:bodyPr>
          <a:lstStyle/>
          <a:p>
            <a:pPr>
              <a:buNone/>
            </a:pPr>
            <a:r>
              <a:rPr lang="en-US" sz="2400" dirty="0" err="1" smtClean="0"/>
              <a:t>Monodelphis</a:t>
            </a:r>
            <a:endParaRPr lang="en-US" sz="2400" dirty="0" smtClean="0"/>
          </a:p>
        </p:txBody>
      </p:sp>
      <p:pic>
        <p:nvPicPr>
          <p:cNvPr id="1036" name="Picture 12" descr="http://www.practicalfishkeeping.co.uk/custom/images/large/50e6aa4e0099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58729" y="4109851"/>
            <a:ext cx="2499896" cy="1626799"/>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5971109" y="5766600"/>
            <a:ext cx="1202280" cy="461665"/>
          </a:xfrm>
          <a:prstGeom prst="rect">
            <a:avLst/>
          </a:prstGeom>
          <a:noFill/>
        </p:spPr>
        <p:txBody>
          <a:bodyPr wrap="square" rtlCol="0">
            <a:spAutoFit/>
          </a:bodyPr>
          <a:lstStyle/>
          <a:p>
            <a:pPr>
              <a:buNone/>
            </a:pPr>
            <a:r>
              <a:rPr lang="en-US" sz="2400" dirty="0" err="1" smtClean="0"/>
              <a:t>Danio</a:t>
            </a:r>
            <a:endParaRPr lang="en-US" sz="2400" dirty="0" smtClean="0"/>
          </a:p>
        </p:txBody>
      </p:sp>
    </p:spTree>
    <p:extLst>
      <p:ext uri="{BB962C8B-B14F-4D97-AF65-F5344CB8AC3E}">
        <p14:creationId xmlns:p14="http://schemas.microsoft.com/office/powerpoint/2010/main" val="2897962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556036" name="Rectangle 4"/>
          <p:cNvSpPr>
            <a:spLocks noChangeArrowheads="1"/>
          </p:cNvSpPr>
          <p:nvPr/>
        </p:nvSpPr>
        <p:spPr bwMode="auto">
          <a:xfrm>
            <a:off x="838200" y="2387600"/>
            <a:ext cx="6224781" cy="2677656"/>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Applications</a:t>
            </a:r>
          </a:p>
          <a:p>
            <a:pPr>
              <a:buFontTx/>
              <a:buNone/>
            </a:pPr>
            <a:endParaRPr lang="en-US" sz="2800" dirty="0" smtClean="0">
              <a:latin typeface="Arial" charset="0"/>
            </a:endParaRPr>
          </a:p>
          <a:p>
            <a:pPr>
              <a:buFontTx/>
              <a:buNone/>
            </a:pPr>
            <a:endParaRPr lang="en-US" sz="2800" dirty="0">
              <a:latin typeface="Arial" charset="0"/>
            </a:endParaRPr>
          </a:p>
          <a:p>
            <a:pPr>
              <a:buFontTx/>
              <a:buNone/>
            </a:pPr>
            <a:r>
              <a:rPr lang="en-US" sz="2800" dirty="0" smtClean="0">
                <a:latin typeface="Arial" charset="0"/>
              </a:rPr>
              <a:t>Site directed mutagenesis</a:t>
            </a:r>
          </a:p>
          <a:p>
            <a:pPr>
              <a:buFontTx/>
              <a:buNone/>
            </a:pPr>
            <a:r>
              <a:rPr lang="en-US" sz="2800" dirty="0" smtClean="0">
                <a:latin typeface="Arial" charset="0"/>
              </a:rPr>
              <a:t>Locate functionally important residues</a:t>
            </a:r>
          </a:p>
          <a:p>
            <a:pPr>
              <a:buFontTx/>
              <a:buNone/>
            </a:pPr>
            <a:r>
              <a:rPr lang="en-US" sz="2800" dirty="0" smtClean="0">
                <a:latin typeface="Arial" charset="0"/>
              </a:rPr>
              <a:t>Find structural units / domains</a:t>
            </a:r>
            <a:endParaRPr lang="en-US" sz="2800" dirty="0">
              <a:latin typeface="Arial" charset="0"/>
            </a:endParaRPr>
          </a:p>
        </p:txBody>
      </p:sp>
    </p:spTree>
    <p:extLst>
      <p:ext uri="{BB962C8B-B14F-4D97-AF65-F5344CB8AC3E}">
        <p14:creationId xmlns:p14="http://schemas.microsoft.com/office/powerpoint/2010/main" val="356913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04800" y="1371600"/>
            <a:ext cx="8610600" cy="4893647"/>
          </a:xfrm>
          <a:prstGeom prst="rect">
            <a:avLst/>
          </a:prstGeom>
          <a:noFill/>
          <a:ln w="9525">
            <a:noFill/>
            <a:miter lim="800000"/>
            <a:headEnd/>
            <a:tailEnd/>
          </a:ln>
          <a:effectLst/>
        </p:spPr>
        <p:txBody>
          <a:bodyPr wrap="square">
            <a:spAutoFit/>
          </a:bodyPr>
          <a:lstStyle/>
          <a:p>
            <a:pPr>
              <a:buFontTx/>
              <a:buNone/>
            </a:pPr>
            <a:r>
              <a:rPr lang="en-US" sz="2400" dirty="0" smtClean="0">
                <a:latin typeface="Arial" charset="0"/>
              </a:rPr>
              <a:t>Web service -&gt; Secondary Structure Prediction -&gt; </a:t>
            </a:r>
            <a:r>
              <a:rPr lang="en-US" sz="2400" dirty="0" err="1" smtClean="0">
                <a:latin typeface="Arial" charset="0"/>
              </a:rPr>
              <a:t>Jnet</a:t>
            </a:r>
            <a:r>
              <a:rPr lang="en-US" sz="2400" dirty="0" smtClean="0">
                <a:latin typeface="Arial" charset="0"/>
              </a:rPr>
              <a:t> secondary </a:t>
            </a:r>
            <a:r>
              <a:rPr lang="en-US" sz="2400" dirty="0" err="1" smtClean="0">
                <a:latin typeface="Arial" charset="0"/>
              </a:rPr>
              <a:t>str</a:t>
            </a:r>
            <a:r>
              <a:rPr lang="en-US" sz="2400" dirty="0" smtClean="0">
                <a:latin typeface="Arial" charset="0"/>
              </a:rPr>
              <a:t> </a:t>
            </a:r>
            <a:r>
              <a:rPr lang="en-US" sz="2400" dirty="0" err="1" smtClean="0">
                <a:latin typeface="Arial" charset="0"/>
              </a:rPr>
              <a:t>pred</a:t>
            </a:r>
            <a:endParaRPr lang="en-US" sz="2400" dirty="0" smtClean="0">
              <a:latin typeface="Arial" charset="0"/>
            </a:endParaRPr>
          </a:p>
          <a:p>
            <a:pPr>
              <a:buFontTx/>
              <a:buNone/>
            </a:pPr>
            <a:endParaRPr lang="en-US" sz="2400" dirty="0">
              <a:latin typeface="Arial" charset="0"/>
            </a:endParaRPr>
          </a:p>
          <a:p>
            <a:pPr>
              <a:buFontTx/>
              <a:buNone/>
            </a:pPr>
            <a:r>
              <a:rPr lang="en-US" sz="2400" dirty="0" smtClean="0">
                <a:latin typeface="Arial" charset="0"/>
              </a:rPr>
              <a:t>No selection (or all sequences selected) = </a:t>
            </a:r>
            <a:r>
              <a:rPr lang="en-US" sz="2400" dirty="0" err="1" smtClean="0">
                <a:latin typeface="Arial" charset="0"/>
              </a:rPr>
              <a:t>Jnet</a:t>
            </a:r>
            <a:r>
              <a:rPr lang="en-US" sz="2400" dirty="0" smtClean="0">
                <a:latin typeface="Arial" charset="0"/>
              </a:rPr>
              <a:t> runs on top sequence using the alignment (</a:t>
            </a:r>
            <a:r>
              <a:rPr lang="en-US" sz="2400" b="1" dirty="0" smtClean="0">
                <a:latin typeface="Arial" charset="0"/>
              </a:rPr>
              <a:t>fast</a:t>
            </a:r>
            <a:r>
              <a:rPr lang="en-US" sz="2400" dirty="0" smtClean="0">
                <a:latin typeface="Arial" charset="0"/>
              </a:rPr>
              <a:t>)</a:t>
            </a:r>
          </a:p>
          <a:p>
            <a:pPr>
              <a:buFontTx/>
              <a:buNone/>
            </a:pPr>
            <a:endParaRPr lang="en-US" sz="2400" dirty="0">
              <a:latin typeface="Arial" charset="0"/>
            </a:endParaRPr>
          </a:p>
          <a:p>
            <a:pPr>
              <a:buFontTx/>
              <a:buNone/>
            </a:pPr>
            <a:r>
              <a:rPr lang="en-US" sz="2400" dirty="0" smtClean="0">
                <a:latin typeface="Arial" charset="0"/>
              </a:rPr>
              <a:t>One sequence (or region) selected = </a:t>
            </a:r>
            <a:r>
              <a:rPr lang="en-US" sz="2400" dirty="0" err="1" smtClean="0">
                <a:latin typeface="Arial" charset="0"/>
              </a:rPr>
              <a:t>Jnet</a:t>
            </a:r>
            <a:r>
              <a:rPr lang="en-US" sz="2400" dirty="0" smtClean="0">
                <a:latin typeface="Arial" charset="0"/>
              </a:rPr>
              <a:t> runs on that sequence using homologs (</a:t>
            </a:r>
            <a:r>
              <a:rPr lang="en-US" sz="2400" b="1" dirty="0" smtClean="0">
                <a:latin typeface="Arial" charset="0"/>
              </a:rPr>
              <a:t>slow</a:t>
            </a:r>
            <a:r>
              <a:rPr lang="en-US" sz="2400" dirty="0" smtClean="0">
                <a:latin typeface="Arial" charset="0"/>
              </a:rPr>
              <a:t>)</a:t>
            </a:r>
          </a:p>
          <a:p>
            <a:pPr>
              <a:buFontTx/>
              <a:buNone/>
            </a:pPr>
            <a:endParaRPr lang="en-US" sz="2400" dirty="0">
              <a:latin typeface="Arial" charset="0"/>
            </a:endParaRPr>
          </a:p>
          <a:p>
            <a:pPr>
              <a:buFontTx/>
              <a:buNone/>
            </a:pPr>
            <a:r>
              <a:rPr lang="en-US" sz="2400" dirty="0" smtClean="0">
                <a:latin typeface="Arial" charset="0"/>
              </a:rPr>
              <a:t>Some sequences selected = </a:t>
            </a:r>
            <a:r>
              <a:rPr lang="en-US" sz="2400" dirty="0" err="1" smtClean="0">
                <a:latin typeface="Arial" charset="0"/>
              </a:rPr>
              <a:t>Jnet</a:t>
            </a:r>
            <a:r>
              <a:rPr lang="en-US" sz="2400" dirty="0" smtClean="0">
                <a:latin typeface="Arial" charset="0"/>
              </a:rPr>
              <a:t> runs on top one using homologs (</a:t>
            </a:r>
            <a:r>
              <a:rPr lang="en-US" sz="2400" b="1" dirty="0" smtClean="0">
                <a:latin typeface="Arial" charset="0"/>
              </a:rPr>
              <a:t>slow</a:t>
            </a:r>
            <a:r>
              <a:rPr lang="en-US" sz="2400" dirty="0" smtClean="0">
                <a:latin typeface="Arial" charset="0"/>
              </a:rPr>
              <a:t>)</a:t>
            </a:r>
          </a:p>
          <a:p>
            <a:pPr>
              <a:buFontTx/>
              <a:buNone/>
            </a:pPr>
            <a:r>
              <a:rPr lang="en-US" sz="2400" dirty="0" smtClean="0">
                <a:latin typeface="Arial" charset="0"/>
              </a:rPr>
              <a:t> </a:t>
            </a:r>
          </a:p>
          <a:p>
            <a:pPr>
              <a:buFontTx/>
              <a:buNone/>
            </a:pPr>
            <a:r>
              <a:rPr lang="en-US" sz="2400" dirty="0" smtClean="0">
                <a:solidFill>
                  <a:srgbClr val="0000FF"/>
                </a:solidFill>
                <a:latin typeface="Arial" charset="0"/>
              </a:rPr>
              <a:t>Try with all sequences selected</a:t>
            </a:r>
            <a:endParaRPr lang="en-US" sz="2400" dirty="0">
              <a:solidFill>
                <a:srgbClr val="0000FF"/>
              </a:solidFill>
              <a:latin typeface="Arial" charset="0"/>
            </a:endParaRPr>
          </a:p>
        </p:txBody>
      </p:sp>
      <p:sp>
        <p:nvSpPr>
          <p:cNvPr id="5"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3/4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187182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8610600" cy="4524315"/>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If previous didn’t work you can run directly MR1_fasta.txt on jpred4 like this:</a:t>
            </a:r>
          </a:p>
          <a:p>
            <a:pPr>
              <a:buFontTx/>
              <a:buNone/>
            </a:pPr>
            <a:endParaRPr lang="en-US" dirty="0">
              <a:latin typeface="Arial" charset="0"/>
            </a:endParaRPr>
          </a:p>
          <a:p>
            <a:pPr>
              <a:buFontTx/>
              <a:buNone/>
            </a:pPr>
            <a:r>
              <a:rPr lang="en-US" dirty="0" smtClean="0">
                <a:latin typeface="Arial" charset="0"/>
              </a:rPr>
              <a:t>Use the advanced option</a:t>
            </a:r>
          </a:p>
          <a:p>
            <a:pPr>
              <a:buFontTx/>
              <a:buNone/>
            </a:pPr>
            <a:r>
              <a:rPr lang="en-US" dirty="0" smtClean="0">
                <a:latin typeface="Arial" charset="0"/>
              </a:rPr>
              <a:t>Upload a file option</a:t>
            </a:r>
          </a:p>
          <a:p>
            <a:pPr>
              <a:buFontTx/>
              <a:buNone/>
            </a:pPr>
            <a:r>
              <a:rPr lang="en-US" dirty="0" smtClean="0">
                <a:latin typeface="Arial" charset="0"/>
              </a:rPr>
              <a:t>Select type of input = Multiple alignment (use format FASTA)</a:t>
            </a:r>
            <a:endParaRPr lang="en-US" dirty="0">
              <a:latin typeface="Arial" charset="0"/>
            </a:endParaRPr>
          </a:p>
          <a:p>
            <a:pPr>
              <a:buFontTx/>
              <a:buNone/>
            </a:pPr>
            <a:r>
              <a:rPr lang="en-US" dirty="0" smtClean="0">
                <a:latin typeface="Arial" charset="0"/>
              </a:rPr>
              <a:t>Tick the skip PDB search option</a:t>
            </a:r>
          </a:p>
          <a:p>
            <a:pPr>
              <a:buFontTx/>
              <a:buNone/>
            </a:pPr>
            <a:r>
              <a:rPr lang="en-US" dirty="0" smtClean="0">
                <a:latin typeface="Arial" charset="0"/>
              </a:rPr>
              <a:t>There is an option to view output in </a:t>
            </a:r>
            <a:r>
              <a:rPr lang="en-US" dirty="0" err="1" smtClean="0">
                <a:latin typeface="Arial" charset="0"/>
              </a:rPr>
              <a:t>Jalview</a:t>
            </a:r>
            <a:endParaRPr lang="en-US" dirty="0" smtClean="0">
              <a:latin typeface="Arial" charset="0"/>
            </a:endParaRPr>
          </a:p>
        </p:txBody>
      </p:sp>
      <p:sp>
        <p:nvSpPr>
          <p:cNvPr id="5"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3/4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spTree>
    <p:extLst>
      <p:ext uri="{BB962C8B-B14F-4D97-AF65-F5344CB8AC3E}">
        <p14:creationId xmlns:p14="http://schemas.microsoft.com/office/powerpoint/2010/main" val="3641663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3657600" cy="4708981"/>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r>
              <a:rPr lang="en-US" sz="2000" dirty="0" smtClean="0"/>
              <a:t>JNETHMM, JNETPSSM: predictions using diff profiles</a:t>
            </a:r>
          </a:p>
          <a:p>
            <a:endParaRPr lang="en-US" sz="2000" dirty="0" smtClean="0"/>
          </a:p>
          <a:p>
            <a:r>
              <a:rPr lang="en-US" sz="2000" dirty="0" err="1" smtClean="0"/>
              <a:t>Jnetpred</a:t>
            </a:r>
            <a:r>
              <a:rPr lang="en-US" sz="2000" dirty="0" smtClean="0"/>
              <a:t>:</a:t>
            </a:r>
            <a:r>
              <a:rPr lang="en-US" sz="2000" dirty="0"/>
              <a:t> </a:t>
            </a:r>
            <a:r>
              <a:rPr lang="en-US" sz="2000" dirty="0" smtClean="0"/>
              <a:t>Consensus prediction. </a:t>
            </a:r>
          </a:p>
          <a:p>
            <a:endParaRPr lang="en-US" sz="2000" dirty="0"/>
          </a:p>
          <a:p>
            <a:r>
              <a:rPr lang="en-US" sz="2000" dirty="0"/>
              <a:t>JNETCONF</a:t>
            </a:r>
          </a:p>
          <a:p>
            <a:pPr>
              <a:buNone/>
            </a:pPr>
            <a:r>
              <a:rPr lang="en-US" sz="2000" dirty="0"/>
              <a:t>Confidence in the prediction.</a:t>
            </a:r>
          </a:p>
          <a:p>
            <a:pPr>
              <a:buNone/>
            </a:pPr>
            <a:endParaRPr lang="en-US" sz="2000" dirty="0"/>
          </a:p>
          <a:p>
            <a:pPr>
              <a:buNone/>
            </a:pPr>
            <a:r>
              <a:rPr lang="en-US" sz="2000" dirty="0" smtClean="0"/>
              <a:t>Beta sheets: green arrows. </a:t>
            </a:r>
          </a:p>
          <a:p>
            <a:pPr>
              <a:buNone/>
            </a:pPr>
            <a:endParaRPr lang="en-US" sz="2000" dirty="0"/>
          </a:p>
          <a:p>
            <a:pPr>
              <a:buNone/>
            </a:pPr>
            <a:r>
              <a:rPr lang="en-US" sz="2000" dirty="0" smtClean="0"/>
              <a:t>Alpha helices: red tubes.</a:t>
            </a:r>
            <a:endParaRPr lang="en-US" sz="2000" dirty="0"/>
          </a:p>
        </p:txBody>
      </p:sp>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3/4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pic>
        <p:nvPicPr>
          <p:cNvPr id="8" name="Grafik 7"/>
          <p:cNvPicPr>
            <a:picLocks noChangeAspect="1"/>
          </p:cNvPicPr>
          <p:nvPr/>
        </p:nvPicPr>
        <p:blipFill>
          <a:blip r:embed="rId3"/>
          <a:stretch>
            <a:fillRect/>
          </a:stretch>
        </p:blipFill>
        <p:spPr>
          <a:xfrm>
            <a:off x="4282091" y="1524000"/>
            <a:ext cx="4023709" cy="4732430"/>
          </a:xfrm>
          <a:prstGeom prst="rect">
            <a:avLst/>
          </a:prstGeom>
          <a:ln w="19050">
            <a:solidFill>
              <a:schemeClr val="tx1"/>
            </a:solidFill>
          </a:ln>
        </p:spPr>
      </p:pic>
    </p:spTree>
    <p:extLst>
      <p:ext uri="{BB962C8B-B14F-4D97-AF65-F5344CB8AC3E}">
        <p14:creationId xmlns:p14="http://schemas.microsoft.com/office/powerpoint/2010/main" val="12844712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3352800" cy="3170099"/>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endParaRPr lang="en-US" sz="2000" dirty="0" smtClean="0"/>
          </a:p>
          <a:p>
            <a:r>
              <a:rPr lang="en-US" sz="2000" dirty="0" smtClean="0"/>
              <a:t>Lupas_21</a:t>
            </a:r>
            <a:r>
              <a:rPr lang="en-US" sz="2000" dirty="0"/>
              <a:t>, Lupas_14, </a:t>
            </a:r>
            <a:r>
              <a:rPr lang="en-US" sz="2000" dirty="0" smtClean="0"/>
              <a:t>Lupas_28:</a:t>
            </a:r>
          </a:p>
          <a:p>
            <a:pPr>
              <a:buNone/>
            </a:pPr>
            <a:r>
              <a:rPr lang="en-US" sz="2000" dirty="0"/>
              <a:t/>
            </a:r>
            <a:br>
              <a:rPr lang="en-US" sz="2000" dirty="0"/>
            </a:br>
            <a:r>
              <a:rPr lang="en-US" sz="2000" i="1" dirty="0"/>
              <a:t>Coiled-coil predictions for the sequence. </a:t>
            </a:r>
            <a:r>
              <a:rPr lang="en-US" sz="2000" i="1" dirty="0" smtClean="0"/>
              <a:t>21, 14 and 28 are windows used.</a:t>
            </a:r>
            <a:endParaRPr lang="en-US" sz="2000" dirty="0"/>
          </a:p>
          <a:p>
            <a:pPr>
              <a:buFontTx/>
              <a:buNone/>
            </a:pPr>
            <a:endParaRPr lang="en-US" sz="2000" dirty="0">
              <a:latin typeface="Arial" charset="0"/>
            </a:endParaRPr>
          </a:p>
        </p:txBody>
      </p:sp>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3/4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pic>
        <p:nvPicPr>
          <p:cNvPr id="5" name="Grafik 4"/>
          <p:cNvPicPr>
            <a:picLocks noChangeAspect="1"/>
          </p:cNvPicPr>
          <p:nvPr/>
        </p:nvPicPr>
        <p:blipFill>
          <a:blip r:embed="rId3"/>
          <a:stretch>
            <a:fillRect/>
          </a:stretch>
        </p:blipFill>
        <p:spPr>
          <a:xfrm>
            <a:off x="4282091" y="1524000"/>
            <a:ext cx="4023709" cy="4732430"/>
          </a:xfrm>
          <a:prstGeom prst="rect">
            <a:avLst/>
          </a:prstGeom>
          <a:ln w="19050">
            <a:solidFill>
              <a:schemeClr val="tx1"/>
            </a:solidFill>
          </a:ln>
        </p:spPr>
      </p:pic>
    </p:spTree>
    <p:extLst>
      <p:ext uri="{BB962C8B-B14F-4D97-AF65-F5344CB8AC3E}">
        <p14:creationId xmlns:p14="http://schemas.microsoft.com/office/powerpoint/2010/main" val="2037071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676400"/>
            <a:ext cx="3352800" cy="3170099"/>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Annotations: </a:t>
            </a:r>
          </a:p>
          <a:p>
            <a:r>
              <a:rPr lang="en-US" sz="2000" dirty="0" smtClean="0"/>
              <a:t>Janet Burial</a:t>
            </a:r>
            <a:r>
              <a:rPr lang="en-US" sz="2000" dirty="0"/>
              <a:t/>
            </a:r>
            <a:br>
              <a:rPr lang="en-US" sz="2000" dirty="0"/>
            </a:br>
            <a:r>
              <a:rPr lang="en-US" sz="2000" i="1" dirty="0"/>
              <a:t>Solvent accessibility predictions </a:t>
            </a:r>
            <a:r>
              <a:rPr lang="en-US" sz="2000" i="1" dirty="0" smtClean="0"/>
              <a:t>– bars indicate buried with four values:</a:t>
            </a:r>
          </a:p>
          <a:p>
            <a:endParaRPr lang="en-US" sz="2000" i="1" dirty="0"/>
          </a:p>
          <a:p>
            <a:pPr>
              <a:buNone/>
            </a:pPr>
            <a:r>
              <a:rPr lang="en-US" sz="2000" i="1" dirty="0" smtClean="0"/>
              <a:t>From 0 = exposed</a:t>
            </a:r>
          </a:p>
          <a:p>
            <a:pPr>
              <a:buNone/>
            </a:pPr>
            <a:r>
              <a:rPr lang="en-US" sz="2000" i="1" dirty="0"/>
              <a:t>t</a:t>
            </a:r>
            <a:r>
              <a:rPr lang="en-US" sz="2000" i="1" dirty="0" smtClean="0"/>
              <a:t>o 3 = buried</a:t>
            </a:r>
            <a:endParaRPr lang="en-US" sz="2000" dirty="0"/>
          </a:p>
          <a:p>
            <a:pPr>
              <a:buFontTx/>
              <a:buNone/>
            </a:pPr>
            <a:endParaRPr lang="en-US" sz="2000" dirty="0">
              <a:latin typeface="Arial" charset="0"/>
            </a:endParaRPr>
          </a:p>
        </p:txBody>
      </p:sp>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3/4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pic>
        <p:nvPicPr>
          <p:cNvPr id="4" name="Grafik 3"/>
          <p:cNvPicPr>
            <a:picLocks noChangeAspect="1"/>
          </p:cNvPicPr>
          <p:nvPr/>
        </p:nvPicPr>
        <p:blipFill>
          <a:blip r:embed="rId3"/>
          <a:stretch>
            <a:fillRect/>
          </a:stretch>
        </p:blipFill>
        <p:spPr>
          <a:xfrm>
            <a:off x="4282091" y="1524000"/>
            <a:ext cx="4023709" cy="4732430"/>
          </a:xfrm>
          <a:prstGeom prst="rect">
            <a:avLst/>
          </a:prstGeom>
          <a:ln w="19050">
            <a:solidFill>
              <a:schemeClr val="tx1"/>
            </a:solidFill>
          </a:ln>
        </p:spPr>
      </p:pic>
    </p:spTree>
    <p:extLst>
      <p:ext uri="{BB962C8B-B14F-4D97-AF65-F5344CB8AC3E}">
        <p14:creationId xmlns:p14="http://schemas.microsoft.com/office/powerpoint/2010/main" val="32725969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57200" y="4482"/>
            <a:ext cx="7848600" cy="1754326"/>
          </a:xfrm>
          <a:prstGeom prst="rect">
            <a:avLst/>
          </a:prstGeom>
          <a:noFill/>
          <a:ln w="9525">
            <a:noFill/>
            <a:miter lim="800000"/>
            <a:headEnd/>
            <a:tailEnd/>
          </a:ln>
          <a:effectLst/>
        </p:spPr>
        <p:txBody>
          <a:bodyPr>
            <a:spAutoFit/>
          </a:bodyPr>
          <a:lstStyle/>
          <a:p>
            <a:pPr algn="ctr">
              <a:buFontTx/>
              <a:buNone/>
            </a:pPr>
            <a:r>
              <a:rPr lang="en-US" sz="4000" b="1" dirty="0" smtClean="0"/>
              <a:t>Exercise 3/4</a:t>
            </a:r>
          </a:p>
          <a:p>
            <a:pPr algn="ctr">
              <a:buFontTx/>
              <a:buNone/>
            </a:pPr>
            <a:r>
              <a:rPr lang="en-US" sz="4000" b="1" dirty="0" err="1" smtClean="0"/>
              <a:t>Jalview</a:t>
            </a:r>
            <a:r>
              <a:rPr lang="en-US" sz="4000" b="1" dirty="0" smtClean="0"/>
              <a:t> 2D prediction</a:t>
            </a:r>
            <a:endParaRPr lang="en-US" sz="4000" b="1" dirty="0"/>
          </a:p>
          <a:p>
            <a:pPr>
              <a:buFontTx/>
              <a:buNone/>
            </a:pPr>
            <a:endParaRPr lang="en-US" sz="2800" b="1" dirty="0"/>
          </a:p>
        </p:txBody>
      </p:sp>
      <p:pic>
        <p:nvPicPr>
          <p:cNvPr id="3" name="Grafik 2"/>
          <p:cNvPicPr>
            <a:picLocks noChangeAspect="1"/>
          </p:cNvPicPr>
          <p:nvPr/>
        </p:nvPicPr>
        <p:blipFill>
          <a:blip r:embed="rId3"/>
          <a:stretch>
            <a:fillRect/>
          </a:stretch>
        </p:blipFill>
        <p:spPr>
          <a:xfrm>
            <a:off x="420852" y="1447800"/>
            <a:ext cx="3345470" cy="4793395"/>
          </a:xfrm>
          <a:prstGeom prst="rect">
            <a:avLst/>
          </a:prstGeom>
          <a:ln w="19050">
            <a:solidFill>
              <a:schemeClr val="tx1"/>
            </a:solidFill>
          </a:ln>
        </p:spPr>
      </p:pic>
      <p:pic>
        <p:nvPicPr>
          <p:cNvPr id="4" name="Grafik 3"/>
          <p:cNvPicPr>
            <a:picLocks noChangeAspect="1"/>
          </p:cNvPicPr>
          <p:nvPr/>
        </p:nvPicPr>
        <p:blipFill>
          <a:blip r:embed="rId4"/>
          <a:stretch>
            <a:fillRect/>
          </a:stretch>
        </p:blipFill>
        <p:spPr>
          <a:xfrm>
            <a:off x="3975510" y="1447800"/>
            <a:ext cx="4366638" cy="4740051"/>
          </a:xfrm>
          <a:prstGeom prst="rect">
            <a:avLst/>
          </a:prstGeom>
          <a:ln w="19050">
            <a:solidFill>
              <a:schemeClr val="tx1"/>
            </a:solidFill>
          </a:ln>
        </p:spPr>
      </p:pic>
    </p:spTree>
    <p:extLst>
      <p:ext uri="{BB962C8B-B14F-4D97-AF65-F5344CB8AC3E}">
        <p14:creationId xmlns:p14="http://schemas.microsoft.com/office/powerpoint/2010/main" val="1877036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6700" y="1447800"/>
            <a:ext cx="8610600" cy="4955203"/>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Obtain the sequence of the human glutamine synthetase.</a:t>
            </a:r>
          </a:p>
          <a:p>
            <a:pPr>
              <a:buFontTx/>
              <a:buNone/>
            </a:pPr>
            <a:endParaRPr lang="en-US" sz="2800" dirty="0" smtClean="0">
              <a:latin typeface="Arial" charset="0"/>
            </a:endParaRPr>
          </a:p>
          <a:p>
            <a:pPr>
              <a:buNone/>
            </a:pPr>
            <a:r>
              <a:rPr lang="en-US" sz="2800" dirty="0" smtClean="0"/>
              <a:t>Run BLAST with the human sequence against: 1) the archaea </a:t>
            </a:r>
            <a:r>
              <a:rPr lang="de-DE" sz="2800" dirty="0" err="1" smtClean="0"/>
              <a:t>Methanosarcina</a:t>
            </a:r>
            <a:endParaRPr lang="de-DE" sz="2800" dirty="0" smtClean="0"/>
          </a:p>
          <a:p>
            <a:pPr>
              <a:buNone/>
            </a:pPr>
            <a:r>
              <a:rPr lang="en-US" sz="2800" dirty="0" smtClean="0"/>
              <a:t>2) the bacteria Escherichia coli</a:t>
            </a:r>
          </a:p>
          <a:p>
            <a:pPr>
              <a:buNone/>
            </a:pPr>
            <a:r>
              <a:rPr lang="en-US" sz="2800" dirty="0" smtClean="0"/>
              <a:t>3) the fungi </a:t>
            </a:r>
            <a:r>
              <a:rPr lang="en-US" sz="2800" smtClean="0"/>
              <a:t>Pseudozyma</a:t>
            </a:r>
            <a:r>
              <a:rPr lang="en-US" sz="2800" dirty="0" smtClean="0"/>
              <a:t> Antarctica</a:t>
            </a:r>
          </a:p>
          <a:p>
            <a:pPr>
              <a:buNone/>
            </a:pPr>
            <a:endParaRPr lang="en-US" sz="2800" dirty="0"/>
          </a:p>
          <a:p>
            <a:pPr>
              <a:buNone/>
            </a:pPr>
            <a:r>
              <a:rPr lang="en-US" sz="2800" dirty="0" smtClean="0">
                <a:solidFill>
                  <a:srgbClr val="0000FF"/>
                </a:solidFill>
              </a:rPr>
              <a:t>Get the best homolog, align the sequences (including the human protein, on top) and use the input in </a:t>
            </a:r>
            <a:r>
              <a:rPr lang="en-US" sz="2800" dirty="0" err="1" smtClean="0">
                <a:solidFill>
                  <a:srgbClr val="0000FF"/>
                </a:solidFill>
              </a:rPr>
              <a:t>Jalview</a:t>
            </a:r>
            <a:r>
              <a:rPr lang="en-US" sz="2800" dirty="0" smtClean="0">
                <a:solidFill>
                  <a:srgbClr val="0000FF"/>
                </a:solidFill>
              </a:rPr>
              <a:t>.</a:t>
            </a:r>
          </a:p>
        </p:txBody>
      </p:sp>
      <p:sp>
        <p:nvSpPr>
          <p:cNvPr id="6"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4/4</a:t>
            </a:r>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19134750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6700" y="1447800"/>
            <a:ext cx="8610600" cy="584775"/>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NCBI BLAST against single species is </a:t>
            </a:r>
            <a:r>
              <a:rPr lang="en-US" b="1" dirty="0" smtClean="0">
                <a:latin typeface="Arial" charset="0"/>
              </a:rPr>
              <a:t>faster!</a:t>
            </a:r>
            <a:endParaRPr lang="en-US" sz="2800" b="1" dirty="0" smtClean="0"/>
          </a:p>
        </p:txBody>
      </p:sp>
      <p:sp>
        <p:nvSpPr>
          <p:cNvPr id="6"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4/4</a:t>
            </a:r>
          </a:p>
          <a:p>
            <a:pPr algn="ctr">
              <a:buFontTx/>
              <a:buNone/>
            </a:pPr>
            <a:r>
              <a:rPr lang="en-US" sz="4000" b="1" dirty="0" smtClean="0"/>
              <a:t>2D prediction of known 3D</a:t>
            </a:r>
            <a:endParaRPr lang="en-US" sz="4000" dirty="0"/>
          </a:p>
        </p:txBody>
      </p:sp>
      <p:pic>
        <p:nvPicPr>
          <p:cNvPr id="2" name="Grafik 1"/>
          <p:cNvPicPr>
            <a:picLocks noChangeAspect="1"/>
          </p:cNvPicPr>
          <p:nvPr/>
        </p:nvPicPr>
        <p:blipFill>
          <a:blip r:embed="rId3"/>
          <a:stretch>
            <a:fillRect/>
          </a:stretch>
        </p:blipFill>
        <p:spPr>
          <a:xfrm>
            <a:off x="914400" y="2286000"/>
            <a:ext cx="5189670" cy="3398815"/>
          </a:xfrm>
          <a:prstGeom prst="rect">
            <a:avLst/>
          </a:prstGeom>
        </p:spPr>
      </p:pic>
      <p:pic>
        <p:nvPicPr>
          <p:cNvPr id="3" name="Grafik 2"/>
          <p:cNvPicPr>
            <a:picLocks noChangeAspect="1"/>
          </p:cNvPicPr>
          <p:nvPr/>
        </p:nvPicPr>
        <p:blipFill>
          <a:blip r:embed="rId4"/>
          <a:stretch>
            <a:fillRect/>
          </a:stretch>
        </p:blipFill>
        <p:spPr>
          <a:xfrm>
            <a:off x="266700" y="4487565"/>
            <a:ext cx="7947499" cy="1447800"/>
          </a:xfrm>
          <a:prstGeom prst="rect">
            <a:avLst/>
          </a:prstGeom>
        </p:spPr>
      </p:pic>
    </p:spTree>
    <p:extLst>
      <p:ext uri="{BB962C8B-B14F-4D97-AF65-F5344CB8AC3E}">
        <p14:creationId xmlns:p14="http://schemas.microsoft.com/office/powerpoint/2010/main" val="408565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66700" y="1447800"/>
            <a:ext cx="8610600" cy="4955203"/>
          </a:xfrm>
          <a:prstGeom prst="rect">
            <a:avLst/>
          </a:prstGeom>
          <a:noFill/>
          <a:ln w="9525">
            <a:noFill/>
            <a:miter lim="800000"/>
            <a:headEnd/>
            <a:tailEnd/>
          </a:ln>
          <a:effectLst/>
        </p:spPr>
        <p:txBody>
          <a:bodyPr wrap="square">
            <a:spAutoFit/>
          </a:bodyPr>
          <a:lstStyle/>
          <a:p>
            <a:pPr>
              <a:buFontTx/>
              <a:buNone/>
            </a:pPr>
            <a:r>
              <a:rPr lang="en-US" dirty="0" smtClean="0">
                <a:latin typeface="Arial" charset="0"/>
              </a:rPr>
              <a:t>Obtain the sequence of the human glutamine synthetase.</a:t>
            </a:r>
          </a:p>
          <a:p>
            <a:pPr>
              <a:buFontTx/>
              <a:buNone/>
            </a:pPr>
            <a:endParaRPr lang="en-US" sz="2800" dirty="0" smtClean="0">
              <a:latin typeface="Arial" charset="0"/>
            </a:endParaRPr>
          </a:p>
          <a:p>
            <a:pPr>
              <a:buNone/>
            </a:pPr>
            <a:r>
              <a:rPr lang="en-US" sz="2800" dirty="0" smtClean="0"/>
              <a:t>Run BLAST with the human sequence against: 1) the archaea </a:t>
            </a:r>
            <a:r>
              <a:rPr lang="de-DE" sz="2800" dirty="0" err="1" smtClean="0"/>
              <a:t>Methanosarcina</a:t>
            </a:r>
            <a:endParaRPr lang="de-DE" sz="2800" dirty="0" smtClean="0"/>
          </a:p>
          <a:p>
            <a:pPr>
              <a:buNone/>
            </a:pPr>
            <a:r>
              <a:rPr lang="en-US" sz="2800" dirty="0" smtClean="0"/>
              <a:t>2) the bacteria Escherichia coli</a:t>
            </a:r>
          </a:p>
          <a:p>
            <a:pPr>
              <a:buNone/>
            </a:pPr>
            <a:r>
              <a:rPr lang="en-US" sz="2800" dirty="0" smtClean="0"/>
              <a:t>3) the fungi </a:t>
            </a:r>
            <a:r>
              <a:rPr lang="en-US" sz="2800" dirty="0" err="1" smtClean="0"/>
              <a:t>Pseudozima</a:t>
            </a:r>
            <a:r>
              <a:rPr lang="en-US" sz="2800" dirty="0" smtClean="0"/>
              <a:t> Antarctica</a:t>
            </a:r>
          </a:p>
          <a:p>
            <a:pPr>
              <a:buNone/>
            </a:pPr>
            <a:endParaRPr lang="en-US" sz="2800" dirty="0"/>
          </a:p>
          <a:p>
            <a:pPr>
              <a:buNone/>
            </a:pPr>
            <a:r>
              <a:rPr lang="en-US" sz="2800" dirty="0" smtClean="0">
                <a:solidFill>
                  <a:srgbClr val="0000FF"/>
                </a:solidFill>
              </a:rPr>
              <a:t>Get the best homolog from each, align the sequences and use the input in </a:t>
            </a:r>
            <a:r>
              <a:rPr lang="en-US" sz="2800" dirty="0" err="1" smtClean="0">
                <a:solidFill>
                  <a:srgbClr val="0000FF"/>
                </a:solidFill>
              </a:rPr>
              <a:t>Jalview</a:t>
            </a:r>
            <a:r>
              <a:rPr lang="en-US" sz="2800" dirty="0" smtClean="0">
                <a:solidFill>
                  <a:srgbClr val="0000FF"/>
                </a:solidFill>
              </a:rPr>
              <a:t>. Put the human protein on top.</a:t>
            </a:r>
          </a:p>
        </p:txBody>
      </p:sp>
      <p:sp>
        <p:nvSpPr>
          <p:cNvPr id="6"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4/4</a:t>
            </a:r>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31615896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04800" y="1600200"/>
            <a:ext cx="8610600" cy="4832092"/>
          </a:xfrm>
          <a:prstGeom prst="rect">
            <a:avLst/>
          </a:prstGeom>
          <a:noFill/>
          <a:ln w="9525">
            <a:noFill/>
            <a:miter lim="800000"/>
            <a:headEnd/>
            <a:tailEnd/>
          </a:ln>
          <a:effectLst/>
        </p:spPr>
        <p:txBody>
          <a:bodyPr wrap="square">
            <a:spAutoFit/>
          </a:bodyPr>
          <a:lstStyle/>
          <a:p>
            <a:pPr>
              <a:buFontTx/>
              <a:buNone/>
            </a:pPr>
            <a:r>
              <a:rPr lang="en-US" sz="2800" dirty="0" smtClean="0">
                <a:ea typeface="Verdana" panose="020B0604030504040204" pitchFamily="34" charset="0"/>
                <a:cs typeface="Verdana" panose="020B0604030504040204" pitchFamily="34" charset="0"/>
              </a:rPr>
              <a:t>Load the alignment in </a:t>
            </a:r>
            <a:r>
              <a:rPr lang="en-US" sz="2800" dirty="0" err="1">
                <a:ea typeface="Verdana" panose="020B0604030504040204" pitchFamily="34" charset="0"/>
                <a:cs typeface="Verdana" panose="020B0604030504040204" pitchFamily="34" charset="0"/>
              </a:rPr>
              <a:t>J</a:t>
            </a:r>
            <a:r>
              <a:rPr lang="en-US" sz="2800" dirty="0" err="1" smtClean="0">
                <a:ea typeface="Verdana" panose="020B0604030504040204" pitchFamily="34" charset="0"/>
                <a:cs typeface="Verdana" panose="020B0604030504040204" pitchFamily="34" charset="0"/>
              </a:rPr>
              <a:t>alview</a:t>
            </a:r>
            <a:r>
              <a:rPr lang="en-US" sz="2800" dirty="0" smtClean="0">
                <a:ea typeface="Verdana" panose="020B0604030504040204" pitchFamily="34" charset="0"/>
                <a:cs typeface="Verdana" panose="020B0604030504040204" pitchFamily="34" charset="0"/>
              </a:rPr>
              <a:t> and run web prediction. </a:t>
            </a:r>
          </a:p>
          <a:p>
            <a:pPr>
              <a:buFontTx/>
              <a:buNone/>
            </a:pPr>
            <a:endParaRPr lang="en-US" sz="2800" dirty="0">
              <a:ea typeface="Verdana" panose="020B0604030504040204" pitchFamily="34" charset="0"/>
              <a:cs typeface="Verdana" panose="020B0604030504040204" pitchFamily="34" charset="0"/>
            </a:endParaRPr>
          </a:p>
          <a:p>
            <a:pPr>
              <a:buFontTx/>
              <a:buNone/>
            </a:pPr>
            <a:r>
              <a:rPr lang="en-US" sz="2800" dirty="0" smtClean="0">
                <a:ea typeface="Verdana" panose="020B0604030504040204" pitchFamily="34" charset="0"/>
                <a:cs typeface="Verdana" panose="020B0604030504040204" pitchFamily="34" charset="0"/>
              </a:rPr>
              <a:t>Alternative. Run the alignment in the Jpred4 server. (Hint: You could run the human sequence alone but that will search for homologs and  will take very long)</a:t>
            </a:r>
          </a:p>
          <a:p>
            <a:pPr>
              <a:buFontTx/>
              <a:buNone/>
            </a:pPr>
            <a:endParaRPr lang="en-US" sz="2800" dirty="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Compare the prediction with the known 3D of the human protein (open it in Chimera, File &gt; Fetch by ID &gt; PDB 2QC8</a:t>
            </a:r>
            <a:r>
              <a:rPr lang="en-US" sz="2800" dirty="0">
                <a:ea typeface="Verdana" panose="020B0604030504040204" pitchFamily="34" charset="0"/>
                <a:cs typeface="Verdana" panose="020B0604030504040204" pitchFamily="34" charset="0"/>
              </a:rPr>
              <a:t>)</a:t>
            </a:r>
          </a:p>
        </p:txBody>
      </p:sp>
      <p:sp>
        <p:nvSpPr>
          <p:cNvPr id="5"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4/4</a:t>
            </a:r>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492532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dirty="0"/>
              <a:t>Secondary structure prediction</a:t>
            </a:r>
            <a:endParaRPr lang="en-US" sz="4000" dirty="0"/>
          </a:p>
        </p:txBody>
      </p:sp>
      <p:sp>
        <p:nvSpPr>
          <p:cNvPr id="556036" name="Rectangle 4"/>
          <p:cNvSpPr>
            <a:spLocks noChangeArrowheads="1"/>
          </p:cNvSpPr>
          <p:nvPr/>
        </p:nvSpPr>
        <p:spPr bwMode="auto">
          <a:xfrm>
            <a:off x="914400" y="990600"/>
            <a:ext cx="8001000" cy="5693866"/>
          </a:xfrm>
          <a:prstGeom prst="rect">
            <a:avLst/>
          </a:prstGeom>
          <a:noFill/>
          <a:ln w="9525">
            <a:noFill/>
            <a:miter lim="800000"/>
            <a:headEnd/>
            <a:tailEnd/>
          </a:ln>
          <a:effectLst/>
        </p:spPr>
        <p:txBody>
          <a:bodyPr wrap="square">
            <a:spAutoFit/>
          </a:bodyPr>
          <a:lstStyle/>
          <a:p>
            <a:pPr>
              <a:buFontTx/>
              <a:buNone/>
            </a:pPr>
            <a:r>
              <a:rPr lang="en-US" sz="2800" dirty="0" smtClean="0">
                <a:latin typeface="Arial" charset="0"/>
              </a:rPr>
              <a:t>Techniques</a:t>
            </a:r>
          </a:p>
          <a:p>
            <a:pPr>
              <a:buFontTx/>
              <a:buNone/>
            </a:pPr>
            <a:endParaRPr lang="en-US" sz="2800" dirty="0" smtClean="0">
              <a:latin typeface="Arial" charset="0"/>
            </a:endParaRPr>
          </a:p>
          <a:p>
            <a:pPr>
              <a:buFontTx/>
              <a:buNone/>
            </a:pPr>
            <a:r>
              <a:rPr lang="en-US" sz="2800" dirty="0" smtClean="0">
                <a:latin typeface="Arial" charset="0"/>
              </a:rPr>
              <a:t>Linear statistics</a:t>
            </a:r>
          </a:p>
          <a:p>
            <a:pPr>
              <a:buFontTx/>
              <a:buNone/>
            </a:pPr>
            <a:r>
              <a:rPr lang="en-US" sz="2800" dirty="0" smtClean="0">
                <a:latin typeface="Arial" charset="0"/>
              </a:rPr>
              <a:t>Physicochemical properties</a:t>
            </a:r>
          </a:p>
          <a:p>
            <a:pPr>
              <a:buFontTx/>
              <a:buNone/>
            </a:pPr>
            <a:r>
              <a:rPr lang="en-US" sz="2800" dirty="0" smtClean="0">
                <a:latin typeface="Arial" charset="0"/>
              </a:rPr>
              <a:t>Linear discrimination</a:t>
            </a:r>
          </a:p>
          <a:p>
            <a:pPr>
              <a:buFontTx/>
              <a:buNone/>
            </a:pPr>
            <a:r>
              <a:rPr lang="en-US" sz="2800" dirty="0" smtClean="0">
                <a:latin typeface="Arial" charset="0"/>
              </a:rPr>
              <a:t>Machine learning</a:t>
            </a:r>
          </a:p>
          <a:p>
            <a:pPr>
              <a:buFontTx/>
              <a:buNone/>
            </a:pPr>
            <a:r>
              <a:rPr lang="en-US" sz="2800" dirty="0" smtClean="0">
                <a:latin typeface="Arial" charset="0"/>
              </a:rPr>
              <a:t>Neural Networks</a:t>
            </a:r>
          </a:p>
          <a:p>
            <a:pPr>
              <a:buFontTx/>
              <a:buNone/>
            </a:pPr>
            <a:r>
              <a:rPr lang="en-US" sz="2800" dirty="0" smtClean="0">
                <a:latin typeface="Arial" charset="0"/>
              </a:rPr>
              <a:t>K-nearest </a:t>
            </a:r>
            <a:r>
              <a:rPr lang="en-US" sz="2800" dirty="0" err="1" smtClean="0">
                <a:latin typeface="Arial" charset="0"/>
              </a:rPr>
              <a:t>neighbours</a:t>
            </a:r>
            <a:endParaRPr lang="en-US" sz="2800" dirty="0" smtClean="0">
              <a:latin typeface="Arial" charset="0"/>
            </a:endParaRPr>
          </a:p>
          <a:p>
            <a:pPr>
              <a:buFontTx/>
              <a:buNone/>
            </a:pPr>
            <a:r>
              <a:rPr lang="en-US" sz="2800" dirty="0" smtClean="0">
                <a:latin typeface="Arial" charset="0"/>
              </a:rPr>
              <a:t>Evolutionary trees</a:t>
            </a:r>
          </a:p>
          <a:p>
            <a:pPr>
              <a:buFontTx/>
              <a:buNone/>
            </a:pPr>
            <a:r>
              <a:rPr lang="en-US" sz="2800" dirty="0" smtClean="0">
                <a:latin typeface="Arial" charset="0"/>
              </a:rPr>
              <a:t>Residue substitution matrices</a:t>
            </a:r>
          </a:p>
          <a:p>
            <a:pPr>
              <a:buFontTx/>
              <a:buNone/>
            </a:pPr>
            <a:endParaRPr lang="en-US" sz="2800" dirty="0">
              <a:latin typeface="Arial" charset="0"/>
            </a:endParaRPr>
          </a:p>
          <a:p>
            <a:pPr>
              <a:buFontTx/>
              <a:buNone/>
            </a:pPr>
            <a:r>
              <a:rPr lang="en-US" sz="2800" dirty="0" smtClean="0">
                <a:latin typeface="Arial" charset="0"/>
              </a:rPr>
              <a:t>Using evolutionary information = Multiple sequence alignments.</a:t>
            </a:r>
            <a:endParaRPr lang="en-US" sz="2800" dirty="0">
              <a:latin typeface="Arial" charset="0"/>
            </a:endParaRPr>
          </a:p>
        </p:txBody>
      </p:sp>
    </p:spTree>
    <p:extLst>
      <p:ext uri="{BB962C8B-B14F-4D97-AF65-F5344CB8AC3E}">
        <p14:creationId xmlns:p14="http://schemas.microsoft.com/office/powerpoint/2010/main" val="26597474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81000" y="1752600"/>
            <a:ext cx="8610600" cy="4832092"/>
          </a:xfrm>
          <a:prstGeom prst="rect">
            <a:avLst/>
          </a:prstGeom>
          <a:noFill/>
          <a:ln w="9525">
            <a:noFill/>
            <a:miter lim="800000"/>
            <a:headEnd/>
            <a:tailEnd/>
          </a:ln>
          <a:effectLst/>
        </p:spPr>
        <p:txBody>
          <a:bodyPr wrap="square">
            <a:spAutoFit/>
          </a:bodyPr>
          <a:lstStyle/>
          <a:p>
            <a:pPr>
              <a:buNone/>
            </a:pPr>
            <a:r>
              <a:rPr lang="en-US" sz="2800" dirty="0" smtClean="0">
                <a:ea typeface="Verdana" panose="020B0604030504040204" pitchFamily="34" charset="0"/>
                <a:cs typeface="Verdana" panose="020B0604030504040204" pitchFamily="34" charset="0"/>
              </a:rPr>
              <a:t>We need to hide all chains except one.</a:t>
            </a:r>
          </a:p>
          <a:p>
            <a:pPr>
              <a:buNone/>
            </a:pPr>
            <a:endParaRPr lang="en-US" sz="2800" dirty="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Select one of the chains (ctrl + click on a residue, then arrow up). Invert selection (press arrow right).</a:t>
            </a:r>
          </a:p>
          <a:p>
            <a:pPr>
              <a:buNone/>
            </a:pPr>
            <a:endParaRPr lang="en-US" sz="2800" dirty="0" smtClean="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Actions &gt; Ribbon &gt; Hide</a:t>
            </a:r>
          </a:p>
          <a:p>
            <a:pPr>
              <a:buNone/>
            </a:pPr>
            <a:r>
              <a:rPr lang="en-US" sz="2800" dirty="0" smtClean="0">
                <a:ea typeface="Verdana" panose="020B0604030504040204" pitchFamily="34" charset="0"/>
                <a:cs typeface="Verdana" panose="020B0604030504040204" pitchFamily="34" charset="0"/>
              </a:rPr>
              <a:t>Actions &gt; Atoms/bonds &gt; Hide</a:t>
            </a:r>
          </a:p>
          <a:p>
            <a:pPr>
              <a:buNone/>
            </a:pPr>
            <a:endParaRPr lang="en-US" sz="2800" dirty="0">
              <a:ea typeface="Verdana" panose="020B0604030504040204" pitchFamily="34" charset="0"/>
              <a:cs typeface="Verdana" panose="020B0604030504040204" pitchFamily="34" charset="0"/>
            </a:endParaRPr>
          </a:p>
          <a:p>
            <a:pPr>
              <a:buNone/>
            </a:pPr>
            <a:r>
              <a:rPr lang="en-US" sz="2800" dirty="0" smtClean="0">
                <a:ea typeface="Verdana" panose="020B0604030504040204" pitchFamily="34" charset="0"/>
                <a:cs typeface="Verdana" panose="020B0604030504040204" pitchFamily="34" charset="0"/>
              </a:rPr>
              <a:t>Select the chain and focus on it</a:t>
            </a:r>
          </a:p>
          <a:p>
            <a:pPr>
              <a:buNone/>
            </a:pPr>
            <a:r>
              <a:rPr lang="en-US" sz="2800" dirty="0" smtClean="0">
                <a:ea typeface="Verdana" panose="020B0604030504040204" pitchFamily="34" charset="0"/>
                <a:cs typeface="Verdana" panose="020B0604030504040204" pitchFamily="34" charset="0"/>
              </a:rPr>
              <a:t>Actions &gt; Focus</a:t>
            </a:r>
            <a:endParaRPr lang="en-US" sz="2800" dirty="0">
              <a:ea typeface="Verdana" panose="020B0604030504040204" pitchFamily="34" charset="0"/>
              <a:cs typeface="Verdana" panose="020B0604030504040204" pitchFamily="34" charset="0"/>
            </a:endParaRPr>
          </a:p>
        </p:txBody>
      </p:sp>
      <p:sp>
        <p:nvSpPr>
          <p:cNvPr id="5"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4/4</a:t>
            </a:r>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897672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66700" y="1326487"/>
            <a:ext cx="8610600" cy="5324535"/>
          </a:xfrm>
          <a:prstGeom prst="rect">
            <a:avLst/>
          </a:prstGeom>
          <a:noFill/>
          <a:ln w="9525">
            <a:noFill/>
            <a:miter lim="800000"/>
            <a:headEnd/>
            <a:tailEnd/>
          </a:ln>
          <a:effectLst/>
        </p:spPr>
        <p:txBody>
          <a:bodyPr wrap="square">
            <a:spAutoFit/>
          </a:bodyPr>
          <a:lstStyle/>
          <a:p>
            <a:pPr>
              <a:buFontTx/>
              <a:buNone/>
            </a:pPr>
            <a:r>
              <a:rPr lang="en-US" sz="2000" dirty="0" smtClean="0">
                <a:latin typeface="Arial" charset="0"/>
              </a:rPr>
              <a:t>Compare the output of </a:t>
            </a:r>
            <a:r>
              <a:rPr lang="en-US" sz="2000" dirty="0" err="1" smtClean="0">
                <a:latin typeface="Arial" charset="0"/>
              </a:rPr>
              <a:t>jpred</a:t>
            </a:r>
            <a:r>
              <a:rPr lang="en-US" sz="2000" dirty="0" smtClean="0">
                <a:latin typeface="Arial" charset="0"/>
              </a:rPr>
              <a:t>/</a:t>
            </a:r>
            <a:r>
              <a:rPr lang="en-US" sz="2000" dirty="0" err="1" smtClean="0">
                <a:latin typeface="Arial" charset="0"/>
              </a:rPr>
              <a:t>jalview</a:t>
            </a:r>
            <a:r>
              <a:rPr lang="en-US" sz="2000" dirty="0" smtClean="0">
                <a:latin typeface="Arial" charset="0"/>
              </a:rPr>
              <a:t> 2D </a:t>
            </a:r>
            <a:r>
              <a:rPr lang="en-US" sz="2000" dirty="0" err="1" smtClean="0">
                <a:latin typeface="Arial" charset="0"/>
              </a:rPr>
              <a:t>pref</a:t>
            </a:r>
            <a:r>
              <a:rPr lang="en-US" sz="2000" dirty="0" smtClean="0">
                <a:latin typeface="Arial" charset="0"/>
              </a:rPr>
              <a:t> with the 3D structure of this protein. </a:t>
            </a:r>
          </a:p>
          <a:p>
            <a:pPr>
              <a:buFontTx/>
              <a:buNone/>
            </a:pPr>
            <a:endParaRPr lang="en-US" sz="2000" dirty="0">
              <a:latin typeface="Arial" charset="0"/>
            </a:endParaRPr>
          </a:p>
          <a:p>
            <a:pPr>
              <a:buFontTx/>
              <a:buNone/>
            </a:pPr>
            <a:r>
              <a:rPr lang="en-US" sz="2000" dirty="0" smtClean="0">
                <a:latin typeface="Arial" charset="0"/>
              </a:rPr>
              <a:t>For example, locate a predicted helix or beta-strand in </a:t>
            </a:r>
            <a:r>
              <a:rPr lang="en-US" sz="2000" dirty="0" err="1" smtClean="0">
                <a:latin typeface="Arial" charset="0"/>
              </a:rPr>
              <a:t>Jalview</a:t>
            </a:r>
            <a:r>
              <a:rPr lang="en-US" sz="2000" dirty="0" smtClean="0">
                <a:latin typeface="Arial" charset="0"/>
              </a:rPr>
              <a:t>. Find out the start and end positions hovering over the human sequence with the mouse (the numbers on top of the alignment are different from the amino acid positions in each sequence).</a:t>
            </a:r>
          </a:p>
          <a:p>
            <a:pPr>
              <a:buFontTx/>
              <a:buNone/>
            </a:pPr>
            <a:endParaRPr lang="en-US" sz="2000" dirty="0">
              <a:latin typeface="Arial" charset="0"/>
            </a:endParaRPr>
          </a:p>
          <a:p>
            <a:pPr>
              <a:buFontTx/>
              <a:buNone/>
            </a:pPr>
            <a:r>
              <a:rPr lang="en-US" sz="2000" dirty="0" smtClean="0">
                <a:latin typeface="Arial" charset="0"/>
              </a:rPr>
              <a:t>Color the corresponding residues it in the 3D view using</a:t>
            </a:r>
          </a:p>
          <a:p>
            <a:pPr>
              <a:buFontTx/>
              <a:buNone/>
            </a:pPr>
            <a:r>
              <a:rPr lang="en-US" sz="2000" dirty="0" smtClean="0">
                <a:latin typeface="Arial" charset="0"/>
              </a:rPr>
              <a:t>Select &gt; Atom </a:t>
            </a:r>
            <a:r>
              <a:rPr lang="en-US" sz="2000" dirty="0" err="1" smtClean="0">
                <a:latin typeface="Arial" charset="0"/>
              </a:rPr>
              <a:t>specifier</a:t>
            </a:r>
            <a:endParaRPr lang="en-US" sz="2000" dirty="0" smtClean="0">
              <a:latin typeface="Arial" charset="0"/>
            </a:endParaRPr>
          </a:p>
          <a:p>
            <a:pPr>
              <a:buFontTx/>
              <a:buNone/>
            </a:pPr>
            <a:r>
              <a:rPr lang="en-US" sz="2000" dirty="0" smtClean="0">
                <a:latin typeface="Arial" charset="0"/>
              </a:rPr>
              <a:t>And ranges: e.g. :113-126 (predicted as helix)</a:t>
            </a:r>
          </a:p>
          <a:p>
            <a:pPr>
              <a:buFontTx/>
              <a:buNone/>
            </a:pPr>
            <a:r>
              <a:rPr lang="en-US" sz="2000" dirty="0" smtClean="0">
                <a:latin typeface="Arial" charset="0"/>
              </a:rPr>
              <a:t>Actions &gt; color &gt; red</a:t>
            </a:r>
          </a:p>
          <a:p>
            <a:pPr>
              <a:buFontTx/>
              <a:buNone/>
            </a:pPr>
            <a:endParaRPr lang="en-US" sz="2000" dirty="0" smtClean="0">
              <a:latin typeface="Arial" charset="0"/>
            </a:endParaRPr>
          </a:p>
          <a:p>
            <a:pPr>
              <a:buFontTx/>
              <a:buNone/>
            </a:pPr>
            <a:r>
              <a:rPr lang="en-US" sz="2000" dirty="0" smtClean="0">
                <a:latin typeface="Arial" charset="0"/>
              </a:rPr>
              <a:t>Apply color some helices red and strands in green.</a:t>
            </a:r>
          </a:p>
          <a:p>
            <a:pPr>
              <a:buFontTx/>
              <a:buNone/>
            </a:pPr>
            <a:endParaRPr lang="en-US" sz="2000" dirty="0">
              <a:latin typeface="Arial" charset="0"/>
            </a:endParaRPr>
          </a:p>
          <a:p>
            <a:pPr>
              <a:buFontTx/>
              <a:buNone/>
            </a:pPr>
            <a:r>
              <a:rPr lang="en-US" sz="2000" dirty="0" smtClean="0">
                <a:solidFill>
                  <a:srgbClr val="0000FF"/>
                </a:solidFill>
                <a:latin typeface="Arial" charset="0"/>
              </a:rPr>
              <a:t>Do you see differences? Where are they?</a:t>
            </a:r>
          </a:p>
          <a:p>
            <a:pPr>
              <a:buFontTx/>
              <a:buNone/>
            </a:pPr>
            <a:r>
              <a:rPr lang="en-US" sz="2000" dirty="0" smtClean="0">
                <a:solidFill>
                  <a:srgbClr val="0000FF"/>
                </a:solidFill>
                <a:latin typeface="Arial" charset="0"/>
              </a:rPr>
              <a:t>Would you say that the 2D prediction was reasonable?</a:t>
            </a:r>
            <a:endParaRPr lang="en-US" sz="2000" dirty="0">
              <a:solidFill>
                <a:srgbClr val="0000FF"/>
              </a:solidFill>
              <a:latin typeface="Arial" charset="0"/>
            </a:endParaRPr>
          </a:p>
        </p:txBody>
      </p:sp>
      <p:sp>
        <p:nvSpPr>
          <p:cNvPr id="5" name="Text Box 2"/>
          <p:cNvSpPr txBox="1">
            <a:spLocks noChangeArrowheads="1"/>
          </p:cNvSpPr>
          <p:nvPr/>
        </p:nvSpPr>
        <p:spPr bwMode="auto">
          <a:xfrm>
            <a:off x="0" y="0"/>
            <a:ext cx="9144000" cy="1323439"/>
          </a:xfrm>
          <a:prstGeom prst="rect">
            <a:avLst/>
          </a:prstGeom>
          <a:noFill/>
          <a:ln w="9525">
            <a:noFill/>
            <a:miter lim="800000"/>
            <a:headEnd/>
            <a:tailEnd/>
          </a:ln>
          <a:effectLst/>
        </p:spPr>
        <p:txBody>
          <a:bodyPr>
            <a:spAutoFit/>
          </a:bodyPr>
          <a:lstStyle/>
          <a:p>
            <a:pPr algn="ctr">
              <a:buFontTx/>
              <a:buNone/>
            </a:pPr>
            <a:r>
              <a:rPr lang="en-US" sz="4000" b="1" dirty="0" smtClean="0"/>
              <a:t>Exercise 4/4</a:t>
            </a:r>
          </a:p>
          <a:p>
            <a:pPr algn="ctr">
              <a:buFontTx/>
              <a:buNone/>
            </a:pPr>
            <a:r>
              <a:rPr lang="en-US" sz="4000" b="1" dirty="0" smtClean="0"/>
              <a:t>2D prediction of known 3D</a:t>
            </a:r>
            <a:endParaRPr lang="en-US" sz="4000" dirty="0"/>
          </a:p>
        </p:txBody>
      </p:sp>
    </p:spTree>
    <p:extLst>
      <p:ext uri="{BB962C8B-B14F-4D97-AF65-F5344CB8AC3E}">
        <p14:creationId xmlns:p14="http://schemas.microsoft.com/office/powerpoint/2010/main" val="4110207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762000" y="1981200"/>
            <a:ext cx="7234160" cy="3970318"/>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Cuff and Barton (2000)</a:t>
            </a:r>
          </a:p>
          <a:p>
            <a:pPr>
              <a:buFontTx/>
              <a:buNone/>
            </a:pPr>
            <a:endParaRPr lang="en-US" sz="2800" dirty="0">
              <a:latin typeface="Arial" charset="0"/>
            </a:endParaRPr>
          </a:p>
          <a:p>
            <a:pPr>
              <a:buFontTx/>
              <a:buNone/>
            </a:pPr>
            <a:r>
              <a:rPr lang="en-US" sz="2800" dirty="0">
                <a:latin typeface="Arial" charset="0"/>
              </a:rPr>
              <a:t>N</a:t>
            </a:r>
            <a:r>
              <a:rPr lang="en-US" sz="2800" dirty="0" smtClean="0">
                <a:latin typeface="Arial" charset="0"/>
              </a:rPr>
              <a:t>eural Network</a:t>
            </a:r>
          </a:p>
          <a:p>
            <a:pPr>
              <a:buFontTx/>
              <a:buNone/>
            </a:pPr>
            <a:endParaRPr lang="en-US" sz="2800" dirty="0">
              <a:latin typeface="Arial" charset="0"/>
            </a:endParaRPr>
          </a:p>
          <a:p>
            <a:pPr>
              <a:buFontTx/>
              <a:buNone/>
            </a:pPr>
            <a:r>
              <a:rPr lang="en-US" sz="2800" dirty="0" smtClean="0">
                <a:latin typeface="Arial" charset="0"/>
              </a:rPr>
              <a:t>Training set: 480 proteins (non homologous)</a:t>
            </a:r>
          </a:p>
          <a:p>
            <a:pPr>
              <a:buFontTx/>
              <a:buNone/>
            </a:pPr>
            <a:endParaRPr lang="en-US" sz="2800" dirty="0">
              <a:latin typeface="Arial" charset="0"/>
            </a:endParaRPr>
          </a:p>
          <a:p>
            <a:pPr>
              <a:buFontTx/>
              <a:buNone/>
            </a:pPr>
            <a:r>
              <a:rPr lang="en-US" sz="2800" dirty="0" smtClean="0">
                <a:latin typeface="Arial" charset="0"/>
              </a:rPr>
              <a:t>Construction of MSA for each using BLAST</a:t>
            </a:r>
          </a:p>
          <a:p>
            <a:pPr>
              <a:buFontTx/>
              <a:buNone/>
            </a:pPr>
            <a:endParaRPr lang="en-US" sz="2800" dirty="0">
              <a:latin typeface="Arial" charset="0"/>
            </a:endParaRPr>
          </a:p>
          <a:p>
            <a:pPr>
              <a:buFontTx/>
              <a:buNone/>
            </a:pPr>
            <a:endParaRPr lang="en-US" sz="2800" dirty="0">
              <a:latin typeface="Arial" charset="0"/>
            </a:endParaRPr>
          </a:p>
        </p:txBody>
      </p:sp>
    </p:spTree>
    <p:extLst>
      <p:ext uri="{BB962C8B-B14F-4D97-AF65-F5344CB8AC3E}">
        <p14:creationId xmlns:p14="http://schemas.microsoft.com/office/powerpoint/2010/main" val="152966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1980585" y="2453669"/>
            <a:ext cx="5182829" cy="1077218"/>
          </a:xfrm>
          <a:prstGeom prst="rect">
            <a:avLst/>
          </a:prstGeom>
          <a:noFill/>
        </p:spPr>
        <p:txBody>
          <a:bodyPr wrap="none" rtlCol="0">
            <a:spAutoFit/>
          </a:bodyPr>
          <a:lstStyle/>
          <a:p>
            <a:pPr>
              <a:buNone/>
            </a:pPr>
            <a:r>
              <a:rPr lang="en-US" dirty="0" smtClean="0"/>
              <a:t>Ni Neuron </a:t>
            </a:r>
            <a:r>
              <a:rPr lang="en-US" dirty="0" err="1" smtClean="0"/>
              <a:t>i</a:t>
            </a:r>
            <a:r>
              <a:rPr lang="en-US" dirty="0" smtClean="0"/>
              <a:t>, </a:t>
            </a:r>
            <a:r>
              <a:rPr lang="en-US" dirty="0" err="1" smtClean="0"/>
              <a:t>Nj</a:t>
            </a:r>
            <a:r>
              <a:rPr lang="en-US" dirty="0" smtClean="0"/>
              <a:t> neuron j</a:t>
            </a:r>
          </a:p>
          <a:p>
            <a:pPr>
              <a:buNone/>
            </a:pPr>
            <a:r>
              <a:rPr lang="en-US" dirty="0" err="1" smtClean="0"/>
              <a:t>Wij</a:t>
            </a:r>
            <a:r>
              <a:rPr lang="en-US" dirty="0"/>
              <a:t> </a:t>
            </a:r>
            <a:r>
              <a:rPr lang="en-US" dirty="0" smtClean="0"/>
              <a:t>weight from Ni to </a:t>
            </a:r>
            <a:r>
              <a:rPr lang="en-US" dirty="0" err="1" smtClean="0"/>
              <a:t>Nj</a:t>
            </a:r>
            <a:endParaRPr lang="de-DE" dirty="0"/>
          </a:p>
        </p:txBody>
      </p:sp>
      <p:sp>
        <p:nvSpPr>
          <p:cNvPr id="14" name="Rechteck 13"/>
          <p:cNvSpPr/>
          <p:nvPr/>
        </p:nvSpPr>
        <p:spPr bwMode="auto">
          <a:xfrm>
            <a:off x="2908858" y="4049620"/>
            <a:ext cx="553064" cy="46166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Verdana" pitchFamily="34" charset="0"/>
              </a:rPr>
              <a:t>Ni</a:t>
            </a:r>
            <a:endParaRPr kumimoji="0" lang="de-DE" sz="24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44780" y="4049619"/>
            <a:ext cx="553064" cy="46166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400" b="0" i="0" u="none" strike="noStrike" cap="none" normalizeH="0" baseline="0" dirty="0" err="1" smtClean="0">
                <a:ln>
                  <a:noFill/>
                </a:ln>
                <a:solidFill>
                  <a:schemeClr val="tx1"/>
                </a:solidFill>
                <a:effectLst/>
                <a:latin typeface="Verdana" pitchFamily="34" charset="0"/>
              </a:rPr>
              <a:t>Nj</a:t>
            </a:r>
            <a:endParaRPr kumimoji="0" lang="de-DE" sz="24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flipV="1">
            <a:off x="3461922" y="4280452"/>
            <a:ext cx="1182858" cy="1"/>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513758" y="3712616"/>
            <a:ext cx="760144" cy="523220"/>
          </a:xfrm>
          <a:prstGeom prst="rect">
            <a:avLst/>
          </a:prstGeom>
          <a:noFill/>
        </p:spPr>
        <p:txBody>
          <a:bodyPr wrap="none" rtlCol="0">
            <a:spAutoFit/>
          </a:bodyPr>
          <a:lstStyle/>
          <a:p>
            <a:pPr>
              <a:buNone/>
            </a:pPr>
            <a:r>
              <a:rPr lang="en-US" sz="2800" dirty="0" err="1" smtClean="0"/>
              <a:t>Wij</a:t>
            </a:r>
            <a:endParaRPr lang="de-DE" sz="2800" dirty="0"/>
          </a:p>
        </p:txBody>
      </p:sp>
      <p:sp>
        <p:nvSpPr>
          <p:cNvPr id="13" name="Textfeld 12"/>
          <p:cNvSpPr txBox="1"/>
          <p:nvPr/>
        </p:nvSpPr>
        <p:spPr>
          <a:xfrm>
            <a:off x="1438243" y="5030016"/>
            <a:ext cx="6966138" cy="1569660"/>
          </a:xfrm>
          <a:prstGeom prst="rect">
            <a:avLst/>
          </a:prstGeom>
          <a:noFill/>
        </p:spPr>
        <p:txBody>
          <a:bodyPr wrap="none" rtlCol="0">
            <a:spAutoFit/>
          </a:bodyPr>
          <a:lstStyle/>
          <a:p>
            <a:pPr>
              <a:buNone/>
            </a:pPr>
            <a:r>
              <a:rPr lang="en-US" dirty="0" smtClean="0"/>
              <a:t>Signal forward propagation</a:t>
            </a:r>
          </a:p>
          <a:p>
            <a:pPr>
              <a:buNone/>
            </a:pPr>
            <a:r>
              <a:rPr lang="en-US" dirty="0" smtClean="0"/>
              <a:t>Output from Ni * Weight Ni to </a:t>
            </a:r>
            <a:r>
              <a:rPr lang="en-US" dirty="0" err="1" smtClean="0"/>
              <a:t>Nj</a:t>
            </a:r>
            <a:endParaRPr lang="en-US" dirty="0" smtClean="0"/>
          </a:p>
          <a:p>
            <a:pPr>
              <a:buNone/>
            </a:pPr>
            <a:r>
              <a:rPr lang="en-US" dirty="0" smtClean="0"/>
              <a:t>Input to </a:t>
            </a:r>
            <a:r>
              <a:rPr lang="en-US" dirty="0" err="1" smtClean="0"/>
              <a:t>Nj</a:t>
            </a:r>
            <a:r>
              <a:rPr lang="en-US" dirty="0" smtClean="0"/>
              <a:t> is </a:t>
            </a:r>
            <a:r>
              <a:rPr lang="en-US" dirty="0" err="1" smtClean="0"/>
              <a:t>Ij</a:t>
            </a:r>
            <a:r>
              <a:rPr lang="en-US" dirty="0" smtClean="0"/>
              <a:t> = </a:t>
            </a:r>
            <a:r>
              <a:rPr lang="en-US" dirty="0" err="1" smtClean="0"/>
              <a:t>Oi</a:t>
            </a:r>
            <a:r>
              <a:rPr lang="en-US" dirty="0" smtClean="0"/>
              <a:t> * </a:t>
            </a:r>
            <a:r>
              <a:rPr lang="en-US" dirty="0" err="1" smtClean="0"/>
              <a:t>Wij</a:t>
            </a:r>
            <a:endParaRPr lang="de-DE" dirty="0"/>
          </a:p>
        </p:txBody>
      </p:sp>
    </p:spTree>
    <p:extLst>
      <p:ext uri="{BB962C8B-B14F-4D97-AF65-F5344CB8AC3E}">
        <p14:creationId xmlns:p14="http://schemas.microsoft.com/office/powerpoint/2010/main" val="169194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p:txBody>
      </p:sp>
      <p:sp>
        <p:nvSpPr>
          <p:cNvPr id="4" name="Textfeld 3"/>
          <p:cNvSpPr txBox="1"/>
          <p:nvPr/>
        </p:nvSpPr>
        <p:spPr>
          <a:xfrm>
            <a:off x="1980585" y="2453669"/>
            <a:ext cx="5182829" cy="1077218"/>
          </a:xfrm>
          <a:prstGeom prst="rect">
            <a:avLst/>
          </a:prstGeom>
          <a:noFill/>
        </p:spPr>
        <p:txBody>
          <a:bodyPr wrap="none" rtlCol="0">
            <a:spAutoFit/>
          </a:bodyPr>
          <a:lstStyle/>
          <a:p>
            <a:pPr>
              <a:buNone/>
            </a:pPr>
            <a:r>
              <a:rPr lang="en-US" dirty="0" smtClean="0"/>
              <a:t>Ni Neuron </a:t>
            </a:r>
            <a:r>
              <a:rPr lang="en-US" dirty="0" err="1" smtClean="0"/>
              <a:t>i</a:t>
            </a:r>
            <a:r>
              <a:rPr lang="en-US" dirty="0" smtClean="0"/>
              <a:t>, </a:t>
            </a:r>
            <a:r>
              <a:rPr lang="en-US" dirty="0" err="1" smtClean="0"/>
              <a:t>Nj</a:t>
            </a:r>
            <a:r>
              <a:rPr lang="en-US" dirty="0" smtClean="0"/>
              <a:t> neuron j</a:t>
            </a:r>
          </a:p>
          <a:p>
            <a:pPr>
              <a:buNone/>
            </a:pPr>
            <a:r>
              <a:rPr lang="en-US" dirty="0" err="1" smtClean="0"/>
              <a:t>Wij</a:t>
            </a:r>
            <a:r>
              <a:rPr lang="en-US" dirty="0"/>
              <a:t> </a:t>
            </a:r>
            <a:r>
              <a:rPr lang="en-US" dirty="0" smtClean="0"/>
              <a:t>weight from Ni to </a:t>
            </a:r>
            <a:r>
              <a:rPr lang="en-US" dirty="0" err="1" smtClean="0"/>
              <a:t>Nj</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657565" y="3568272"/>
            <a:ext cx="843501" cy="584775"/>
          </a:xfrm>
          <a:prstGeom prst="rect">
            <a:avLst/>
          </a:prstGeom>
          <a:noFill/>
        </p:spPr>
        <p:txBody>
          <a:bodyPr wrap="none" rtlCol="0">
            <a:spAutoFit/>
          </a:bodyPr>
          <a:lstStyle/>
          <a:p>
            <a:pPr>
              <a:buNone/>
            </a:pPr>
            <a:r>
              <a:rPr lang="en-US" dirty="0" err="1" smtClean="0"/>
              <a:t>Wij</a:t>
            </a:r>
            <a:endParaRPr lang="de-DE"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24" name="Rectangle 4"/>
          <p:cNvSpPr>
            <a:spLocks noChangeArrowheads="1"/>
          </p:cNvSpPr>
          <p:nvPr/>
        </p:nvSpPr>
        <p:spPr bwMode="auto">
          <a:xfrm>
            <a:off x="1578259" y="5655720"/>
            <a:ext cx="186461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a:t>
            </a:r>
          </a:p>
        </p:txBody>
      </p:sp>
      <p:sp>
        <p:nvSpPr>
          <p:cNvPr id="26" name="Rectangle 4"/>
          <p:cNvSpPr>
            <a:spLocks noChangeArrowheads="1"/>
          </p:cNvSpPr>
          <p:nvPr/>
        </p:nvSpPr>
        <p:spPr bwMode="auto">
          <a:xfrm>
            <a:off x="4501066" y="4767569"/>
            <a:ext cx="2143536"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a:t>
            </a:r>
          </a:p>
        </p:txBody>
      </p:sp>
    </p:spTree>
    <p:extLst>
      <p:ext uri="{BB962C8B-B14F-4D97-AF65-F5344CB8AC3E}">
        <p14:creationId xmlns:p14="http://schemas.microsoft.com/office/powerpoint/2010/main" val="2045644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FontTx/>
              <a:buNone/>
            </a:pPr>
            <a:r>
              <a:rPr lang="en-US" sz="4000" b="1"/>
              <a:t>Secondary structure prediction</a:t>
            </a:r>
            <a:endParaRPr lang="en-US" sz="4000"/>
          </a:p>
        </p:txBody>
      </p:sp>
      <p:sp>
        <p:nvSpPr>
          <p:cNvPr id="556035" name="Text Box 3"/>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FontTx/>
              <a:buNone/>
            </a:pPr>
            <a:r>
              <a:rPr lang="en-US" sz="4000" b="1" dirty="0" err="1" smtClean="0"/>
              <a:t>Jnet</a:t>
            </a:r>
            <a:endParaRPr lang="en-US" sz="4000" dirty="0"/>
          </a:p>
        </p:txBody>
      </p:sp>
      <p:sp>
        <p:nvSpPr>
          <p:cNvPr id="556036" name="Rectangle 4"/>
          <p:cNvSpPr>
            <a:spLocks noChangeArrowheads="1"/>
          </p:cNvSpPr>
          <p:nvPr/>
        </p:nvSpPr>
        <p:spPr bwMode="auto">
          <a:xfrm>
            <a:off x="284608" y="1676400"/>
            <a:ext cx="2605200" cy="954107"/>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Neural network</a:t>
            </a:r>
          </a:p>
          <a:p>
            <a:pPr>
              <a:buFontTx/>
              <a:buNone/>
            </a:pPr>
            <a:endParaRPr lang="en-US" sz="2800" dirty="0" smtClean="0">
              <a:latin typeface="Arial" charset="0"/>
            </a:endParaRPr>
          </a:p>
        </p:txBody>
      </p:sp>
      <p:sp>
        <p:nvSpPr>
          <p:cNvPr id="4" name="Textfeld 3"/>
          <p:cNvSpPr txBox="1"/>
          <p:nvPr/>
        </p:nvSpPr>
        <p:spPr>
          <a:xfrm>
            <a:off x="1447800" y="2724470"/>
            <a:ext cx="7242304" cy="584775"/>
          </a:xfrm>
          <a:prstGeom prst="rect">
            <a:avLst/>
          </a:prstGeom>
          <a:noFill/>
        </p:spPr>
        <p:txBody>
          <a:bodyPr wrap="none" rtlCol="0">
            <a:spAutoFit/>
          </a:bodyPr>
          <a:lstStyle/>
          <a:p>
            <a:pPr>
              <a:buNone/>
            </a:pPr>
            <a:r>
              <a:rPr lang="en-US" dirty="0" smtClean="0"/>
              <a:t>The network receives input values</a:t>
            </a:r>
            <a:endParaRPr lang="de-DE" dirty="0"/>
          </a:p>
        </p:txBody>
      </p:sp>
      <p:sp>
        <p:nvSpPr>
          <p:cNvPr id="14" name="Rechteck 13"/>
          <p:cNvSpPr/>
          <p:nvPr/>
        </p:nvSpPr>
        <p:spPr bwMode="auto">
          <a:xfrm>
            <a:off x="2903415" y="3749675"/>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Verdana" pitchFamily="34" charset="0"/>
              </a:rPr>
              <a:t>Ni</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9" name="Rechteck 18"/>
          <p:cNvSpPr/>
          <p:nvPr/>
        </p:nvSpPr>
        <p:spPr bwMode="auto">
          <a:xfrm>
            <a:off x="4637884" y="4323052"/>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Nz</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20" name="Gerade Verbindung mit Pfeil 19"/>
          <p:cNvCxnSpPr/>
          <p:nvPr/>
        </p:nvCxnSpPr>
        <p:spPr bwMode="auto">
          <a:xfrm>
            <a:off x="3617742" y="3980506"/>
            <a:ext cx="914400" cy="914400"/>
          </a:xfrm>
          <a:prstGeom prst="straightConnector1">
            <a:avLst/>
          </a:prstGeom>
          <a:noFill/>
          <a:ln w="9525" cap="flat" cmpd="sng" algn="ctr">
            <a:noFill/>
            <a:prstDash val="solid"/>
            <a:round/>
            <a:headEnd type="none" w="med" len="med"/>
            <a:tailEnd type="triangle"/>
          </a:ln>
          <a:effectLst/>
        </p:spPr>
      </p:cxnSp>
      <p:cxnSp>
        <p:nvCxnSpPr>
          <p:cNvPr id="22" name="Gerade Verbindung mit Pfeil 21"/>
          <p:cNvCxnSpPr>
            <a:stCxn id="14" idx="3"/>
            <a:endCxn id="19" idx="1"/>
          </p:cNvCxnSpPr>
          <p:nvPr/>
        </p:nvCxnSpPr>
        <p:spPr bwMode="auto">
          <a:xfrm>
            <a:off x="3456479" y="3949730"/>
            <a:ext cx="1181405" cy="573377"/>
          </a:xfrm>
          <a:prstGeom prst="straightConnector1">
            <a:avLst/>
          </a:prstGeom>
          <a:noFill/>
          <a:ln w="76200" cap="flat" cmpd="sng" algn="ctr">
            <a:solidFill>
              <a:schemeClr val="tx1"/>
            </a:solidFill>
            <a:prstDash val="solid"/>
            <a:round/>
            <a:headEnd type="none" w="med" len="med"/>
            <a:tailEnd type="triangle"/>
          </a:ln>
          <a:effectLst/>
        </p:spPr>
      </p:cxnSp>
      <p:sp>
        <p:nvSpPr>
          <p:cNvPr id="25" name="Textfeld 24"/>
          <p:cNvSpPr txBox="1"/>
          <p:nvPr/>
        </p:nvSpPr>
        <p:spPr>
          <a:xfrm>
            <a:off x="3710422" y="3762961"/>
            <a:ext cx="598241" cy="369332"/>
          </a:xfrm>
          <a:prstGeom prst="rect">
            <a:avLst/>
          </a:prstGeom>
          <a:noFill/>
        </p:spPr>
        <p:txBody>
          <a:bodyPr wrap="none" rtlCol="0">
            <a:spAutoFit/>
          </a:bodyPr>
          <a:lstStyle/>
          <a:p>
            <a:pPr>
              <a:buNone/>
            </a:pPr>
            <a:r>
              <a:rPr lang="en-US" sz="1800" dirty="0" smtClean="0"/>
              <a:t>Wiz</a:t>
            </a:r>
            <a:endParaRPr lang="de-DE" sz="1800" dirty="0"/>
          </a:p>
        </p:txBody>
      </p:sp>
      <p:sp>
        <p:nvSpPr>
          <p:cNvPr id="12" name="Rechteck 11"/>
          <p:cNvSpPr/>
          <p:nvPr/>
        </p:nvSpPr>
        <p:spPr bwMode="auto">
          <a:xfrm>
            <a:off x="2911973" y="444587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Nj</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3" name="Rechteck 12"/>
          <p:cNvSpPr/>
          <p:nvPr/>
        </p:nvSpPr>
        <p:spPr bwMode="auto">
          <a:xfrm>
            <a:off x="2889808" y="5181600"/>
            <a:ext cx="553064" cy="40011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err="1" smtClean="0">
                <a:ln>
                  <a:noFill/>
                </a:ln>
                <a:solidFill>
                  <a:schemeClr val="tx1"/>
                </a:solidFill>
                <a:effectLst/>
                <a:latin typeface="Verdana" pitchFamily="34" charset="0"/>
              </a:rPr>
              <a:t>Nk</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15" name="Gerade Verbindung mit Pfeil 14"/>
          <p:cNvCxnSpPr>
            <a:stCxn id="12" idx="3"/>
            <a:endCxn id="19" idx="1"/>
          </p:cNvCxnSpPr>
          <p:nvPr/>
        </p:nvCxnSpPr>
        <p:spPr bwMode="auto">
          <a:xfrm flipV="1">
            <a:off x="3465037" y="4523107"/>
            <a:ext cx="1172847" cy="122818"/>
          </a:xfrm>
          <a:prstGeom prst="straightConnector1">
            <a:avLst/>
          </a:prstGeom>
          <a:noFill/>
          <a:ln w="76200" cap="flat" cmpd="sng" algn="ctr">
            <a:solidFill>
              <a:schemeClr val="tx1"/>
            </a:solidFill>
            <a:prstDash val="solid"/>
            <a:round/>
            <a:headEnd type="none" w="med" len="med"/>
            <a:tailEnd type="triangle"/>
          </a:ln>
          <a:effectLst/>
        </p:spPr>
      </p:cxnSp>
      <p:cxnSp>
        <p:nvCxnSpPr>
          <p:cNvPr id="18" name="Gerade Verbindung mit Pfeil 17"/>
          <p:cNvCxnSpPr>
            <a:endCxn id="19" idx="1"/>
          </p:cNvCxnSpPr>
          <p:nvPr/>
        </p:nvCxnSpPr>
        <p:spPr bwMode="auto">
          <a:xfrm flipV="1">
            <a:off x="3456479" y="4523107"/>
            <a:ext cx="1181405" cy="889326"/>
          </a:xfrm>
          <a:prstGeom prst="straightConnector1">
            <a:avLst/>
          </a:prstGeom>
          <a:noFill/>
          <a:ln w="76200" cap="flat" cmpd="sng" algn="ctr">
            <a:solidFill>
              <a:schemeClr val="tx1"/>
            </a:solidFill>
            <a:prstDash val="solid"/>
            <a:round/>
            <a:headEnd type="none" w="med" len="med"/>
            <a:tailEnd type="triangle"/>
          </a:ln>
          <a:effectLst/>
        </p:spPr>
      </p:cxnSp>
      <p:sp>
        <p:nvSpPr>
          <p:cNvPr id="17" name="Textfeld 16"/>
          <p:cNvSpPr txBox="1"/>
          <p:nvPr/>
        </p:nvSpPr>
        <p:spPr>
          <a:xfrm>
            <a:off x="3487507" y="4225823"/>
            <a:ext cx="614271" cy="369332"/>
          </a:xfrm>
          <a:prstGeom prst="rect">
            <a:avLst/>
          </a:prstGeom>
          <a:noFill/>
        </p:spPr>
        <p:txBody>
          <a:bodyPr wrap="none" rtlCol="0">
            <a:spAutoFit/>
          </a:bodyPr>
          <a:lstStyle/>
          <a:p>
            <a:pPr>
              <a:buNone/>
            </a:pPr>
            <a:r>
              <a:rPr lang="en-US" sz="1800" dirty="0" err="1" smtClean="0"/>
              <a:t>Wjz</a:t>
            </a:r>
            <a:endParaRPr lang="de-DE" sz="1800" dirty="0"/>
          </a:p>
        </p:txBody>
      </p:sp>
      <p:sp>
        <p:nvSpPr>
          <p:cNvPr id="21" name="Textfeld 20"/>
          <p:cNvSpPr txBox="1"/>
          <p:nvPr/>
        </p:nvSpPr>
        <p:spPr>
          <a:xfrm>
            <a:off x="3826387" y="4991485"/>
            <a:ext cx="670376" cy="369332"/>
          </a:xfrm>
          <a:prstGeom prst="rect">
            <a:avLst/>
          </a:prstGeom>
          <a:noFill/>
        </p:spPr>
        <p:txBody>
          <a:bodyPr wrap="none" rtlCol="0">
            <a:spAutoFit/>
          </a:bodyPr>
          <a:lstStyle/>
          <a:p>
            <a:pPr>
              <a:buNone/>
            </a:pPr>
            <a:r>
              <a:rPr lang="en-US" sz="1800" dirty="0" err="1" smtClean="0"/>
              <a:t>Wkz</a:t>
            </a:r>
            <a:endParaRPr lang="de-DE" sz="1800" dirty="0"/>
          </a:p>
        </p:txBody>
      </p:sp>
      <p:cxnSp>
        <p:nvCxnSpPr>
          <p:cNvPr id="23" name="Gerade Verbindung mit Pfeil 22"/>
          <p:cNvCxnSpPr/>
          <p:nvPr/>
        </p:nvCxnSpPr>
        <p:spPr bwMode="auto">
          <a:xfrm>
            <a:off x="2372121" y="397134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5" name="Rechteck 4"/>
          <p:cNvSpPr/>
          <p:nvPr/>
        </p:nvSpPr>
        <p:spPr>
          <a:xfrm>
            <a:off x="1921883" y="3641704"/>
            <a:ext cx="433132" cy="523220"/>
          </a:xfrm>
          <a:prstGeom prst="rect">
            <a:avLst/>
          </a:prstGeom>
        </p:spPr>
        <p:txBody>
          <a:bodyPr wrap="none">
            <a:spAutoFit/>
          </a:bodyPr>
          <a:lstStyle/>
          <a:p>
            <a:pPr>
              <a:buNone/>
            </a:pPr>
            <a:r>
              <a:rPr lang="en-US" sz="2800" dirty="0" smtClean="0"/>
              <a:t>Ii</a:t>
            </a:r>
            <a:endParaRPr lang="de-DE" sz="2800" dirty="0"/>
          </a:p>
        </p:txBody>
      </p:sp>
      <p:cxnSp>
        <p:nvCxnSpPr>
          <p:cNvPr id="26" name="Gerade Verbindung mit Pfeil 25"/>
          <p:cNvCxnSpPr/>
          <p:nvPr/>
        </p:nvCxnSpPr>
        <p:spPr bwMode="auto">
          <a:xfrm>
            <a:off x="2394189" y="4645925"/>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7" name="Rechteck 26"/>
          <p:cNvSpPr/>
          <p:nvPr/>
        </p:nvSpPr>
        <p:spPr>
          <a:xfrm>
            <a:off x="1943951" y="4316284"/>
            <a:ext cx="458780" cy="523220"/>
          </a:xfrm>
          <a:prstGeom prst="rect">
            <a:avLst/>
          </a:prstGeom>
        </p:spPr>
        <p:txBody>
          <a:bodyPr wrap="none">
            <a:spAutoFit/>
          </a:bodyPr>
          <a:lstStyle/>
          <a:p>
            <a:pPr>
              <a:buNone/>
            </a:pPr>
            <a:r>
              <a:rPr lang="en-US" sz="2800" dirty="0" err="1" smtClean="0"/>
              <a:t>Ij</a:t>
            </a:r>
            <a:endParaRPr lang="de-DE" sz="2800" dirty="0"/>
          </a:p>
        </p:txBody>
      </p:sp>
      <p:cxnSp>
        <p:nvCxnSpPr>
          <p:cNvPr id="28" name="Gerade Verbindung mit Pfeil 27"/>
          <p:cNvCxnSpPr/>
          <p:nvPr/>
        </p:nvCxnSpPr>
        <p:spPr bwMode="auto">
          <a:xfrm>
            <a:off x="2372121" y="5390468"/>
            <a:ext cx="520408" cy="1"/>
          </a:xfrm>
          <a:prstGeom prst="straightConnector1">
            <a:avLst/>
          </a:prstGeom>
          <a:noFill/>
          <a:ln w="76200" cap="flat" cmpd="sng" algn="ctr">
            <a:solidFill>
              <a:schemeClr val="tx1"/>
            </a:solidFill>
            <a:prstDash val="solid"/>
            <a:round/>
            <a:headEnd type="none" w="med" len="med"/>
            <a:tailEnd type="triangle"/>
          </a:ln>
          <a:effectLst/>
        </p:spPr>
      </p:cxnSp>
      <p:sp>
        <p:nvSpPr>
          <p:cNvPr id="29" name="Rechteck 28"/>
          <p:cNvSpPr/>
          <p:nvPr/>
        </p:nvSpPr>
        <p:spPr>
          <a:xfrm>
            <a:off x="1921883" y="5060827"/>
            <a:ext cx="548548" cy="523220"/>
          </a:xfrm>
          <a:prstGeom prst="rect">
            <a:avLst/>
          </a:prstGeom>
        </p:spPr>
        <p:txBody>
          <a:bodyPr wrap="none">
            <a:spAutoFit/>
          </a:bodyPr>
          <a:lstStyle/>
          <a:p>
            <a:pPr>
              <a:buNone/>
            </a:pPr>
            <a:r>
              <a:rPr lang="en-US" sz="2800" dirty="0" err="1" smtClean="0"/>
              <a:t>Ik</a:t>
            </a:r>
            <a:endParaRPr lang="de-DE" sz="2800" dirty="0"/>
          </a:p>
        </p:txBody>
      </p:sp>
      <p:sp>
        <p:nvSpPr>
          <p:cNvPr id="30" name="Rectangle 4"/>
          <p:cNvSpPr>
            <a:spLocks noChangeArrowheads="1"/>
          </p:cNvSpPr>
          <p:nvPr/>
        </p:nvSpPr>
        <p:spPr bwMode="auto">
          <a:xfrm>
            <a:off x="1578259" y="5655720"/>
            <a:ext cx="1864613"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Input layer</a:t>
            </a:r>
          </a:p>
        </p:txBody>
      </p:sp>
      <p:sp>
        <p:nvSpPr>
          <p:cNvPr id="31" name="Rectangle 4"/>
          <p:cNvSpPr>
            <a:spLocks noChangeArrowheads="1"/>
          </p:cNvSpPr>
          <p:nvPr/>
        </p:nvSpPr>
        <p:spPr bwMode="auto">
          <a:xfrm>
            <a:off x="4501066" y="4767569"/>
            <a:ext cx="2143536" cy="523220"/>
          </a:xfrm>
          <a:prstGeom prst="rect">
            <a:avLst/>
          </a:prstGeom>
          <a:noFill/>
          <a:ln w="9525">
            <a:noFill/>
            <a:miter lim="800000"/>
            <a:headEnd/>
            <a:tailEnd/>
          </a:ln>
          <a:effectLst/>
        </p:spPr>
        <p:txBody>
          <a:bodyPr wrap="none">
            <a:spAutoFit/>
          </a:bodyPr>
          <a:lstStyle/>
          <a:p>
            <a:pPr>
              <a:buFontTx/>
              <a:buNone/>
            </a:pPr>
            <a:r>
              <a:rPr lang="en-US" sz="2800" dirty="0" smtClean="0">
                <a:latin typeface="Arial" charset="0"/>
              </a:rPr>
              <a:t>Output layer</a:t>
            </a:r>
          </a:p>
        </p:txBody>
      </p:sp>
    </p:spTree>
    <p:extLst>
      <p:ext uri="{BB962C8B-B14F-4D97-AF65-F5344CB8AC3E}">
        <p14:creationId xmlns:p14="http://schemas.microsoft.com/office/powerpoint/2010/main" val="1052070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Char char="•"/>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noFill/>
        <a:ln w="762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buNone/>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17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1766</Words>
  <Application>Microsoft Office PowerPoint</Application>
  <PresentationFormat>Bildschirmpräsentation (4:3)</PresentationFormat>
  <Paragraphs>554</Paragraphs>
  <Slides>51</Slides>
  <Notes>50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51</vt:i4>
      </vt:variant>
    </vt:vector>
  </HeadingPairs>
  <TitlesOfParts>
    <vt:vector size="56" baseType="lpstr">
      <vt:lpstr>Arial</vt:lpstr>
      <vt:lpstr>Courier New</vt:lpstr>
      <vt:lpstr>Verdana</vt:lpstr>
      <vt:lpstr>Default Design</vt:lpstr>
      <vt:lpstr>1_Default Design</vt:lpstr>
      <vt:lpstr>  Secondary structure prediction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OHRI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Miguel Andrade</dc:creator>
  <cp:lastModifiedBy>Andrade, Miguel</cp:lastModifiedBy>
  <cp:revision>185</cp:revision>
  <dcterms:created xsi:type="dcterms:W3CDTF">2005-04-13T15:56:51Z</dcterms:created>
  <dcterms:modified xsi:type="dcterms:W3CDTF">2016-03-10T18:30:40Z</dcterms:modified>
</cp:coreProperties>
</file>