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handoutMasterIdLst>
    <p:handoutMasterId r:id="rId34"/>
  </p:handoutMasterIdLst>
  <p:sldIdLst>
    <p:sldId id="639" r:id="rId3"/>
    <p:sldId id="610" r:id="rId4"/>
    <p:sldId id="611" r:id="rId5"/>
    <p:sldId id="612" r:id="rId6"/>
    <p:sldId id="613" r:id="rId7"/>
    <p:sldId id="614" r:id="rId8"/>
    <p:sldId id="615" r:id="rId9"/>
    <p:sldId id="616" r:id="rId10"/>
    <p:sldId id="617" r:id="rId11"/>
    <p:sldId id="618" r:id="rId12"/>
    <p:sldId id="619" r:id="rId13"/>
    <p:sldId id="620" r:id="rId14"/>
    <p:sldId id="638" r:id="rId15"/>
    <p:sldId id="621" r:id="rId16"/>
    <p:sldId id="622" r:id="rId17"/>
    <p:sldId id="623" r:id="rId18"/>
    <p:sldId id="624" r:id="rId19"/>
    <p:sldId id="625" r:id="rId20"/>
    <p:sldId id="626" r:id="rId21"/>
    <p:sldId id="627" r:id="rId22"/>
    <p:sldId id="628" r:id="rId23"/>
    <p:sldId id="629" r:id="rId24"/>
    <p:sldId id="630" r:id="rId25"/>
    <p:sldId id="631" r:id="rId26"/>
    <p:sldId id="632" r:id="rId27"/>
    <p:sldId id="633" r:id="rId28"/>
    <p:sldId id="634" r:id="rId29"/>
    <p:sldId id="635" r:id="rId30"/>
    <p:sldId id="637" r:id="rId31"/>
    <p:sldId id="636" r:id="rId32"/>
  </p:sldIdLst>
  <p:sldSz cx="9144000" cy="6858000" type="screen4x3"/>
  <p:notesSz cx="6858000" cy="9144000"/>
  <p:defaultTextStyle>
    <a:defPPr>
      <a:defRPr lang="en-US"/>
    </a:defPPr>
    <a:lvl1pPr algn="l" rtl="0" fontAlgn="base">
      <a:spcBef>
        <a:spcPct val="0"/>
      </a:spcBef>
      <a:spcAft>
        <a:spcPct val="0"/>
      </a:spcAft>
      <a:buChar char="•"/>
      <a:defRPr sz="3200" kern="1200">
        <a:solidFill>
          <a:schemeClr val="tx1"/>
        </a:solidFill>
        <a:latin typeface="Verdana" pitchFamily="34" charset="0"/>
        <a:ea typeface="+mn-ea"/>
        <a:cs typeface="+mn-cs"/>
      </a:defRPr>
    </a:lvl1pPr>
    <a:lvl2pPr marL="457200" algn="l" rtl="0" fontAlgn="base">
      <a:spcBef>
        <a:spcPct val="0"/>
      </a:spcBef>
      <a:spcAft>
        <a:spcPct val="0"/>
      </a:spcAft>
      <a:buChar char="•"/>
      <a:defRPr sz="3200" kern="1200">
        <a:solidFill>
          <a:schemeClr val="tx1"/>
        </a:solidFill>
        <a:latin typeface="Verdana" pitchFamily="34" charset="0"/>
        <a:ea typeface="+mn-ea"/>
        <a:cs typeface="+mn-cs"/>
      </a:defRPr>
    </a:lvl2pPr>
    <a:lvl3pPr marL="914400" algn="l" rtl="0" fontAlgn="base">
      <a:spcBef>
        <a:spcPct val="0"/>
      </a:spcBef>
      <a:spcAft>
        <a:spcPct val="0"/>
      </a:spcAft>
      <a:buChar char="•"/>
      <a:defRPr sz="3200" kern="1200">
        <a:solidFill>
          <a:schemeClr val="tx1"/>
        </a:solidFill>
        <a:latin typeface="Verdana" pitchFamily="34" charset="0"/>
        <a:ea typeface="+mn-ea"/>
        <a:cs typeface="+mn-cs"/>
      </a:defRPr>
    </a:lvl3pPr>
    <a:lvl4pPr marL="1371600" algn="l" rtl="0" fontAlgn="base">
      <a:spcBef>
        <a:spcPct val="0"/>
      </a:spcBef>
      <a:spcAft>
        <a:spcPct val="0"/>
      </a:spcAft>
      <a:buChar char="•"/>
      <a:defRPr sz="3200" kern="1200">
        <a:solidFill>
          <a:schemeClr val="tx1"/>
        </a:solidFill>
        <a:latin typeface="Verdana" pitchFamily="34" charset="0"/>
        <a:ea typeface="+mn-ea"/>
        <a:cs typeface="+mn-cs"/>
      </a:defRPr>
    </a:lvl4pPr>
    <a:lvl5pPr marL="1828800" algn="l" rtl="0" fontAlgn="base">
      <a:spcBef>
        <a:spcPct val="0"/>
      </a:spcBef>
      <a:spcAft>
        <a:spcPct val="0"/>
      </a:spcAft>
      <a:buChar char="•"/>
      <a:defRPr sz="3200" kern="1200">
        <a:solidFill>
          <a:schemeClr val="tx1"/>
        </a:solidFill>
        <a:latin typeface="Verdana" pitchFamily="34" charset="0"/>
        <a:ea typeface="+mn-ea"/>
        <a:cs typeface="+mn-cs"/>
      </a:defRPr>
    </a:lvl5pPr>
    <a:lvl6pPr marL="2286000" algn="l" defTabSz="914400" rtl="0" eaLnBrk="1" latinLnBrk="0" hangingPunct="1">
      <a:defRPr sz="3200" kern="1200">
        <a:solidFill>
          <a:schemeClr val="tx1"/>
        </a:solidFill>
        <a:latin typeface="Verdana" pitchFamily="34" charset="0"/>
        <a:ea typeface="+mn-ea"/>
        <a:cs typeface="+mn-cs"/>
      </a:defRPr>
    </a:lvl6pPr>
    <a:lvl7pPr marL="2743200" algn="l" defTabSz="914400" rtl="0" eaLnBrk="1" latinLnBrk="0" hangingPunct="1">
      <a:defRPr sz="3200" kern="1200">
        <a:solidFill>
          <a:schemeClr val="tx1"/>
        </a:solidFill>
        <a:latin typeface="Verdana" pitchFamily="34" charset="0"/>
        <a:ea typeface="+mn-ea"/>
        <a:cs typeface="+mn-cs"/>
      </a:defRPr>
    </a:lvl7pPr>
    <a:lvl8pPr marL="3200400" algn="l" defTabSz="914400" rtl="0" eaLnBrk="1" latinLnBrk="0" hangingPunct="1">
      <a:defRPr sz="3200" kern="1200">
        <a:solidFill>
          <a:schemeClr val="tx1"/>
        </a:solidFill>
        <a:latin typeface="Verdana" pitchFamily="34" charset="0"/>
        <a:ea typeface="+mn-ea"/>
        <a:cs typeface="+mn-cs"/>
      </a:defRPr>
    </a:lvl8pPr>
    <a:lvl9pPr marL="3657600" algn="l" defTabSz="914400" rtl="0" eaLnBrk="1" latinLnBrk="0" hangingPunct="1">
      <a:defRPr sz="32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FF0000"/>
    <a:srgbClr val="D9EDEF"/>
    <a:srgbClr val="FFFF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9" autoAdjust="0"/>
    <p:restoredTop sz="94660"/>
  </p:normalViewPr>
  <p:slideViewPr>
    <p:cSldViewPr>
      <p:cViewPr varScale="1">
        <p:scale>
          <a:sx n="89" d="100"/>
          <a:sy n="89" d="100"/>
        </p:scale>
        <p:origin x="466" y="8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200">
                <a:latin typeface="Arial" charset="0"/>
              </a:defRPr>
            </a:lvl1pPr>
          </a:lstStyle>
          <a:p>
            <a:endParaRPr lang="en-US"/>
          </a:p>
        </p:txBody>
      </p:sp>
      <p:sp>
        <p:nvSpPr>
          <p:cNvPr id="1884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a:latin typeface="Arial" charset="0"/>
              </a:defRPr>
            </a:lvl1pPr>
          </a:lstStyle>
          <a:p>
            <a:endParaRPr lang="en-US"/>
          </a:p>
        </p:txBody>
      </p:sp>
      <p:sp>
        <p:nvSpPr>
          <p:cNvPr id="1884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sz="1200">
                <a:latin typeface="Arial" charset="0"/>
              </a:defRPr>
            </a:lvl1pPr>
          </a:lstStyle>
          <a:p>
            <a:endParaRPr lang="en-US"/>
          </a:p>
        </p:txBody>
      </p:sp>
      <p:sp>
        <p:nvSpPr>
          <p:cNvPr id="1884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a:latin typeface="Arial" charset="0"/>
              </a:defRPr>
            </a:lvl1pPr>
          </a:lstStyle>
          <a:p>
            <a:fld id="{30C8F8EA-6E9A-450E-AB3D-2A57E7FF6260}" type="slidenum">
              <a:rPr lang="en-US"/>
              <a:pPr/>
              <a:t>‹Nr.›</a:t>
            </a:fld>
            <a:endParaRPr lang="en-US"/>
          </a:p>
        </p:txBody>
      </p:sp>
    </p:spTree>
    <p:extLst>
      <p:ext uri="{BB962C8B-B14F-4D97-AF65-F5344CB8AC3E}">
        <p14:creationId xmlns:p14="http://schemas.microsoft.com/office/powerpoint/2010/main" val="2669150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200">
                <a:latin typeface="Arial" charset="0"/>
              </a:defRPr>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200">
                <a:latin typeface="Arial" charset="0"/>
              </a:defRPr>
            </a:lvl1pPr>
          </a:lstStyle>
          <a:p>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Tx/>
              <a:buNone/>
              <a:defRPr sz="1200">
                <a:latin typeface="Arial" charset="0"/>
              </a:defRPr>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sz="1200">
                <a:latin typeface="Arial" charset="0"/>
              </a:defRPr>
            </a:lvl1pPr>
          </a:lstStyle>
          <a:p>
            <a:fld id="{5727CA8C-4A7C-4591-AD45-718F8DF3F103}" type="slidenum">
              <a:rPr lang="en-US"/>
              <a:pPr/>
              <a:t>‹Nr.›</a:t>
            </a:fld>
            <a:endParaRPr lang="en-US"/>
          </a:p>
        </p:txBody>
      </p:sp>
    </p:spTree>
    <p:extLst>
      <p:ext uri="{BB962C8B-B14F-4D97-AF65-F5344CB8AC3E}">
        <p14:creationId xmlns:p14="http://schemas.microsoft.com/office/powerpoint/2010/main" val="42194830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2</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8624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E1AAE-B8B3-4970-95B8-24CB65C2EFB9}" type="slidenum">
              <a:rPr lang="en-US"/>
              <a:pPr/>
              <a:t>11</a:t>
            </a:fld>
            <a:endParaRPr 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3979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1597F-05C6-457A-B56E-90C05461EE13}" type="slidenum">
              <a:rPr lang="en-US"/>
              <a:pPr/>
              <a:t>12</a:t>
            </a:fld>
            <a:endParaRPr 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665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1597F-05C6-457A-B56E-90C05461EE13}" type="slidenum">
              <a:rPr lang="en-US"/>
              <a:pPr/>
              <a:t>13</a:t>
            </a:fld>
            <a:endParaRPr lang="en-US"/>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9164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14</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0185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0C846-2EE0-4632-9C74-D457D4AF789F}" type="slidenum">
              <a:rPr lang="en-US"/>
              <a:pPr/>
              <a:t>15</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3262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3A0D4-8267-4957-83AE-F8AB7FE8007C}" type="slidenum">
              <a:rPr lang="en-US"/>
              <a:pPr/>
              <a:t>16</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740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14350E-197F-454D-8763-6D6F5598B625}" type="slidenum">
              <a:rPr lang="en-US"/>
              <a:pPr/>
              <a:t>17</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7774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90B116-B5AB-4F46-8476-E89D44D3D60B}" type="slidenum">
              <a:rPr lang="en-US"/>
              <a:pPr/>
              <a:t>18</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1920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54FB1-A31E-4F9A-BAD9-ECF77D241CA2}" type="slidenum">
              <a:rPr lang="en-US"/>
              <a:pPr/>
              <a:t>19</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6880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20</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526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3</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3611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11CE8-F4E0-41B8-A588-BED01B217889}" type="slidenum">
              <a:rPr lang="en-US"/>
              <a:pPr/>
              <a:t>21</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1436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05EBE-92CF-45EA-8557-898F06121FD6}" type="slidenum">
              <a:rPr lang="en-US"/>
              <a:pPr/>
              <a:t>22</a:t>
            </a:fld>
            <a:endParaRPr lang="en-US"/>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9592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7DBCC-D2DC-4AF4-8C58-F8C8E0717DCA}" type="slidenum">
              <a:rPr lang="en-US"/>
              <a:pPr/>
              <a:t>23</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0710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A8433-9675-4DE2-B2B7-0E13BA6F10EA}" type="slidenum">
              <a:rPr lang="en-US"/>
              <a:pPr/>
              <a:t>24</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3437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EEDCE-5925-4F64-89F8-0CC6D0313367}" type="slidenum">
              <a:rPr lang="en-US"/>
              <a:pPr/>
              <a:t>25</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7260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EEDCE-5925-4F64-89F8-0CC6D0313367}" type="slidenum">
              <a:rPr lang="en-US"/>
              <a:pPr/>
              <a:t>26</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3041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94D29C6-2A33-4684-B925-83A09305FCA9}" type="slidenum">
              <a:rPr lang="en-US" smtClean="0">
                <a:latin typeface="Arial" charset="0"/>
              </a:rPr>
              <a:pPr/>
              <a:t>27</a:t>
            </a:fld>
            <a:endParaRPr lang="en-US" smtClean="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46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CFE2B8B-33CD-47C7-B16C-0691390F35A7}" type="slidenum">
              <a:rPr lang="en-US" smtClean="0">
                <a:latin typeface="Arial" charset="0"/>
              </a:rPr>
              <a:pPr/>
              <a:t>28</a:t>
            </a:fld>
            <a:endParaRPr lang="en-US" smtClean="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93693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CFE2B8B-33CD-47C7-B16C-0691390F35A7}" type="slidenum">
              <a:rPr lang="en-US" smtClean="0">
                <a:latin typeface="Arial" charset="0"/>
              </a:rPr>
              <a:pPr/>
              <a:t>29</a:t>
            </a:fld>
            <a:endParaRPr lang="en-US" smtClean="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98398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7CFE2B8B-33CD-47C7-B16C-0691390F35A7}" type="slidenum">
              <a:rPr lang="en-US" smtClean="0">
                <a:latin typeface="Arial" charset="0"/>
              </a:rPr>
              <a:pPr/>
              <a:t>30</a:t>
            </a:fld>
            <a:endParaRPr lang="en-US" smtClean="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dirty="0" smtClean="0">
                <a:latin typeface="Arial" charset="0"/>
              </a:rPr>
              <a:t>E.g. </a:t>
            </a:r>
            <a:r>
              <a:rPr lang="en-US" dirty="0" err="1" smtClean="0">
                <a:latin typeface="Arial" charset="0"/>
              </a:rPr>
              <a:t>Thr</a:t>
            </a:r>
            <a:r>
              <a:rPr lang="en-US" dirty="0" smtClean="0">
                <a:latin typeface="Arial" charset="0"/>
              </a:rPr>
              <a:t> 76 in</a:t>
            </a:r>
            <a:r>
              <a:rPr lang="en-US" baseline="0" dirty="0" smtClean="0">
                <a:latin typeface="Arial" charset="0"/>
              </a:rPr>
              <a:t> SPIOL </a:t>
            </a:r>
            <a:r>
              <a:rPr lang="en-US" dirty="0" smtClean="0">
                <a:latin typeface="Arial" charset="0"/>
              </a:rPr>
              <a:t>and </a:t>
            </a:r>
            <a:r>
              <a:rPr lang="en-US" dirty="0" err="1" smtClean="0">
                <a:latin typeface="Arial" charset="0"/>
              </a:rPr>
              <a:t>Glu</a:t>
            </a:r>
            <a:r>
              <a:rPr lang="en-US" dirty="0" smtClean="0">
                <a:latin typeface="Arial" charset="0"/>
              </a:rPr>
              <a:t> 80 in MAIZE</a:t>
            </a:r>
            <a:endParaRPr lang="en-US" dirty="0" smtClean="0">
              <a:latin typeface="Arial" charset="0"/>
            </a:endParaRPr>
          </a:p>
        </p:txBody>
      </p:sp>
    </p:spTree>
    <p:extLst>
      <p:ext uri="{BB962C8B-B14F-4D97-AF65-F5344CB8AC3E}">
        <p14:creationId xmlns:p14="http://schemas.microsoft.com/office/powerpoint/2010/main" val="151169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9108AA-44C5-4EB0-8BDE-8244DB166690}" type="slidenum">
              <a:rPr lang="en-US"/>
              <a:pPr/>
              <a:t>4</a:t>
            </a:fld>
            <a:endParaRPr lang="en-US"/>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4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07742-FE0A-45A9-BE42-5BA3C5EE3F89}" type="slidenum">
              <a:rPr lang="en-US"/>
              <a:pPr/>
              <a:t>5</a:t>
            </a:fld>
            <a:endParaRPr 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8259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2CCC78-48CB-4129-9E67-650F343D8640}" type="slidenum">
              <a:rPr lang="en-US"/>
              <a:pPr/>
              <a:t>6</a:t>
            </a:fld>
            <a:endParaRPr 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r>
              <a:rPr lang="en-US" dirty="0" smtClean="0"/>
              <a:t>Gram negative have cell membrane / </a:t>
            </a:r>
            <a:r>
              <a:rPr lang="en-US" dirty="0" err="1" smtClean="0"/>
              <a:t>periplasm</a:t>
            </a:r>
            <a:r>
              <a:rPr lang="en-US" baseline="0" dirty="0" smtClean="0"/>
              <a:t> / outer membrane.  E. coli. Gram positive. S aureus. Thick peptidoglycan layer takes the staining.</a:t>
            </a:r>
            <a:endParaRPr lang="en-US" dirty="0"/>
          </a:p>
        </p:txBody>
      </p:sp>
    </p:spTree>
    <p:extLst>
      <p:ext uri="{BB962C8B-B14F-4D97-AF65-F5344CB8AC3E}">
        <p14:creationId xmlns:p14="http://schemas.microsoft.com/office/powerpoint/2010/main" val="308421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CDF8DE-E012-4A37-9756-46575FF52115}" type="slidenum">
              <a:rPr lang="en-US"/>
              <a:pPr/>
              <a:t>7</a:t>
            </a:fld>
            <a:endParaRPr lang="en-US"/>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4162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970668-85F0-4B36-83EC-CAB08E769335}" type="slidenum">
              <a:rPr lang="en-US"/>
              <a:pPr/>
              <a:t>8</a:t>
            </a:fld>
            <a:endParaRPr lang="en-US"/>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419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51FDA-E2B5-46E1-89B0-D4B60EB8D837}" type="slidenum">
              <a:rPr lang="en-US"/>
              <a:pPr/>
              <a:t>9</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4741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6CBAD-FFC1-46EE-B028-3F1CEE2C00F5}" type="slidenum">
              <a:rPr lang="en-US"/>
              <a:pPr/>
              <a:t>10</a:t>
            </a:fld>
            <a:endParaRPr lang="en-US"/>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22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6D7205-B13A-48A1-BE4C-A797714CF5F9}" type="slidenum">
              <a:rPr lang="en-US"/>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F4398E-CBCE-47A6-B420-B6F075AD5132}" type="slidenum">
              <a:rPr lang="en-US"/>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F0F9CB-B767-4AF5-AAF0-450DC858B1DE}" type="slidenum">
              <a:rPr lang="en-US"/>
              <a:pPr/>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513D2B4-CB01-4A47-803E-B88E49321BB0}"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4013374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98A2559-09A7-4826-B4F0-EBEB9A421844}"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373448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91B6659-49F1-4561-9E20-2FE3BFCE6AAB}"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1190882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82D1DEE-6337-4AB2-99D4-077669096BDA}"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531767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1EC63D6-C4EA-493B-A66B-EAA25C4B05C0}"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1161204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F4AC692F-9071-4F5E-8F08-8BF86C861234}"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3220336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F335EAFA-4CA5-4C63-B794-37F81EB5BE1C}"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965790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3DC9A55-3DBE-4B85-804F-A7AA641DA7E0}"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43040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787B4F-B69D-4846-A487-C196867C1B3F}" type="slidenum">
              <a:rPr lang="en-US"/>
              <a:pPr/>
              <a:t>‹Nr.›</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BFAA2F3-CE2B-4051-A3CA-679D3535BECC}"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4109062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EF0BEE9-D90B-4D7B-8C0E-5E222CE789F4}"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3545342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75ACC93-A5A9-499A-A812-DF5FDCCEEE52}"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827343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CCBFDC20-1591-48AA-80A7-029B1C0C62CD}" type="slidenum">
              <a:rPr lang="en-US">
                <a:solidFill>
                  <a:srgbClr val="000000"/>
                </a:solidFill>
              </a:rPr>
              <a:pPr/>
              <a:t>‹Nr.›</a:t>
            </a:fld>
            <a:endParaRPr lang="en-US">
              <a:solidFill>
                <a:srgbClr val="000000"/>
              </a:solidFill>
            </a:endParaRPr>
          </a:p>
        </p:txBody>
      </p:sp>
    </p:spTree>
    <p:extLst>
      <p:ext uri="{BB962C8B-B14F-4D97-AF65-F5344CB8AC3E}">
        <p14:creationId xmlns:p14="http://schemas.microsoft.com/office/powerpoint/2010/main" val="213994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001038-4D75-4288-B2A7-B3E3FE59CFFB}" type="slidenum">
              <a:rPr lang="en-US"/>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D0D4ED-E9C6-472B-BE2B-542A77752254}" type="slidenum">
              <a:rPr lang="en-US"/>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12FF455-D698-4B6A-94C7-AC723AA162B5}" type="slidenum">
              <a:rPr lang="en-US"/>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BF4A470-6B77-4EE7-B0EB-FEA1231856C1}" type="slidenum">
              <a:rPr lang="en-US"/>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F6B9419-AF92-4D7E-8721-1F4EFE799D54}" type="slidenum">
              <a:rPr lang="en-US"/>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6DC164-F3D5-47D6-B52A-D48FBB7B0A50}" type="slidenum">
              <a:rPr lang="en-US"/>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498F1B-514E-4351-AFA9-B5B40FA653AF}" type="slidenum">
              <a:rPr lang="en-US"/>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400">
                <a:latin typeface="+mn-lt"/>
              </a:defRPr>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None/>
              <a:defRPr sz="1400">
                <a:latin typeface="+mn-lt"/>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400">
                <a:latin typeface="+mn-lt"/>
              </a:defRPr>
            </a:lvl1pPr>
          </a:lstStyle>
          <a:p>
            <a:fld id="{9B3EFE0E-17B2-41BF-8C3A-D1D788728138}" type="slidenum">
              <a:rPr lang="en-US"/>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vl1pPr>
          </a:lstStyle>
          <a:p>
            <a:pPr>
              <a:buFontTx/>
              <a:buNone/>
            </a:pPr>
            <a:endParaRPr lang="en-US">
              <a:solidFill>
                <a:srgbClr val="000000"/>
              </a:solidFill>
              <a:latin typeface="Arial"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lgn="ctr">
              <a:buFontTx/>
              <a:buNone/>
            </a:pPr>
            <a:endParaRPr lang="en-US">
              <a:solidFill>
                <a:srgbClr val="000000"/>
              </a:solidFill>
              <a:latin typeface="Arial"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buFontTx/>
              <a:buNone/>
            </a:pPr>
            <a:fld id="{70797F77-B372-4561-9A3E-22C962134C6A}" type="slidenum">
              <a:rPr lang="en-US">
                <a:solidFill>
                  <a:srgbClr val="000000"/>
                </a:solidFill>
                <a:latin typeface="Arial" charset="0"/>
              </a:rPr>
              <a:pPr>
                <a:buFontTx/>
                <a:buNone/>
              </a:pPr>
              <a:t>‹Nr.›</a:t>
            </a:fld>
            <a:endParaRPr lang="en-US">
              <a:solidFill>
                <a:srgbClr val="000000"/>
              </a:solidFill>
              <a:latin typeface="Arial" charset="0"/>
            </a:endParaRPr>
          </a:p>
        </p:txBody>
      </p:sp>
    </p:spTree>
    <p:extLst>
      <p:ext uri="{BB962C8B-B14F-4D97-AF65-F5344CB8AC3E}">
        <p14:creationId xmlns:p14="http://schemas.microsoft.com/office/powerpoint/2010/main" val="3569504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gif"/></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uniprot.org/uniprot/Q28WW9" TargetMode="External"/><Relationship Id="rId7" Type="http://schemas.openxmlformats.org/officeDocument/2006/relationships/hyperlink" Target="http://www.cbs.dtu.dk/services/TMHMM/"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www.uniprot.org/uniprot/Q5T6X5.fasta" TargetMode="External"/><Relationship Id="rId5" Type="http://schemas.openxmlformats.org/officeDocument/2006/relationships/hyperlink" Target="http://www.uniprot.org/uniprot/Q28WW9.fasta" TargetMode="External"/><Relationship Id="rId4" Type="http://schemas.openxmlformats.org/officeDocument/2006/relationships/hyperlink" Target="http://www.uniprot.org/unipro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cbs.dtu.dk/services/Signal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Rectangle 18"/>
          <p:cNvSpPr>
            <a:spLocks noChangeArrowheads="1"/>
          </p:cNvSpPr>
          <p:nvPr/>
        </p:nvSpPr>
        <p:spPr bwMode="auto">
          <a:xfrm>
            <a:off x="0" y="152400"/>
            <a:ext cx="9144000" cy="838200"/>
          </a:xfrm>
          <a:prstGeom prst="rect">
            <a:avLst/>
          </a:prstGeom>
          <a:solidFill>
            <a:srgbClr val="0F5B8F"/>
          </a:solidFill>
          <a:ln w="25400" algn="ctr">
            <a:noFill/>
            <a:miter lim="800000"/>
            <a:headEnd/>
            <a:tailEnd/>
          </a:ln>
          <a:effectLst/>
        </p:spPr>
        <p:txBody>
          <a:bodyPr anchor="ctr">
            <a:spAutoFit/>
          </a:bodyPr>
          <a:lstStyle/>
          <a:p>
            <a:pPr algn="ctr">
              <a:buFontTx/>
              <a:buNone/>
            </a:pPr>
            <a:endParaRPr lang="en-US" sz="1800" b="1">
              <a:solidFill>
                <a:srgbClr val="000000"/>
              </a:solidFill>
              <a:latin typeface="Arial" charset="0"/>
            </a:endParaRPr>
          </a:p>
        </p:txBody>
      </p:sp>
      <p:sp>
        <p:nvSpPr>
          <p:cNvPr id="2" name="Rectangle 1"/>
          <p:cNvSpPr/>
          <p:nvPr/>
        </p:nvSpPr>
        <p:spPr bwMode="auto">
          <a:xfrm>
            <a:off x="304800" y="298174"/>
            <a:ext cx="1905000" cy="1143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algn="ctr">
              <a:buFontTx/>
              <a:buNone/>
            </a:pPr>
            <a:endParaRPr lang="en-US" sz="1800" b="1" smtClean="0">
              <a:solidFill>
                <a:srgbClr val="000000"/>
              </a:solidFill>
            </a:endParaRPr>
          </a:p>
        </p:txBody>
      </p:sp>
      <p:sp>
        <p:nvSpPr>
          <p:cNvPr id="9" name="Rectangle 8"/>
          <p:cNvSpPr/>
          <p:nvPr/>
        </p:nvSpPr>
        <p:spPr bwMode="auto">
          <a:xfrm>
            <a:off x="2540442" y="298174"/>
            <a:ext cx="1905000" cy="1143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algn="ctr">
              <a:buFontTx/>
              <a:buNone/>
            </a:pPr>
            <a:endParaRPr lang="en-US" sz="1800" b="1" smtClean="0">
              <a:solidFill>
                <a:srgbClr val="000000"/>
              </a:solidFill>
            </a:endParaRPr>
          </a:p>
        </p:txBody>
      </p:sp>
      <p:pic>
        <p:nvPicPr>
          <p:cNvPr id="1026" name="Bild 3" descr="JGU-Logo_farbe.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13" y="-2"/>
            <a:ext cx="23368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762000" y="1629387"/>
            <a:ext cx="7696199" cy="2879285"/>
          </a:xfrm>
        </p:spPr>
        <p:txBody>
          <a:bodyPr/>
          <a:lstStyle/>
          <a:p>
            <a:r>
              <a:rPr lang="en-US" sz="5400" dirty="0" smtClean="0"/>
              <a:t> Prediction of protein features.</a:t>
            </a:r>
            <a:br>
              <a:rPr lang="en-US" sz="5400" dirty="0" smtClean="0"/>
            </a:br>
            <a:r>
              <a:rPr lang="en-US" sz="4800" dirty="0" smtClean="0"/>
              <a:t>Beyond protein structure</a:t>
            </a:r>
            <a:endParaRPr lang="en-US" sz="5400" dirty="0"/>
          </a:p>
        </p:txBody>
      </p:sp>
      <p:sp>
        <p:nvSpPr>
          <p:cNvPr id="2052" name="Text Box 4"/>
          <p:cNvSpPr txBox="1">
            <a:spLocks noChangeArrowheads="1"/>
          </p:cNvSpPr>
          <p:nvPr/>
        </p:nvSpPr>
        <p:spPr bwMode="auto">
          <a:xfrm>
            <a:off x="2100539" y="4696885"/>
            <a:ext cx="4942921" cy="1877437"/>
          </a:xfrm>
          <a:prstGeom prst="rect">
            <a:avLst/>
          </a:prstGeom>
          <a:noFill/>
          <a:ln w="25400" algn="ctr">
            <a:noFill/>
            <a:miter lim="800000"/>
            <a:headEnd/>
            <a:tailEnd/>
          </a:ln>
          <a:effectLst/>
        </p:spPr>
        <p:txBody>
          <a:bodyPr wrap="square">
            <a:spAutoFit/>
          </a:bodyPr>
          <a:lstStyle/>
          <a:p>
            <a:pPr algn="ctr">
              <a:buFontTx/>
              <a:buNone/>
            </a:pPr>
            <a:r>
              <a:rPr lang="en-US" sz="2400" dirty="0">
                <a:solidFill>
                  <a:srgbClr val="000000"/>
                </a:solidFill>
                <a:ea typeface="Verdana" panose="020B0604030504040204" pitchFamily="34" charset="0"/>
                <a:cs typeface="Verdana" panose="020B0604030504040204" pitchFamily="34" charset="0"/>
              </a:rPr>
              <a:t>Miguel </a:t>
            </a:r>
            <a:r>
              <a:rPr lang="en-US" sz="2400" dirty="0" smtClean="0">
                <a:solidFill>
                  <a:srgbClr val="000000"/>
                </a:solidFill>
                <a:ea typeface="Verdana" panose="020B0604030504040204" pitchFamily="34" charset="0"/>
                <a:cs typeface="Verdana" panose="020B0604030504040204" pitchFamily="34" charset="0"/>
              </a:rPr>
              <a:t>Andrade</a:t>
            </a:r>
          </a:p>
          <a:p>
            <a:pPr algn="ctr">
              <a:buFontTx/>
              <a:buNone/>
            </a:pPr>
            <a:r>
              <a:rPr lang="en-US" sz="1800" dirty="0" smtClean="0">
                <a:solidFill>
                  <a:srgbClr val="000000"/>
                </a:solidFill>
                <a:ea typeface="Verdana" panose="020B0604030504040204" pitchFamily="34" charset="0"/>
                <a:cs typeface="Verdana" panose="020B0604030504040204" pitchFamily="34" charset="0"/>
              </a:rPr>
              <a:t>Faculty of Biology, </a:t>
            </a:r>
          </a:p>
          <a:p>
            <a:pPr algn="ctr">
              <a:buFontTx/>
              <a:buNone/>
            </a:pPr>
            <a:r>
              <a:rPr lang="en-US" sz="1800" dirty="0" smtClean="0">
                <a:solidFill>
                  <a:srgbClr val="000000"/>
                </a:solidFill>
                <a:ea typeface="Verdana" panose="020B0604030504040204" pitchFamily="34" charset="0"/>
                <a:cs typeface="Verdana" panose="020B0604030504040204" pitchFamily="34" charset="0"/>
              </a:rPr>
              <a:t>Johannes Gutenberg University </a:t>
            </a:r>
          </a:p>
          <a:p>
            <a:pPr algn="ctr">
              <a:buFontTx/>
              <a:buNone/>
            </a:pPr>
            <a:r>
              <a:rPr lang="en-US" sz="1800" dirty="0" smtClean="0">
                <a:solidFill>
                  <a:srgbClr val="000000"/>
                </a:solidFill>
                <a:ea typeface="Verdana" panose="020B0604030504040204" pitchFamily="34" charset="0"/>
                <a:cs typeface="Verdana" panose="020B0604030504040204" pitchFamily="34" charset="0"/>
              </a:rPr>
              <a:t>Institute of Molecular Biology</a:t>
            </a:r>
          </a:p>
          <a:p>
            <a:pPr algn="ctr">
              <a:buFontTx/>
              <a:buNone/>
            </a:pPr>
            <a:r>
              <a:rPr lang="en-US" sz="2000" dirty="0" smtClean="0">
                <a:solidFill>
                  <a:srgbClr val="000000"/>
                </a:solidFill>
                <a:ea typeface="Verdana" panose="020B0604030504040204" pitchFamily="34" charset="0"/>
                <a:cs typeface="Verdana" panose="020B0604030504040204" pitchFamily="34" charset="0"/>
              </a:rPr>
              <a:t>Mainz, Germany</a:t>
            </a:r>
            <a:endParaRPr lang="en-US" sz="2000" dirty="0">
              <a:solidFill>
                <a:srgbClr val="000000"/>
              </a:solidFill>
              <a:ea typeface="Verdana" panose="020B0604030504040204" pitchFamily="34" charset="0"/>
              <a:cs typeface="Verdana" panose="020B0604030504040204" pitchFamily="34" charset="0"/>
            </a:endParaRPr>
          </a:p>
          <a:p>
            <a:pPr algn="ctr">
              <a:buFontTx/>
              <a:buNone/>
            </a:pPr>
            <a:r>
              <a:rPr lang="en-US" sz="1800" dirty="0">
                <a:solidFill>
                  <a:srgbClr val="000000"/>
                </a:solidFill>
                <a:ea typeface="Verdana" panose="020B0604030504040204" pitchFamily="34" charset="0"/>
                <a:cs typeface="Verdana" panose="020B0604030504040204" pitchFamily="34" charset="0"/>
              </a:rPr>
              <a:t>a</a:t>
            </a:r>
            <a:r>
              <a:rPr lang="en-US" sz="1800" dirty="0" smtClean="0">
                <a:solidFill>
                  <a:srgbClr val="000000"/>
                </a:solidFill>
                <a:ea typeface="Verdana" panose="020B0604030504040204" pitchFamily="34" charset="0"/>
                <a:cs typeface="Verdana" panose="020B0604030504040204" pitchFamily="34" charset="0"/>
              </a:rPr>
              <a:t>ndrade@uni-mainz.de</a:t>
            </a:r>
            <a:endParaRPr lang="en-US" sz="1800" dirty="0">
              <a:solidFill>
                <a:srgbClr val="000000"/>
              </a:solidFill>
              <a:ea typeface="Verdana" panose="020B0604030504040204" pitchFamily="34" charset="0"/>
              <a:cs typeface="Verdana" panose="020B0604030504040204" pitchFamily="34" charset="0"/>
            </a:endParaRPr>
          </a:p>
        </p:txBody>
      </p:sp>
      <p:pic>
        <p:nvPicPr>
          <p:cNvPr id="3" name="Picture 2" descr="C:\Users\andrade\Pictures\logos\IMB_engl_blu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8196" y="352507"/>
            <a:ext cx="1487999"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5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pic>
        <p:nvPicPr>
          <p:cNvPr id="532483" name="Picture 3"/>
          <p:cNvPicPr>
            <a:picLocks noChangeAspect="1" noChangeArrowheads="1"/>
          </p:cNvPicPr>
          <p:nvPr/>
        </p:nvPicPr>
        <p:blipFill>
          <a:blip r:embed="rId3"/>
          <a:srcRect/>
          <a:stretch>
            <a:fillRect/>
          </a:stretch>
        </p:blipFill>
        <p:spPr bwMode="auto">
          <a:xfrm>
            <a:off x="609600" y="1066800"/>
            <a:ext cx="6238875" cy="4124325"/>
          </a:xfrm>
          <a:prstGeom prst="rect">
            <a:avLst/>
          </a:prstGeom>
          <a:noFill/>
          <a:ln w="9525">
            <a:noFill/>
            <a:miter lim="800000"/>
            <a:headEnd/>
            <a:tailEnd/>
          </a:ln>
          <a:effectLst/>
        </p:spPr>
      </p:pic>
      <p:pic>
        <p:nvPicPr>
          <p:cNvPr id="532484" name="Picture 4"/>
          <p:cNvPicPr>
            <a:picLocks noChangeAspect="1" noChangeArrowheads="1"/>
          </p:cNvPicPr>
          <p:nvPr/>
        </p:nvPicPr>
        <p:blipFill>
          <a:blip r:embed="rId4"/>
          <a:srcRect/>
          <a:stretch>
            <a:fillRect/>
          </a:stretch>
        </p:blipFill>
        <p:spPr bwMode="auto">
          <a:xfrm>
            <a:off x="3886200" y="2743200"/>
            <a:ext cx="4676775" cy="1476375"/>
          </a:xfrm>
          <a:prstGeom prst="rect">
            <a:avLst/>
          </a:prstGeom>
          <a:noFill/>
          <a:ln w="9525">
            <a:solidFill>
              <a:srgbClr val="FFFF00"/>
            </a:solidFill>
            <a:miter lim="800000"/>
            <a:headEnd/>
            <a:tailEnd/>
          </a:ln>
          <a:effectLst/>
        </p:spPr>
      </p:pic>
    </p:spTree>
    <p:extLst>
      <p:ext uri="{BB962C8B-B14F-4D97-AF65-F5344CB8AC3E}">
        <p14:creationId xmlns:p14="http://schemas.microsoft.com/office/powerpoint/2010/main" val="17036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pic>
        <p:nvPicPr>
          <p:cNvPr id="534531" name="Picture 3"/>
          <p:cNvPicPr>
            <a:picLocks noChangeAspect="1" noChangeArrowheads="1"/>
          </p:cNvPicPr>
          <p:nvPr/>
        </p:nvPicPr>
        <p:blipFill>
          <a:blip r:embed="rId3"/>
          <a:srcRect/>
          <a:stretch>
            <a:fillRect/>
          </a:stretch>
        </p:blipFill>
        <p:spPr bwMode="auto">
          <a:xfrm>
            <a:off x="457200" y="1371600"/>
            <a:ext cx="6181725" cy="4210050"/>
          </a:xfrm>
          <a:prstGeom prst="rect">
            <a:avLst/>
          </a:prstGeom>
          <a:noFill/>
          <a:ln w="9525">
            <a:noFill/>
            <a:miter lim="800000"/>
            <a:headEnd/>
            <a:tailEnd/>
          </a:ln>
          <a:effectLst/>
        </p:spPr>
      </p:pic>
      <p:pic>
        <p:nvPicPr>
          <p:cNvPr id="534532" name="Picture 4"/>
          <p:cNvPicPr>
            <a:picLocks noChangeAspect="1" noChangeArrowheads="1"/>
          </p:cNvPicPr>
          <p:nvPr/>
        </p:nvPicPr>
        <p:blipFill>
          <a:blip r:embed="rId4"/>
          <a:srcRect/>
          <a:stretch>
            <a:fillRect/>
          </a:stretch>
        </p:blipFill>
        <p:spPr bwMode="auto">
          <a:xfrm>
            <a:off x="3657600" y="3352800"/>
            <a:ext cx="4705350" cy="1028700"/>
          </a:xfrm>
          <a:prstGeom prst="rect">
            <a:avLst/>
          </a:prstGeom>
          <a:noFill/>
          <a:ln w="9525">
            <a:solidFill>
              <a:srgbClr val="FFFF00"/>
            </a:solidFill>
            <a:miter lim="800000"/>
            <a:headEnd/>
            <a:tailEnd/>
          </a:ln>
          <a:effectLst/>
        </p:spPr>
      </p:pic>
    </p:spTree>
    <p:extLst>
      <p:ext uri="{BB962C8B-B14F-4D97-AF65-F5344CB8AC3E}">
        <p14:creationId xmlns:p14="http://schemas.microsoft.com/office/powerpoint/2010/main" val="193464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63" name="Picture 3"/>
          <p:cNvPicPr>
            <a:picLocks noChangeAspect="1" noChangeArrowheads="1"/>
          </p:cNvPicPr>
          <p:nvPr/>
        </p:nvPicPr>
        <p:blipFill>
          <a:blip r:embed="rId3"/>
          <a:srcRect/>
          <a:stretch>
            <a:fillRect/>
          </a:stretch>
        </p:blipFill>
        <p:spPr bwMode="auto">
          <a:xfrm>
            <a:off x="762000" y="2209800"/>
            <a:ext cx="5867400" cy="4019550"/>
          </a:xfrm>
          <a:prstGeom prst="rect">
            <a:avLst/>
          </a:prstGeom>
          <a:noFill/>
          <a:ln w="9525">
            <a:noFill/>
            <a:miter lim="800000"/>
            <a:headEnd/>
            <a:tailEnd/>
          </a:ln>
          <a:effectLst/>
        </p:spPr>
      </p:pic>
      <p:sp>
        <p:nvSpPr>
          <p:cNvPr id="552964" name="Text Box 4"/>
          <p:cNvSpPr txBox="1">
            <a:spLocks noChangeArrowheads="1"/>
          </p:cNvSpPr>
          <p:nvPr/>
        </p:nvSpPr>
        <p:spPr bwMode="auto">
          <a:xfrm>
            <a:off x="609600" y="1066800"/>
            <a:ext cx="7314438" cy="707886"/>
          </a:xfrm>
          <a:prstGeom prst="rect">
            <a:avLst/>
          </a:prstGeom>
          <a:noFill/>
          <a:ln w="9525">
            <a:noFill/>
            <a:miter lim="800000"/>
            <a:headEnd/>
            <a:tailEnd/>
          </a:ln>
          <a:effectLst/>
        </p:spPr>
        <p:txBody>
          <a:bodyPr wrap="none">
            <a:spAutoFit/>
          </a:bodyPr>
          <a:lstStyle/>
          <a:p>
            <a:pPr>
              <a:buNone/>
            </a:pPr>
            <a:r>
              <a:rPr lang="en-US" sz="2000" dirty="0"/>
              <a:t>Soren </a:t>
            </a:r>
            <a:r>
              <a:rPr lang="en-US" sz="2000" dirty="0" err="1"/>
              <a:t>Brunak</a:t>
            </a:r>
            <a:r>
              <a:rPr lang="en-US" sz="2000" dirty="0"/>
              <a:t>	http://www.cbs.dtu.dk/services/TargetP/</a:t>
            </a:r>
          </a:p>
          <a:p>
            <a:r>
              <a:rPr lang="en-US" sz="2000" dirty="0"/>
              <a:t>Mostly based on signal peptides</a:t>
            </a:r>
          </a:p>
        </p:txBody>
      </p:sp>
      <p:pic>
        <p:nvPicPr>
          <p:cNvPr id="552965" name="Picture 5"/>
          <p:cNvPicPr>
            <a:picLocks noChangeAspect="1" noChangeArrowheads="1"/>
          </p:cNvPicPr>
          <p:nvPr/>
        </p:nvPicPr>
        <p:blipFill>
          <a:blip r:embed="rId4"/>
          <a:srcRect/>
          <a:stretch>
            <a:fillRect/>
          </a:stretch>
        </p:blipFill>
        <p:spPr bwMode="auto">
          <a:xfrm>
            <a:off x="2667000" y="3886200"/>
            <a:ext cx="5686425" cy="2447925"/>
          </a:xfrm>
          <a:prstGeom prst="rect">
            <a:avLst/>
          </a:prstGeom>
          <a:noFill/>
          <a:ln w="9525">
            <a:solidFill>
              <a:srgbClr val="FFFF00"/>
            </a:solidFill>
            <a:miter lim="800000"/>
            <a:headEnd/>
            <a:tailEnd/>
          </a:ln>
          <a:effectLst/>
        </p:spPr>
      </p:pic>
      <p:sp>
        <p:nvSpPr>
          <p:cNvPr id="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spTree>
    <p:extLst>
      <p:ext uri="{BB962C8B-B14F-4D97-AF65-F5344CB8AC3E}">
        <p14:creationId xmlns:p14="http://schemas.microsoft.com/office/powerpoint/2010/main" val="412027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0" y="0"/>
            <a:ext cx="9144000" cy="1261884"/>
          </a:xfrm>
          <a:prstGeom prst="rect">
            <a:avLst/>
          </a:prstGeom>
          <a:noFill/>
          <a:ln w="9525">
            <a:noFill/>
            <a:miter lim="800000"/>
            <a:headEnd/>
            <a:tailEnd/>
          </a:ln>
          <a:effectLst/>
        </p:spPr>
        <p:txBody>
          <a:bodyPr>
            <a:spAutoFit/>
          </a:bodyPr>
          <a:lstStyle/>
          <a:p>
            <a:pPr algn="ctr">
              <a:buNone/>
            </a:pPr>
            <a:r>
              <a:rPr lang="en-US" sz="4000" b="1" dirty="0" smtClean="0">
                <a:latin typeface="Verdana" pitchFamily="34" charset="0"/>
              </a:rPr>
              <a:t>PSORT</a:t>
            </a:r>
          </a:p>
          <a:p>
            <a:pPr algn="ctr">
              <a:buNone/>
            </a:pPr>
            <a:r>
              <a:rPr lang="en-US" sz="3600" b="1" dirty="0" smtClean="0"/>
              <a:t>Prediction of subcellular location</a:t>
            </a:r>
            <a:endParaRPr lang="en-US" sz="3600" dirty="0"/>
          </a:p>
        </p:txBody>
      </p:sp>
      <p:pic>
        <p:nvPicPr>
          <p:cNvPr id="2" name="Grafik 1"/>
          <p:cNvPicPr>
            <a:picLocks noChangeAspect="1"/>
          </p:cNvPicPr>
          <p:nvPr/>
        </p:nvPicPr>
        <p:blipFill>
          <a:blip r:embed="rId3"/>
          <a:stretch>
            <a:fillRect/>
          </a:stretch>
        </p:blipFill>
        <p:spPr>
          <a:xfrm>
            <a:off x="2228683" y="2057400"/>
            <a:ext cx="3848433" cy="4145639"/>
          </a:xfrm>
          <a:prstGeom prst="rect">
            <a:avLst/>
          </a:prstGeom>
        </p:spPr>
      </p:pic>
      <p:sp>
        <p:nvSpPr>
          <p:cNvPr id="3" name="Rechteck 2"/>
          <p:cNvSpPr/>
          <p:nvPr/>
        </p:nvSpPr>
        <p:spPr>
          <a:xfrm>
            <a:off x="609600" y="1286268"/>
            <a:ext cx="7086600" cy="584775"/>
          </a:xfrm>
          <a:prstGeom prst="rect">
            <a:avLst/>
          </a:prstGeom>
        </p:spPr>
        <p:txBody>
          <a:bodyPr wrap="square">
            <a:spAutoFit/>
          </a:bodyPr>
          <a:lstStyle/>
          <a:p>
            <a:pPr>
              <a:buNone/>
            </a:pPr>
            <a:r>
              <a:rPr lang="de-DE" dirty="0"/>
              <a:t>http://psort.hgc.jp/form2.html</a:t>
            </a:r>
          </a:p>
        </p:txBody>
      </p:sp>
    </p:spTree>
    <p:extLst>
      <p:ext uri="{BB962C8B-B14F-4D97-AF65-F5344CB8AC3E}">
        <p14:creationId xmlns:p14="http://schemas.microsoft.com/office/powerpoint/2010/main" val="1118788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dirty="0">
                <a:solidFill>
                  <a:srgbClr val="0000FF"/>
                </a:solidFill>
                <a:latin typeface="Verdana" pitchFamily="34" charset="0"/>
              </a:rPr>
              <a:t>Transmembrane helices</a:t>
            </a:r>
            <a:endParaRPr lang="en-US" sz="3600" dirty="0">
              <a:solidFill>
                <a:srgbClr val="0000FF"/>
              </a:solidFill>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a:latin typeface="Verdana" pitchFamily="34" charset="0"/>
              </a:rPr>
              <a:t>N-terminal signals</a:t>
            </a:r>
            <a:endParaRPr lang="en-US" sz="3600">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a:latin typeface="Verdana" pitchFamily="34" charset="0"/>
              </a:rPr>
              <a:t>Coiled coils</a:t>
            </a:r>
            <a:endParaRPr lang="en-US" sz="3600">
              <a:latin typeface="Verdana" pitchFamily="34" charset="0"/>
            </a:endParaRPr>
          </a:p>
        </p:txBody>
      </p:sp>
    </p:spTree>
    <p:extLst>
      <p:ext uri="{BB962C8B-B14F-4D97-AF65-F5344CB8AC3E}">
        <p14:creationId xmlns:p14="http://schemas.microsoft.com/office/powerpoint/2010/main" val="1800732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7958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solidFill>
                  <a:schemeClr val="bg1"/>
                </a:solidFill>
                <a:latin typeface="Verdana" pitchFamily="34" charset="0"/>
              </a:rPr>
              <a:t>Transmembrane helices</a:t>
            </a:r>
            <a:endParaRPr lang="en-US" sz="4000" dirty="0">
              <a:solidFill>
                <a:schemeClr val="bg1"/>
              </a:solidFill>
              <a:latin typeface="Verdana" pitchFamily="34" charset="0"/>
            </a:endParaRPr>
          </a:p>
        </p:txBody>
      </p:sp>
      <p:sp>
        <p:nvSpPr>
          <p:cNvPr id="579587" name="Rectangle 3"/>
          <p:cNvSpPr>
            <a:spLocks noChangeArrowheads="1"/>
          </p:cNvSpPr>
          <p:nvPr/>
        </p:nvSpPr>
        <p:spPr bwMode="auto">
          <a:xfrm>
            <a:off x="533400" y="5810123"/>
            <a:ext cx="7293279" cy="646331"/>
          </a:xfrm>
          <a:prstGeom prst="rect">
            <a:avLst/>
          </a:prstGeom>
          <a:noFill/>
          <a:ln w="9525">
            <a:noFill/>
            <a:miter lim="800000"/>
            <a:headEnd/>
            <a:tailEnd/>
          </a:ln>
          <a:effectLst/>
        </p:spPr>
        <p:txBody>
          <a:bodyPr wrap="none">
            <a:spAutoFit/>
          </a:bodyPr>
          <a:lstStyle/>
          <a:p>
            <a:pPr>
              <a:buNone/>
            </a:pPr>
            <a:r>
              <a:rPr lang="en-US" sz="1800" dirty="0">
                <a:solidFill>
                  <a:schemeClr val="bg1"/>
                </a:solidFill>
              </a:rPr>
              <a:t>Left from	</a:t>
            </a:r>
            <a:r>
              <a:rPr lang="en-US" sz="1800" dirty="0" smtClean="0">
                <a:solidFill>
                  <a:schemeClr val="bg1"/>
                </a:solidFill>
              </a:rPr>
              <a:t>http</a:t>
            </a:r>
            <a:r>
              <a:rPr lang="en-US" sz="1800" dirty="0">
                <a:solidFill>
                  <a:schemeClr val="bg1"/>
                </a:solidFill>
              </a:rPr>
              <a:t>://www.ks.uiuc.edu/Research/rhodopsin/</a:t>
            </a:r>
          </a:p>
          <a:p>
            <a:pPr>
              <a:buNone/>
            </a:pPr>
            <a:r>
              <a:rPr lang="en-US" sz="1800" dirty="0">
                <a:solidFill>
                  <a:schemeClr val="bg1"/>
                </a:solidFill>
              </a:rPr>
              <a:t>Right from	http://ocw.mit.edu/</a:t>
            </a:r>
          </a:p>
        </p:txBody>
      </p:sp>
      <p:pic>
        <p:nvPicPr>
          <p:cNvPr id="579588" name="Picture 4"/>
          <p:cNvPicPr>
            <a:picLocks noChangeAspect="1" noChangeArrowheads="1"/>
          </p:cNvPicPr>
          <p:nvPr/>
        </p:nvPicPr>
        <p:blipFill>
          <a:blip r:embed="rId3"/>
          <a:srcRect/>
          <a:stretch>
            <a:fillRect/>
          </a:stretch>
        </p:blipFill>
        <p:spPr bwMode="auto">
          <a:xfrm>
            <a:off x="685800" y="1905000"/>
            <a:ext cx="3914775" cy="3486150"/>
          </a:xfrm>
          <a:prstGeom prst="rect">
            <a:avLst/>
          </a:prstGeom>
          <a:noFill/>
          <a:ln w="9525">
            <a:noFill/>
            <a:miter lim="800000"/>
            <a:headEnd/>
            <a:tailEnd/>
          </a:ln>
          <a:effectLst/>
        </p:spPr>
      </p:pic>
      <p:sp>
        <p:nvSpPr>
          <p:cNvPr id="579589" name="Text Box 5"/>
          <p:cNvSpPr txBox="1">
            <a:spLocks noChangeArrowheads="1"/>
          </p:cNvSpPr>
          <p:nvPr/>
        </p:nvSpPr>
        <p:spPr bwMode="auto">
          <a:xfrm>
            <a:off x="228600" y="990600"/>
            <a:ext cx="7315200" cy="641350"/>
          </a:xfrm>
          <a:prstGeom prst="rect">
            <a:avLst/>
          </a:prstGeom>
          <a:noFill/>
          <a:ln w="9525">
            <a:noFill/>
            <a:miter lim="800000"/>
            <a:headEnd/>
            <a:tailEnd/>
          </a:ln>
          <a:effectLst/>
        </p:spPr>
        <p:txBody>
          <a:bodyPr>
            <a:spAutoFit/>
          </a:bodyPr>
          <a:lstStyle/>
          <a:p>
            <a:pPr>
              <a:buNone/>
            </a:pPr>
            <a:r>
              <a:rPr lang="en-US" sz="3600" dirty="0">
                <a:solidFill>
                  <a:schemeClr val="bg1"/>
                </a:solidFill>
                <a:latin typeface="Verdana" pitchFamily="34" charset="0"/>
              </a:rPr>
              <a:t>Rhodopsin: sensitive to light</a:t>
            </a:r>
          </a:p>
        </p:txBody>
      </p:sp>
      <p:pic>
        <p:nvPicPr>
          <p:cNvPr id="579590" name="Picture 6"/>
          <p:cNvPicPr>
            <a:picLocks noChangeAspect="1" noChangeArrowheads="1"/>
          </p:cNvPicPr>
          <p:nvPr/>
        </p:nvPicPr>
        <p:blipFill>
          <a:blip r:embed="rId4"/>
          <a:srcRect/>
          <a:stretch>
            <a:fillRect/>
          </a:stretch>
        </p:blipFill>
        <p:spPr bwMode="auto">
          <a:xfrm>
            <a:off x="4572000" y="2209800"/>
            <a:ext cx="4000500" cy="3019425"/>
          </a:xfrm>
          <a:prstGeom prst="rect">
            <a:avLst/>
          </a:prstGeom>
          <a:noFill/>
          <a:ln w="9525">
            <a:noFill/>
            <a:miter lim="800000"/>
            <a:headEnd/>
            <a:tailEnd/>
          </a:ln>
          <a:effectLst/>
        </p:spPr>
      </p:pic>
      <p:sp>
        <p:nvSpPr>
          <p:cNvPr id="579591" name="Text Box 7"/>
          <p:cNvSpPr txBox="1">
            <a:spLocks noChangeArrowheads="1"/>
          </p:cNvSpPr>
          <p:nvPr/>
        </p:nvSpPr>
        <p:spPr bwMode="auto">
          <a:xfrm>
            <a:off x="533400" y="5105400"/>
            <a:ext cx="7315200" cy="641350"/>
          </a:xfrm>
          <a:prstGeom prst="rect">
            <a:avLst/>
          </a:prstGeom>
          <a:noFill/>
          <a:ln w="9525">
            <a:noFill/>
            <a:miter lim="800000"/>
            <a:headEnd/>
            <a:tailEnd/>
          </a:ln>
          <a:effectLst/>
        </p:spPr>
        <p:txBody>
          <a:bodyPr>
            <a:spAutoFit/>
          </a:bodyPr>
          <a:lstStyle/>
          <a:p>
            <a:pPr>
              <a:buNone/>
            </a:pPr>
            <a:r>
              <a:rPr lang="en-US" sz="3600" dirty="0">
                <a:solidFill>
                  <a:schemeClr val="bg1"/>
                </a:solidFill>
                <a:latin typeface="Verdana" pitchFamily="34" charset="0"/>
              </a:rPr>
              <a:t>7 TM helices</a:t>
            </a:r>
          </a:p>
        </p:txBody>
      </p:sp>
    </p:spTree>
    <p:extLst>
      <p:ext uri="{BB962C8B-B14F-4D97-AF65-F5344CB8AC3E}">
        <p14:creationId xmlns:p14="http://schemas.microsoft.com/office/powerpoint/2010/main" val="3859820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smtClean="0">
                <a:latin typeface="Verdana" pitchFamily="34" charset="0"/>
              </a:rPr>
              <a:t>Transmembrane </a:t>
            </a:r>
            <a:r>
              <a:rPr lang="en-US" sz="4000" b="1" dirty="0">
                <a:latin typeface="Verdana" pitchFamily="34" charset="0"/>
              </a:rPr>
              <a:t>helices</a:t>
            </a:r>
            <a:endParaRPr lang="en-US" sz="4000" dirty="0">
              <a:latin typeface="Verdana" pitchFamily="34" charset="0"/>
            </a:endParaRPr>
          </a:p>
        </p:txBody>
      </p:sp>
      <p:sp>
        <p:nvSpPr>
          <p:cNvPr id="573444" name="Rectangle 4"/>
          <p:cNvSpPr>
            <a:spLocks noChangeArrowheads="1"/>
          </p:cNvSpPr>
          <p:nvPr/>
        </p:nvSpPr>
        <p:spPr bwMode="auto">
          <a:xfrm>
            <a:off x="1295400" y="1981200"/>
            <a:ext cx="5562600" cy="2554545"/>
          </a:xfrm>
          <a:prstGeom prst="rect">
            <a:avLst/>
          </a:prstGeom>
          <a:noFill/>
          <a:ln w="9525">
            <a:noFill/>
            <a:miter lim="800000"/>
            <a:headEnd/>
            <a:tailEnd/>
          </a:ln>
          <a:effectLst/>
        </p:spPr>
        <p:txBody>
          <a:bodyPr>
            <a:spAutoFit/>
          </a:bodyPr>
          <a:lstStyle/>
          <a:p>
            <a:pPr>
              <a:buNone/>
            </a:pPr>
            <a:r>
              <a:rPr lang="en-US" sz="3200" dirty="0">
                <a:latin typeface="Verdana" pitchFamily="34" charset="0"/>
              </a:rPr>
              <a:t>Hydrophobic helices of approx. 20 residues that traverse the </a:t>
            </a:r>
            <a:r>
              <a:rPr lang="en-US" sz="3200" dirty="0" smtClean="0">
                <a:latin typeface="Verdana" pitchFamily="34" charset="0"/>
              </a:rPr>
              <a:t>cell membrane </a:t>
            </a:r>
            <a:r>
              <a:rPr lang="en-US" sz="3200" dirty="0">
                <a:latin typeface="Verdana" pitchFamily="34" charset="0"/>
              </a:rPr>
              <a:t>perpendicular to its surface</a:t>
            </a:r>
          </a:p>
        </p:txBody>
      </p:sp>
    </p:spTree>
    <p:extLst>
      <p:ext uri="{BB962C8B-B14F-4D97-AF65-F5344CB8AC3E}">
        <p14:creationId xmlns:p14="http://schemas.microsoft.com/office/powerpoint/2010/main" val="2617459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Transmembrane helices</a:t>
            </a:r>
            <a:endParaRPr lang="en-US" sz="4000" dirty="0">
              <a:latin typeface="Verdana" pitchFamily="34" charset="0"/>
            </a:endParaRPr>
          </a:p>
        </p:txBody>
      </p:sp>
      <p:sp>
        <p:nvSpPr>
          <p:cNvPr id="583683" name="Rectangle 3"/>
          <p:cNvSpPr>
            <a:spLocks noChangeArrowheads="1"/>
          </p:cNvSpPr>
          <p:nvPr/>
        </p:nvSpPr>
        <p:spPr bwMode="auto">
          <a:xfrm>
            <a:off x="838200" y="1295400"/>
            <a:ext cx="7391400" cy="3416320"/>
          </a:xfrm>
          <a:prstGeom prst="rect">
            <a:avLst/>
          </a:prstGeom>
          <a:noFill/>
          <a:ln w="9525">
            <a:noFill/>
            <a:miter lim="800000"/>
            <a:headEnd/>
            <a:tailEnd/>
          </a:ln>
          <a:effectLst/>
        </p:spPr>
        <p:txBody>
          <a:bodyPr wrap="square">
            <a:spAutoFit/>
          </a:bodyPr>
          <a:lstStyle/>
          <a:p>
            <a:pPr>
              <a:buNone/>
            </a:pPr>
            <a:r>
              <a:rPr lang="en-US" sz="2400">
                <a:latin typeface="Verdana" pitchFamily="34" charset="0"/>
              </a:rPr>
              <a:t>Methods for prediction use:</a:t>
            </a:r>
          </a:p>
          <a:p>
            <a:pPr>
              <a:buFontTx/>
              <a:buChar char="•"/>
            </a:pPr>
            <a:endParaRPr lang="en-US" sz="2400" dirty="0">
              <a:latin typeface="Verdana" pitchFamily="34" charset="0"/>
            </a:endParaRPr>
          </a:p>
          <a:p>
            <a:pPr>
              <a:buFontTx/>
              <a:buChar char="•"/>
            </a:pPr>
            <a:r>
              <a:rPr lang="en-US" sz="2400" dirty="0">
                <a:latin typeface="Verdana" pitchFamily="34" charset="0"/>
              </a:rPr>
              <a:t>hydrophobicity analyses </a:t>
            </a:r>
          </a:p>
          <a:p>
            <a:pPr>
              <a:buFontTx/>
              <a:buChar char="•"/>
            </a:pPr>
            <a:endParaRPr lang="en-US" sz="2400" dirty="0">
              <a:latin typeface="Verdana" pitchFamily="34" charset="0"/>
            </a:endParaRPr>
          </a:p>
          <a:p>
            <a:pPr>
              <a:buFontTx/>
              <a:buChar char="•"/>
            </a:pPr>
            <a:r>
              <a:rPr lang="en-US" sz="2400" dirty="0">
                <a:latin typeface="Verdana" pitchFamily="34" charset="0"/>
              </a:rPr>
              <a:t>the preponderance of positively charged residues on the cytoplasmic side of the transmembrane segment (positive inside rule)</a:t>
            </a:r>
          </a:p>
          <a:p>
            <a:pPr>
              <a:buFontTx/>
              <a:buChar char="•"/>
            </a:pPr>
            <a:endParaRPr lang="en-US" sz="2400" dirty="0">
              <a:latin typeface="Verdana" pitchFamily="34" charset="0"/>
            </a:endParaRPr>
          </a:p>
          <a:p>
            <a:pPr>
              <a:buFontTx/>
              <a:buChar char="•"/>
            </a:pPr>
            <a:r>
              <a:rPr lang="en-US" sz="2400" dirty="0">
                <a:latin typeface="Verdana" pitchFamily="34" charset="0"/>
              </a:rPr>
              <a:t>multiple sequence alignments</a:t>
            </a:r>
          </a:p>
        </p:txBody>
      </p:sp>
    </p:spTree>
    <p:extLst>
      <p:ext uri="{BB962C8B-B14F-4D97-AF65-F5344CB8AC3E}">
        <p14:creationId xmlns:p14="http://schemas.microsoft.com/office/powerpoint/2010/main" val="3019942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Transmembrane helices</a:t>
            </a:r>
            <a:endParaRPr lang="en-US" sz="4000" dirty="0">
              <a:latin typeface="Verdana" pitchFamily="34" charset="0"/>
            </a:endParaRPr>
          </a:p>
        </p:txBody>
      </p:sp>
      <p:sp>
        <p:nvSpPr>
          <p:cNvPr id="581635" name="Rectangle 3"/>
          <p:cNvSpPr>
            <a:spLocks noChangeArrowheads="1"/>
          </p:cNvSpPr>
          <p:nvPr/>
        </p:nvSpPr>
        <p:spPr bwMode="auto">
          <a:xfrm>
            <a:off x="650350" y="6237395"/>
            <a:ext cx="5308376" cy="461665"/>
          </a:xfrm>
          <a:prstGeom prst="rect">
            <a:avLst/>
          </a:prstGeom>
          <a:noFill/>
          <a:ln w="9525">
            <a:noFill/>
            <a:miter lim="800000"/>
            <a:headEnd/>
            <a:tailEnd/>
          </a:ln>
          <a:effectLst/>
        </p:spPr>
        <p:txBody>
          <a:bodyPr wrap="none" anchor="ctr">
            <a:spAutoFit/>
          </a:bodyPr>
          <a:lstStyle/>
          <a:p>
            <a:pPr algn="ctr">
              <a:buNone/>
            </a:pPr>
            <a:r>
              <a:rPr lang="en-US" sz="2400" dirty="0" err="1"/>
              <a:t>Rost</a:t>
            </a:r>
            <a:r>
              <a:rPr lang="en-US" sz="2400" dirty="0"/>
              <a:t> et al (1995) </a:t>
            </a:r>
            <a:r>
              <a:rPr lang="en-US" sz="2400" i="1" dirty="0"/>
              <a:t>Protein Science</a:t>
            </a:r>
          </a:p>
        </p:txBody>
      </p:sp>
      <p:pic>
        <p:nvPicPr>
          <p:cNvPr id="581636" name="Picture 4"/>
          <p:cNvPicPr>
            <a:picLocks noChangeAspect="1" noChangeArrowheads="1"/>
          </p:cNvPicPr>
          <p:nvPr/>
        </p:nvPicPr>
        <p:blipFill>
          <a:blip r:embed="rId3"/>
          <a:srcRect/>
          <a:stretch>
            <a:fillRect/>
          </a:stretch>
        </p:blipFill>
        <p:spPr bwMode="auto">
          <a:xfrm>
            <a:off x="152400" y="1143000"/>
            <a:ext cx="8715375" cy="4638675"/>
          </a:xfrm>
          <a:prstGeom prst="rect">
            <a:avLst/>
          </a:prstGeom>
          <a:noFill/>
          <a:ln w="9525">
            <a:noFill/>
            <a:miter lim="800000"/>
            <a:headEnd/>
            <a:tailEnd/>
          </a:ln>
          <a:effectLst/>
        </p:spPr>
      </p:pic>
      <p:sp>
        <p:nvSpPr>
          <p:cNvPr id="581637" name="Rectangle 5"/>
          <p:cNvSpPr>
            <a:spLocks noChangeArrowheads="1"/>
          </p:cNvSpPr>
          <p:nvPr/>
        </p:nvSpPr>
        <p:spPr bwMode="auto">
          <a:xfrm rot="17483807">
            <a:off x="5585268" y="1075808"/>
            <a:ext cx="1845377" cy="369332"/>
          </a:xfrm>
          <a:prstGeom prst="rect">
            <a:avLst/>
          </a:prstGeom>
          <a:noFill/>
          <a:ln w="9525">
            <a:noFill/>
            <a:miter lim="800000"/>
            <a:headEnd/>
            <a:tailEnd/>
          </a:ln>
          <a:effectLst/>
        </p:spPr>
        <p:txBody>
          <a:bodyPr wrap="none" anchor="ctr">
            <a:spAutoFit/>
          </a:bodyPr>
          <a:lstStyle/>
          <a:p>
            <a:pPr algn="ctr">
              <a:buNone/>
            </a:pPr>
            <a:r>
              <a:rPr lang="en-US" sz="1800" dirty="0"/>
              <a:t>3 hidden units</a:t>
            </a:r>
            <a:endParaRPr lang="en-US" sz="1800" i="1" dirty="0"/>
          </a:p>
        </p:txBody>
      </p:sp>
      <p:sp>
        <p:nvSpPr>
          <p:cNvPr id="581638" name="Rectangle 6"/>
          <p:cNvSpPr>
            <a:spLocks noChangeArrowheads="1"/>
          </p:cNvSpPr>
          <p:nvPr/>
        </p:nvSpPr>
        <p:spPr bwMode="auto">
          <a:xfrm rot="17397034">
            <a:off x="7187930" y="1596508"/>
            <a:ext cx="1992853" cy="369332"/>
          </a:xfrm>
          <a:prstGeom prst="rect">
            <a:avLst/>
          </a:prstGeom>
          <a:noFill/>
          <a:ln w="9525">
            <a:noFill/>
            <a:miter lim="800000"/>
            <a:headEnd/>
            <a:tailEnd/>
          </a:ln>
          <a:effectLst/>
        </p:spPr>
        <p:txBody>
          <a:bodyPr wrap="none" anchor="ctr">
            <a:spAutoFit/>
          </a:bodyPr>
          <a:lstStyle/>
          <a:p>
            <a:pPr algn="ctr">
              <a:buNone/>
            </a:pPr>
            <a:r>
              <a:rPr lang="en-US" sz="1800" dirty="0"/>
              <a:t>15 hidden units</a:t>
            </a:r>
            <a:endParaRPr lang="en-US" sz="1800" i="1" dirty="0"/>
          </a:p>
        </p:txBody>
      </p:sp>
      <p:sp>
        <p:nvSpPr>
          <p:cNvPr id="581639" name="Rectangle 7"/>
          <p:cNvSpPr>
            <a:spLocks noChangeArrowheads="1"/>
          </p:cNvSpPr>
          <p:nvPr/>
        </p:nvSpPr>
        <p:spPr bwMode="auto">
          <a:xfrm>
            <a:off x="228600" y="5743724"/>
            <a:ext cx="6564233" cy="461665"/>
          </a:xfrm>
          <a:prstGeom prst="rect">
            <a:avLst/>
          </a:prstGeom>
          <a:noFill/>
          <a:ln w="9525">
            <a:noFill/>
            <a:miter lim="800000"/>
            <a:headEnd/>
            <a:tailEnd/>
          </a:ln>
          <a:effectLst/>
        </p:spPr>
        <p:txBody>
          <a:bodyPr wrap="none" anchor="ctr">
            <a:spAutoFit/>
          </a:bodyPr>
          <a:lstStyle/>
          <a:p>
            <a:pPr>
              <a:buNone/>
            </a:pPr>
            <a:r>
              <a:rPr lang="en-US" sz="2400" dirty="0"/>
              <a:t>Filter to keep helix length in 17-25 range</a:t>
            </a:r>
            <a:endParaRPr lang="en-US" sz="2400" i="1" dirty="0"/>
          </a:p>
        </p:txBody>
      </p:sp>
    </p:spTree>
    <p:extLst>
      <p:ext uri="{BB962C8B-B14F-4D97-AF65-F5344CB8AC3E}">
        <p14:creationId xmlns:p14="http://schemas.microsoft.com/office/powerpoint/2010/main" val="429271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Transmembrane helices</a:t>
            </a:r>
            <a:endParaRPr lang="en-US" sz="4000" dirty="0">
              <a:latin typeface="Verdana" pitchFamily="34" charset="0"/>
            </a:endParaRPr>
          </a:p>
        </p:txBody>
      </p:sp>
      <p:pic>
        <p:nvPicPr>
          <p:cNvPr id="577539" name="Picture 3"/>
          <p:cNvPicPr>
            <a:picLocks noChangeAspect="1" noChangeArrowheads="1"/>
          </p:cNvPicPr>
          <p:nvPr/>
        </p:nvPicPr>
        <p:blipFill>
          <a:blip r:embed="rId3"/>
          <a:srcRect/>
          <a:stretch>
            <a:fillRect/>
          </a:stretch>
        </p:blipFill>
        <p:spPr bwMode="auto">
          <a:xfrm>
            <a:off x="838200" y="2057400"/>
            <a:ext cx="7448550" cy="4476750"/>
          </a:xfrm>
          <a:prstGeom prst="rect">
            <a:avLst/>
          </a:prstGeom>
          <a:noFill/>
          <a:ln w="9525">
            <a:noFill/>
            <a:miter lim="800000"/>
            <a:headEnd/>
            <a:tailEnd/>
          </a:ln>
          <a:effectLst/>
        </p:spPr>
      </p:pic>
      <p:sp>
        <p:nvSpPr>
          <p:cNvPr id="577540" name="Text Box 4"/>
          <p:cNvSpPr txBox="1">
            <a:spLocks noChangeArrowheads="1"/>
          </p:cNvSpPr>
          <p:nvPr/>
        </p:nvSpPr>
        <p:spPr bwMode="auto">
          <a:xfrm>
            <a:off x="0" y="60960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TMHMM</a:t>
            </a:r>
            <a:endParaRPr lang="en-US" sz="4000" dirty="0">
              <a:latin typeface="Verdana" pitchFamily="34" charset="0"/>
            </a:endParaRPr>
          </a:p>
        </p:txBody>
      </p:sp>
      <p:sp>
        <p:nvSpPr>
          <p:cNvPr id="577541" name="Text Box 5"/>
          <p:cNvSpPr txBox="1">
            <a:spLocks noChangeArrowheads="1"/>
          </p:cNvSpPr>
          <p:nvPr/>
        </p:nvSpPr>
        <p:spPr bwMode="auto">
          <a:xfrm>
            <a:off x="0" y="1447800"/>
            <a:ext cx="9144000" cy="457200"/>
          </a:xfrm>
          <a:prstGeom prst="rect">
            <a:avLst/>
          </a:prstGeom>
          <a:noFill/>
          <a:ln w="9525">
            <a:noFill/>
            <a:miter lim="800000"/>
            <a:headEnd/>
            <a:tailEnd/>
          </a:ln>
          <a:effectLst/>
        </p:spPr>
        <p:txBody>
          <a:bodyPr>
            <a:spAutoFit/>
          </a:bodyPr>
          <a:lstStyle/>
          <a:p>
            <a:pPr>
              <a:buNone/>
            </a:pPr>
            <a:r>
              <a:rPr lang="en-US" sz="2400" dirty="0" err="1" smtClean="0">
                <a:latin typeface="Verdana" pitchFamily="34" charset="0"/>
              </a:rPr>
              <a:t>S</a:t>
            </a:r>
            <a:r>
              <a:rPr lang="en-US" sz="2400" dirty="0" err="1" smtClean="0">
                <a:cs typeface="Arial" charset="0"/>
              </a:rPr>
              <a:t>ø</a:t>
            </a:r>
            <a:r>
              <a:rPr lang="en-US" sz="2400" dirty="0" err="1" smtClean="0">
                <a:latin typeface="Verdana" pitchFamily="34" charset="0"/>
              </a:rPr>
              <a:t>ren</a:t>
            </a:r>
            <a:r>
              <a:rPr lang="en-US" sz="2400" dirty="0" smtClean="0">
                <a:latin typeface="Verdana" pitchFamily="34" charset="0"/>
              </a:rPr>
              <a:t> </a:t>
            </a:r>
            <a:r>
              <a:rPr lang="en-US" sz="2400" dirty="0" err="1">
                <a:latin typeface="Verdana" pitchFamily="34" charset="0"/>
              </a:rPr>
              <a:t>Brunak</a:t>
            </a:r>
            <a:r>
              <a:rPr lang="en-US" sz="2400" dirty="0">
                <a:latin typeface="Verdana" pitchFamily="34" charset="0"/>
              </a:rPr>
              <a:t>    http://www.cbs.dtu.dk/services/TMHMM/</a:t>
            </a:r>
          </a:p>
        </p:txBody>
      </p:sp>
    </p:spTree>
    <p:extLst>
      <p:ext uri="{BB962C8B-B14F-4D97-AF65-F5344CB8AC3E}">
        <p14:creationId xmlns:p14="http://schemas.microsoft.com/office/powerpoint/2010/main" val="1332149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a:latin typeface="Verdana" pitchFamily="34" charset="0"/>
              </a:rPr>
              <a:t>Transmembrane helices</a:t>
            </a:r>
            <a:endParaRPr lang="en-US" sz="3600">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a:latin typeface="Verdana" pitchFamily="34" charset="0"/>
              </a:rPr>
              <a:t>N-terminal signals</a:t>
            </a:r>
            <a:endParaRPr lang="en-US" sz="3600">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Coiled coils</a:t>
            </a:r>
            <a:endParaRPr lang="en-US" sz="3600" dirty="0">
              <a:latin typeface="Verdana" pitchFamily="34" charset="0"/>
            </a:endParaRPr>
          </a:p>
        </p:txBody>
      </p:sp>
    </p:spTree>
    <p:extLst>
      <p:ext uri="{BB962C8B-B14F-4D97-AF65-F5344CB8AC3E}">
        <p14:creationId xmlns:p14="http://schemas.microsoft.com/office/powerpoint/2010/main" val="249652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a:latin typeface="Verdana" pitchFamily="34" charset="0"/>
              </a:rPr>
              <a:t>Transmembrane helices</a:t>
            </a:r>
            <a:endParaRPr lang="en-US" sz="3600">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a:latin typeface="Verdana" pitchFamily="34" charset="0"/>
              </a:rPr>
              <a:t>N-terminal signals</a:t>
            </a:r>
            <a:endParaRPr lang="en-US" sz="3600">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dirty="0">
                <a:solidFill>
                  <a:srgbClr val="0000FF"/>
                </a:solidFill>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a:latin typeface="Verdana" pitchFamily="34" charset="0"/>
              </a:rPr>
              <a:t>Coiled coils</a:t>
            </a:r>
            <a:endParaRPr lang="en-US" sz="3600">
              <a:latin typeface="Verdana" pitchFamily="34" charset="0"/>
            </a:endParaRPr>
          </a:p>
        </p:txBody>
      </p:sp>
    </p:spTree>
    <p:extLst>
      <p:ext uri="{BB962C8B-B14F-4D97-AF65-F5344CB8AC3E}">
        <p14:creationId xmlns:p14="http://schemas.microsoft.com/office/powerpoint/2010/main" val="659811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76200" y="762000"/>
            <a:ext cx="8769870" cy="6096000"/>
          </a:xfrm>
          <a:prstGeom prst="rect">
            <a:avLst/>
          </a:prstGeom>
          <a:noFill/>
          <a:ln w="9525">
            <a:noFill/>
            <a:miter lim="800000"/>
            <a:headEnd/>
            <a:tailEnd/>
          </a:ln>
          <a:effectLst/>
        </p:spPr>
      </p:pic>
      <p:sp>
        <p:nvSpPr>
          <p:cNvPr id="575490"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Solvent accessibility</a:t>
            </a:r>
            <a:endParaRPr lang="en-US" sz="4000" dirty="0">
              <a:latin typeface="Verdana" pitchFamily="34" charset="0"/>
            </a:endParaRPr>
          </a:p>
        </p:txBody>
      </p:sp>
      <p:sp>
        <p:nvSpPr>
          <p:cNvPr id="575491" name="Rectangle 3"/>
          <p:cNvSpPr>
            <a:spLocks noChangeArrowheads="1"/>
          </p:cNvSpPr>
          <p:nvPr/>
        </p:nvSpPr>
        <p:spPr bwMode="auto">
          <a:xfrm>
            <a:off x="228600" y="821501"/>
            <a:ext cx="2635658" cy="338554"/>
          </a:xfrm>
          <a:prstGeom prst="rect">
            <a:avLst/>
          </a:prstGeom>
          <a:noFill/>
          <a:ln w="9525">
            <a:noFill/>
            <a:miter lim="800000"/>
            <a:headEnd/>
            <a:tailEnd/>
          </a:ln>
          <a:effectLst/>
        </p:spPr>
        <p:txBody>
          <a:bodyPr wrap="none" anchor="ctr">
            <a:spAutoFit/>
          </a:bodyPr>
          <a:lstStyle/>
          <a:p>
            <a:pPr>
              <a:buNone/>
            </a:pPr>
            <a:r>
              <a:rPr lang="en-US" sz="1600" dirty="0" smtClean="0"/>
              <a:t>http</a:t>
            </a:r>
            <a:r>
              <a:rPr lang="en-US" sz="1600" dirty="0"/>
              <a:t>://sable.cchmc.org </a:t>
            </a:r>
          </a:p>
        </p:txBody>
      </p:sp>
      <p:sp>
        <p:nvSpPr>
          <p:cNvPr id="575492" name="Rectangle 4"/>
          <p:cNvSpPr>
            <a:spLocks noChangeArrowheads="1"/>
          </p:cNvSpPr>
          <p:nvPr/>
        </p:nvSpPr>
        <p:spPr bwMode="auto">
          <a:xfrm>
            <a:off x="3505200" y="790723"/>
            <a:ext cx="4148893" cy="400110"/>
          </a:xfrm>
          <a:prstGeom prst="rect">
            <a:avLst/>
          </a:prstGeom>
          <a:noFill/>
          <a:ln w="9525">
            <a:noFill/>
            <a:miter lim="800000"/>
            <a:headEnd/>
            <a:tailEnd/>
          </a:ln>
          <a:effectLst/>
        </p:spPr>
        <p:txBody>
          <a:bodyPr wrap="none" anchor="ctr">
            <a:spAutoFit/>
          </a:bodyPr>
          <a:lstStyle/>
          <a:p>
            <a:pPr>
              <a:buNone/>
            </a:pPr>
            <a:r>
              <a:rPr lang="en-US" sz="2000" dirty="0" err="1"/>
              <a:t>Adaczak</a:t>
            </a:r>
            <a:r>
              <a:rPr lang="en-US" sz="2000" dirty="0"/>
              <a:t> </a:t>
            </a:r>
            <a:r>
              <a:rPr lang="en-US" sz="2000" i="1" dirty="0"/>
              <a:t>et al</a:t>
            </a:r>
            <a:r>
              <a:rPr lang="en-US" sz="2000" dirty="0"/>
              <a:t> (2005) </a:t>
            </a:r>
            <a:r>
              <a:rPr lang="en-US" sz="2000" i="1" dirty="0"/>
              <a:t>Proteins</a:t>
            </a:r>
          </a:p>
        </p:txBody>
      </p:sp>
    </p:spTree>
    <p:extLst>
      <p:ext uri="{BB962C8B-B14F-4D97-AF65-F5344CB8AC3E}">
        <p14:creationId xmlns:p14="http://schemas.microsoft.com/office/powerpoint/2010/main" val="2263904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srcRect/>
          <a:stretch>
            <a:fillRect/>
          </a:stretch>
        </p:blipFill>
        <p:spPr bwMode="auto">
          <a:xfrm>
            <a:off x="1828800" y="1524000"/>
            <a:ext cx="5295900" cy="4552950"/>
          </a:xfrm>
          <a:prstGeom prst="rect">
            <a:avLst/>
          </a:prstGeom>
          <a:noFill/>
          <a:ln w="9525">
            <a:noFill/>
            <a:miter lim="800000"/>
            <a:headEnd/>
            <a:tailEnd/>
          </a:ln>
          <a:effectLst/>
        </p:spPr>
      </p:pic>
      <p:sp>
        <p:nvSpPr>
          <p:cNvPr id="645135" name="Rectangle 15"/>
          <p:cNvSpPr>
            <a:spLocks noChangeArrowheads="1"/>
          </p:cNvSpPr>
          <p:nvPr/>
        </p:nvSpPr>
        <p:spPr bwMode="auto">
          <a:xfrm>
            <a:off x="4495800" y="457200"/>
            <a:ext cx="4267200" cy="523220"/>
          </a:xfrm>
          <a:prstGeom prst="rect">
            <a:avLst/>
          </a:prstGeom>
          <a:noFill/>
          <a:ln w="9525">
            <a:noFill/>
            <a:miter lim="800000"/>
            <a:headEnd/>
            <a:tailEnd/>
          </a:ln>
          <a:effectLst/>
        </p:spPr>
        <p:txBody>
          <a:bodyPr wrap="square">
            <a:spAutoFit/>
          </a:bodyPr>
          <a:lstStyle/>
          <a:p>
            <a:pPr>
              <a:buNone/>
            </a:pPr>
            <a:r>
              <a:rPr lang="en-US" sz="2800" dirty="0"/>
              <a:t>accuracy up to 88.9%</a:t>
            </a:r>
          </a:p>
        </p:txBody>
      </p:sp>
      <p:sp>
        <p:nvSpPr>
          <p:cNvPr id="8" name="Rectangle 7"/>
          <p:cNvSpPr/>
          <p:nvPr/>
        </p:nvSpPr>
        <p:spPr>
          <a:xfrm>
            <a:off x="457200" y="1066800"/>
            <a:ext cx="5751896" cy="584775"/>
          </a:xfrm>
          <a:prstGeom prst="rect">
            <a:avLst/>
          </a:prstGeom>
        </p:spPr>
        <p:txBody>
          <a:bodyPr wrap="none">
            <a:spAutoFit/>
          </a:bodyPr>
          <a:lstStyle/>
          <a:p>
            <a:pPr>
              <a:buNone/>
            </a:pPr>
            <a:r>
              <a:rPr lang="en-US" b="1" dirty="0" smtClean="0"/>
              <a:t>Amphipathic alpha helix</a:t>
            </a:r>
            <a:endParaRPr lang="en-US" b="1" dirty="0"/>
          </a:p>
        </p:txBody>
      </p:sp>
      <p:pic>
        <p:nvPicPr>
          <p:cNvPr id="10" name="Picture 3"/>
          <p:cNvPicPr>
            <a:picLocks noChangeAspect="1" noChangeArrowheads="1"/>
          </p:cNvPicPr>
          <p:nvPr/>
        </p:nvPicPr>
        <p:blipFill>
          <a:blip r:embed="rId4"/>
          <a:srcRect/>
          <a:stretch>
            <a:fillRect/>
          </a:stretch>
        </p:blipFill>
        <p:spPr bwMode="auto">
          <a:xfrm>
            <a:off x="5334000" y="5229225"/>
            <a:ext cx="3486150" cy="1628775"/>
          </a:xfrm>
          <a:prstGeom prst="rect">
            <a:avLst/>
          </a:prstGeom>
          <a:noFill/>
          <a:ln w="9525">
            <a:noFill/>
            <a:miter lim="800000"/>
            <a:headEnd/>
            <a:tailEnd/>
          </a:ln>
          <a:effectLst/>
        </p:spPr>
      </p:pic>
      <p:sp>
        <p:nvSpPr>
          <p:cNvPr id="645133" name="Rectangle 13"/>
          <p:cNvSpPr>
            <a:spLocks noChangeArrowheads="1"/>
          </p:cNvSpPr>
          <p:nvPr/>
        </p:nvSpPr>
        <p:spPr bwMode="auto">
          <a:xfrm>
            <a:off x="3749040" y="2621280"/>
            <a:ext cx="1805940" cy="769620"/>
          </a:xfrm>
          <a:prstGeom prst="rect">
            <a:avLst/>
          </a:prstGeom>
          <a:noFill/>
          <a:ln w="38100">
            <a:solidFill>
              <a:srgbClr val="FF0000"/>
            </a:solidFill>
            <a:miter lim="800000"/>
            <a:headEnd/>
            <a:tailEnd/>
          </a:ln>
          <a:effectLst/>
        </p:spPr>
        <p:txBody>
          <a:bodyPr wrap="none" anchor="ctr"/>
          <a:lstStyle/>
          <a:p>
            <a:endParaRPr lang="en-US"/>
          </a:p>
        </p:txBody>
      </p:sp>
      <p:sp>
        <p:nvSpPr>
          <p:cNvPr id="11" name="Rectangle 13"/>
          <p:cNvSpPr>
            <a:spLocks noChangeArrowheads="1"/>
          </p:cNvSpPr>
          <p:nvPr/>
        </p:nvSpPr>
        <p:spPr bwMode="auto">
          <a:xfrm>
            <a:off x="2225040" y="4404360"/>
            <a:ext cx="1805940" cy="769620"/>
          </a:xfrm>
          <a:prstGeom prst="rect">
            <a:avLst/>
          </a:prstGeom>
          <a:noFill/>
          <a:ln w="38100">
            <a:solidFill>
              <a:srgbClr val="FF0000"/>
            </a:solidFill>
            <a:miter lim="800000"/>
            <a:headEnd/>
            <a:tailEnd/>
          </a:ln>
          <a:effectLst/>
        </p:spPr>
        <p:txBody>
          <a:bodyPr wrap="none" anchor="ctr"/>
          <a:lstStyle/>
          <a:p>
            <a:endParaRPr lang="en-US"/>
          </a:p>
        </p:txBody>
      </p:sp>
      <p:sp>
        <p:nvSpPr>
          <p:cNvPr id="12" name="Rectangle 11"/>
          <p:cNvSpPr/>
          <p:nvPr/>
        </p:nvSpPr>
        <p:spPr>
          <a:xfrm>
            <a:off x="701040" y="6225540"/>
            <a:ext cx="3706464" cy="584775"/>
          </a:xfrm>
          <a:prstGeom prst="rect">
            <a:avLst/>
          </a:prstGeom>
        </p:spPr>
        <p:txBody>
          <a:bodyPr wrap="none">
            <a:spAutoFit/>
          </a:bodyPr>
          <a:lstStyle/>
          <a:p>
            <a:pPr>
              <a:buNone/>
            </a:pPr>
            <a:r>
              <a:rPr lang="en-US" b="1" dirty="0" smtClean="0"/>
              <a:t>Buried element</a:t>
            </a:r>
            <a:endParaRPr lang="en-US" b="1" dirty="0"/>
          </a:p>
        </p:txBody>
      </p:sp>
    </p:spTree>
    <p:extLst>
      <p:ext uri="{BB962C8B-B14F-4D97-AF65-F5344CB8AC3E}">
        <p14:creationId xmlns:p14="http://schemas.microsoft.com/office/powerpoint/2010/main" val="147711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a:latin typeface="Verdana" pitchFamily="34" charset="0"/>
              </a:rPr>
              <a:t>Transmembrane helices</a:t>
            </a:r>
            <a:endParaRPr lang="en-US" sz="3600">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a:latin typeface="Verdana" pitchFamily="34" charset="0"/>
              </a:rPr>
              <a:t>N-terminal signals</a:t>
            </a:r>
            <a:endParaRPr lang="en-US" sz="3600">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dirty="0">
                <a:solidFill>
                  <a:srgbClr val="0000FF"/>
                </a:solidFill>
                <a:latin typeface="Verdana" pitchFamily="34" charset="0"/>
              </a:rPr>
              <a:t>Coiled coils</a:t>
            </a:r>
            <a:endParaRPr lang="en-US" sz="3600" dirty="0">
              <a:solidFill>
                <a:srgbClr val="0000FF"/>
              </a:solidFill>
              <a:latin typeface="Verdana" pitchFamily="34" charset="0"/>
            </a:endParaRPr>
          </a:p>
        </p:txBody>
      </p:sp>
    </p:spTree>
    <p:extLst>
      <p:ext uri="{BB962C8B-B14F-4D97-AF65-F5344CB8AC3E}">
        <p14:creationId xmlns:p14="http://schemas.microsoft.com/office/powerpoint/2010/main" val="449707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solidFill>
                  <a:schemeClr val="bg1"/>
                </a:solidFill>
                <a:latin typeface="Verdana" pitchFamily="34" charset="0"/>
              </a:rPr>
              <a:t>Coiled coils</a:t>
            </a:r>
            <a:endParaRPr lang="en-US" sz="4000" dirty="0">
              <a:solidFill>
                <a:schemeClr val="bg1"/>
              </a:solidFill>
              <a:latin typeface="Verdana" pitchFamily="34" charset="0"/>
            </a:endParaRPr>
          </a:p>
        </p:txBody>
      </p:sp>
      <p:pic>
        <p:nvPicPr>
          <p:cNvPr id="587779" name="Picture 3"/>
          <p:cNvPicPr>
            <a:picLocks noChangeAspect="1" noChangeArrowheads="1"/>
          </p:cNvPicPr>
          <p:nvPr/>
        </p:nvPicPr>
        <p:blipFill>
          <a:blip r:embed="rId3"/>
          <a:srcRect/>
          <a:stretch>
            <a:fillRect/>
          </a:stretch>
        </p:blipFill>
        <p:spPr bwMode="auto">
          <a:xfrm>
            <a:off x="685800" y="1066800"/>
            <a:ext cx="6477000" cy="5486400"/>
          </a:xfrm>
          <a:prstGeom prst="rect">
            <a:avLst/>
          </a:prstGeom>
          <a:noFill/>
          <a:ln w="9525">
            <a:noFill/>
            <a:miter lim="800000"/>
            <a:headEnd/>
            <a:tailEnd/>
          </a:ln>
          <a:effectLst/>
        </p:spPr>
      </p:pic>
      <p:sp>
        <p:nvSpPr>
          <p:cNvPr id="587780" name="Text Box 4"/>
          <p:cNvSpPr txBox="1">
            <a:spLocks noChangeArrowheads="1"/>
          </p:cNvSpPr>
          <p:nvPr/>
        </p:nvSpPr>
        <p:spPr bwMode="auto">
          <a:xfrm>
            <a:off x="5334000" y="5257800"/>
            <a:ext cx="3657600" cy="1066800"/>
          </a:xfrm>
          <a:prstGeom prst="rect">
            <a:avLst/>
          </a:prstGeom>
          <a:noFill/>
          <a:ln w="9525">
            <a:noFill/>
            <a:miter lim="800000"/>
            <a:headEnd/>
            <a:tailEnd/>
          </a:ln>
          <a:effectLst/>
        </p:spPr>
        <p:txBody>
          <a:bodyPr>
            <a:spAutoFit/>
          </a:bodyPr>
          <a:lstStyle/>
          <a:p>
            <a:pPr algn="r">
              <a:buNone/>
            </a:pPr>
            <a:r>
              <a:rPr lang="en-US" sz="3200" dirty="0">
                <a:solidFill>
                  <a:schemeClr val="bg1"/>
                </a:solidFill>
                <a:latin typeface="Verdana" pitchFamily="34" charset="0"/>
              </a:rPr>
              <a:t>Tropomyosin PDB:2Z5I</a:t>
            </a:r>
          </a:p>
        </p:txBody>
      </p:sp>
      <p:sp>
        <p:nvSpPr>
          <p:cNvPr id="587782" name="Text Box 6"/>
          <p:cNvSpPr txBox="1">
            <a:spLocks noChangeArrowheads="1"/>
          </p:cNvSpPr>
          <p:nvPr/>
        </p:nvSpPr>
        <p:spPr bwMode="auto">
          <a:xfrm>
            <a:off x="6400800" y="2438400"/>
            <a:ext cx="2209800" cy="1066800"/>
          </a:xfrm>
          <a:prstGeom prst="rect">
            <a:avLst/>
          </a:prstGeom>
          <a:noFill/>
          <a:ln w="9525">
            <a:noFill/>
            <a:miter lim="800000"/>
            <a:headEnd/>
            <a:tailEnd/>
          </a:ln>
          <a:effectLst/>
        </p:spPr>
        <p:txBody>
          <a:bodyPr>
            <a:spAutoFit/>
          </a:bodyPr>
          <a:lstStyle/>
          <a:p>
            <a:pPr algn="r">
              <a:buNone/>
            </a:pPr>
            <a:r>
              <a:rPr lang="en-US" sz="3200" dirty="0">
                <a:solidFill>
                  <a:schemeClr val="bg1"/>
                </a:solidFill>
                <a:latin typeface="Verdana" pitchFamily="34" charset="0"/>
              </a:rPr>
              <a:t>dimers</a:t>
            </a:r>
          </a:p>
          <a:p>
            <a:pPr algn="r">
              <a:buNone/>
            </a:pPr>
            <a:r>
              <a:rPr lang="en-US" sz="3200" dirty="0">
                <a:solidFill>
                  <a:schemeClr val="bg1"/>
                </a:solidFill>
                <a:latin typeface="Verdana" pitchFamily="34" charset="0"/>
              </a:rPr>
              <a:t>trimers</a:t>
            </a:r>
          </a:p>
        </p:txBody>
      </p:sp>
    </p:spTree>
    <p:extLst>
      <p:ext uri="{BB962C8B-B14F-4D97-AF65-F5344CB8AC3E}">
        <p14:creationId xmlns:p14="http://schemas.microsoft.com/office/powerpoint/2010/main" val="2062291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Coiled coils</a:t>
            </a:r>
            <a:endParaRPr lang="en-US" sz="4000" dirty="0">
              <a:latin typeface="Verdana" pitchFamily="34" charset="0"/>
            </a:endParaRPr>
          </a:p>
        </p:txBody>
      </p:sp>
      <p:sp>
        <p:nvSpPr>
          <p:cNvPr id="6" name="TextBox 5"/>
          <p:cNvSpPr txBox="1"/>
          <p:nvPr/>
        </p:nvSpPr>
        <p:spPr>
          <a:xfrm>
            <a:off x="228600" y="914400"/>
            <a:ext cx="2565126" cy="1384995"/>
          </a:xfrm>
          <a:prstGeom prst="rect">
            <a:avLst/>
          </a:prstGeom>
          <a:noFill/>
        </p:spPr>
        <p:txBody>
          <a:bodyPr wrap="square" rtlCol="0">
            <a:spAutoFit/>
          </a:bodyPr>
          <a:lstStyle/>
          <a:p>
            <a:pPr>
              <a:buNone/>
            </a:pPr>
            <a:r>
              <a:rPr lang="en-GB" sz="2800" dirty="0" smtClean="0"/>
              <a:t>Heptad repeat:</a:t>
            </a:r>
          </a:p>
          <a:p>
            <a:endParaRPr lang="en-US" sz="2800" dirty="0"/>
          </a:p>
        </p:txBody>
      </p:sp>
      <p:pic>
        <p:nvPicPr>
          <p:cNvPr id="4098" name="Picture 2" descr="http://cis.poly.edu/~jps/coilcoil.GIF"/>
          <p:cNvPicPr>
            <a:picLocks noChangeAspect="1" noChangeArrowheads="1"/>
          </p:cNvPicPr>
          <p:nvPr/>
        </p:nvPicPr>
        <p:blipFill>
          <a:blip r:embed="rId3"/>
          <a:srcRect/>
          <a:stretch>
            <a:fillRect/>
          </a:stretch>
        </p:blipFill>
        <p:spPr bwMode="auto">
          <a:xfrm>
            <a:off x="914400" y="2743200"/>
            <a:ext cx="2857500" cy="2705100"/>
          </a:xfrm>
          <a:prstGeom prst="rect">
            <a:avLst/>
          </a:prstGeom>
          <a:noFill/>
        </p:spPr>
      </p:pic>
      <p:pic>
        <p:nvPicPr>
          <p:cNvPr id="4100" name="Picture 4" descr="http://cis.poly.edu/~jps/2dcoil.GIF"/>
          <p:cNvPicPr>
            <a:picLocks noChangeAspect="1" noChangeArrowheads="1"/>
          </p:cNvPicPr>
          <p:nvPr/>
        </p:nvPicPr>
        <p:blipFill>
          <a:blip r:embed="rId4"/>
          <a:srcRect/>
          <a:stretch>
            <a:fillRect/>
          </a:stretch>
        </p:blipFill>
        <p:spPr bwMode="auto">
          <a:xfrm>
            <a:off x="4267200" y="3581400"/>
            <a:ext cx="3695700" cy="1905000"/>
          </a:xfrm>
          <a:prstGeom prst="rect">
            <a:avLst/>
          </a:prstGeom>
          <a:noFill/>
        </p:spPr>
      </p:pic>
      <p:sp>
        <p:nvSpPr>
          <p:cNvPr id="9" name="TextBox 8"/>
          <p:cNvSpPr txBox="1"/>
          <p:nvPr/>
        </p:nvSpPr>
        <p:spPr>
          <a:xfrm>
            <a:off x="388643" y="5947083"/>
            <a:ext cx="8366714" cy="523220"/>
          </a:xfrm>
          <a:prstGeom prst="rect">
            <a:avLst/>
          </a:prstGeom>
          <a:noFill/>
        </p:spPr>
        <p:txBody>
          <a:bodyPr wrap="none" rtlCol="0">
            <a:spAutoFit/>
          </a:bodyPr>
          <a:lstStyle/>
          <a:p>
            <a:pPr>
              <a:buNone/>
            </a:pPr>
            <a:r>
              <a:rPr lang="en-GB" sz="2800" dirty="0" smtClean="0"/>
              <a:t>Source</a:t>
            </a:r>
            <a:r>
              <a:rPr lang="de-DE" sz="2800" dirty="0" smtClean="0"/>
              <a:t>: http://cis.poly.edu/~jps/coilcoil.html</a:t>
            </a:r>
            <a:endParaRPr lang="en-US" sz="2800" dirty="0"/>
          </a:p>
        </p:txBody>
      </p:sp>
      <p:sp>
        <p:nvSpPr>
          <p:cNvPr id="10" name="Rectangle 9"/>
          <p:cNvSpPr/>
          <p:nvPr/>
        </p:nvSpPr>
        <p:spPr>
          <a:xfrm>
            <a:off x="2743200" y="914400"/>
            <a:ext cx="5867400" cy="954107"/>
          </a:xfrm>
          <a:prstGeom prst="rect">
            <a:avLst/>
          </a:prstGeom>
        </p:spPr>
        <p:txBody>
          <a:bodyPr wrap="square">
            <a:spAutoFit/>
          </a:bodyPr>
          <a:lstStyle/>
          <a:p>
            <a:pPr>
              <a:buNone/>
            </a:pPr>
            <a:r>
              <a:rPr lang="en-GB" sz="2800" dirty="0" smtClean="0">
                <a:solidFill>
                  <a:srgbClr val="000000"/>
                </a:solidFill>
                <a:latin typeface="Courier New" pitchFamily="49" charset="0"/>
                <a:cs typeface="Courier New" pitchFamily="49" charset="0"/>
              </a:rPr>
              <a:t>a – b – c – d – e – f – g</a:t>
            </a:r>
          </a:p>
          <a:p>
            <a:pPr>
              <a:buNone/>
            </a:pPr>
            <a:r>
              <a:rPr lang="pt-BR" sz="2800" dirty="0" smtClean="0">
                <a:solidFill>
                  <a:srgbClr val="000000"/>
                </a:solidFill>
                <a:latin typeface="Courier New" pitchFamily="49" charset="0"/>
                <a:cs typeface="Courier New" pitchFamily="49" charset="0"/>
              </a:rPr>
              <a:t>H   P   P   H   C   P   C</a:t>
            </a:r>
            <a:r>
              <a:rPr lang="en-GB" sz="2800" dirty="0" smtClean="0">
                <a:solidFill>
                  <a:srgbClr val="000000"/>
                </a:solidFill>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11" name="TextBox 10"/>
          <p:cNvSpPr txBox="1"/>
          <p:nvPr/>
        </p:nvSpPr>
        <p:spPr>
          <a:xfrm>
            <a:off x="228600" y="1905000"/>
            <a:ext cx="8001000" cy="954107"/>
          </a:xfrm>
          <a:prstGeom prst="rect">
            <a:avLst/>
          </a:prstGeom>
          <a:noFill/>
        </p:spPr>
        <p:txBody>
          <a:bodyPr wrap="square" rtlCol="0">
            <a:spAutoFit/>
          </a:bodyPr>
          <a:lstStyle/>
          <a:p>
            <a:pPr>
              <a:buNone/>
            </a:pPr>
            <a:r>
              <a:rPr lang="en-GB" sz="2800" dirty="0" smtClean="0"/>
              <a:t>H = hydrophobic; P = polar; C = charged</a:t>
            </a:r>
          </a:p>
          <a:p>
            <a:endParaRPr lang="en-US" sz="2800" dirty="0"/>
          </a:p>
        </p:txBody>
      </p:sp>
    </p:spTree>
    <p:extLst>
      <p:ext uri="{BB962C8B-B14F-4D97-AF65-F5344CB8AC3E}">
        <p14:creationId xmlns:p14="http://schemas.microsoft.com/office/powerpoint/2010/main" val="38589996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Coiled coils</a:t>
            </a:r>
            <a:endParaRPr lang="en-US" sz="4000" dirty="0">
              <a:latin typeface="Verdana" pitchFamily="34" charset="0"/>
            </a:endParaRPr>
          </a:p>
        </p:txBody>
      </p:sp>
      <p:pic>
        <p:nvPicPr>
          <p:cNvPr id="589827" name="Picture 3"/>
          <p:cNvPicPr>
            <a:picLocks noChangeAspect="1" noChangeArrowheads="1"/>
          </p:cNvPicPr>
          <p:nvPr/>
        </p:nvPicPr>
        <p:blipFill>
          <a:blip r:embed="rId3"/>
          <a:srcRect/>
          <a:stretch>
            <a:fillRect/>
          </a:stretch>
        </p:blipFill>
        <p:spPr bwMode="auto">
          <a:xfrm>
            <a:off x="2209800" y="1371600"/>
            <a:ext cx="6210300" cy="4695825"/>
          </a:xfrm>
          <a:prstGeom prst="rect">
            <a:avLst/>
          </a:prstGeom>
          <a:noFill/>
          <a:ln w="9525">
            <a:noFill/>
            <a:miter lim="800000"/>
            <a:headEnd/>
            <a:tailEnd/>
          </a:ln>
          <a:effectLst/>
        </p:spPr>
      </p:pic>
      <p:sp>
        <p:nvSpPr>
          <p:cNvPr id="589828" name="Rectangle 4"/>
          <p:cNvSpPr>
            <a:spLocks noChangeArrowheads="1"/>
          </p:cNvSpPr>
          <p:nvPr/>
        </p:nvSpPr>
        <p:spPr bwMode="auto">
          <a:xfrm>
            <a:off x="98549" y="427107"/>
            <a:ext cx="8946902" cy="707886"/>
          </a:xfrm>
          <a:prstGeom prst="rect">
            <a:avLst/>
          </a:prstGeom>
          <a:noFill/>
          <a:ln w="9525">
            <a:noFill/>
            <a:miter lim="800000"/>
            <a:headEnd/>
            <a:tailEnd/>
          </a:ln>
          <a:effectLst/>
        </p:spPr>
        <p:txBody>
          <a:bodyPr wrap="square">
            <a:spAutoFit/>
          </a:bodyPr>
          <a:lstStyle/>
          <a:p>
            <a:pPr>
              <a:buNone/>
            </a:pPr>
            <a:r>
              <a:rPr lang="en-US" sz="2000" dirty="0"/>
              <a:t>Andrei </a:t>
            </a:r>
            <a:r>
              <a:rPr lang="en-US" sz="2000" dirty="0" err="1"/>
              <a:t>Lupas</a:t>
            </a:r>
            <a:r>
              <a:rPr lang="en-US" sz="2000" dirty="0"/>
              <a:t>        http://www.ch.embnet.org/software/COILS_form.html</a:t>
            </a:r>
          </a:p>
        </p:txBody>
      </p:sp>
      <p:sp>
        <p:nvSpPr>
          <p:cNvPr id="589829" name="Rectangle 5"/>
          <p:cNvSpPr>
            <a:spLocks noChangeArrowheads="1"/>
          </p:cNvSpPr>
          <p:nvPr/>
        </p:nvSpPr>
        <p:spPr bwMode="auto">
          <a:xfrm>
            <a:off x="533400" y="6146800"/>
            <a:ext cx="3639138" cy="400110"/>
          </a:xfrm>
          <a:prstGeom prst="rect">
            <a:avLst/>
          </a:prstGeom>
          <a:noFill/>
          <a:ln w="9525">
            <a:noFill/>
            <a:miter lim="800000"/>
            <a:headEnd/>
            <a:tailEnd/>
          </a:ln>
          <a:effectLst/>
        </p:spPr>
        <p:txBody>
          <a:bodyPr wrap="none">
            <a:spAutoFit/>
          </a:bodyPr>
          <a:lstStyle/>
          <a:p>
            <a:pPr>
              <a:buNone/>
            </a:pPr>
            <a:r>
              <a:rPr lang="en-US" sz="2000" dirty="0" err="1"/>
              <a:t>Lupas</a:t>
            </a:r>
            <a:r>
              <a:rPr lang="en-US" sz="2000" dirty="0"/>
              <a:t> </a:t>
            </a:r>
            <a:r>
              <a:rPr lang="en-US" sz="2000" i="1" dirty="0"/>
              <a:t>et al</a:t>
            </a:r>
            <a:r>
              <a:rPr lang="en-US" sz="2000" dirty="0"/>
              <a:t> (1991) </a:t>
            </a:r>
            <a:r>
              <a:rPr lang="en-US" sz="2000" i="1" dirty="0"/>
              <a:t>Science</a:t>
            </a:r>
          </a:p>
        </p:txBody>
      </p:sp>
    </p:spTree>
    <p:extLst>
      <p:ext uri="{BB962C8B-B14F-4D97-AF65-F5344CB8AC3E}">
        <p14:creationId xmlns:p14="http://schemas.microsoft.com/office/powerpoint/2010/main" val="161924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0"/>
            <a:ext cx="9144000" cy="762000"/>
          </a:xfrm>
          <a:prstGeom prst="rect">
            <a:avLst/>
          </a:prstGeom>
          <a:noFill/>
          <a:ln w="9525">
            <a:noFill/>
            <a:miter lim="800000"/>
            <a:headEnd/>
            <a:tailEnd/>
          </a:ln>
        </p:spPr>
        <p:txBody>
          <a:bodyPr>
            <a:spAutoFit/>
          </a:bodyPr>
          <a:lstStyle/>
          <a:p>
            <a:pPr algn="ctr">
              <a:buNone/>
            </a:pPr>
            <a:r>
              <a:rPr lang="en-US" sz="4400" b="1" dirty="0" smtClean="0">
                <a:latin typeface="Verdana" pitchFamily="34" charset="0"/>
              </a:rPr>
              <a:t>Exercise 1/4 </a:t>
            </a:r>
            <a:endParaRPr lang="en-US" sz="4400" dirty="0">
              <a:latin typeface="Verdana" pitchFamily="34" charset="0"/>
            </a:endParaRPr>
          </a:p>
        </p:txBody>
      </p:sp>
      <p:sp>
        <p:nvSpPr>
          <p:cNvPr id="8195" name="Text Box 3"/>
          <p:cNvSpPr txBox="1">
            <a:spLocks noChangeArrowheads="1"/>
          </p:cNvSpPr>
          <p:nvPr/>
        </p:nvSpPr>
        <p:spPr bwMode="auto">
          <a:xfrm>
            <a:off x="457200" y="1219200"/>
            <a:ext cx="8305800" cy="4893647"/>
          </a:xfrm>
          <a:prstGeom prst="rect">
            <a:avLst/>
          </a:prstGeom>
          <a:noFill/>
          <a:ln w="9525">
            <a:noFill/>
            <a:miter lim="800000"/>
            <a:headEnd/>
            <a:tailEnd/>
          </a:ln>
        </p:spPr>
        <p:txBody>
          <a:bodyPr>
            <a:spAutoFit/>
          </a:bodyPr>
          <a:lstStyle/>
          <a:p>
            <a:pPr>
              <a:buFontTx/>
              <a:buChar char="•"/>
            </a:pPr>
            <a:r>
              <a:rPr lang="en-US" sz="2400" dirty="0">
                <a:latin typeface="Verdana" pitchFamily="34" charset="0"/>
              </a:rPr>
              <a:t>Here you can see the entry in the UniProt database for a </a:t>
            </a:r>
            <a:r>
              <a:rPr lang="en-US" sz="2400" dirty="0" smtClean="0">
                <a:latin typeface="Verdana" pitchFamily="34" charset="0"/>
              </a:rPr>
              <a:t>short fly protein of unknown function: </a:t>
            </a:r>
            <a:r>
              <a:rPr lang="en-GB" sz="2400" dirty="0" smtClean="0">
                <a:latin typeface="Verdana" pitchFamily="34" charset="0"/>
                <a:hlinkClick r:id="rId3"/>
              </a:rPr>
              <a:t>http://www.uniprot.org/uniprot/Q28WW9</a:t>
            </a:r>
            <a:endParaRPr lang="en-GB" sz="2400" dirty="0" smtClean="0">
              <a:latin typeface="Verdana" pitchFamily="34" charset="0"/>
            </a:endParaRPr>
          </a:p>
          <a:p>
            <a:endParaRPr lang="en-GB" sz="2400" dirty="0">
              <a:latin typeface="Verdana" pitchFamily="34" charset="0"/>
            </a:endParaRPr>
          </a:p>
          <a:p>
            <a:pPr>
              <a:buFontTx/>
              <a:buChar char="•"/>
            </a:pPr>
            <a:r>
              <a:rPr lang="en-GB" sz="2400" dirty="0">
                <a:latin typeface="Verdana" pitchFamily="34" charset="0"/>
              </a:rPr>
              <a:t>Obtain the sequence of this protein from here:</a:t>
            </a:r>
          </a:p>
          <a:p>
            <a:pPr>
              <a:buNone/>
            </a:pPr>
            <a:r>
              <a:rPr lang="en-US" sz="2400" dirty="0">
                <a:latin typeface="Verdana" pitchFamily="34" charset="0"/>
                <a:hlinkClick r:id="rId4"/>
              </a:rPr>
              <a:t>http://</a:t>
            </a:r>
            <a:r>
              <a:rPr lang="en-US" sz="2400" dirty="0" smtClean="0">
                <a:latin typeface="Verdana" pitchFamily="34" charset="0"/>
                <a:hlinkClick r:id="rId4"/>
              </a:rPr>
              <a:t>www.uniprot.org/uniprot/</a:t>
            </a:r>
            <a:r>
              <a:rPr lang="en-GB" sz="2400" dirty="0" smtClean="0">
                <a:latin typeface="Verdana" pitchFamily="34" charset="0"/>
                <a:hlinkClick r:id="rId5"/>
              </a:rPr>
              <a:t>Q28WW9.</a:t>
            </a:r>
            <a:r>
              <a:rPr lang="en-US" sz="2400" dirty="0" err="1" smtClean="0">
                <a:latin typeface="Verdana" pitchFamily="34" charset="0"/>
                <a:hlinkClick r:id="rId6"/>
              </a:rPr>
              <a:t>fasta</a:t>
            </a:r>
            <a:r>
              <a:rPr lang="en-US" sz="2400" dirty="0" smtClean="0">
                <a:latin typeface="Verdana" pitchFamily="34" charset="0"/>
              </a:rPr>
              <a:t> </a:t>
            </a:r>
            <a:endParaRPr lang="en-US" sz="2400" dirty="0">
              <a:latin typeface="Verdana" pitchFamily="34" charset="0"/>
            </a:endParaRPr>
          </a:p>
          <a:p>
            <a:endParaRPr lang="en-US" sz="2400" dirty="0">
              <a:latin typeface="Verdana" pitchFamily="34" charset="0"/>
            </a:endParaRPr>
          </a:p>
          <a:p>
            <a:pPr>
              <a:buFontTx/>
              <a:buChar char="•"/>
            </a:pPr>
            <a:r>
              <a:rPr lang="en-US" sz="2400" dirty="0">
                <a:latin typeface="Verdana" pitchFamily="34" charset="0"/>
              </a:rPr>
              <a:t>Run the sequence in TMHMM (</a:t>
            </a:r>
            <a:r>
              <a:rPr lang="en-US" sz="2400" dirty="0">
                <a:latin typeface="Verdana" pitchFamily="34" charset="0"/>
                <a:hlinkClick r:id="rId7"/>
              </a:rPr>
              <a:t>http://www.cbs.dtu.dk/services/TMHMM</a:t>
            </a:r>
            <a:r>
              <a:rPr lang="en-US" sz="2400" dirty="0" smtClean="0">
                <a:latin typeface="Verdana" pitchFamily="34" charset="0"/>
                <a:hlinkClick r:id="rId7"/>
              </a:rPr>
              <a:t>/</a:t>
            </a:r>
            <a:r>
              <a:rPr lang="en-US" sz="2400" dirty="0" smtClean="0">
                <a:latin typeface="Verdana" pitchFamily="34" charset="0"/>
              </a:rPr>
              <a:t>) </a:t>
            </a:r>
            <a:r>
              <a:rPr lang="en-US" sz="2400" dirty="0">
                <a:latin typeface="Verdana" pitchFamily="34" charset="0"/>
              </a:rPr>
              <a:t>and check the output. </a:t>
            </a:r>
          </a:p>
          <a:p>
            <a:r>
              <a:rPr lang="en-US" sz="2400" dirty="0" smtClean="0">
                <a:solidFill>
                  <a:srgbClr val="0000FF"/>
                </a:solidFill>
                <a:latin typeface="Verdana" pitchFamily="34" charset="0"/>
              </a:rPr>
              <a:t>How many TM </a:t>
            </a:r>
            <a:r>
              <a:rPr lang="en-US" sz="2400" dirty="0">
                <a:solidFill>
                  <a:srgbClr val="0000FF"/>
                </a:solidFill>
                <a:latin typeface="Verdana" pitchFamily="34" charset="0"/>
              </a:rPr>
              <a:t>helices </a:t>
            </a:r>
            <a:r>
              <a:rPr lang="en-US" sz="2400" dirty="0" smtClean="0">
                <a:solidFill>
                  <a:srgbClr val="0000FF"/>
                </a:solidFill>
                <a:latin typeface="Verdana" pitchFamily="34" charset="0"/>
              </a:rPr>
              <a:t>are predicted for this protein? What is the predicted orientation of the protein?</a:t>
            </a:r>
            <a:endParaRPr lang="en-US" sz="2400" dirty="0">
              <a:solidFill>
                <a:srgbClr val="0000FF"/>
              </a:solidFill>
              <a:latin typeface="Verdana" pitchFamily="34" charset="0"/>
            </a:endParaRPr>
          </a:p>
        </p:txBody>
      </p:sp>
      <p:sp>
        <p:nvSpPr>
          <p:cNvPr id="8196" name="Text Box 4"/>
          <p:cNvSpPr txBox="1">
            <a:spLocks noChangeArrowheads="1"/>
          </p:cNvSpPr>
          <p:nvPr/>
        </p:nvSpPr>
        <p:spPr bwMode="auto">
          <a:xfrm>
            <a:off x="381000" y="609600"/>
            <a:ext cx="7845417" cy="523220"/>
          </a:xfrm>
          <a:prstGeom prst="rect">
            <a:avLst/>
          </a:prstGeom>
          <a:noFill/>
          <a:ln w="9525">
            <a:noFill/>
            <a:miter lim="800000"/>
            <a:headEnd/>
            <a:tailEnd/>
          </a:ln>
        </p:spPr>
        <p:txBody>
          <a:bodyPr wrap="none">
            <a:spAutoFit/>
          </a:bodyPr>
          <a:lstStyle/>
          <a:p>
            <a:pPr>
              <a:buNone/>
            </a:pPr>
            <a:r>
              <a:rPr lang="en-GB" sz="2800" b="1" dirty="0" smtClean="0"/>
              <a:t>Predict </a:t>
            </a:r>
            <a:r>
              <a:rPr lang="en-GB" sz="2800" b="1" dirty="0"/>
              <a:t>TM </a:t>
            </a:r>
            <a:r>
              <a:rPr lang="en-GB" sz="2800" b="1" dirty="0" smtClean="0"/>
              <a:t>alpha-helices with TMHMM</a:t>
            </a:r>
            <a:endParaRPr lang="en-US" sz="2800" b="1" dirty="0"/>
          </a:p>
        </p:txBody>
      </p:sp>
    </p:spTree>
    <p:extLst>
      <p:ext uri="{BB962C8B-B14F-4D97-AF65-F5344CB8AC3E}">
        <p14:creationId xmlns:p14="http://schemas.microsoft.com/office/powerpoint/2010/main" val="4257116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9144000" cy="762000"/>
          </a:xfrm>
          <a:prstGeom prst="rect">
            <a:avLst/>
          </a:prstGeom>
          <a:noFill/>
          <a:ln w="9525">
            <a:noFill/>
            <a:miter lim="800000"/>
            <a:headEnd/>
            <a:tailEnd/>
          </a:ln>
        </p:spPr>
        <p:txBody>
          <a:bodyPr>
            <a:spAutoFit/>
          </a:bodyPr>
          <a:lstStyle/>
          <a:p>
            <a:pPr algn="ctr">
              <a:buNone/>
            </a:pPr>
            <a:r>
              <a:rPr lang="en-US" sz="4400" b="1" dirty="0" smtClean="0">
                <a:latin typeface="Verdana" pitchFamily="34" charset="0"/>
              </a:rPr>
              <a:t>Exercise 2/4</a:t>
            </a:r>
            <a:endParaRPr lang="en-US" sz="4400" dirty="0">
              <a:latin typeface="Verdana" pitchFamily="34" charset="0"/>
            </a:endParaRPr>
          </a:p>
        </p:txBody>
      </p:sp>
      <p:sp>
        <p:nvSpPr>
          <p:cNvPr id="11267" name="Text Box 3"/>
          <p:cNvSpPr txBox="1">
            <a:spLocks noChangeArrowheads="1"/>
          </p:cNvSpPr>
          <p:nvPr/>
        </p:nvSpPr>
        <p:spPr bwMode="auto">
          <a:xfrm>
            <a:off x="0" y="1295400"/>
            <a:ext cx="9144000" cy="5078313"/>
          </a:xfrm>
          <a:prstGeom prst="rect">
            <a:avLst/>
          </a:prstGeom>
          <a:noFill/>
          <a:ln w="9525">
            <a:noFill/>
            <a:miter lim="800000"/>
            <a:headEnd/>
            <a:tailEnd/>
          </a:ln>
        </p:spPr>
        <p:txBody>
          <a:bodyPr wrap="square">
            <a:spAutoFit/>
          </a:bodyPr>
          <a:lstStyle/>
          <a:p>
            <a:pPr>
              <a:buFontTx/>
              <a:buChar char="•"/>
            </a:pPr>
            <a:r>
              <a:rPr lang="en-US" sz="1800" dirty="0" smtClean="0"/>
              <a:t>Let’s predict the secondary structure of the little transmembrane protein using a multiple sequence alignment with homologs. </a:t>
            </a:r>
          </a:p>
          <a:p>
            <a:pPr>
              <a:buNone/>
            </a:pPr>
            <a:endParaRPr lang="en-GB" sz="1800" dirty="0"/>
          </a:p>
          <a:p>
            <a:pPr>
              <a:buFont typeface="Arial" pitchFamily="34" charset="0"/>
              <a:buChar char="•"/>
            </a:pPr>
            <a:r>
              <a:rPr lang="en-GB" sz="1800" dirty="0" smtClean="0"/>
              <a:t>Load </a:t>
            </a:r>
            <a:r>
              <a:rPr lang="de-DE" sz="1800" dirty="0" smtClean="0"/>
              <a:t>littleMSA_fasta.txt on </a:t>
            </a:r>
            <a:r>
              <a:rPr lang="de-DE" sz="1800" dirty="0" err="1" smtClean="0"/>
              <a:t>JalView</a:t>
            </a:r>
            <a:endParaRPr lang="de-DE" sz="1800" dirty="0" smtClean="0"/>
          </a:p>
          <a:p>
            <a:pPr>
              <a:buFont typeface="Arial" pitchFamily="34" charset="0"/>
              <a:buChar char="•"/>
            </a:pPr>
            <a:endParaRPr lang="en-US" sz="1800" dirty="0"/>
          </a:p>
          <a:p>
            <a:pPr>
              <a:buFont typeface="Arial" pitchFamily="34" charset="0"/>
              <a:buChar char="•"/>
            </a:pPr>
            <a:r>
              <a:rPr lang="en-US" sz="1800" dirty="0" smtClean="0"/>
              <a:t>Calculate secondary structure prediction using Web Service &gt; Secondary Structure Prediction &gt; </a:t>
            </a:r>
            <a:r>
              <a:rPr lang="en-US" sz="1800" dirty="0" err="1" smtClean="0"/>
              <a:t>Jnet</a:t>
            </a:r>
            <a:endParaRPr lang="en-US" sz="1800" dirty="0" smtClean="0"/>
          </a:p>
          <a:p>
            <a:pPr>
              <a:buNone/>
            </a:pPr>
            <a:r>
              <a:rPr lang="en-US" sz="1800" dirty="0" smtClean="0"/>
              <a:t>(Do not select any sequences when doing this so that the alignment is used)</a:t>
            </a:r>
            <a:endParaRPr lang="en-GB" sz="1800" dirty="0" smtClean="0"/>
          </a:p>
          <a:p>
            <a:pPr>
              <a:buFont typeface="Arial" pitchFamily="34" charset="0"/>
              <a:buChar char="•"/>
            </a:pPr>
            <a:endParaRPr lang="en-GB" sz="1800" dirty="0"/>
          </a:p>
          <a:p>
            <a:pPr>
              <a:buFont typeface="Arial" pitchFamily="34" charset="0"/>
              <a:buChar char="•"/>
            </a:pPr>
            <a:r>
              <a:rPr lang="en-US" sz="1800" dirty="0" smtClean="0"/>
              <a:t>Select the menu </a:t>
            </a:r>
            <a:r>
              <a:rPr lang="en-US" sz="1800" dirty="0" err="1" smtClean="0"/>
              <a:t>Colour</a:t>
            </a:r>
            <a:r>
              <a:rPr lang="en-US" sz="1800" dirty="0" smtClean="0"/>
              <a:t> and option </a:t>
            </a:r>
            <a:r>
              <a:rPr lang="en-US" sz="1800" dirty="0" err="1" smtClean="0"/>
              <a:t>Clustalx</a:t>
            </a:r>
            <a:r>
              <a:rPr lang="en-US" sz="1800" dirty="0" smtClean="0"/>
              <a:t> to view the amino acids by property. </a:t>
            </a:r>
          </a:p>
          <a:p>
            <a:endParaRPr lang="en-US" sz="1800" dirty="0" smtClean="0">
              <a:solidFill>
                <a:srgbClr val="0000FF"/>
              </a:solidFill>
            </a:endParaRPr>
          </a:p>
          <a:p>
            <a:r>
              <a:rPr lang="en-US" sz="1800" dirty="0" smtClean="0">
                <a:solidFill>
                  <a:srgbClr val="0000FF"/>
                </a:solidFill>
              </a:rPr>
              <a:t>Can you see the TM region (hydrophobic residues are </a:t>
            </a:r>
            <a:r>
              <a:rPr lang="en-US" sz="1800" dirty="0" err="1" smtClean="0">
                <a:solidFill>
                  <a:srgbClr val="0000FF"/>
                </a:solidFill>
              </a:rPr>
              <a:t>coloured</a:t>
            </a:r>
            <a:r>
              <a:rPr lang="en-US" sz="1800" dirty="0" smtClean="0">
                <a:solidFill>
                  <a:srgbClr val="0000FF"/>
                </a:solidFill>
              </a:rPr>
              <a:t> blue)? </a:t>
            </a:r>
          </a:p>
          <a:p>
            <a:endParaRPr lang="en-US" sz="1800" dirty="0">
              <a:solidFill>
                <a:srgbClr val="0000FF"/>
              </a:solidFill>
            </a:endParaRPr>
          </a:p>
          <a:p>
            <a:r>
              <a:rPr lang="en-US" sz="1800" dirty="0" smtClean="0">
                <a:solidFill>
                  <a:srgbClr val="0000FF"/>
                </a:solidFill>
              </a:rPr>
              <a:t>What type of structure was predicted for that region? There is a C-terminal proline rich region. Is that region predicted to be structured? Is that region conserved?</a:t>
            </a:r>
          </a:p>
          <a:p>
            <a:pPr>
              <a:buNone/>
            </a:pPr>
            <a:endParaRPr lang="en-GB" sz="1800" dirty="0" smtClean="0"/>
          </a:p>
        </p:txBody>
      </p:sp>
      <p:sp>
        <p:nvSpPr>
          <p:cNvPr id="11268" name="Text Box 4"/>
          <p:cNvSpPr txBox="1">
            <a:spLocks noChangeArrowheads="1"/>
          </p:cNvSpPr>
          <p:nvPr/>
        </p:nvSpPr>
        <p:spPr bwMode="auto">
          <a:xfrm>
            <a:off x="774482" y="762000"/>
            <a:ext cx="8052204" cy="523220"/>
          </a:xfrm>
          <a:prstGeom prst="rect">
            <a:avLst/>
          </a:prstGeom>
          <a:noFill/>
          <a:ln w="9525">
            <a:noFill/>
            <a:miter lim="800000"/>
            <a:headEnd/>
            <a:tailEnd/>
          </a:ln>
        </p:spPr>
        <p:txBody>
          <a:bodyPr wrap="none">
            <a:spAutoFit/>
          </a:bodyPr>
          <a:lstStyle/>
          <a:p>
            <a:pPr algn="ctr">
              <a:buNone/>
            </a:pPr>
            <a:r>
              <a:rPr lang="en-GB" sz="2800" b="1" dirty="0" smtClean="0"/>
              <a:t>Predict secondary structure with </a:t>
            </a:r>
            <a:r>
              <a:rPr lang="en-GB" sz="2800" b="1" dirty="0" err="1" smtClean="0"/>
              <a:t>Jpred</a:t>
            </a:r>
            <a:endParaRPr lang="en-US" sz="2800" b="1" dirty="0"/>
          </a:p>
        </p:txBody>
      </p:sp>
    </p:spTree>
    <p:extLst>
      <p:ext uri="{BB962C8B-B14F-4D97-AF65-F5344CB8AC3E}">
        <p14:creationId xmlns:p14="http://schemas.microsoft.com/office/powerpoint/2010/main" val="1709379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9144000" cy="762000"/>
          </a:xfrm>
          <a:prstGeom prst="rect">
            <a:avLst/>
          </a:prstGeom>
          <a:noFill/>
          <a:ln w="9525">
            <a:noFill/>
            <a:miter lim="800000"/>
            <a:headEnd/>
            <a:tailEnd/>
          </a:ln>
        </p:spPr>
        <p:txBody>
          <a:bodyPr>
            <a:spAutoFit/>
          </a:bodyPr>
          <a:lstStyle/>
          <a:p>
            <a:pPr algn="ctr">
              <a:buNone/>
            </a:pPr>
            <a:r>
              <a:rPr lang="en-US" sz="4400" b="1" dirty="0" smtClean="0">
                <a:latin typeface="Verdana" pitchFamily="34" charset="0"/>
              </a:rPr>
              <a:t>Exercise 3/4</a:t>
            </a:r>
            <a:endParaRPr lang="en-US" sz="4400" dirty="0">
              <a:latin typeface="Verdana" pitchFamily="34" charset="0"/>
            </a:endParaRPr>
          </a:p>
        </p:txBody>
      </p:sp>
      <p:sp>
        <p:nvSpPr>
          <p:cNvPr id="11267" name="Text Box 3"/>
          <p:cNvSpPr txBox="1">
            <a:spLocks noChangeArrowheads="1"/>
          </p:cNvSpPr>
          <p:nvPr/>
        </p:nvSpPr>
        <p:spPr bwMode="auto">
          <a:xfrm>
            <a:off x="0" y="1225689"/>
            <a:ext cx="9144000" cy="5355312"/>
          </a:xfrm>
          <a:prstGeom prst="rect">
            <a:avLst/>
          </a:prstGeom>
          <a:noFill/>
          <a:ln w="9525">
            <a:noFill/>
            <a:miter lim="800000"/>
            <a:headEnd/>
            <a:tailEnd/>
          </a:ln>
        </p:spPr>
        <p:txBody>
          <a:bodyPr wrap="square">
            <a:spAutoFit/>
          </a:bodyPr>
          <a:lstStyle/>
          <a:p>
            <a:r>
              <a:rPr lang="en-US" sz="1800" dirty="0" smtClean="0"/>
              <a:t>Load in </a:t>
            </a:r>
            <a:r>
              <a:rPr lang="en-US" sz="1800" dirty="0" err="1" smtClean="0"/>
              <a:t>JalView</a:t>
            </a:r>
            <a:r>
              <a:rPr lang="en-US" sz="1800" dirty="0" smtClean="0"/>
              <a:t> a multiple sequence alignment of plant ferredoxins ferredoxins2_fasta.txt. </a:t>
            </a:r>
          </a:p>
          <a:p>
            <a:endParaRPr lang="en-US" sz="1800" dirty="0"/>
          </a:p>
          <a:p>
            <a:r>
              <a:rPr lang="en-US" sz="1800" dirty="0" smtClean="0"/>
              <a:t>Select FER1_SPIOL. Right click on FER1_SPIOL. </a:t>
            </a:r>
            <a:r>
              <a:rPr lang="en-US" sz="1800" dirty="0"/>
              <a:t>S</a:t>
            </a:r>
            <a:r>
              <a:rPr lang="en-US" sz="1800" dirty="0" smtClean="0"/>
              <a:t>elect structure &gt; Associate structure with sequences &gt; discover PDB ids. </a:t>
            </a:r>
          </a:p>
          <a:p>
            <a:endParaRPr lang="en-US" sz="1800" dirty="0"/>
          </a:p>
          <a:p>
            <a:r>
              <a:rPr lang="en-US" sz="1800" dirty="0" smtClean="0"/>
              <a:t>Now again</a:t>
            </a:r>
            <a:r>
              <a:rPr lang="en-US" sz="1800" dirty="0"/>
              <a:t>, </a:t>
            </a:r>
            <a:r>
              <a:rPr lang="en-US" sz="1800" dirty="0" smtClean="0"/>
              <a:t>right </a:t>
            </a:r>
            <a:r>
              <a:rPr lang="en-US" sz="1800" dirty="0"/>
              <a:t>click on FER1_SPIOL. Select </a:t>
            </a:r>
            <a:r>
              <a:rPr lang="en-US" sz="1800" dirty="0" smtClean="0"/>
              <a:t>“3D structure </a:t>
            </a:r>
            <a:r>
              <a:rPr lang="en-US" sz="1800" dirty="0"/>
              <a:t>d</a:t>
            </a:r>
            <a:r>
              <a:rPr lang="en-US" sz="1800" dirty="0" smtClean="0"/>
              <a:t>ata…” &gt; </a:t>
            </a:r>
            <a:r>
              <a:rPr lang="en-US" sz="1800" dirty="0" smtClean="0"/>
              <a:t>View structure of FER1_SPIOL. This will open a window where you can view its structure (PDB 1A70). The viewer is </a:t>
            </a:r>
            <a:r>
              <a:rPr lang="en-US" sz="1800" dirty="0" err="1" smtClean="0"/>
              <a:t>Jmol</a:t>
            </a:r>
            <a:r>
              <a:rPr lang="en-US" sz="1800" dirty="0" smtClean="0"/>
              <a:t>. Try rotating the structure.</a:t>
            </a:r>
          </a:p>
          <a:p>
            <a:endParaRPr lang="en-US" sz="1800" dirty="0"/>
          </a:p>
          <a:p>
            <a:r>
              <a:rPr lang="en-US" sz="1800" dirty="0" smtClean="0"/>
              <a:t>The sequence is connected to the structure. </a:t>
            </a:r>
            <a:r>
              <a:rPr lang="en-US" sz="1800" dirty="0" smtClean="0">
                <a:solidFill>
                  <a:srgbClr val="0000FF"/>
                </a:solidFill>
              </a:rPr>
              <a:t>Mouse over the sequence and see how the corresponding amino acid is highlighted in the 3D view. Click on the 3D view and the amino acid will be highlighted in the alignment.</a:t>
            </a:r>
            <a:endParaRPr lang="en-US" sz="1800" dirty="0">
              <a:solidFill>
                <a:srgbClr val="0000FF"/>
              </a:solidFill>
            </a:endParaRPr>
          </a:p>
          <a:p>
            <a:endParaRPr lang="en-US" sz="1800" dirty="0" smtClean="0"/>
          </a:p>
          <a:p>
            <a:r>
              <a:rPr lang="en-US" sz="1800" dirty="0" smtClean="0"/>
              <a:t>Apply color (BLOSUM62) in the alignment window. Then in the 3D view option View &gt; color by, then choose the option that uses the alignment.</a:t>
            </a:r>
          </a:p>
          <a:p>
            <a:endParaRPr lang="en-US" sz="1800" dirty="0"/>
          </a:p>
          <a:p>
            <a:r>
              <a:rPr lang="en-US" sz="1800" dirty="0" smtClean="0"/>
              <a:t>Hint: If in the structure window you apply </a:t>
            </a:r>
            <a:r>
              <a:rPr lang="en-US" sz="1800" dirty="0" err="1" smtClean="0"/>
              <a:t>colour</a:t>
            </a:r>
            <a:r>
              <a:rPr lang="en-US" sz="1800" dirty="0" smtClean="0"/>
              <a:t> then you will loose the interactivity. You have to go to the view option and apply Color by… option.</a:t>
            </a:r>
          </a:p>
        </p:txBody>
      </p:sp>
      <p:sp>
        <p:nvSpPr>
          <p:cNvPr id="11268" name="Text Box 4"/>
          <p:cNvSpPr txBox="1">
            <a:spLocks noChangeArrowheads="1"/>
          </p:cNvSpPr>
          <p:nvPr/>
        </p:nvSpPr>
        <p:spPr bwMode="auto">
          <a:xfrm>
            <a:off x="1716251" y="762000"/>
            <a:ext cx="6168676" cy="523220"/>
          </a:xfrm>
          <a:prstGeom prst="rect">
            <a:avLst/>
          </a:prstGeom>
          <a:noFill/>
          <a:ln w="9525">
            <a:noFill/>
            <a:miter lim="800000"/>
            <a:headEnd/>
            <a:tailEnd/>
          </a:ln>
        </p:spPr>
        <p:txBody>
          <a:bodyPr wrap="none">
            <a:spAutoFit/>
          </a:bodyPr>
          <a:lstStyle/>
          <a:p>
            <a:pPr algn="ctr">
              <a:buNone/>
            </a:pPr>
            <a:r>
              <a:rPr lang="en-GB" sz="2800" b="1" dirty="0"/>
              <a:t>S</a:t>
            </a:r>
            <a:r>
              <a:rPr lang="en-GB" sz="2800" b="1" dirty="0" smtClean="0"/>
              <a:t>equence conservation on 3D</a:t>
            </a:r>
            <a:endParaRPr lang="en-US" sz="2800" b="1" dirty="0"/>
          </a:p>
        </p:txBody>
      </p:sp>
    </p:spTree>
    <p:extLst>
      <p:ext uri="{BB962C8B-B14F-4D97-AF65-F5344CB8AC3E}">
        <p14:creationId xmlns:p14="http://schemas.microsoft.com/office/powerpoint/2010/main" val="1501818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533400" y="1554480"/>
            <a:ext cx="7315200" cy="641350"/>
          </a:xfrm>
          <a:prstGeom prst="rect">
            <a:avLst/>
          </a:prstGeom>
          <a:noFill/>
          <a:ln w="9525">
            <a:noFill/>
            <a:miter lim="800000"/>
            <a:headEnd/>
            <a:tailEnd/>
          </a:ln>
          <a:effectLst/>
        </p:spPr>
        <p:txBody>
          <a:bodyPr>
            <a:spAutoFit/>
          </a:bodyPr>
          <a:lstStyle/>
          <a:p>
            <a:r>
              <a:rPr lang="en-US" sz="3600" b="1" dirty="0">
                <a:latin typeface="Verdana" pitchFamily="34" charset="0"/>
              </a:rPr>
              <a:t>Transmembrane helices</a:t>
            </a:r>
            <a:endParaRPr lang="en-US" sz="3600" dirty="0">
              <a:latin typeface="Verdana" pitchFamily="34" charset="0"/>
            </a:endParaRPr>
          </a:p>
        </p:txBody>
      </p:sp>
      <p:sp>
        <p:nvSpPr>
          <p:cNvPr id="95236" name="Text Box 4"/>
          <p:cNvSpPr txBox="1">
            <a:spLocks noChangeArrowheads="1"/>
          </p:cNvSpPr>
          <p:nvPr/>
        </p:nvSpPr>
        <p:spPr bwMode="auto">
          <a:xfrm>
            <a:off x="533400" y="533400"/>
            <a:ext cx="8382000" cy="641350"/>
          </a:xfrm>
          <a:prstGeom prst="rect">
            <a:avLst/>
          </a:prstGeom>
          <a:noFill/>
          <a:ln w="9525">
            <a:noFill/>
            <a:miter lim="800000"/>
            <a:headEnd/>
            <a:tailEnd/>
          </a:ln>
          <a:effectLst/>
        </p:spPr>
        <p:txBody>
          <a:bodyPr>
            <a:spAutoFit/>
          </a:bodyPr>
          <a:lstStyle/>
          <a:p>
            <a:r>
              <a:rPr lang="en-US" sz="3600" b="1" dirty="0">
                <a:solidFill>
                  <a:srgbClr val="0000FF"/>
                </a:solidFill>
                <a:latin typeface="Verdana" pitchFamily="34" charset="0"/>
              </a:rPr>
              <a:t>N-terminal signals</a:t>
            </a:r>
            <a:endParaRPr lang="en-US" sz="3600" dirty="0">
              <a:solidFill>
                <a:srgbClr val="0000FF"/>
              </a:solidFill>
              <a:latin typeface="Verdana" pitchFamily="34" charset="0"/>
            </a:endParaRPr>
          </a:p>
        </p:txBody>
      </p:sp>
      <p:sp>
        <p:nvSpPr>
          <p:cNvPr id="95238" name="Text Box 6"/>
          <p:cNvSpPr txBox="1">
            <a:spLocks noChangeArrowheads="1"/>
          </p:cNvSpPr>
          <p:nvPr/>
        </p:nvSpPr>
        <p:spPr bwMode="auto">
          <a:xfrm>
            <a:off x="533400" y="2575560"/>
            <a:ext cx="7315200" cy="641350"/>
          </a:xfrm>
          <a:prstGeom prst="rect">
            <a:avLst/>
          </a:prstGeom>
          <a:noFill/>
          <a:ln w="9525">
            <a:noFill/>
            <a:miter lim="800000"/>
            <a:headEnd/>
            <a:tailEnd/>
          </a:ln>
          <a:effectLst/>
        </p:spPr>
        <p:txBody>
          <a:bodyPr>
            <a:spAutoFit/>
          </a:bodyPr>
          <a:lstStyle/>
          <a:p>
            <a:r>
              <a:rPr lang="en-US" sz="3600" b="1">
                <a:latin typeface="Verdana" pitchFamily="34" charset="0"/>
              </a:rPr>
              <a:t>Solvent accessibility</a:t>
            </a:r>
          </a:p>
        </p:txBody>
      </p:sp>
      <p:sp>
        <p:nvSpPr>
          <p:cNvPr id="95239" name="Text Box 7"/>
          <p:cNvSpPr txBox="1">
            <a:spLocks noChangeArrowheads="1"/>
          </p:cNvSpPr>
          <p:nvPr/>
        </p:nvSpPr>
        <p:spPr bwMode="auto">
          <a:xfrm>
            <a:off x="533400" y="3596640"/>
            <a:ext cx="7315200" cy="641350"/>
          </a:xfrm>
          <a:prstGeom prst="rect">
            <a:avLst/>
          </a:prstGeom>
          <a:noFill/>
          <a:ln w="9525">
            <a:noFill/>
            <a:miter lim="800000"/>
            <a:headEnd/>
            <a:tailEnd/>
          </a:ln>
          <a:effectLst/>
        </p:spPr>
        <p:txBody>
          <a:bodyPr>
            <a:spAutoFit/>
          </a:bodyPr>
          <a:lstStyle/>
          <a:p>
            <a:r>
              <a:rPr lang="en-US" sz="3600" b="1">
                <a:latin typeface="Verdana" pitchFamily="34" charset="0"/>
              </a:rPr>
              <a:t>Coiled coils</a:t>
            </a:r>
            <a:endParaRPr lang="en-US" sz="3600">
              <a:latin typeface="Verdana" pitchFamily="34" charset="0"/>
            </a:endParaRPr>
          </a:p>
        </p:txBody>
      </p:sp>
    </p:spTree>
    <p:extLst>
      <p:ext uri="{BB962C8B-B14F-4D97-AF65-F5344CB8AC3E}">
        <p14:creationId xmlns:p14="http://schemas.microsoft.com/office/powerpoint/2010/main" val="2950424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9144000" cy="762000"/>
          </a:xfrm>
          <a:prstGeom prst="rect">
            <a:avLst/>
          </a:prstGeom>
          <a:noFill/>
          <a:ln w="9525">
            <a:noFill/>
            <a:miter lim="800000"/>
            <a:headEnd/>
            <a:tailEnd/>
          </a:ln>
        </p:spPr>
        <p:txBody>
          <a:bodyPr>
            <a:spAutoFit/>
          </a:bodyPr>
          <a:lstStyle/>
          <a:p>
            <a:pPr algn="ctr">
              <a:buNone/>
            </a:pPr>
            <a:r>
              <a:rPr lang="en-US" sz="4400" b="1" dirty="0" smtClean="0">
                <a:latin typeface="Verdana" pitchFamily="34" charset="0"/>
              </a:rPr>
              <a:t>Exercise 4/4</a:t>
            </a:r>
            <a:endParaRPr lang="en-US" sz="4400" dirty="0">
              <a:latin typeface="Verdana" pitchFamily="34" charset="0"/>
            </a:endParaRPr>
          </a:p>
        </p:txBody>
      </p:sp>
      <p:sp>
        <p:nvSpPr>
          <p:cNvPr id="11267" name="Text Box 3"/>
          <p:cNvSpPr txBox="1">
            <a:spLocks noChangeArrowheads="1"/>
          </p:cNvSpPr>
          <p:nvPr/>
        </p:nvSpPr>
        <p:spPr bwMode="auto">
          <a:xfrm>
            <a:off x="195072" y="1752600"/>
            <a:ext cx="8753856" cy="5632311"/>
          </a:xfrm>
          <a:prstGeom prst="rect">
            <a:avLst/>
          </a:prstGeom>
          <a:noFill/>
          <a:ln w="9525">
            <a:noFill/>
            <a:miter lim="800000"/>
            <a:headEnd/>
            <a:tailEnd/>
          </a:ln>
        </p:spPr>
        <p:txBody>
          <a:bodyPr wrap="square">
            <a:spAutoFit/>
          </a:bodyPr>
          <a:lstStyle/>
          <a:p>
            <a:r>
              <a:rPr lang="en-US" sz="2000" dirty="0" smtClean="0"/>
              <a:t>Now do the same with FER1_MAIZE. Say that you want to add it to the view. Use 3B2F. The two 3Ds will be overlapped.</a:t>
            </a:r>
          </a:p>
          <a:p>
            <a:endParaRPr lang="en-US" sz="2000" dirty="0"/>
          </a:p>
          <a:p>
            <a:r>
              <a:rPr lang="en-US" sz="2000" dirty="0" smtClean="0"/>
              <a:t>Use view in the 3D view to select and deselect chains to view. View &gt; Select chain &gt; click out 3B2F:B</a:t>
            </a:r>
          </a:p>
          <a:p>
            <a:endParaRPr lang="en-US" sz="2000" dirty="0" smtClean="0"/>
          </a:p>
          <a:p>
            <a:r>
              <a:rPr lang="en-US" sz="2000" dirty="0" smtClean="0">
                <a:solidFill>
                  <a:srgbClr val="0000FF"/>
                </a:solidFill>
              </a:rPr>
              <a:t>Are any significant differences between these two structures?</a:t>
            </a:r>
          </a:p>
          <a:p>
            <a:endParaRPr lang="en-US" sz="2000" dirty="0">
              <a:solidFill>
                <a:srgbClr val="0000FF"/>
              </a:solidFill>
            </a:endParaRPr>
          </a:p>
          <a:p>
            <a:r>
              <a:rPr lang="en-US" sz="2000" dirty="0" smtClean="0">
                <a:solidFill>
                  <a:srgbClr val="0000FF"/>
                </a:solidFill>
              </a:rPr>
              <a:t>What is the most conserved region of ferredoxin? Is it structured?</a:t>
            </a:r>
          </a:p>
          <a:p>
            <a:endParaRPr lang="en-US" sz="2000" dirty="0"/>
          </a:p>
          <a:p>
            <a:r>
              <a:rPr lang="en-US" sz="2000" dirty="0" smtClean="0"/>
              <a:t>In the alignment apply </a:t>
            </a:r>
            <a:r>
              <a:rPr lang="en-US" sz="2000" dirty="0" err="1" smtClean="0"/>
              <a:t>Colour</a:t>
            </a:r>
            <a:r>
              <a:rPr lang="en-US" sz="2000" dirty="0" smtClean="0"/>
              <a:t> &gt; </a:t>
            </a:r>
            <a:r>
              <a:rPr lang="en-US" sz="2000" dirty="0" err="1" smtClean="0"/>
              <a:t>Zappo</a:t>
            </a:r>
            <a:r>
              <a:rPr lang="en-US" sz="2000" dirty="0" smtClean="0"/>
              <a:t>. This will </a:t>
            </a:r>
            <a:r>
              <a:rPr lang="en-US" sz="2000" dirty="0" err="1" smtClean="0"/>
              <a:t>colour</a:t>
            </a:r>
            <a:r>
              <a:rPr lang="en-US" sz="2000" dirty="0" smtClean="0"/>
              <a:t> all residues according to residue type. </a:t>
            </a:r>
            <a:r>
              <a:rPr lang="en-US" sz="2000" dirty="0" smtClean="0">
                <a:solidFill>
                  <a:srgbClr val="0000FF"/>
                </a:solidFill>
              </a:rPr>
              <a:t>Find a position in a loop where these two ferredoxins have a different amino acid.</a:t>
            </a:r>
          </a:p>
          <a:p>
            <a:pPr>
              <a:buNone/>
            </a:pPr>
            <a:r>
              <a:rPr lang="en-US" sz="2000" dirty="0" smtClean="0"/>
              <a:t>(Hint: you can clear the labels by deselecting a chain to view and selecting it </a:t>
            </a:r>
            <a:r>
              <a:rPr lang="en-US" sz="2000" dirty="0" smtClean="0"/>
              <a:t>again in the </a:t>
            </a:r>
            <a:r>
              <a:rPr lang="en-US" sz="2000" dirty="0" err="1" smtClean="0"/>
              <a:t>jmol</a:t>
            </a:r>
            <a:r>
              <a:rPr lang="en-US" sz="2000" dirty="0" smtClean="0"/>
              <a:t> window)</a:t>
            </a:r>
            <a:endParaRPr lang="en-US" sz="2000" dirty="0" smtClean="0"/>
          </a:p>
          <a:p>
            <a:endParaRPr lang="en-US" sz="2000" dirty="0"/>
          </a:p>
          <a:p>
            <a:endParaRPr lang="en-US" sz="2000" dirty="0"/>
          </a:p>
          <a:p>
            <a:pPr>
              <a:buNone/>
            </a:pPr>
            <a:endParaRPr lang="en-US" sz="2000" dirty="0" smtClean="0"/>
          </a:p>
        </p:txBody>
      </p:sp>
      <p:sp>
        <p:nvSpPr>
          <p:cNvPr id="11268" name="Text Box 4"/>
          <p:cNvSpPr txBox="1">
            <a:spLocks noChangeArrowheads="1"/>
          </p:cNvSpPr>
          <p:nvPr/>
        </p:nvSpPr>
        <p:spPr bwMode="auto">
          <a:xfrm>
            <a:off x="2391916" y="762000"/>
            <a:ext cx="4817345" cy="523220"/>
          </a:xfrm>
          <a:prstGeom prst="rect">
            <a:avLst/>
          </a:prstGeom>
          <a:noFill/>
          <a:ln w="9525">
            <a:noFill/>
            <a:miter lim="800000"/>
            <a:headEnd/>
            <a:tailEnd/>
          </a:ln>
        </p:spPr>
        <p:txBody>
          <a:bodyPr wrap="none">
            <a:spAutoFit/>
          </a:bodyPr>
          <a:lstStyle/>
          <a:p>
            <a:pPr algn="ctr">
              <a:buNone/>
            </a:pPr>
            <a:r>
              <a:rPr lang="en-GB" sz="2800" b="1" dirty="0" smtClean="0"/>
              <a:t>Overlap a 2</a:t>
            </a:r>
            <a:r>
              <a:rPr lang="en-GB" sz="2800" b="1" baseline="30000" dirty="0" smtClean="0"/>
              <a:t>nd</a:t>
            </a:r>
            <a:r>
              <a:rPr lang="en-GB" sz="2800" b="1" dirty="0" smtClean="0"/>
              <a:t> structure</a:t>
            </a:r>
            <a:endParaRPr lang="en-US" sz="2800" b="1" dirty="0"/>
          </a:p>
        </p:txBody>
      </p:sp>
    </p:spTree>
    <p:extLst>
      <p:ext uri="{BB962C8B-B14F-4D97-AF65-F5344CB8AC3E}">
        <p14:creationId xmlns:p14="http://schemas.microsoft.com/office/powerpoint/2010/main" val="388391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sp>
        <p:nvSpPr>
          <p:cNvPr id="536579" name="Text Box 3"/>
          <p:cNvSpPr txBox="1">
            <a:spLocks noChangeArrowheads="1"/>
          </p:cNvSpPr>
          <p:nvPr/>
        </p:nvSpPr>
        <p:spPr bwMode="auto">
          <a:xfrm>
            <a:off x="381000" y="1219200"/>
            <a:ext cx="8016875" cy="5262979"/>
          </a:xfrm>
          <a:prstGeom prst="rect">
            <a:avLst/>
          </a:prstGeom>
          <a:noFill/>
          <a:ln w="9525">
            <a:noFill/>
            <a:miter lim="800000"/>
            <a:headEnd/>
            <a:tailEnd/>
          </a:ln>
          <a:effectLst/>
        </p:spPr>
        <p:txBody>
          <a:bodyPr>
            <a:spAutoFit/>
          </a:bodyPr>
          <a:lstStyle/>
          <a:p>
            <a:pPr>
              <a:buNone/>
            </a:pPr>
            <a:r>
              <a:rPr lang="en-US" sz="2400" dirty="0"/>
              <a:t>Signal peptide</a:t>
            </a:r>
          </a:p>
          <a:p>
            <a:pPr>
              <a:buNone/>
            </a:pPr>
            <a:endParaRPr lang="en-US" sz="2400" dirty="0"/>
          </a:p>
          <a:p>
            <a:pPr>
              <a:buNone/>
            </a:pPr>
            <a:r>
              <a:rPr lang="en-US" sz="2400" dirty="0"/>
              <a:t>3-60 aa long </a:t>
            </a:r>
          </a:p>
          <a:p>
            <a:pPr>
              <a:buNone/>
            </a:pPr>
            <a:endParaRPr lang="en-US" sz="2400" dirty="0"/>
          </a:p>
          <a:p>
            <a:pPr>
              <a:buNone/>
            </a:pPr>
            <a:r>
              <a:rPr lang="en-US" sz="2400" dirty="0"/>
              <a:t>Direct the transport of a protein</a:t>
            </a:r>
          </a:p>
          <a:p>
            <a:pPr>
              <a:buNone/>
            </a:pPr>
            <a:endParaRPr lang="en-US" sz="2400" dirty="0"/>
          </a:p>
          <a:p>
            <a:pPr>
              <a:buNone/>
            </a:pPr>
            <a:r>
              <a:rPr lang="en-US" sz="2400" dirty="0"/>
              <a:t>From cytoplasm to: nucleus, nucleolus, mitochondrial matrix, endoplasmic reticulum, chloroplast, </a:t>
            </a:r>
            <a:r>
              <a:rPr lang="en-US" sz="2400" dirty="0" err="1"/>
              <a:t>apoplast</a:t>
            </a:r>
            <a:r>
              <a:rPr lang="en-US" sz="2400" dirty="0"/>
              <a:t>, peroxisome. </a:t>
            </a:r>
          </a:p>
          <a:p>
            <a:pPr>
              <a:buNone/>
            </a:pPr>
            <a:endParaRPr lang="en-US" sz="2400" dirty="0"/>
          </a:p>
          <a:p>
            <a:pPr>
              <a:buNone/>
            </a:pPr>
            <a:r>
              <a:rPr lang="en-US" sz="2400" dirty="0"/>
              <a:t>Often N-terminal </a:t>
            </a:r>
          </a:p>
          <a:p>
            <a:pPr>
              <a:buNone/>
            </a:pPr>
            <a:r>
              <a:rPr lang="en-US" sz="2400" dirty="0"/>
              <a:t>Nuclear localization signal is internal (K/R)</a:t>
            </a:r>
          </a:p>
          <a:p>
            <a:pPr>
              <a:buNone/>
            </a:pPr>
            <a:endParaRPr lang="en-US" sz="2400" dirty="0"/>
          </a:p>
          <a:p>
            <a:pPr>
              <a:buNone/>
            </a:pPr>
            <a:r>
              <a:rPr lang="en-US" sz="2400" dirty="0"/>
              <a:t>N-terminal are often cleaved by a peptidase</a:t>
            </a:r>
          </a:p>
        </p:txBody>
      </p:sp>
    </p:spTree>
    <p:extLst>
      <p:ext uri="{BB962C8B-B14F-4D97-AF65-F5344CB8AC3E}">
        <p14:creationId xmlns:p14="http://schemas.microsoft.com/office/powerpoint/2010/main" val="2599677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a:latin typeface="Verdana" pitchFamily="34" charset="0"/>
              </a:rPr>
              <a:t>N-terminal signals</a:t>
            </a:r>
            <a:endParaRPr lang="en-US" sz="4000">
              <a:latin typeface="Verdana" pitchFamily="34" charset="0"/>
            </a:endParaRPr>
          </a:p>
        </p:txBody>
      </p:sp>
      <p:sp>
        <p:nvSpPr>
          <p:cNvPr id="659460" name="Rectangle 4"/>
          <p:cNvSpPr>
            <a:spLocks noChangeArrowheads="1"/>
          </p:cNvSpPr>
          <p:nvPr/>
        </p:nvSpPr>
        <p:spPr bwMode="auto">
          <a:xfrm>
            <a:off x="838200" y="914400"/>
            <a:ext cx="6864380" cy="523220"/>
          </a:xfrm>
          <a:prstGeom prst="rect">
            <a:avLst/>
          </a:prstGeom>
          <a:noFill/>
          <a:ln w="9525">
            <a:noFill/>
            <a:miter lim="800000"/>
            <a:headEnd/>
            <a:tailEnd/>
          </a:ln>
          <a:effectLst/>
        </p:spPr>
        <p:txBody>
          <a:bodyPr wrap="none">
            <a:spAutoFit/>
          </a:bodyPr>
          <a:lstStyle/>
          <a:p>
            <a:pPr>
              <a:buNone/>
            </a:pPr>
            <a:r>
              <a:rPr lang="en-US" sz="2800" b="1"/>
              <a:t>Secretory signal peptide</a:t>
            </a:r>
            <a:r>
              <a:rPr lang="en-US" sz="2800"/>
              <a:t> 15-30 aa</a:t>
            </a:r>
          </a:p>
        </p:txBody>
      </p:sp>
      <p:sp>
        <p:nvSpPr>
          <p:cNvPr id="659462" name="Rectangle 6"/>
          <p:cNvSpPr>
            <a:spLocks noChangeArrowheads="1"/>
          </p:cNvSpPr>
          <p:nvPr/>
        </p:nvSpPr>
        <p:spPr bwMode="auto">
          <a:xfrm>
            <a:off x="4572000" y="1600200"/>
            <a:ext cx="4114800" cy="228600"/>
          </a:xfrm>
          <a:prstGeom prst="rect">
            <a:avLst/>
          </a:prstGeom>
          <a:solidFill>
            <a:schemeClr val="accent1"/>
          </a:solidFill>
          <a:ln w="9525">
            <a:solidFill>
              <a:schemeClr val="tx1"/>
            </a:solidFill>
            <a:miter lim="800000"/>
            <a:headEnd/>
            <a:tailEnd/>
          </a:ln>
          <a:effectLst/>
        </p:spPr>
        <p:txBody>
          <a:bodyPr wrap="none" anchor="ctr"/>
          <a:lstStyle/>
          <a:p>
            <a:pPr>
              <a:buNone/>
            </a:pPr>
            <a:endParaRPr lang="en-US"/>
          </a:p>
        </p:txBody>
      </p:sp>
      <p:sp>
        <p:nvSpPr>
          <p:cNvPr id="659463" name="Rectangle 7"/>
          <p:cNvSpPr>
            <a:spLocks noChangeArrowheads="1"/>
          </p:cNvSpPr>
          <p:nvPr/>
        </p:nvSpPr>
        <p:spPr bwMode="auto">
          <a:xfrm>
            <a:off x="3733800" y="1600200"/>
            <a:ext cx="838200" cy="228600"/>
          </a:xfrm>
          <a:prstGeom prst="rect">
            <a:avLst/>
          </a:prstGeom>
          <a:solidFill>
            <a:srgbClr val="FF0000"/>
          </a:solidFill>
          <a:ln w="9525">
            <a:solidFill>
              <a:schemeClr val="tx1"/>
            </a:solidFill>
            <a:miter lim="800000"/>
            <a:headEnd/>
            <a:tailEnd/>
          </a:ln>
          <a:effectLst/>
        </p:spPr>
        <p:txBody>
          <a:bodyPr wrap="none" anchor="ctr"/>
          <a:lstStyle/>
          <a:p>
            <a:pPr>
              <a:buNone/>
            </a:pPr>
            <a:endParaRPr lang="en-US"/>
          </a:p>
        </p:txBody>
      </p:sp>
      <p:sp>
        <p:nvSpPr>
          <p:cNvPr id="659464" name="Rectangle 8"/>
          <p:cNvSpPr>
            <a:spLocks noChangeArrowheads="1"/>
          </p:cNvSpPr>
          <p:nvPr/>
        </p:nvSpPr>
        <p:spPr bwMode="auto">
          <a:xfrm>
            <a:off x="838200" y="1905000"/>
            <a:ext cx="5633850" cy="523220"/>
          </a:xfrm>
          <a:prstGeom prst="rect">
            <a:avLst/>
          </a:prstGeom>
          <a:noFill/>
          <a:ln w="9525">
            <a:noFill/>
            <a:miter lim="800000"/>
            <a:headEnd/>
            <a:tailEnd/>
          </a:ln>
          <a:effectLst/>
        </p:spPr>
        <p:txBody>
          <a:bodyPr wrap="none">
            <a:spAutoFit/>
          </a:bodyPr>
          <a:lstStyle/>
          <a:p>
            <a:pPr>
              <a:buNone/>
            </a:pPr>
            <a:r>
              <a:rPr lang="en-US" sz="2800"/>
              <a:t>Cleaved off after translocation</a:t>
            </a:r>
          </a:p>
        </p:txBody>
      </p:sp>
      <p:sp>
        <p:nvSpPr>
          <p:cNvPr id="659465" name="Rectangle 9"/>
          <p:cNvSpPr>
            <a:spLocks noChangeArrowheads="1"/>
          </p:cNvSpPr>
          <p:nvPr/>
        </p:nvSpPr>
        <p:spPr bwMode="auto">
          <a:xfrm>
            <a:off x="1143000" y="3048000"/>
            <a:ext cx="7086600" cy="2227263"/>
          </a:xfrm>
          <a:prstGeom prst="rect">
            <a:avLst/>
          </a:prstGeom>
          <a:noFill/>
          <a:ln w="9525">
            <a:noFill/>
            <a:miter lim="800000"/>
            <a:headEnd/>
            <a:tailEnd/>
          </a:ln>
          <a:effectLst/>
        </p:spPr>
        <p:txBody>
          <a:bodyPr>
            <a:spAutoFit/>
          </a:bodyPr>
          <a:lstStyle/>
          <a:p>
            <a:pPr>
              <a:buNone/>
            </a:pPr>
            <a:r>
              <a:rPr lang="en-US" sz="2800" dirty="0"/>
              <a:t>n-region: positive charge</a:t>
            </a:r>
          </a:p>
          <a:p>
            <a:pPr>
              <a:buNone/>
            </a:pPr>
            <a:r>
              <a:rPr lang="en-US" sz="2800" dirty="0"/>
              <a:t>h-region: hydrophobic region</a:t>
            </a:r>
          </a:p>
          <a:p>
            <a:pPr>
              <a:buNone/>
            </a:pPr>
            <a:r>
              <a:rPr lang="en-US" sz="2800" dirty="0"/>
              <a:t>c-region: polar region</a:t>
            </a:r>
          </a:p>
          <a:p>
            <a:pPr>
              <a:buNone/>
            </a:pPr>
            <a:r>
              <a:rPr lang="en-US" sz="2800" dirty="0"/>
              <a:t>(some conserved residues at </a:t>
            </a:r>
            <a:r>
              <a:rPr lang="en-US" sz="2800" dirty="0" err="1"/>
              <a:t>pos</a:t>
            </a:r>
            <a:r>
              <a:rPr lang="en-US" sz="2800" dirty="0"/>
              <a:t> -3 and -1 of cleavage site)</a:t>
            </a:r>
          </a:p>
        </p:txBody>
      </p:sp>
    </p:spTree>
    <p:extLst>
      <p:ext uri="{BB962C8B-B14F-4D97-AF65-F5344CB8AC3E}">
        <p14:creationId xmlns:p14="http://schemas.microsoft.com/office/powerpoint/2010/main" val="307191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a:latin typeface="Verdana" pitchFamily="34" charset="0"/>
              </a:rPr>
              <a:t>N-terminal signals</a:t>
            </a:r>
            <a:endParaRPr lang="en-US" sz="4000">
              <a:latin typeface="Verdana" pitchFamily="34" charset="0"/>
            </a:endParaRPr>
          </a:p>
        </p:txBody>
      </p:sp>
      <p:sp>
        <p:nvSpPr>
          <p:cNvPr id="661507" name="Rectangle 3"/>
          <p:cNvSpPr>
            <a:spLocks noChangeArrowheads="1"/>
          </p:cNvSpPr>
          <p:nvPr/>
        </p:nvSpPr>
        <p:spPr bwMode="auto">
          <a:xfrm>
            <a:off x="838200" y="914400"/>
            <a:ext cx="6864380" cy="523220"/>
          </a:xfrm>
          <a:prstGeom prst="rect">
            <a:avLst/>
          </a:prstGeom>
          <a:noFill/>
          <a:ln w="9525">
            <a:noFill/>
            <a:miter lim="800000"/>
            <a:headEnd/>
            <a:tailEnd/>
          </a:ln>
          <a:effectLst/>
        </p:spPr>
        <p:txBody>
          <a:bodyPr wrap="none">
            <a:spAutoFit/>
          </a:bodyPr>
          <a:lstStyle/>
          <a:p>
            <a:pPr>
              <a:buNone/>
            </a:pPr>
            <a:r>
              <a:rPr lang="en-US" sz="2800" b="1"/>
              <a:t>Secretory signal peptide</a:t>
            </a:r>
            <a:r>
              <a:rPr lang="en-US" sz="2800"/>
              <a:t> 15-30 aa</a:t>
            </a:r>
          </a:p>
        </p:txBody>
      </p:sp>
      <p:grpSp>
        <p:nvGrpSpPr>
          <p:cNvPr id="661513" name="Group 9"/>
          <p:cNvGrpSpPr>
            <a:grpSpLocks/>
          </p:cNvGrpSpPr>
          <p:nvPr/>
        </p:nvGrpSpPr>
        <p:grpSpPr bwMode="auto">
          <a:xfrm>
            <a:off x="3733800" y="1600200"/>
            <a:ext cx="4953000" cy="228600"/>
            <a:chOff x="2352" y="960"/>
            <a:chExt cx="3120" cy="144"/>
          </a:xfrm>
        </p:grpSpPr>
        <p:sp>
          <p:nvSpPr>
            <p:cNvPr id="661508" name="Rectangle 4"/>
            <p:cNvSpPr>
              <a:spLocks noChangeArrowheads="1"/>
            </p:cNvSpPr>
            <p:nvPr/>
          </p:nvSpPr>
          <p:spPr bwMode="auto">
            <a:xfrm>
              <a:off x="2880" y="960"/>
              <a:ext cx="2592" cy="144"/>
            </a:xfrm>
            <a:prstGeom prst="rect">
              <a:avLst/>
            </a:prstGeom>
            <a:solidFill>
              <a:schemeClr val="accent1"/>
            </a:solidFill>
            <a:ln w="9525">
              <a:solidFill>
                <a:schemeClr val="tx1"/>
              </a:solidFill>
              <a:miter lim="800000"/>
              <a:headEnd/>
              <a:tailEnd/>
            </a:ln>
            <a:effectLst/>
          </p:spPr>
          <p:txBody>
            <a:bodyPr wrap="none" anchor="ctr"/>
            <a:lstStyle/>
            <a:p>
              <a:pPr>
                <a:buNone/>
              </a:pPr>
              <a:endParaRPr lang="en-US"/>
            </a:p>
          </p:txBody>
        </p:sp>
        <p:sp>
          <p:nvSpPr>
            <p:cNvPr id="661509" name="Rectangle 5"/>
            <p:cNvSpPr>
              <a:spLocks noChangeArrowheads="1"/>
            </p:cNvSpPr>
            <p:nvPr/>
          </p:nvSpPr>
          <p:spPr bwMode="auto">
            <a:xfrm>
              <a:off x="2352" y="960"/>
              <a:ext cx="528" cy="144"/>
            </a:xfrm>
            <a:prstGeom prst="rect">
              <a:avLst/>
            </a:prstGeom>
            <a:solidFill>
              <a:srgbClr val="FF0000"/>
            </a:solidFill>
            <a:ln w="9525">
              <a:solidFill>
                <a:schemeClr val="tx1"/>
              </a:solidFill>
              <a:miter lim="800000"/>
              <a:headEnd/>
              <a:tailEnd/>
            </a:ln>
            <a:effectLst/>
          </p:spPr>
          <p:txBody>
            <a:bodyPr wrap="none" anchor="ctr"/>
            <a:lstStyle/>
            <a:p>
              <a:pPr>
                <a:buNone/>
              </a:pPr>
              <a:endParaRPr lang="en-US"/>
            </a:p>
          </p:txBody>
        </p:sp>
      </p:grpSp>
      <p:sp>
        <p:nvSpPr>
          <p:cNvPr id="661512" name="Rectangle 8"/>
          <p:cNvSpPr>
            <a:spLocks noChangeArrowheads="1"/>
          </p:cNvSpPr>
          <p:nvPr/>
        </p:nvSpPr>
        <p:spPr bwMode="auto">
          <a:xfrm>
            <a:off x="228600" y="1763713"/>
            <a:ext cx="8915400" cy="5170646"/>
          </a:xfrm>
          <a:prstGeom prst="rect">
            <a:avLst/>
          </a:prstGeom>
          <a:noFill/>
          <a:ln w="9525">
            <a:noFill/>
            <a:miter lim="800000"/>
            <a:headEnd/>
            <a:tailEnd/>
          </a:ln>
          <a:effectLst/>
        </p:spPr>
        <p:txBody>
          <a:bodyPr>
            <a:spAutoFit/>
          </a:bodyPr>
          <a:lstStyle/>
          <a:p>
            <a:pPr>
              <a:buNone/>
            </a:pPr>
            <a:r>
              <a:rPr lang="en-US" sz="2800" b="1" dirty="0"/>
              <a:t>Prokaryotes</a:t>
            </a:r>
          </a:p>
          <a:p>
            <a:pPr>
              <a:buNone/>
            </a:pPr>
            <a:r>
              <a:rPr lang="en-US" sz="2800" dirty="0"/>
              <a:t>Transport across plasma membrane</a:t>
            </a:r>
          </a:p>
          <a:p>
            <a:pPr>
              <a:buNone/>
            </a:pPr>
            <a:r>
              <a:rPr lang="en-US" sz="2800" dirty="0"/>
              <a:t> Gram-negative: </a:t>
            </a:r>
            <a:r>
              <a:rPr lang="en-US" sz="2800" dirty="0" err="1"/>
              <a:t>Periplasmic</a:t>
            </a:r>
            <a:r>
              <a:rPr lang="en-US" sz="2800" dirty="0"/>
              <a:t> space (extra mechanism needed for extracellular)</a:t>
            </a:r>
          </a:p>
          <a:p>
            <a:pPr>
              <a:buNone/>
            </a:pPr>
            <a:r>
              <a:rPr lang="en-US" sz="2800" dirty="0"/>
              <a:t> Gram-positive: extracellular</a:t>
            </a:r>
          </a:p>
          <a:p>
            <a:pPr>
              <a:buNone/>
            </a:pPr>
            <a:endParaRPr lang="en-US" sz="2000" dirty="0"/>
          </a:p>
          <a:p>
            <a:pPr>
              <a:buNone/>
            </a:pPr>
            <a:r>
              <a:rPr lang="en-US" sz="2800" b="1" dirty="0"/>
              <a:t>Eukaryotes</a:t>
            </a:r>
          </a:p>
          <a:p>
            <a:pPr>
              <a:buNone/>
            </a:pPr>
            <a:r>
              <a:rPr lang="en-US" sz="2800" dirty="0"/>
              <a:t>Transport across ER membrane. By default to the Golgi then to vesicles and secreted.</a:t>
            </a:r>
          </a:p>
          <a:p>
            <a:pPr>
              <a:buNone/>
            </a:pPr>
            <a:r>
              <a:rPr lang="en-US" sz="2800" dirty="0"/>
              <a:t>(but there are signals for ER retention)</a:t>
            </a:r>
          </a:p>
          <a:p>
            <a:pPr>
              <a:buNone/>
            </a:pPr>
            <a:endParaRPr lang="en-US" sz="1000" dirty="0"/>
          </a:p>
          <a:p>
            <a:pPr>
              <a:buNone/>
            </a:pPr>
            <a:r>
              <a:rPr lang="en-US" sz="2400" dirty="0"/>
              <a:t>(and there are alternative pathways without signal peptide)</a:t>
            </a:r>
          </a:p>
        </p:txBody>
      </p:sp>
    </p:spTree>
    <p:extLst>
      <p:ext uri="{BB962C8B-B14F-4D97-AF65-F5344CB8AC3E}">
        <p14:creationId xmlns:p14="http://schemas.microsoft.com/office/powerpoint/2010/main" val="933774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pic>
        <p:nvPicPr>
          <p:cNvPr id="538627" name="Picture 3"/>
          <p:cNvPicPr>
            <a:picLocks noChangeAspect="1" noChangeArrowheads="1"/>
          </p:cNvPicPr>
          <p:nvPr/>
        </p:nvPicPr>
        <p:blipFill>
          <a:blip r:embed="rId3"/>
          <a:srcRect/>
          <a:stretch>
            <a:fillRect/>
          </a:stretch>
        </p:blipFill>
        <p:spPr bwMode="auto">
          <a:xfrm>
            <a:off x="2228044" y="1857376"/>
            <a:ext cx="4686300" cy="3657600"/>
          </a:xfrm>
          <a:prstGeom prst="rect">
            <a:avLst/>
          </a:prstGeom>
          <a:noFill/>
          <a:ln w="9525">
            <a:noFill/>
            <a:miter lim="800000"/>
            <a:headEnd/>
            <a:tailEnd/>
          </a:ln>
          <a:effectLst/>
        </p:spPr>
      </p:pic>
      <p:sp>
        <p:nvSpPr>
          <p:cNvPr id="538628" name="Rectangle 4"/>
          <p:cNvSpPr>
            <a:spLocks noChangeArrowheads="1"/>
          </p:cNvSpPr>
          <p:nvPr/>
        </p:nvSpPr>
        <p:spPr bwMode="auto">
          <a:xfrm>
            <a:off x="228600" y="5640030"/>
            <a:ext cx="8300891" cy="707886"/>
          </a:xfrm>
          <a:prstGeom prst="rect">
            <a:avLst/>
          </a:prstGeom>
          <a:noFill/>
          <a:ln w="9525">
            <a:noFill/>
            <a:miter lim="800000"/>
            <a:headEnd/>
            <a:tailEnd/>
          </a:ln>
          <a:effectLst/>
        </p:spPr>
        <p:txBody>
          <a:bodyPr wrap="square">
            <a:spAutoFit/>
          </a:bodyPr>
          <a:lstStyle/>
          <a:p>
            <a:pPr>
              <a:buNone/>
            </a:pPr>
            <a:r>
              <a:rPr lang="en-US" sz="2000" dirty="0"/>
              <a:t>F</a:t>
            </a:r>
            <a:r>
              <a:rPr lang="en-US" sz="2000" dirty="0" smtClean="0"/>
              <a:t>rom </a:t>
            </a:r>
            <a:r>
              <a:rPr lang="en-US" sz="2000" dirty="0"/>
              <a:t>Randy </a:t>
            </a:r>
            <a:r>
              <a:rPr lang="en-US" sz="2000" dirty="0" err="1"/>
              <a:t>Schekman</a:t>
            </a:r>
            <a:r>
              <a:rPr lang="en-US" sz="2000" dirty="0"/>
              <a:t>	 http://mcb.berkeley.edu/labs/schekman/</a:t>
            </a:r>
          </a:p>
        </p:txBody>
      </p:sp>
      <p:sp>
        <p:nvSpPr>
          <p:cNvPr id="538629" name="Rectangle 5"/>
          <p:cNvSpPr>
            <a:spLocks noChangeArrowheads="1"/>
          </p:cNvSpPr>
          <p:nvPr/>
        </p:nvSpPr>
        <p:spPr bwMode="auto">
          <a:xfrm>
            <a:off x="559377" y="864027"/>
            <a:ext cx="6323591" cy="830997"/>
          </a:xfrm>
          <a:prstGeom prst="rect">
            <a:avLst/>
          </a:prstGeom>
          <a:noFill/>
          <a:ln w="9525">
            <a:noFill/>
            <a:miter lim="800000"/>
            <a:headEnd/>
            <a:tailEnd/>
          </a:ln>
          <a:effectLst/>
        </p:spPr>
        <p:txBody>
          <a:bodyPr wrap="none" anchor="ctr">
            <a:spAutoFit/>
          </a:bodyPr>
          <a:lstStyle/>
          <a:p>
            <a:pPr>
              <a:buNone/>
            </a:pPr>
            <a:r>
              <a:rPr lang="en-US" sz="2400" dirty="0"/>
              <a:t>VTC: vesicular tubular clusters</a:t>
            </a:r>
          </a:p>
          <a:p>
            <a:pPr>
              <a:buNone/>
            </a:pPr>
            <a:r>
              <a:rPr lang="en-US" sz="2400" dirty="0"/>
              <a:t>(ER-Golgi intermediate compartment) </a:t>
            </a:r>
          </a:p>
        </p:txBody>
      </p:sp>
    </p:spTree>
    <p:extLst>
      <p:ext uri="{BB962C8B-B14F-4D97-AF65-F5344CB8AC3E}">
        <p14:creationId xmlns:p14="http://schemas.microsoft.com/office/powerpoint/2010/main" val="3445659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a:latin typeface="Verdana" pitchFamily="34" charset="0"/>
              </a:rPr>
              <a:t>N-terminal signals</a:t>
            </a:r>
            <a:endParaRPr lang="en-US" sz="4000">
              <a:latin typeface="Verdana" pitchFamily="34" charset="0"/>
            </a:endParaRPr>
          </a:p>
        </p:txBody>
      </p:sp>
      <p:sp>
        <p:nvSpPr>
          <p:cNvPr id="663555" name="Rectangle 3"/>
          <p:cNvSpPr>
            <a:spLocks noChangeArrowheads="1"/>
          </p:cNvSpPr>
          <p:nvPr/>
        </p:nvSpPr>
        <p:spPr bwMode="auto">
          <a:xfrm>
            <a:off x="838200" y="914400"/>
            <a:ext cx="3990195" cy="523220"/>
          </a:xfrm>
          <a:prstGeom prst="rect">
            <a:avLst/>
          </a:prstGeom>
          <a:noFill/>
          <a:ln w="9525">
            <a:noFill/>
            <a:miter lim="800000"/>
            <a:headEnd/>
            <a:tailEnd/>
          </a:ln>
          <a:effectLst/>
        </p:spPr>
        <p:txBody>
          <a:bodyPr wrap="none">
            <a:spAutoFit/>
          </a:bodyPr>
          <a:lstStyle/>
          <a:p>
            <a:pPr>
              <a:buNone/>
            </a:pPr>
            <a:r>
              <a:rPr lang="en-US" sz="2800" b="1" dirty="0" smtClean="0"/>
              <a:t>Targeting </a:t>
            </a:r>
            <a:r>
              <a:rPr lang="en-US" sz="2800" b="1" dirty="0"/>
              <a:t>peptides</a:t>
            </a:r>
          </a:p>
        </p:txBody>
      </p:sp>
      <p:grpSp>
        <p:nvGrpSpPr>
          <p:cNvPr id="663560" name="Group 8"/>
          <p:cNvGrpSpPr>
            <a:grpSpLocks/>
          </p:cNvGrpSpPr>
          <p:nvPr/>
        </p:nvGrpSpPr>
        <p:grpSpPr bwMode="auto">
          <a:xfrm>
            <a:off x="3733800" y="1600200"/>
            <a:ext cx="4953000" cy="228600"/>
            <a:chOff x="2352" y="864"/>
            <a:chExt cx="3120" cy="144"/>
          </a:xfrm>
        </p:grpSpPr>
        <p:sp>
          <p:nvSpPr>
            <p:cNvPr id="663556" name="Rectangle 4"/>
            <p:cNvSpPr>
              <a:spLocks noChangeArrowheads="1"/>
            </p:cNvSpPr>
            <p:nvPr/>
          </p:nvSpPr>
          <p:spPr bwMode="auto">
            <a:xfrm>
              <a:off x="2880" y="864"/>
              <a:ext cx="2592" cy="144"/>
            </a:xfrm>
            <a:prstGeom prst="rect">
              <a:avLst/>
            </a:prstGeom>
            <a:solidFill>
              <a:schemeClr val="accent1"/>
            </a:solidFill>
            <a:ln w="9525">
              <a:solidFill>
                <a:schemeClr val="tx1"/>
              </a:solidFill>
              <a:miter lim="800000"/>
              <a:headEnd/>
              <a:tailEnd/>
            </a:ln>
            <a:effectLst/>
          </p:spPr>
          <p:txBody>
            <a:bodyPr wrap="none" anchor="ctr"/>
            <a:lstStyle/>
            <a:p>
              <a:pPr>
                <a:buNone/>
              </a:pPr>
              <a:endParaRPr lang="en-US"/>
            </a:p>
          </p:txBody>
        </p:sp>
        <p:sp>
          <p:nvSpPr>
            <p:cNvPr id="663557" name="Rectangle 5"/>
            <p:cNvSpPr>
              <a:spLocks noChangeArrowheads="1"/>
            </p:cNvSpPr>
            <p:nvPr/>
          </p:nvSpPr>
          <p:spPr bwMode="auto">
            <a:xfrm>
              <a:off x="2352" y="864"/>
              <a:ext cx="528" cy="144"/>
            </a:xfrm>
            <a:prstGeom prst="rect">
              <a:avLst/>
            </a:prstGeom>
            <a:solidFill>
              <a:srgbClr val="993366"/>
            </a:solidFill>
            <a:ln w="9525">
              <a:solidFill>
                <a:schemeClr val="tx1"/>
              </a:solidFill>
              <a:miter lim="800000"/>
              <a:headEnd/>
              <a:tailEnd/>
            </a:ln>
            <a:effectLst/>
          </p:spPr>
          <p:txBody>
            <a:bodyPr wrap="none" anchor="ctr"/>
            <a:lstStyle/>
            <a:p>
              <a:pPr>
                <a:buNone/>
              </a:pPr>
              <a:endParaRPr lang="en-US"/>
            </a:p>
          </p:txBody>
        </p:sp>
      </p:grpSp>
      <p:sp>
        <p:nvSpPr>
          <p:cNvPr id="663558" name="Rectangle 6"/>
          <p:cNvSpPr>
            <a:spLocks noChangeArrowheads="1"/>
          </p:cNvSpPr>
          <p:nvPr/>
        </p:nvSpPr>
        <p:spPr bwMode="auto">
          <a:xfrm>
            <a:off x="228600" y="2895600"/>
            <a:ext cx="8915400" cy="2554545"/>
          </a:xfrm>
          <a:prstGeom prst="rect">
            <a:avLst/>
          </a:prstGeom>
          <a:noFill/>
          <a:ln w="9525">
            <a:noFill/>
            <a:miter lim="800000"/>
            <a:headEnd/>
            <a:tailEnd/>
          </a:ln>
          <a:effectLst/>
        </p:spPr>
        <p:txBody>
          <a:bodyPr>
            <a:spAutoFit/>
          </a:bodyPr>
          <a:lstStyle/>
          <a:p>
            <a:pPr>
              <a:buNone/>
            </a:pPr>
            <a:r>
              <a:rPr lang="en-US" sz="2800" dirty="0" err="1"/>
              <a:t>cTP</a:t>
            </a:r>
            <a:r>
              <a:rPr lang="en-US" sz="2800" dirty="0"/>
              <a:t> chloroplast transit peptide</a:t>
            </a:r>
          </a:p>
          <a:p>
            <a:pPr>
              <a:buNone/>
            </a:pPr>
            <a:endParaRPr lang="en-US" sz="2800" dirty="0"/>
          </a:p>
          <a:p>
            <a:pPr>
              <a:buNone/>
            </a:pPr>
            <a:r>
              <a:rPr lang="en-US" sz="2800" dirty="0" err="1"/>
              <a:t>mTP</a:t>
            </a:r>
            <a:r>
              <a:rPr lang="en-US" sz="2800" dirty="0"/>
              <a:t> mitochondrial </a:t>
            </a:r>
            <a:r>
              <a:rPr lang="en-US" sz="2800" dirty="0" smtClean="0"/>
              <a:t>targeting </a:t>
            </a:r>
            <a:r>
              <a:rPr lang="en-US" sz="2800" dirty="0"/>
              <a:t>peptide</a:t>
            </a:r>
          </a:p>
          <a:p>
            <a:pPr>
              <a:buNone/>
            </a:pPr>
            <a:endParaRPr lang="en-US" sz="2800" dirty="0"/>
          </a:p>
          <a:p>
            <a:pPr>
              <a:buNone/>
            </a:pPr>
            <a:r>
              <a:rPr lang="en-US" sz="2400" dirty="0"/>
              <a:t>Some proteins are dually targeted to both chloroplasts </a:t>
            </a:r>
            <a:r>
              <a:rPr lang="en-US" sz="2400" dirty="0" smtClean="0"/>
              <a:t>and mitochondria </a:t>
            </a:r>
            <a:r>
              <a:rPr lang="en-US" sz="2400" dirty="0"/>
              <a:t>using the same targeting sequence</a:t>
            </a:r>
          </a:p>
        </p:txBody>
      </p:sp>
      <p:sp>
        <p:nvSpPr>
          <p:cNvPr id="663559" name="Rectangle 7"/>
          <p:cNvSpPr>
            <a:spLocks noChangeArrowheads="1"/>
          </p:cNvSpPr>
          <p:nvPr/>
        </p:nvSpPr>
        <p:spPr bwMode="auto">
          <a:xfrm>
            <a:off x="838200" y="2057400"/>
            <a:ext cx="5633850" cy="523220"/>
          </a:xfrm>
          <a:prstGeom prst="rect">
            <a:avLst/>
          </a:prstGeom>
          <a:noFill/>
          <a:ln w="9525">
            <a:noFill/>
            <a:miter lim="800000"/>
            <a:headEnd/>
            <a:tailEnd/>
          </a:ln>
          <a:effectLst/>
        </p:spPr>
        <p:txBody>
          <a:bodyPr wrap="none">
            <a:spAutoFit/>
          </a:bodyPr>
          <a:lstStyle/>
          <a:p>
            <a:pPr>
              <a:buNone/>
            </a:pPr>
            <a:r>
              <a:rPr lang="en-US" sz="2800"/>
              <a:t>Cleaved off after translocation</a:t>
            </a:r>
          </a:p>
        </p:txBody>
      </p:sp>
    </p:spTree>
    <p:extLst>
      <p:ext uri="{BB962C8B-B14F-4D97-AF65-F5344CB8AC3E}">
        <p14:creationId xmlns:p14="http://schemas.microsoft.com/office/powerpoint/2010/main" val="37336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0" y="0"/>
            <a:ext cx="9144000" cy="701675"/>
          </a:xfrm>
          <a:prstGeom prst="rect">
            <a:avLst/>
          </a:prstGeom>
          <a:noFill/>
          <a:ln w="9525">
            <a:noFill/>
            <a:miter lim="800000"/>
            <a:headEnd/>
            <a:tailEnd/>
          </a:ln>
          <a:effectLst/>
        </p:spPr>
        <p:txBody>
          <a:bodyPr>
            <a:spAutoFit/>
          </a:bodyPr>
          <a:lstStyle/>
          <a:p>
            <a:pPr algn="ctr">
              <a:buNone/>
            </a:pPr>
            <a:r>
              <a:rPr lang="en-US" sz="4000" b="1" dirty="0">
                <a:latin typeface="Verdana" pitchFamily="34" charset="0"/>
              </a:rPr>
              <a:t>N-terminal signals</a:t>
            </a:r>
            <a:endParaRPr lang="en-US" sz="4000" dirty="0">
              <a:latin typeface="Verdana" pitchFamily="34" charset="0"/>
            </a:endParaRPr>
          </a:p>
        </p:txBody>
      </p:sp>
      <p:sp>
        <p:nvSpPr>
          <p:cNvPr id="3079" name="Text Box 7"/>
          <p:cNvSpPr txBox="1">
            <a:spLocks noChangeArrowheads="1"/>
          </p:cNvSpPr>
          <p:nvPr/>
        </p:nvSpPr>
        <p:spPr bwMode="auto">
          <a:xfrm>
            <a:off x="304800" y="990600"/>
            <a:ext cx="7390998" cy="400110"/>
          </a:xfrm>
          <a:prstGeom prst="rect">
            <a:avLst/>
          </a:prstGeom>
          <a:noFill/>
          <a:ln w="9525">
            <a:noFill/>
            <a:miter lim="800000"/>
            <a:headEnd/>
            <a:tailEnd/>
          </a:ln>
          <a:effectLst/>
        </p:spPr>
        <p:txBody>
          <a:bodyPr wrap="none">
            <a:spAutoFit/>
          </a:bodyPr>
          <a:lstStyle/>
          <a:p>
            <a:pPr>
              <a:buNone/>
            </a:pPr>
            <a:r>
              <a:rPr lang="en-US" sz="2000" dirty="0" err="1"/>
              <a:t>S</a:t>
            </a:r>
            <a:r>
              <a:rPr lang="en-US" sz="2000" dirty="0" err="1">
                <a:cs typeface="Arial" charset="0"/>
              </a:rPr>
              <a:t>ø</a:t>
            </a:r>
            <a:r>
              <a:rPr lang="en-US" sz="2000" dirty="0" err="1"/>
              <a:t>ren</a:t>
            </a:r>
            <a:r>
              <a:rPr lang="en-US" sz="2000" dirty="0"/>
              <a:t> </a:t>
            </a:r>
            <a:r>
              <a:rPr lang="en-US" sz="2000" dirty="0" err="1"/>
              <a:t>Brunak</a:t>
            </a:r>
            <a:r>
              <a:rPr lang="en-US" sz="2000" dirty="0"/>
              <a:t>	</a:t>
            </a:r>
            <a:r>
              <a:rPr lang="en-US" sz="2000" dirty="0">
                <a:hlinkClick r:id="rId3"/>
              </a:rPr>
              <a:t>http://www.cbs.dtu.dk/services/SignalP</a:t>
            </a:r>
            <a:r>
              <a:rPr lang="en-US" sz="2000" dirty="0" smtClean="0">
                <a:hlinkClick r:id="rId3"/>
              </a:rPr>
              <a:t>/</a:t>
            </a:r>
            <a:r>
              <a:rPr lang="en-US" sz="2000" dirty="0" smtClean="0"/>
              <a:t> </a:t>
            </a:r>
            <a:endParaRPr lang="en-US" sz="2000" dirty="0"/>
          </a:p>
        </p:txBody>
      </p:sp>
      <p:pic>
        <p:nvPicPr>
          <p:cNvPr id="3080" name="Picture 8"/>
          <p:cNvPicPr>
            <a:picLocks noChangeAspect="1" noChangeArrowheads="1"/>
          </p:cNvPicPr>
          <p:nvPr/>
        </p:nvPicPr>
        <p:blipFill>
          <a:blip r:embed="rId4"/>
          <a:srcRect/>
          <a:stretch>
            <a:fillRect/>
          </a:stretch>
        </p:blipFill>
        <p:spPr bwMode="auto">
          <a:xfrm>
            <a:off x="609600" y="1905000"/>
            <a:ext cx="6867525" cy="3952875"/>
          </a:xfrm>
          <a:prstGeom prst="rect">
            <a:avLst/>
          </a:prstGeom>
          <a:noFill/>
          <a:ln w="9525">
            <a:noFill/>
            <a:miter lim="800000"/>
            <a:headEnd/>
            <a:tailEnd/>
          </a:ln>
          <a:effectLst/>
        </p:spPr>
      </p:pic>
    </p:spTree>
    <p:extLst>
      <p:ext uri="{BB962C8B-B14F-4D97-AF65-F5344CB8AC3E}">
        <p14:creationId xmlns:p14="http://schemas.microsoft.com/office/powerpoint/2010/main" val="1059977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Char char="•"/>
          <a:tabLst/>
          <a:defRPr kumimoji="0" lang="en-US" sz="3200" b="0" i="0" u="none" strike="noStrike" cap="none" normalizeH="0" baseline="0" smtClean="0">
            <a:ln>
              <a:noFill/>
            </a:ln>
            <a:solidFill>
              <a:schemeClr val="tx1"/>
            </a:solidFill>
            <a:effectLst/>
            <a:latin typeface="Verdana" pitchFamily="34" charset="0"/>
          </a:defRPr>
        </a:defPPr>
      </a:lstStyle>
    </a:spDef>
    <a:lnDef>
      <a:spPr bwMode="auto">
        <a:noFill/>
        <a:ln w="76200" cap="flat" cmpd="sng" algn="ctr">
          <a:solidFill>
            <a:schemeClr val="tx1"/>
          </a:solidFill>
          <a:prstDash val="solid"/>
          <a:round/>
          <a:headEnd type="none" w="med" len="med"/>
          <a:tailEnd type="triangle"/>
        </a:ln>
        <a:effectLst/>
      </a:spPr>
      <a:bodyPr/>
      <a:lstStyle/>
    </a:lnDef>
    <a:txDef>
      <a:spPr>
        <a:noFill/>
      </a:spPr>
      <a:bodyPr wrap="none" rtlCol="0">
        <a:spAutoFit/>
      </a:bodyPr>
      <a:lstStyle>
        <a:defPPr>
          <a:buNone/>
          <a:defRPr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17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1042</Words>
  <Application>Microsoft Office PowerPoint</Application>
  <PresentationFormat>Bildschirmpräsentation (4:3)</PresentationFormat>
  <Paragraphs>203</Paragraphs>
  <Slides>30</Slides>
  <Notes>29</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30</vt:i4>
      </vt:variant>
    </vt:vector>
  </HeadingPairs>
  <TitlesOfParts>
    <vt:vector size="35" baseType="lpstr">
      <vt:lpstr>Arial</vt:lpstr>
      <vt:lpstr>Courier New</vt:lpstr>
      <vt:lpstr>Verdana</vt:lpstr>
      <vt:lpstr>Default Design</vt:lpstr>
      <vt:lpstr>1_Default Design</vt:lpstr>
      <vt:lpstr> Prediction of protein features. Beyond protein structure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OHRI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Miguel Andrade</dc:creator>
  <cp:lastModifiedBy>Andrade, Miguel</cp:lastModifiedBy>
  <cp:revision>178</cp:revision>
  <dcterms:created xsi:type="dcterms:W3CDTF">2005-04-13T15:56:51Z</dcterms:created>
  <dcterms:modified xsi:type="dcterms:W3CDTF">2016-03-06T17:20:38Z</dcterms:modified>
</cp:coreProperties>
</file>