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65" r:id="rId6"/>
    <p:sldId id="259" r:id="rId7"/>
    <p:sldId id="261" r:id="rId8"/>
    <p:sldId id="267" r:id="rId9"/>
    <p:sldId id="268" r:id="rId10"/>
    <p:sldId id="269" r:id="rId11"/>
    <p:sldId id="271" r:id="rId12"/>
    <p:sldId id="270" r:id="rId13"/>
    <p:sldId id="273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NTWcrlroAEpcw5A+QsfZq68Y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8EF5E-768D-4E55-82EF-FAF349EA32A4}">
  <a:tblStyle styleId="{EAA8EF5E-768D-4E55-82EF-FAF349EA32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c1f0b7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c1f0b7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c1f0b79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2c1f0b79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55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c1f0b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c1f0b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c1f0b79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c1f0b79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80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81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a.yang@queensu.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104575" y="798300"/>
            <a:ext cx="820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C00000"/>
                </a:solidFill>
              </a:rPr>
              <a:t>SOAR: Synthesis for Open-Source  API Refactoring</a:t>
            </a:r>
            <a:endParaRPr sz="4500" dirty="0">
              <a:solidFill>
                <a:srgbClr val="C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dk1"/>
                </a:solidFill>
              </a:rPr>
              <a:t>Aidan Z.H. Yang </a:t>
            </a:r>
            <a:endParaRPr sz="2100" dirty="0"/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840" y="4412202"/>
            <a:ext cx="2547891" cy="75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9588" y="4082899"/>
            <a:ext cx="1992401" cy="14301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4901E8-D32F-4A2B-BC7C-0E63E8ADD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1B5C-7EAA-413F-8BB4-69D490B3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02665"/>
            <a:ext cx="4769565" cy="32051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Generate SMT constraints from run-time errors.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Google Shape;201;p4">
            <a:extLst>
              <a:ext uri="{FF2B5EF4-FFF2-40B4-BE49-F238E27FC236}">
                <a16:creationId xmlns:a16="http://schemas.microsoft.com/office/drawing/2014/main" id="{67C904AC-AD19-4E84-A39F-8A218A3B514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5400" dirty="0">
                <a:solidFill>
                  <a:srgbClr val="FF0000"/>
                </a:solidFill>
              </a:rPr>
              <a:t>Error Message Understanding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69CB8-A4B6-4077-8532-B68F8938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49" y="1814546"/>
            <a:ext cx="5370951" cy="424662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5425A-CDE4-432D-BB03-6E1921B766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8CBEF-1418-4B13-A49E-9241F6F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00172"/>
            <a:ext cx="10934700" cy="2594022"/>
          </a:xfrm>
          <a:prstGeom prst="rect">
            <a:avLst/>
          </a:prstGeom>
        </p:spPr>
      </p:pic>
      <p:sp>
        <p:nvSpPr>
          <p:cNvPr id="6" name="Google Shape;201;p4">
            <a:extLst>
              <a:ext uri="{FF2B5EF4-FFF2-40B4-BE49-F238E27FC236}">
                <a16:creationId xmlns:a16="http://schemas.microsoft.com/office/drawing/2014/main" id="{63BA6E5C-AFEC-46D1-AD05-295E9C4B1F4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5400" dirty="0">
                <a:solidFill>
                  <a:srgbClr val="FF0000"/>
                </a:solidFill>
              </a:rPr>
              <a:t>Example Pipeline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5A2D-A4E8-419D-89DC-DCEED8E8C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1;p4">
            <a:extLst>
              <a:ext uri="{FF2B5EF4-FFF2-40B4-BE49-F238E27FC236}">
                <a16:creationId xmlns:a16="http://schemas.microsoft.com/office/drawing/2014/main" id="{E82749EF-622D-4ABB-972C-58D98C76452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5400" dirty="0">
                <a:solidFill>
                  <a:srgbClr val="FF0000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5EAED-24C0-4E1C-A2F6-28034239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02298"/>
            <a:ext cx="4933950" cy="3736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5E01C-0275-439B-B2D0-7E51F963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232379"/>
            <a:ext cx="4552466" cy="2017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E5B718-EF4C-4C19-ABEC-FEA0C405950C}"/>
              </a:ext>
            </a:extLst>
          </p:cNvPr>
          <p:cNvSpPr txBox="1"/>
          <p:nvPr/>
        </p:nvSpPr>
        <p:spPr>
          <a:xfrm>
            <a:off x="6096000" y="3354401"/>
            <a:ext cx="50331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Collected the top </a:t>
            </a:r>
            <a:r>
              <a:rPr lang="en-US" sz="2000" b="1" dirty="0">
                <a:solidFill>
                  <a:srgbClr val="C00000"/>
                </a:solidFill>
              </a:rPr>
              <a:t>1015</a:t>
            </a:r>
            <a:r>
              <a:rPr lang="en-US" sz="2000" dirty="0"/>
              <a:t> starred repositories that have TensorFlow as a topic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 8 million lines of code and over 500K TensorFlow API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76%</a:t>
            </a:r>
            <a:r>
              <a:rPr lang="en-US" sz="2000" dirty="0"/>
              <a:t> of the repositories use API calls included in our benchmarks at least once.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7A86A2-1A0D-48D6-8171-FD805D624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841182"/>
            <a:ext cx="971686" cy="400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850078-C175-4BCC-9FC0-FBF521439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286" y="1772401"/>
            <a:ext cx="1110081" cy="473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EC75F5-2B48-4B9A-BDF1-002D2C5EE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736" y="1617554"/>
            <a:ext cx="665805" cy="66580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D83C1E-5F6D-4BD8-87AB-20A1BAE6BA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0339-1298-4C45-9F23-24489B1A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9937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SOAR is the first to use NLP and synthesis for automatic API refactoring.</a:t>
            </a:r>
          </a:p>
        </p:txBody>
      </p:sp>
      <p:sp>
        <p:nvSpPr>
          <p:cNvPr id="5" name="Google Shape;201;p4">
            <a:extLst>
              <a:ext uri="{FF2B5EF4-FFF2-40B4-BE49-F238E27FC236}">
                <a16:creationId xmlns:a16="http://schemas.microsoft.com/office/drawing/2014/main" id="{6128B86C-A785-4855-BB0B-1E915C86474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54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01D56C-488D-4A4E-9D33-9DD1611DFEC8}"/>
              </a:ext>
            </a:extLst>
          </p:cNvPr>
          <p:cNvSpPr txBox="1">
            <a:spLocks/>
          </p:cNvSpPr>
          <p:nvPr/>
        </p:nvSpPr>
        <p:spPr>
          <a:xfrm>
            <a:off x="838200" y="2338021"/>
            <a:ext cx="10515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SOAR requires no existing migration as training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D134F-12F3-4E2F-B186-B3D8D4CB94CD}"/>
              </a:ext>
            </a:extLst>
          </p:cNvPr>
          <p:cNvSpPr txBox="1"/>
          <p:nvPr/>
        </p:nvSpPr>
        <p:spPr>
          <a:xfrm>
            <a:off x="937260" y="2986535"/>
            <a:ext cx="90146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SOAR can successfully migrate </a:t>
            </a:r>
            <a:r>
              <a:rPr lang="en-US" sz="2000" dirty="0">
                <a:solidFill>
                  <a:srgbClr val="C00000"/>
                </a:solidFill>
              </a:rPr>
              <a:t>80%</a:t>
            </a:r>
            <a:r>
              <a:rPr lang="en-US" sz="2000" dirty="0"/>
              <a:t> of neural network programs composed by 3 to 44 layers in with an average time of </a:t>
            </a:r>
            <a:r>
              <a:rPr lang="en-US" sz="2000" dirty="0">
                <a:solidFill>
                  <a:srgbClr val="C00000"/>
                </a:solidFill>
              </a:rPr>
              <a:t>97.23 seconds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dirty="0" err="1"/>
              <a:t>Dplyr</a:t>
            </a:r>
            <a:r>
              <a:rPr lang="en-US" sz="2000" dirty="0"/>
              <a:t> to Pandas migration, </a:t>
            </a:r>
            <a:r>
              <a:rPr lang="en-US" sz="2000" dirty="0">
                <a:solidFill>
                  <a:srgbClr val="C00000"/>
                </a:solidFill>
              </a:rPr>
              <a:t>90%</a:t>
            </a:r>
            <a:r>
              <a:rPr lang="en-US" sz="2000" dirty="0"/>
              <a:t> of benchmarks are solved on average in </a:t>
            </a:r>
            <a:r>
              <a:rPr lang="en-US" sz="2000" dirty="0">
                <a:solidFill>
                  <a:srgbClr val="C00000"/>
                </a:solidFill>
              </a:rPr>
              <a:t>17.31</a:t>
            </a:r>
            <a:r>
              <a:rPr lang="en-US" sz="2000" dirty="0"/>
              <a:t> seconds.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329D5-6FD9-4148-91EA-9FACEEC42C1E}"/>
              </a:ext>
            </a:extLst>
          </p:cNvPr>
          <p:cNvSpPr txBox="1"/>
          <p:nvPr/>
        </p:nvSpPr>
        <p:spPr>
          <a:xfrm>
            <a:off x="937260" y="4317138"/>
            <a:ext cx="66522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ablation studies, we show that the use of specifications from API documents and learning from error messages can improve synthesis performance.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75971AC-887A-4F0E-B625-E74E5C27F0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DD39C-0551-4EF1-896B-A80D33164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applying for PhD positions for </a:t>
            </a:r>
            <a:r>
              <a:rPr lang="en-US" b="1" dirty="0"/>
              <a:t>Fall 2021!</a:t>
            </a:r>
          </a:p>
          <a:p>
            <a:endParaRPr lang="en-US" b="1" dirty="0"/>
          </a:p>
          <a:p>
            <a:r>
              <a:rPr lang="en-US" sz="2800" dirty="0">
                <a:solidFill>
                  <a:srgbClr val="FF0000"/>
                </a:solidFill>
                <a:hlinkClick r:id="rId2"/>
              </a:rPr>
              <a:t>a.yang@queensu.ca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https://aidanby.github.io/</a:t>
            </a:r>
          </a:p>
          <a:p>
            <a:r>
              <a:rPr lang="en-US" dirty="0"/>
              <a:t>@AidanYang5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b="1" dirty="0"/>
          </a:p>
        </p:txBody>
      </p:sp>
      <p:sp>
        <p:nvSpPr>
          <p:cNvPr id="7" name="Google Shape;201;p4">
            <a:extLst>
              <a:ext uri="{FF2B5EF4-FFF2-40B4-BE49-F238E27FC236}">
                <a16:creationId xmlns:a16="http://schemas.microsoft.com/office/drawing/2014/main" id="{A9CA7C46-EC83-44F8-88B7-F277470CA9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5400" dirty="0">
                <a:solidFill>
                  <a:srgbClr val="FF0000"/>
                </a:solidFill>
              </a:rPr>
              <a:t>Hire Me </a:t>
            </a:r>
            <a:r>
              <a:rPr lang="en-US" sz="54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286D8-2FC2-476E-B41B-AFED734C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379" y="4083090"/>
            <a:ext cx="397693" cy="3111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54A022-D47C-4B0F-89D1-14756EA5D0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c1f0b79e_0_4"/>
          <p:cNvSpPr txBox="1"/>
          <p:nvPr/>
        </p:nvSpPr>
        <p:spPr>
          <a:xfrm>
            <a:off x="-76225" y="943498"/>
            <a:ext cx="522925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FF0000"/>
                </a:solidFill>
              </a:rPr>
              <a:t>Motivation</a:t>
            </a:r>
            <a:endParaRPr sz="5200" dirty="0">
              <a:solidFill>
                <a:srgbClr val="FF0000"/>
              </a:solidFill>
            </a:endParaRPr>
          </a:p>
        </p:txBody>
      </p:sp>
      <p:sp>
        <p:nvSpPr>
          <p:cNvPr id="93" name="Google Shape;93;ga2c1f0b79e_0_4"/>
          <p:cNvSpPr txBox="1"/>
          <p:nvPr/>
        </p:nvSpPr>
        <p:spPr>
          <a:xfrm>
            <a:off x="604350" y="5019674"/>
            <a:ext cx="10758975" cy="152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[1] Perkins, Jeff H. "Automatically generating </a:t>
            </a:r>
            <a:r>
              <a:rPr lang="en-US" sz="1100" dirty="0" err="1">
                <a:solidFill>
                  <a:schemeClr val="dk1"/>
                </a:solidFill>
              </a:rPr>
              <a:t>refactorings</a:t>
            </a:r>
            <a:r>
              <a:rPr lang="en-US" sz="1100" dirty="0">
                <a:solidFill>
                  <a:schemeClr val="dk1"/>
                </a:solidFill>
              </a:rPr>
              <a:t> to support API evolution." </a:t>
            </a:r>
            <a:r>
              <a:rPr lang="en-US" sz="1100" i="1" dirty="0">
                <a:solidFill>
                  <a:schemeClr val="dk1"/>
                </a:solidFill>
              </a:rPr>
              <a:t>Proceedings of the 6th ACM SIGPLAN-SIGSOFT workshop on Program analysis for software tools and engineering</a:t>
            </a:r>
            <a:r>
              <a:rPr lang="en-US" sz="1100" dirty="0">
                <a:solidFill>
                  <a:schemeClr val="dk1"/>
                </a:solidFill>
              </a:rPr>
              <a:t>. 2005.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[2] Bui, Nghi. "Towards zero knowledge learning for cross language API mappings." </a:t>
            </a:r>
            <a:r>
              <a:rPr lang="en-US" sz="1100" i="1" dirty="0">
                <a:solidFill>
                  <a:schemeClr val="dk1"/>
                </a:solidFill>
              </a:rPr>
              <a:t>2019 IEEE/ACM 41st International Conference on Software Engineering: Companion Proceedings (ICSE-Companion)</a:t>
            </a:r>
            <a:r>
              <a:rPr lang="en-US" sz="1100" dirty="0">
                <a:solidFill>
                  <a:schemeClr val="dk1"/>
                </a:solidFill>
              </a:rPr>
              <a:t>. IEEE, 2019.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[3] Bui, Nghi DQ, </a:t>
            </a:r>
            <a:r>
              <a:rPr lang="en-US" sz="1100" dirty="0" err="1">
                <a:solidFill>
                  <a:schemeClr val="dk1"/>
                </a:solidFill>
              </a:rPr>
              <a:t>Yijun</a:t>
            </a:r>
            <a:r>
              <a:rPr lang="en-US" sz="1100" dirty="0">
                <a:solidFill>
                  <a:schemeClr val="dk1"/>
                </a:solidFill>
              </a:rPr>
              <a:t> Yu, and </a:t>
            </a:r>
            <a:r>
              <a:rPr lang="en-US" sz="1100" dirty="0" err="1">
                <a:solidFill>
                  <a:schemeClr val="dk1"/>
                </a:solidFill>
              </a:rPr>
              <a:t>Lingxiao</a:t>
            </a:r>
            <a:r>
              <a:rPr lang="en-US" sz="1100" dirty="0">
                <a:solidFill>
                  <a:schemeClr val="dk1"/>
                </a:solidFill>
              </a:rPr>
              <a:t> Jiang. "SAR: learning cross-language API mappings with little knowledge." </a:t>
            </a:r>
            <a:r>
              <a:rPr lang="en-US" sz="1100" i="1" dirty="0">
                <a:solidFill>
                  <a:schemeClr val="dk1"/>
                </a:solidFill>
              </a:rPr>
              <a:t>Proceedings of the 2019 27th ACM Joint Meeting on European Software Engineering Conference and Symposium on the Foundations of Software Engineering</a:t>
            </a:r>
            <a:r>
              <a:rPr lang="en-US" sz="1100" dirty="0">
                <a:solidFill>
                  <a:schemeClr val="dk1"/>
                </a:solidFill>
              </a:rPr>
              <a:t>. 2019.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[4] Phan, Hung Dang, et al. "Statistical migration of API usages." </a:t>
            </a:r>
            <a:r>
              <a:rPr lang="en-US" sz="1100" i="1" dirty="0">
                <a:solidFill>
                  <a:schemeClr val="dk1"/>
                </a:solidFill>
              </a:rPr>
              <a:t>2017 IEEE/ACM 39th International Conference on Software Engineering Companion (ICSE-C)</a:t>
            </a:r>
            <a:r>
              <a:rPr lang="en-US" sz="1100" dirty="0">
                <a:solidFill>
                  <a:schemeClr val="dk1"/>
                </a:solidFill>
              </a:rPr>
              <a:t>. IEEE, 2017.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94" name="Google Shape;94;ga2c1f0b79e_0_4"/>
          <p:cNvSpPr txBox="1"/>
          <p:nvPr/>
        </p:nvSpPr>
        <p:spPr>
          <a:xfrm>
            <a:off x="1520550" y="3688672"/>
            <a:ext cx="8520600" cy="77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Existing work learns and recommends potential API mappings [1,2], or migrates APIs based on a large dataset of existing migrations [3].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rgbClr val="000000"/>
              </a:solidFill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  <p:sp>
        <p:nvSpPr>
          <p:cNvPr id="95" name="Google Shape;95;ga2c1f0b79e_0_4"/>
          <p:cNvSpPr txBox="1"/>
          <p:nvPr/>
        </p:nvSpPr>
        <p:spPr>
          <a:xfrm>
            <a:off x="1520550" y="1530904"/>
            <a:ext cx="8520600" cy="77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software evolves, the API calls it depends on may become obsolete [1].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C99D-EFA1-4694-81BE-664A27349B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Google Shape;95;ga2c1f0b79e_0_4">
            <a:extLst>
              <a:ext uri="{FF2B5EF4-FFF2-40B4-BE49-F238E27FC236}">
                <a16:creationId xmlns:a16="http://schemas.microsoft.com/office/drawing/2014/main" id="{09FE5D63-DD5E-495C-88D1-2CA9A4233F7A}"/>
              </a:ext>
            </a:extLst>
          </p:cNvPr>
          <p:cNvSpPr txBox="1"/>
          <p:nvPr/>
        </p:nvSpPr>
        <p:spPr>
          <a:xfrm>
            <a:off x="1520550" y="2609788"/>
            <a:ext cx="8520600" cy="77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 existing work that takes an enumerative program synthesis approach towards API refactoring.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c1f0b79e_0_4"/>
          <p:cNvSpPr txBox="1"/>
          <p:nvPr/>
        </p:nvSpPr>
        <p:spPr>
          <a:xfrm>
            <a:off x="-175736" y="933973"/>
            <a:ext cx="522925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rgbClr val="FF0000"/>
                </a:solidFill>
              </a:rPr>
              <a:t>Motivation</a:t>
            </a:r>
            <a:endParaRPr sz="52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12F75-F240-40BE-9DCE-3D2A36CA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376" y="1513873"/>
            <a:ext cx="5714115" cy="4677377"/>
          </a:xfrm>
          <a:prstGeom prst="rect">
            <a:avLst/>
          </a:prstGeom>
        </p:spPr>
      </p:pic>
      <p:sp>
        <p:nvSpPr>
          <p:cNvPr id="3" name="Google Shape;95;ga2c1f0b79e_0_4">
            <a:extLst>
              <a:ext uri="{FF2B5EF4-FFF2-40B4-BE49-F238E27FC236}">
                <a16:creationId xmlns:a16="http://schemas.microsoft.com/office/drawing/2014/main" id="{01D7AD1A-5EB5-43CF-8725-48B473B09833}"/>
              </a:ext>
            </a:extLst>
          </p:cNvPr>
          <p:cNvSpPr txBox="1"/>
          <p:nvPr/>
        </p:nvSpPr>
        <p:spPr>
          <a:xfrm>
            <a:off x="905377" y="1953276"/>
            <a:ext cx="3924300" cy="92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A: tf.Conv2d parameter </a:t>
            </a:r>
            <a:r>
              <a:rPr lang="en-US" sz="2000" b="1" dirty="0">
                <a:solidFill>
                  <a:srgbClr val="000000"/>
                </a:solidFill>
              </a:rPr>
              <a:t>filters</a:t>
            </a:r>
            <a:r>
              <a:rPr lang="en-US" sz="2000" dirty="0">
                <a:solidFill>
                  <a:srgbClr val="000000"/>
                </a:solidFill>
              </a:rPr>
              <a:t> has no corresponding name parameter.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4" name="Google Shape;95;ga2c1f0b79e_0_4">
            <a:extLst>
              <a:ext uri="{FF2B5EF4-FFF2-40B4-BE49-F238E27FC236}">
                <a16:creationId xmlns:a16="http://schemas.microsoft.com/office/drawing/2014/main" id="{1E0BA7A8-9AB8-4550-A4E8-97D3AA83F8E9}"/>
              </a:ext>
            </a:extLst>
          </p:cNvPr>
          <p:cNvSpPr txBox="1"/>
          <p:nvPr/>
        </p:nvSpPr>
        <p:spPr>
          <a:xfrm>
            <a:off x="881063" y="3102112"/>
            <a:ext cx="3924300" cy="170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B: </a:t>
            </a:r>
            <a:r>
              <a:rPr lang="en-US" sz="2000" b="1" dirty="0" err="1"/>
              <a:t>tf.Dense</a:t>
            </a:r>
            <a:r>
              <a:rPr lang="en-US" sz="2000" b="1" dirty="0"/>
              <a:t> </a:t>
            </a:r>
            <a:r>
              <a:rPr lang="en-US" sz="2000" dirty="0"/>
              <a:t>has no torch function of the same name.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84512-B398-4ED4-B7CC-1987D0F316AF}"/>
              </a:ext>
            </a:extLst>
          </p:cNvPr>
          <p:cNvSpPr txBox="1"/>
          <p:nvPr/>
        </p:nvSpPr>
        <p:spPr>
          <a:xfrm>
            <a:off x="881063" y="4348222"/>
            <a:ext cx="4167688" cy="1478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C: Two functions from torch are required to perform the same task as </a:t>
            </a:r>
            <a:r>
              <a:rPr lang="en-US" sz="2000" b="1" dirty="0"/>
              <a:t>tf.Conv2DTranspose.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B833D-76DB-43D2-BDEF-A229CA1C50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0" name="Google Shape;100;ga2c1f0b79e_0_16"/>
          <p:cNvSpPr txBox="1"/>
          <p:nvPr/>
        </p:nvSpPr>
        <p:spPr>
          <a:xfrm>
            <a:off x="521906" y="595601"/>
            <a:ext cx="9795638" cy="11143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CDED2F-7300-4450-A0C8-1C5A7A2D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906" y="3304922"/>
            <a:ext cx="5828261" cy="265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ga2c1f0b79e_0_16">
            <a:extLst>
              <a:ext uri="{FF2B5EF4-FFF2-40B4-BE49-F238E27FC236}">
                <a16:creationId xmlns:a16="http://schemas.microsoft.com/office/drawing/2014/main" id="{C9D93AD2-2D33-47EB-8923-2A496A5E0CFA}"/>
              </a:ext>
            </a:extLst>
          </p:cNvPr>
          <p:cNvSpPr txBox="1"/>
          <p:nvPr/>
        </p:nvSpPr>
        <p:spPr>
          <a:xfrm>
            <a:off x="521906" y="1846515"/>
            <a:ext cx="9795638" cy="11143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Documentation on data science APIs have description on parameters, as well as call examples.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9B5C0-5C33-4D46-9F41-0AF231AF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67" y="3429000"/>
            <a:ext cx="5402200" cy="24005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5C5DA-5C93-41B2-B1EA-4FB76C95D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100;ga2c1f0b79e_0_16"/>
          <p:cNvSpPr txBox="1"/>
          <p:nvPr/>
        </p:nvSpPr>
        <p:spPr>
          <a:xfrm>
            <a:off x="-2345119" y="785053"/>
            <a:ext cx="9795638" cy="11143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51C93-4F1C-4AD1-B695-EDCB6A1E2636}"/>
              </a:ext>
            </a:extLst>
          </p:cNvPr>
          <p:cNvSpPr txBox="1"/>
          <p:nvPr/>
        </p:nvSpPr>
        <p:spPr>
          <a:xfrm>
            <a:off x="694784" y="3713141"/>
            <a:ext cx="107993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Trying to create tensor with negative dimension -2: [40, -2, 3, 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embedding(): argument weight (position 1) must be Tensor, not 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Expected 3-dimensional input for 3- dimensional weight [2, 2, 3], but got 4- dimensional input of size [100, 50, 40, 1] instead.</a:t>
            </a:r>
          </a:p>
        </p:txBody>
      </p:sp>
      <p:sp>
        <p:nvSpPr>
          <p:cNvPr id="3" name="Google Shape;100;ga2c1f0b79e_0_16">
            <a:extLst>
              <a:ext uri="{FF2B5EF4-FFF2-40B4-BE49-F238E27FC236}">
                <a16:creationId xmlns:a16="http://schemas.microsoft.com/office/drawing/2014/main" id="{EE844942-356B-4BD7-A804-00508198CEAE}"/>
              </a:ext>
            </a:extLst>
          </p:cNvPr>
          <p:cNvSpPr txBox="1"/>
          <p:nvPr/>
        </p:nvSpPr>
        <p:spPr>
          <a:xfrm>
            <a:off x="-697294" y="1924254"/>
            <a:ext cx="9795638" cy="111438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Error messages contain information on the input matrix.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26773-21AB-49E1-8AE1-7FB5B5ADB6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713836" y="3287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200" dirty="0">
                <a:solidFill>
                  <a:srgbClr val="FF0000"/>
                </a:solidFill>
              </a:rPr>
              <a:t>General </a:t>
            </a:r>
            <a:br>
              <a:rPr lang="en-US" sz="5200" dirty="0">
                <a:solidFill>
                  <a:srgbClr val="FF0000"/>
                </a:solidFill>
              </a:rPr>
            </a:br>
            <a:r>
              <a:rPr lang="en-US" sz="5200" dirty="0">
                <a:solidFill>
                  <a:srgbClr val="FF0000"/>
                </a:solidFill>
              </a:rPr>
              <a:t>Framework</a:t>
            </a:r>
            <a:endParaRPr sz="5200" dirty="0">
              <a:solidFill>
                <a:srgbClr val="FF0000"/>
              </a:solidFill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380489" y="328746"/>
            <a:ext cx="1322614" cy="26874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771265" y="916943"/>
            <a:ext cx="1115236" cy="26874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API1(args)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899636" y="850763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09" name="Google Shape;109;p2"/>
          <p:cNvCxnSpPr>
            <a:cxnSpLocks/>
            <a:stCxn id="106" idx="2"/>
          </p:cNvCxnSpPr>
          <p:nvPr/>
        </p:nvCxnSpPr>
        <p:spPr>
          <a:xfrm>
            <a:off x="8041796" y="597487"/>
            <a:ext cx="0" cy="2359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2"/>
          <p:cNvSpPr/>
          <p:nvPr/>
        </p:nvSpPr>
        <p:spPr>
          <a:xfrm>
            <a:off x="6688069" y="848020"/>
            <a:ext cx="2824843" cy="42085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307345" y="924077"/>
            <a:ext cx="1115236" cy="26874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APIm(args)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331944" y="1587634"/>
            <a:ext cx="3419707" cy="5715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API Matching Model</a:t>
            </a:r>
            <a:endParaRPr/>
          </a:p>
        </p:txBody>
      </p:sp>
      <p:cxnSp>
        <p:nvCxnSpPr>
          <p:cNvPr id="113" name="Google Shape;113;p2"/>
          <p:cNvCxnSpPr>
            <a:endCxn id="112" idx="0"/>
          </p:cNvCxnSpPr>
          <p:nvPr/>
        </p:nvCxnSpPr>
        <p:spPr>
          <a:xfrm>
            <a:off x="8041798" y="1268734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2"/>
          <p:cNvSpPr/>
          <p:nvPr/>
        </p:nvSpPr>
        <p:spPr>
          <a:xfrm>
            <a:off x="7072322" y="2602570"/>
            <a:ext cx="827314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API1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928808" y="250325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16" name="Google Shape;116;p2"/>
          <p:cNvCxnSpPr/>
          <p:nvPr/>
        </p:nvCxnSpPr>
        <p:spPr>
          <a:xfrm>
            <a:off x="8041796" y="2147248"/>
            <a:ext cx="1" cy="3187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2"/>
          <p:cNvSpPr/>
          <p:nvPr/>
        </p:nvSpPr>
        <p:spPr>
          <a:xfrm>
            <a:off x="8307345" y="2602570"/>
            <a:ext cx="827314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APIm</a:t>
            </a:r>
            <a:endParaRPr sz="16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330555" y="3162080"/>
            <a:ext cx="3419707" cy="5715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Program Synthesis Model</a:t>
            </a:r>
            <a:endParaRPr/>
          </a:p>
        </p:txBody>
      </p:sp>
      <p:cxnSp>
        <p:nvCxnSpPr>
          <p:cNvPr id="119" name="Google Shape;119;p2"/>
          <p:cNvCxnSpPr>
            <a:cxnSpLocks/>
          </p:cNvCxnSpPr>
          <p:nvPr/>
        </p:nvCxnSpPr>
        <p:spPr>
          <a:xfrm>
            <a:off x="7485979" y="2858133"/>
            <a:ext cx="0" cy="2998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2"/>
          <p:cNvCxnSpPr>
            <a:cxnSpLocks/>
            <a:stCxn id="110" idx="3"/>
          </p:cNvCxnSpPr>
          <p:nvPr/>
        </p:nvCxnSpPr>
        <p:spPr>
          <a:xfrm flipH="1">
            <a:off x="8383137" y="1058448"/>
            <a:ext cx="1129775" cy="2099505"/>
          </a:xfrm>
          <a:prstGeom prst="bentConnector4">
            <a:avLst>
              <a:gd name="adj1" fmla="val -56487"/>
              <a:gd name="adj2" fmla="val 8994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2"/>
          <p:cNvSpPr txBox="1"/>
          <p:nvPr/>
        </p:nvSpPr>
        <p:spPr>
          <a:xfrm>
            <a:off x="8395102" y="41989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6206475" y="4202345"/>
            <a:ext cx="3684686" cy="42085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414765" y="4298244"/>
            <a:ext cx="965726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API1(args)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7445945" y="4298243"/>
            <a:ext cx="965726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API2(args)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730759" y="4304782"/>
            <a:ext cx="965726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APIn(args)</a:t>
            </a:r>
            <a:endParaRPr/>
          </a:p>
        </p:txBody>
      </p:sp>
      <p:cxnSp>
        <p:nvCxnSpPr>
          <p:cNvPr id="126" name="Google Shape;126;p2"/>
          <p:cNvCxnSpPr>
            <a:cxnSpLocks/>
            <a:stCxn id="118" idx="2"/>
            <a:endCxn id="122" idx="0"/>
          </p:cNvCxnSpPr>
          <p:nvPr/>
        </p:nvCxnSpPr>
        <p:spPr>
          <a:xfrm>
            <a:off x="8040409" y="3733581"/>
            <a:ext cx="8409" cy="4687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2"/>
          <p:cNvSpPr/>
          <p:nvPr/>
        </p:nvSpPr>
        <p:spPr>
          <a:xfrm>
            <a:off x="4764571" y="4331230"/>
            <a:ext cx="1322614" cy="26874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Testcases</a:t>
            </a:r>
            <a:endParaRPr dirty="0"/>
          </a:p>
        </p:txBody>
      </p:sp>
      <p:sp>
        <p:nvSpPr>
          <p:cNvPr id="128" name="Google Shape;128;p2"/>
          <p:cNvSpPr/>
          <p:nvPr/>
        </p:nvSpPr>
        <p:spPr>
          <a:xfrm>
            <a:off x="7439901" y="4830392"/>
            <a:ext cx="1217834" cy="5715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Interpreter</a:t>
            </a:r>
            <a:endParaRPr/>
          </a:p>
        </p:txBody>
      </p:sp>
      <p:cxnSp>
        <p:nvCxnSpPr>
          <p:cNvPr id="129" name="Google Shape;129;p2"/>
          <p:cNvCxnSpPr>
            <a:cxnSpLocks/>
            <a:stCxn id="122" idx="2"/>
            <a:endCxn id="128" idx="0"/>
          </p:cNvCxnSpPr>
          <p:nvPr/>
        </p:nvCxnSpPr>
        <p:spPr>
          <a:xfrm>
            <a:off x="8048818" y="4623201"/>
            <a:ext cx="0" cy="2071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2"/>
          <p:cNvCxnSpPr>
            <a:cxnSpLocks/>
            <a:endCxn id="128" idx="1"/>
          </p:cNvCxnSpPr>
          <p:nvPr/>
        </p:nvCxnSpPr>
        <p:spPr>
          <a:xfrm rot="16200000" flipH="1">
            <a:off x="6138183" y="3814424"/>
            <a:ext cx="549159" cy="205427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2"/>
          <p:cNvCxnSpPr>
            <a:cxnSpLocks/>
            <a:stCxn id="110" idx="1"/>
          </p:cNvCxnSpPr>
          <p:nvPr/>
        </p:nvCxnSpPr>
        <p:spPr>
          <a:xfrm rot="10800000" flipV="1">
            <a:off x="5385625" y="1058447"/>
            <a:ext cx="1302445" cy="323979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34" name="Google Shape;134;p2"/>
          <p:cNvSpPr/>
          <p:nvPr/>
        </p:nvSpPr>
        <p:spPr>
          <a:xfrm>
            <a:off x="7287145" y="5604449"/>
            <a:ext cx="1523346" cy="571501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all tests?</a:t>
            </a:r>
            <a:endParaRPr/>
          </a:p>
        </p:txBody>
      </p:sp>
      <p:cxnSp>
        <p:nvCxnSpPr>
          <p:cNvPr id="135" name="Google Shape;135;p2"/>
          <p:cNvCxnSpPr>
            <a:cxnSpLocks/>
            <a:stCxn id="134" idx="2"/>
            <a:endCxn id="141" idx="0"/>
          </p:cNvCxnSpPr>
          <p:nvPr/>
        </p:nvCxnSpPr>
        <p:spPr>
          <a:xfrm>
            <a:off x="8048818" y="6175950"/>
            <a:ext cx="0" cy="1704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2"/>
          <p:cNvSpPr txBox="1"/>
          <p:nvPr/>
        </p:nvSpPr>
        <p:spPr>
          <a:xfrm>
            <a:off x="8323541" y="6110236"/>
            <a:ext cx="8298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dirty="0"/>
          </a:p>
        </p:txBody>
      </p:sp>
      <p:sp>
        <p:nvSpPr>
          <p:cNvPr id="137" name="Google Shape;137;p2"/>
          <p:cNvSpPr txBox="1"/>
          <p:nvPr/>
        </p:nvSpPr>
        <p:spPr>
          <a:xfrm>
            <a:off x="9186619" y="5658163"/>
            <a:ext cx="5098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dirty="0"/>
          </a:p>
        </p:txBody>
      </p:sp>
      <p:sp>
        <p:nvSpPr>
          <p:cNvPr id="138" name="Google Shape;138;p2"/>
          <p:cNvSpPr/>
          <p:nvPr/>
        </p:nvSpPr>
        <p:spPr>
          <a:xfrm>
            <a:off x="10479662" y="5764981"/>
            <a:ext cx="1157769" cy="2687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10362613" y="5041858"/>
            <a:ext cx="1391867" cy="5715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Error Message Understanding Model</a:t>
            </a:r>
            <a:endParaRPr dirty="0"/>
          </a:p>
        </p:txBody>
      </p:sp>
      <p:cxnSp>
        <p:nvCxnSpPr>
          <p:cNvPr id="140" name="Google Shape;140;p2"/>
          <p:cNvCxnSpPr>
            <a:stCxn id="134" idx="3"/>
            <a:endCxn id="138" idx="1"/>
          </p:cNvCxnSpPr>
          <p:nvPr/>
        </p:nvCxnSpPr>
        <p:spPr>
          <a:xfrm>
            <a:off x="8810491" y="5890200"/>
            <a:ext cx="1669171" cy="91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2"/>
          <p:cNvSpPr/>
          <p:nvPr/>
        </p:nvSpPr>
        <p:spPr>
          <a:xfrm>
            <a:off x="7092691" y="6346434"/>
            <a:ext cx="1912253" cy="268741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Migrated Program</a:t>
            </a:r>
            <a:endParaRPr dirty="0"/>
          </a:p>
        </p:txBody>
      </p:sp>
      <p:cxnSp>
        <p:nvCxnSpPr>
          <p:cNvPr id="142" name="Google Shape;142;p2"/>
          <p:cNvCxnSpPr>
            <a:stCxn id="128" idx="2"/>
            <a:endCxn id="134" idx="0"/>
          </p:cNvCxnSpPr>
          <p:nvPr/>
        </p:nvCxnSpPr>
        <p:spPr>
          <a:xfrm>
            <a:off x="8048818" y="5401893"/>
            <a:ext cx="0" cy="2025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2"/>
          <p:cNvCxnSpPr>
            <a:stCxn id="138" idx="0"/>
            <a:endCxn id="139" idx="2"/>
          </p:cNvCxnSpPr>
          <p:nvPr/>
        </p:nvCxnSpPr>
        <p:spPr>
          <a:xfrm flipV="1">
            <a:off x="11058547" y="5613359"/>
            <a:ext cx="0" cy="15162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2"/>
          <p:cNvSpPr/>
          <p:nvPr/>
        </p:nvSpPr>
        <p:spPr>
          <a:xfrm>
            <a:off x="10459964" y="4320566"/>
            <a:ext cx="1157769" cy="2687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SMT Constraints</a:t>
            </a:r>
            <a:endParaRPr dirty="0"/>
          </a:p>
        </p:txBody>
      </p:sp>
      <p:cxnSp>
        <p:nvCxnSpPr>
          <p:cNvPr id="145" name="Google Shape;145;p2"/>
          <p:cNvCxnSpPr>
            <a:endCxn id="144" idx="2"/>
          </p:cNvCxnSpPr>
          <p:nvPr/>
        </p:nvCxnSpPr>
        <p:spPr>
          <a:xfrm rot="10800000">
            <a:off x="11038849" y="4589307"/>
            <a:ext cx="2100" cy="44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2"/>
          <p:cNvCxnSpPr>
            <a:stCxn id="144" idx="0"/>
            <a:endCxn id="118" idx="3"/>
          </p:cNvCxnSpPr>
          <p:nvPr/>
        </p:nvCxnSpPr>
        <p:spPr>
          <a:xfrm rot="16200000" flipV="1">
            <a:off x="9958189" y="3239905"/>
            <a:ext cx="872735" cy="128858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2"/>
          <p:cNvSpPr txBox="1"/>
          <p:nvPr/>
        </p:nvSpPr>
        <p:spPr>
          <a:xfrm>
            <a:off x="713836" y="1870491"/>
            <a:ext cx="39397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Input:</a:t>
            </a:r>
            <a:endParaRPr sz="2000" b="1" dirty="0">
              <a:latin typeface="+mn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 program written with source API.</a:t>
            </a:r>
            <a:endParaRPr sz="2000" dirty="0">
              <a:latin typeface="+mn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Documentation of APIs.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Some test cases for the original program.</a:t>
            </a:r>
            <a:endParaRPr sz="2000" dirty="0">
              <a:latin typeface="+mn-lt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Output:</a:t>
            </a:r>
            <a:endParaRPr sz="2000" b="1" dirty="0">
              <a:latin typeface="+mn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Program with the same functionality written with the target library.</a:t>
            </a:r>
            <a:endParaRPr sz="2000" dirty="0">
              <a:latin typeface="+mn-lt"/>
            </a:endParaRPr>
          </a:p>
        </p:txBody>
      </p:sp>
      <p:cxnSp>
        <p:nvCxnSpPr>
          <p:cNvPr id="148" name="Google Shape;148;p2"/>
          <p:cNvCxnSpPr>
            <a:stCxn id="122" idx="3"/>
            <a:endCxn id="139" idx="1"/>
          </p:cNvCxnSpPr>
          <p:nvPr/>
        </p:nvCxnSpPr>
        <p:spPr>
          <a:xfrm>
            <a:off x="9891161" y="4412773"/>
            <a:ext cx="471452" cy="9148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B5AB6AC6-8A74-4F0C-B5D3-B6A8FAA83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 animBg="1"/>
      <p:bldP spid="115" grpId="0"/>
      <p:bldP spid="117" grpId="0" animBg="1"/>
      <p:bldP spid="118" grpId="0" animBg="1"/>
      <p:bldP spid="121" grpId="0"/>
      <p:bldP spid="122" grpId="0" animBg="1"/>
      <p:bldP spid="123" grpId="0" animBg="1"/>
      <p:bldP spid="124" grpId="0" animBg="1"/>
      <p:bldP spid="125" grpId="0" animBg="1"/>
      <p:bldP spid="127" grpId="0" animBg="1"/>
      <p:bldP spid="128" grpId="0" animBg="1"/>
      <p:bldP spid="128" grpId="1" animBg="1"/>
      <p:bldP spid="134" grpId="0" animBg="1"/>
      <p:bldP spid="136" grpId="0"/>
      <p:bldP spid="137" grpId="0"/>
      <p:bldP spid="138" grpId="0" animBg="1"/>
      <p:bldP spid="139" grpId="0" animBg="1"/>
      <p:bldP spid="141" grpId="0" animBg="1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 dirty="0">
                <a:solidFill>
                  <a:srgbClr val="FF0000"/>
                </a:solidFill>
              </a:rPr>
              <a:t>API Matching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5574570" y="1220449"/>
            <a:ext cx="5363936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Output:</a:t>
            </a:r>
            <a:endParaRPr sz="2000" b="1" dirty="0">
              <a:latin typeface="+mn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 probability distribution over all target APIs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-&gt; Top 10 most similar APIs by 		cosine-similarity.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Model:</a:t>
            </a:r>
            <a:endParaRPr sz="2000" b="1" dirty="0">
              <a:latin typeface="+mn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API representation learning, represent each API in a continuous vector space.</a:t>
            </a:r>
            <a:endParaRPr sz="2000" dirty="0">
              <a:latin typeface="+mn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Learned with the API documentation (page title, code example </a:t>
            </a:r>
            <a:r>
              <a:rPr lang="en-US" sz="2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…) and </a:t>
            </a:r>
            <a:r>
              <a:rPr lang="en-US" sz="2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GloVe</a:t>
            </a: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pre-trained NLP data.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2290325" y="2350622"/>
            <a:ext cx="1115236" cy="26874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API(args)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1138091" y="3025468"/>
            <a:ext cx="3419707" cy="5715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API Matching Model</a:t>
            </a:r>
            <a:endParaRPr/>
          </a:p>
        </p:txBody>
      </p:sp>
      <p:cxnSp>
        <p:nvCxnSpPr>
          <p:cNvPr id="205" name="Google Shape;205;p4"/>
          <p:cNvCxnSpPr>
            <a:endCxn id="204" idx="0"/>
          </p:cNvCxnSpPr>
          <p:nvPr/>
        </p:nvCxnSpPr>
        <p:spPr>
          <a:xfrm>
            <a:off x="2847945" y="2706568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6" name="Google Shape;206;p4"/>
          <p:cNvSpPr/>
          <p:nvPr/>
        </p:nvSpPr>
        <p:spPr>
          <a:xfrm>
            <a:off x="2701324" y="4022212"/>
            <a:ext cx="827314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  <p:cxnSp>
        <p:nvCxnSpPr>
          <p:cNvPr id="207" name="Google Shape;207;p4"/>
          <p:cNvCxnSpPr/>
          <p:nvPr/>
        </p:nvCxnSpPr>
        <p:spPr>
          <a:xfrm>
            <a:off x="2847943" y="3585082"/>
            <a:ext cx="1" cy="3187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208" name="Google Shape;208;p4"/>
          <p:cNvGraphicFramePr/>
          <p:nvPr/>
        </p:nvGraphicFramePr>
        <p:xfrm>
          <a:off x="2079224" y="4022212"/>
          <a:ext cx="384625" cy="1514875"/>
        </p:xfrm>
        <a:graphic>
          <a:graphicData uri="http://schemas.openxmlformats.org/drawingml/2006/table">
            <a:tbl>
              <a:tblPr firstRow="1" bandRow="1">
                <a:noFill/>
                <a:tableStyleId>{EAA8EF5E-768D-4E55-82EF-FAF349EA32A4}</a:tableStyleId>
              </a:tblPr>
              <a:tblGrid>
                <a:gridCol w="3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chemeClr val="accent1"/>
                          </a:solidFill>
                        </a:rPr>
                        <a:t>0.1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</a:rPr>
                        <a:t>0.6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</a:rPr>
                        <a:t>0.1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</a:rPr>
                        <a:t>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1"/>
                          </a:solidFill>
                        </a:rPr>
                        <a:t>0.2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4"/>
          <p:cNvSpPr/>
          <p:nvPr/>
        </p:nvSpPr>
        <p:spPr>
          <a:xfrm>
            <a:off x="2701324" y="4360248"/>
            <a:ext cx="827314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2701324" y="4698284"/>
            <a:ext cx="827314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701324" y="5245834"/>
            <a:ext cx="827314" cy="26874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2943299" y="487650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7EB3C9-39EA-408A-AA25-5C0801DCD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72" y="4652514"/>
            <a:ext cx="3176702" cy="817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637FC-AA08-4F88-8C40-BCFF34D4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89" y="5553608"/>
            <a:ext cx="4586267" cy="6962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A94C-68DD-443E-A7C9-8BDBDAF04C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9" grpId="0" animBg="1"/>
      <p:bldP spid="210" grpId="0" animBg="1"/>
      <p:bldP spid="211" grpId="0" animBg="1"/>
      <p:bldP spid="2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 dirty="0">
                <a:solidFill>
                  <a:srgbClr val="FF0000"/>
                </a:solidFill>
              </a:rPr>
              <a:t>Program Synthesis</a:t>
            </a:r>
            <a:endParaRPr sz="5400" dirty="0">
              <a:solidFill>
                <a:srgbClr val="FF0000"/>
              </a:solidFill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6847028" y="1630777"/>
            <a:ext cx="279434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Program Sketching: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Sketch a new program with holes based on the original program template.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4DA992-2541-4947-8A5B-41F3EAA7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01" y="1412601"/>
            <a:ext cx="4150981" cy="2097217"/>
          </a:xfrm>
          <a:prstGeom prst="rect">
            <a:avLst/>
          </a:prstGeom>
        </p:spPr>
      </p:pic>
      <p:sp>
        <p:nvSpPr>
          <p:cNvPr id="3" name="Google Shape;202;p4">
            <a:extLst>
              <a:ext uri="{FF2B5EF4-FFF2-40B4-BE49-F238E27FC236}">
                <a16:creationId xmlns:a16="http://schemas.microsoft.com/office/drawing/2014/main" id="{F5D581BE-316C-4265-A5F6-0C54A4EEB018}"/>
              </a:ext>
            </a:extLst>
          </p:cNvPr>
          <p:cNvSpPr txBox="1"/>
          <p:nvPr/>
        </p:nvSpPr>
        <p:spPr>
          <a:xfrm>
            <a:off x="6847029" y="4158671"/>
            <a:ext cx="279434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Program Enumeration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Enumerate through all likely target calls with all likely parameters.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3762A-3D3E-482B-B9C3-87C885F0E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01" y="3661657"/>
            <a:ext cx="3984726" cy="27506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8115-011C-4BEE-9F49-26A16E6BF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1;p4">
            <a:extLst>
              <a:ext uri="{FF2B5EF4-FFF2-40B4-BE49-F238E27FC236}">
                <a16:creationId xmlns:a16="http://schemas.microsoft.com/office/drawing/2014/main" id="{3429C68D-CD1F-4BC5-A135-46F7545484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5400" dirty="0">
                <a:solidFill>
                  <a:srgbClr val="FF0000"/>
                </a:solidFill>
              </a:rPr>
              <a:t>Pruning the Search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5204-DBEE-4377-9C2C-E6AFCBAD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58" y="1497021"/>
            <a:ext cx="6366884" cy="2412169"/>
          </a:xfrm>
          <a:prstGeom prst="rect">
            <a:avLst/>
          </a:prstGeom>
        </p:spPr>
      </p:pic>
      <p:sp>
        <p:nvSpPr>
          <p:cNvPr id="8" name="Google Shape;202;p4">
            <a:extLst>
              <a:ext uri="{FF2B5EF4-FFF2-40B4-BE49-F238E27FC236}">
                <a16:creationId xmlns:a16="http://schemas.microsoft.com/office/drawing/2014/main" id="{421A041E-F531-43B3-8FF4-EC452E174FE2}"/>
              </a:ext>
            </a:extLst>
          </p:cNvPr>
          <p:cNvSpPr txBox="1"/>
          <p:nvPr/>
        </p:nvSpPr>
        <p:spPr>
          <a:xfrm>
            <a:off x="3603128" y="4364142"/>
            <a:ext cx="498573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Specification inferred from documentation.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20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lang="en-US" sz="20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Constraints from Error messages.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	</a:t>
            </a:r>
            <a:endParaRPr sz="2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2;p4">
            <a:extLst>
              <a:ext uri="{FF2B5EF4-FFF2-40B4-BE49-F238E27FC236}">
                <a16:creationId xmlns:a16="http://schemas.microsoft.com/office/drawing/2014/main" id="{A9E668DC-C88A-49A6-8A5E-46117CA0BB89}"/>
              </a:ext>
            </a:extLst>
          </p:cNvPr>
          <p:cNvSpPr txBox="1"/>
          <p:nvPr/>
        </p:nvSpPr>
        <p:spPr>
          <a:xfrm>
            <a:off x="3107459" y="3909190"/>
            <a:ext cx="64981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000" dirty="0">
                <a:solidFill>
                  <a:srgbClr val="C00000"/>
                </a:solidFill>
                <a:latin typeface="+mn-lt"/>
                <a:ea typeface="Calibri"/>
                <a:cs typeface="Calibri"/>
                <a:sym typeface="Calibri"/>
              </a:rPr>
              <a:t>Synthesizer before and after the SMT constraints </a:t>
            </a:r>
            <a:endParaRPr sz="2000" dirty="0">
              <a:solidFill>
                <a:srgbClr val="C0000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ED961-1D49-4C4B-8C97-79E5F64A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10" y="5080902"/>
            <a:ext cx="4115374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A90714-2176-42D3-858E-49514A87A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44" y="6071673"/>
            <a:ext cx="450483" cy="45688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C45443-C4FE-44C0-97CD-32198A2DD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778</Words>
  <Application>Microsoft Office PowerPoint</Application>
  <PresentationFormat>Widescreen</PresentationFormat>
  <Paragraphs>145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 Framework</vt:lpstr>
      <vt:lpstr>API Matching</vt:lpstr>
      <vt:lpstr>Program 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yang</dc:creator>
  <cp:lastModifiedBy>aidan yang</cp:lastModifiedBy>
  <cp:revision>35</cp:revision>
  <dcterms:created xsi:type="dcterms:W3CDTF">2020-11-18T20:47:40Z</dcterms:created>
  <dcterms:modified xsi:type="dcterms:W3CDTF">2020-11-19T01:03:46Z</dcterms:modified>
</cp:coreProperties>
</file>