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66" r:id="rId2"/>
    <p:sldId id="345" r:id="rId3"/>
    <p:sldId id="362" r:id="rId4"/>
    <p:sldId id="347" r:id="rId5"/>
    <p:sldId id="348" r:id="rId6"/>
    <p:sldId id="349" r:id="rId7"/>
    <p:sldId id="367" r:id="rId8"/>
    <p:sldId id="368" r:id="rId9"/>
    <p:sldId id="350" r:id="rId10"/>
    <p:sldId id="369" r:id="rId11"/>
    <p:sldId id="356" r:id="rId12"/>
    <p:sldId id="374" r:id="rId13"/>
    <p:sldId id="370" r:id="rId14"/>
    <p:sldId id="371" r:id="rId15"/>
    <p:sldId id="372" r:id="rId16"/>
    <p:sldId id="373" r:id="rId17"/>
    <p:sldId id="35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ng Zou" initials="YZ" lastIdx="11" clrIdx="0">
    <p:extLst>
      <p:ext uri="{19B8F6BF-5375-455C-9EA6-DF929625EA0E}">
        <p15:presenceInfo xmlns:p15="http://schemas.microsoft.com/office/powerpoint/2012/main" userId="S::zouy@queensu.ca::86292efb-85cf-45ba-a150-b648d57276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0" autoAdjust="0"/>
    <p:restoredTop sz="96147" autoAdjust="0"/>
  </p:normalViewPr>
  <p:slideViewPr>
    <p:cSldViewPr snapToGrid="0">
      <p:cViewPr varScale="1">
        <p:scale>
          <a:sx n="119" d="100"/>
          <a:sy n="119" d="100"/>
        </p:scale>
        <p:origin x="60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5B7B4-1140-426D-80C7-5C3DF0ADCEB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E2420-440E-4D53-B736-BE7287488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15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E2420-440E-4D53-B736-BE72874883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59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4ED85-7FAF-4B3B-8A50-13503941A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902C7-D401-414F-A868-061647924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341F6-4705-4B5C-A526-FE78BB297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71D37-BE42-4C51-8961-B9AA167182C2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FD888-0A72-46D3-8BC2-02EA732AC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350D8-C606-4CF6-AB78-F8B9B5F53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76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FE360-1545-4954-9D99-81753E8E2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F9B9C2-58E1-40D2-AC25-FCB2CE335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5BB03-58A4-4C66-88CC-99F2C251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D857-EF9C-4377-A29A-72B4A929BFB1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7E3DB-5069-420F-82BC-8F0C35161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7C249-1A1A-4DFF-A7BA-7BE421514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49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3F70A8-2EBC-498A-850F-60FD86F5A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8EC24-A986-44C3-81DC-A20636318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D0206-04D5-4965-BD4A-4C4F0480D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CB2E4-01B2-4784-B916-33CF5F6788E5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A2CA3-AE94-4549-A9F2-0DD4E08CA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4BCA4-66D7-4D46-BE52-5B5FFE9F2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5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D6E72-96D9-494A-B67E-3B3BD9C3C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5E28C-1CFC-454F-9892-2B24CFF21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91507-AF15-417A-AC68-C796CE31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6BE7-9C3B-4806-9271-F8E78CB16BCD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ADF90-ABCD-4AAB-9095-5FA2784FD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792B5-A153-4D53-BE71-7F82ADA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3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86468-3228-4CD8-BE97-05AD2C9D7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EF1E4-F487-47D2-B5DD-9CD57A8B9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5D573-BC99-4E14-8A91-E0534530F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076C-C7C2-43D5-83A0-702B2B503D3A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F1EC0-59A1-494F-878D-734B0EA3F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1D768-A089-4E90-8E35-C7BE239A2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1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82891-BCDC-4890-A85E-64737DD87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B3852-EAE7-4399-8D33-4190D147D7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1A088-5692-4342-A3F4-AC674AC2A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6B4C9-889E-47A2-B90D-29F407353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1EB4593-7B6D-421D-8A6C-EEBB90132B40}" type="datetime1">
              <a:rPr lang="en-US" smtClean="0"/>
              <a:pPr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92487-42DC-4322-928E-26EE651F5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2156D-7885-484F-A6D8-0CBECECA5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7998442-DCDF-4622-933A-F9895919A1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6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F9B3A-5B33-4735-BF82-BF0CAFE7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78CA0-1D26-4DD8-8180-33DADA611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143B0-A342-4F89-9D7D-D9CFF1BE5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7DE674-5156-4284-ACCC-C7F06745C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F39AF-AB8A-4434-A4A8-5BF001D8F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492156-8048-4ECC-B71B-95DDC2CF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1ECA-9016-46A2-BCCF-52CCF30F3C3F}" type="datetime1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A0FEA0-DFB6-48F0-A3BE-554084C3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6E55DF-FE99-4556-B9F0-71C7002C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8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94AB6-D7FC-448C-ACFA-1DA8DA663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8AAD00-8943-4EF0-9147-E69EC1495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822E-6754-4396-A549-C203647D2807}" type="datetime1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B1A657-AE01-4D0E-ABF5-2268CDA7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B69B5-5DCC-46C1-9E3E-DFB05671C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2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5842A3-5934-4906-A37C-6E398EFC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C82E4-F2CD-41BB-9139-5029F2805B89}" type="datetime1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493DE7-7ABF-49A1-9DED-3C4A6C295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DE9F6-9A27-4672-97F9-95BECCD6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0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0731F-BA84-4932-90BF-B7661FF96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216A5-1666-44AC-9E60-591FD7C00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F2D1F-8293-43BF-8E5E-8665D9DBC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19511-D1FA-4197-B45D-1C0D5765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C19A-62F3-4FAE-88A7-622836A2CC7E}" type="datetime1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20C7B-94DF-465E-9EE3-E6682E179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65E8F-637E-4FB1-A31A-8AFC6B43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92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A20A-63C7-49F9-871A-ECA6B684C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115C03-9B82-4BBB-AE1E-70C188B188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7D5E9-1616-4A57-B167-ABFD82D53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66080-729A-4393-B0D1-A61E01536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B8D4-8067-4C4E-A4D8-A060ACCA2426}" type="datetime1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C10CD-88BD-4E43-BC5D-D314C9A88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8E3E5-CF4D-4548-998E-438F92A9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688819-1E02-4CC0-AFB6-3235F3F65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23025-E051-4358-996E-C938FB30B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FFDD9-2E77-4491-8741-5FCE06DE3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DBF34-CBA6-4FE1-B1DA-75020C6AFCC8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43488-0D64-4B1D-A2AD-BD5726A09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A655D-E09D-4D7C-918E-9CB029EB2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98442-DCDF-4622-933A-F9895919A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9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68A7-00C9-4B6F-BA2A-C4C07B2ED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533"/>
            <a:ext cx="9934977" cy="3485658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</a:rPr>
              <a:t>An Empirical Study on Release Notes Patterns of</a:t>
            </a:r>
            <a:br>
              <a:rPr lang="en-US" b="1" dirty="0"/>
            </a:br>
            <a:r>
              <a:rPr lang="en-US" b="1" dirty="0">
                <a:effectLst/>
              </a:rPr>
              <a:t>Popular Apps in the Google Play Store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742E6-303F-4E3A-864A-507AD459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09869"/>
            <a:ext cx="10515600" cy="286709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effectLst/>
              </a:rPr>
              <a:t>Aidan Yang </a:t>
            </a:r>
            <a:r>
              <a:rPr lang="en-US" dirty="0">
                <a:effectLst/>
              </a:rPr>
              <a:t>· Safwat Hassan · Ying Zou · Ahmed E. Hassan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110DC-4EF0-41EE-A7D2-EDE34BA8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7E91E9-3D14-4A01-BF38-5F2A121A3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151" y="4087357"/>
            <a:ext cx="2501149" cy="18530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FBDAD7-8BD2-4D17-9F54-6B45F80CC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251" y="4326443"/>
            <a:ext cx="3449800" cy="137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61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F47D3-2B78-459C-B736-C97C3E72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C00000"/>
                </a:solidFill>
              </a:rPr>
              <a:t>Research Questions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2DDD4-D4AC-4902-9B38-CF4361F7B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3242" cy="4351338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RQ1: What are the release notes update patterns?</a:t>
            </a:r>
          </a:p>
          <a:p>
            <a:pPr marL="0" indent="0">
              <a:buNone/>
            </a:pPr>
            <a:endParaRPr lang="en-US" sz="3600" dirty="0">
              <a:effectLst/>
              <a:latin typeface="Arial" panose="020B0604020202020204" pitchFamily="34" charset="0"/>
            </a:endParaRPr>
          </a:p>
          <a:p>
            <a:r>
              <a:rPr lang="en-US" sz="3600" dirty="0">
                <a:effectLst/>
                <a:latin typeface="Arial" panose="020B0604020202020204" pitchFamily="34" charset="0"/>
              </a:rPr>
              <a:t>RQ2: What are the </a:t>
            </a:r>
            <a:r>
              <a:rPr lang="en-US" sz="360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characteristics</a:t>
            </a:r>
            <a:r>
              <a:rPr lang="en-US" sz="3600" dirty="0">
                <a:effectLst/>
                <a:latin typeface="Arial" panose="020B0604020202020204" pitchFamily="34" charset="0"/>
              </a:rPr>
              <a:t> of the apps that follow a certain release notes pattern?</a:t>
            </a:r>
            <a:endParaRPr lang="en-US" sz="36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36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RQ3: What causes developers to shift their release notes pattern?</a:t>
            </a:r>
            <a:endParaRPr lang="en-US" sz="3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15A87-B8C0-49BE-9E9A-E16E1A25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44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923C2-A285-4DDF-AD50-1BEA52E8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11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29E6E41-F815-4343-9D29-B795352F6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730" y="281170"/>
            <a:ext cx="4380413" cy="185067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</a:rPr>
              <a:t>RQ2 Approach: Regression Models</a:t>
            </a:r>
            <a:endParaRPr lang="en-US" sz="4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B9114-95A8-4F74-96A2-949603061FAA}"/>
              </a:ext>
            </a:extLst>
          </p:cNvPr>
          <p:cNvSpPr txBox="1"/>
          <p:nvPr/>
        </p:nvSpPr>
        <p:spPr>
          <a:xfrm>
            <a:off x="943019" y="3565832"/>
            <a:ext cx="471355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24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We build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 </a:t>
            </a:r>
            <a:r>
              <a:rPr lang="en-US" sz="2400" i="0" u="none" strike="noStrike" baseline="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logistic regression models</a:t>
            </a:r>
            <a:r>
              <a:rPr lang="en-US" sz="240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on each of the 6 patterns</a:t>
            </a:r>
            <a:r>
              <a:rPr lang="en-US" sz="24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to observe if certain app attributes are correlated with release note patterns.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693CC8-FDBD-4FAA-AB9A-A357211E7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881" y="572523"/>
            <a:ext cx="2968554" cy="57838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5D5434-9F97-45EC-8DE8-A3AD7F32C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023" y="2001102"/>
            <a:ext cx="4244124" cy="153441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24EC96-9E9B-40B4-8C7E-EE41397A5661}"/>
              </a:ext>
            </a:extLst>
          </p:cNvPr>
          <p:cNvCxnSpPr>
            <a:cxnSpLocks/>
          </p:cNvCxnSpPr>
          <p:nvPr/>
        </p:nvCxnSpPr>
        <p:spPr>
          <a:xfrm flipH="1" flipV="1">
            <a:off x="9344027" y="3573627"/>
            <a:ext cx="508312" cy="184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BC6EEDB-82E9-49E4-8E59-26B46CE86964}"/>
              </a:ext>
            </a:extLst>
          </p:cNvPr>
          <p:cNvSpPr txBox="1"/>
          <p:nvPr/>
        </p:nvSpPr>
        <p:spPr>
          <a:xfrm>
            <a:off x="9708220" y="3705144"/>
            <a:ext cx="47135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Significant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197FEB-CA91-49B8-A587-A32659EFB396}"/>
              </a:ext>
            </a:extLst>
          </p:cNvPr>
          <p:cNvCxnSpPr>
            <a:cxnSpLocks/>
          </p:cNvCxnSpPr>
          <p:nvPr/>
        </p:nvCxnSpPr>
        <p:spPr>
          <a:xfrm flipH="1">
            <a:off x="9344027" y="4118018"/>
            <a:ext cx="468160" cy="1255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162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AF143-4D21-4114-8178-31D3B8F23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C00000"/>
                </a:solidFill>
              </a:rPr>
              <a:t>Models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483C2-5AC8-4834-8E9D-0639C227C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Apps in patterns 2 and 5 with updating release notes tend to have a </a:t>
            </a:r>
            <a:r>
              <a:rPr lang="en-US" dirty="0">
                <a:solidFill>
                  <a:srgbClr val="C00000"/>
                </a:solidFill>
                <a:effectLst/>
              </a:rPr>
              <a:t>lower number of releases</a:t>
            </a:r>
            <a:r>
              <a:rPr lang="en-US" dirty="0">
                <a:effectLst/>
              </a:rPr>
              <a:t>. </a:t>
            </a:r>
          </a:p>
          <a:p>
            <a:r>
              <a:rPr lang="en-US" dirty="0">
                <a:effectLst/>
              </a:rPr>
              <a:t>Apps in pattern 6 that have long, rising-updatability release notes tend to have a </a:t>
            </a:r>
            <a:r>
              <a:rPr lang="en-US" dirty="0">
                <a:solidFill>
                  <a:srgbClr val="C00000"/>
                </a:solidFill>
                <a:effectLst/>
              </a:rPr>
              <a:t>higher user response rate</a:t>
            </a:r>
            <a:r>
              <a:rPr lang="en-US" dirty="0">
                <a:effectLst/>
              </a:rPr>
              <a:t> than other apps. </a:t>
            </a:r>
          </a:p>
          <a:p>
            <a:r>
              <a:rPr lang="en-US" dirty="0">
                <a:effectLst/>
              </a:rPr>
              <a:t>Apps in pattern 5 that have long and updating release notes have higher </a:t>
            </a:r>
            <a:r>
              <a:rPr lang="en-US" dirty="0">
                <a:solidFill>
                  <a:srgbClr val="C00000"/>
                </a:solidFill>
                <a:effectLst/>
              </a:rPr>
              <a:t>perceived quality releases </a:t>
            </a:r>
            <a:r>
              <a:rPr lang="en-US" dirty="0">
                <a:effectLst/>
              </a:rPr>
              <a:t>compared to other apps.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65DAD-AD37-4FCF-A40C-38A31691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72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F47D3-2B78-459C-B736-C97C3E72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C00000"/>
                </a:solidFill>
              </a:rPr>
              <a:t>Research Questions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2DDD4-D4AC-4902-9B38-CF4361F7B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3242" cy="4351338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RQ1: What are the release notes update patterns?</a:t>
            </a:r>
          </a:p>
          <a:p>
            <a:pPr marL="0" indent="0">
              <a:buNone/>
            </a:pPr>
            <a:endParaRPr lang="en-US" sz="3600" dirty="0">
              <a:solidFill>
                <a:schemeClr val="bg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RQ2: What are the characteristics of the apps that follow a certain release notes pattern?</a:t>
            </a:r>
            <a:endParaRPr lang="en-US" sz="36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3600" dirty="0">
              <a:latin typeface="Arial" panose="020B0604020202020204" pitchFamily="34" charset="0"/>
            </a:endParaRPr>
          </a:p>
          <a:p>
            <a:r>
              <a:rPr lang="en-US" sz="3600" dirty="0">
                <a:effectLst/>
                <a:latin typeface="Arial" panose="020B0604020202020204" pitchFamily="34" charset="0"/>
              </a:rPr>
              <a:t>RQ3: What causes developers to </a:t>
            </a:r>
            <a:r>
              <a:rPr lang="en-US" sz="360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shift </a:t>
            </a:r>
            <a:r>
              <a:rPr lang="en-US" sz="3600" dirty="0">
                <a:effectLst/>
                <a:latin typeface="Arial" panose="020B0604020202020204" pitchFamily="34" charset="0"/>
              </a:rPr>
              <a:t>their release notes pattern?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15A87-B8C0-49BE-9E9A-E16E1A25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81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CA41-2769-4B7E-8F81-FE6EC5896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C00000"/>
                </a:solidFill>
              </a:rPr>
              <a:t>RQ3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A895F-1E33-4DB0-95A7-92FE61331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ffectLst/>
              </a:rPr>
              <a:t>For all the studied apps, we treat each of the clustering metrics</a:t>
            </a:r>
            <a:br>
              <a:rPr lang="en-US" dirty="0"/>
            </a:br>
            <a:r>
              <a:rPr lang="en-US" dirty="0">
                <a:effectLst/>
              </a:rPr>
              <a:t>(e.g., length and updatability) as a </a:t>
            </a:r>
            <a:r>
              <a:rPr lang="en-US" dirty="0">
                <a:solidFill>
                  <a:srgbClr val="C00000"/>
                </a:solidFill>
                <a:effectLst/>
              </a:rPr>
              <a:t>time series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effectLst/>
              </a:rPr>
              <a:t>We use the mean and variance of each time series to determine </a:t>
            </a:r>
            <a:r>
              <a:rPr lang="en-US" dirty="0">
                <a:solidFill>
                  <a:srgbClr val="C00000"/>
                </a:solidFill>
                <a:effectLst/>
              </a:rPr>
              <a:t>stationarity</a:t>
            </a:r>
            <a:r>
              <a:rPr lang="en-US" dirty="0">
                <a:effectLst/>
              </a:rPr>
              <a:t>.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A8610-99B4-4C6C-8758-76224F860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0C1D7-C79C-4848-AD21-8E880C812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C00000"/>
                </a:solidFill>
              </a:rPr>
              <a:t>Summary of Shifts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BE971B-9E75-4373-810B-0B0476A09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2114" y="1253331"/>
            <a:ext cx="4077955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8941E-8626-47D9-8143-0F3720B0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82D9B5-3EF7-411A-845C-4A9669426492}"/>
              </a:ext>
            </a:extLst>
          </p:cNvPr>
          <p:cNvSpPr txBox="1"/>
          <p:nvPr/>
        </p:nvSpPr>
        <p:spPr>
          <a:xfrm>
            <a:off x="1187003" y="2450603"/>
            <a:ext cx="407795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92% of the studied apps shift either from short to long release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notes or from rarely updated to frequently updated release notes.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Developers shift their release notes patterns to provide detailed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guidance to their users and spot the importance of the new release.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080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0FA6-1A49-49C2-9147-2A63B3AE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C00000"/>
                </a:solidFill>
              </a:rPr>
              <a:t>Reasons for Shifts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454A6E-AA63-44A9-8935-9C238C01A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6810" y="1770846"/>
            <a:ext cx="6253554" cy="28037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D01A5-C091-49DD-A51D-567A97EB3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CBF7F3-2FA1-43C0-A8FD-AC9AC82FA825}"/>
              </a:ext>
            </a:extLst>
          </p:cNvPr>
          <p:cNvSpPr txBox="1"/>
          <p:nvPr/>
        </p:nvSpPr>
        <p:spPr>
          <a:xfrm>
            <a:off x="1522597" y="4986775"/>
            <a:ext cx="94767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Of the apps that shift from pattern 1 (short non-updating) to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pattern 5 (long updating), </a:t>
            </a:r>
            <a:r>
              <a:rPr lang="en-US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94% 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show a higher average rating after the shift.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62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EEBF1-1DD2-4615-A92F-403CD06B1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1530"/>
            <a:ext cx="9936126" cy="2319702"/>
          </a:xfrm>
        </p:spPr>
        <p:txBody>
          <a:bodyPr>
            <a:noAutofit/>
          </a:bodyPr>
          <a:lstStyle/>
          <a:p>
            <a:r>
              <a:rPr lang="en-US" sz="2400" dirty="0"/>
              <a:t>We identify </a:t>
            </a:r>
            <a:r>
              <a:rPr lang="en-US" sz="2400" b="1" dirty="0"/>
              <a:t>six patterns </a:t>
            </a:r>
            <a:r>
              <a:rPr lang="en-US" sz="2400" dirty="0"/>
              <a:t>of release notes. </a:t>
            </a:r>
          </a:p>
          <a:p>
            <a:r>
              <a:rPr lang="en-US" sz="2400" dirty="0"/>
              <a:t>Apps with long and updating release notes have </a:t>
            </a:r>
            <a:r>
              <a:rPr lang="en-US" sz="2400" b="1" dirty="0"/>
              <a:t>high perceived quality releases, an increase in user ratings, and informative release notes</a:t>
            </a:r>
            <a:r>
              <a:rPr lang="en-US" sz="2400" dirty="0"/>
              <a:t>. </a:t>
            </a:r>
          </a:p>
          <a:p>
            <a:pPr algn="l"/>
            <a:r>
              <a:rPr lang="en-US" sz="2400" b="0" i="0" u="none" strike="noStrike" baseline="0" dirty="0"/>
              <a:t>Our</a:t>
            </a:r>
            <a:r>
              <a:rPr lang="en-US" sz="2400" dirty="0"/>
              <a:t> </a:t>
            </a:r>
            <a:r>
              <a:rPr lang="en-US" sz="2400" b="0" i="0" u="none" strike="noStrike" baseline="0" dirty="0"/>
              <a:t>work shows potential directions for developers to improve the release notes mechanisms in app stores.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1CAED-0426-4CAD-9709-CF6DC056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17</a:t>
            </a:fld>
            <a:endParaRPr lang="en-US"/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F01148D6-338A-40FF-BEEB-8F0DDAA99021}"/>
              </a:ext>
            </a:extLst>
          </p:cNvPr>
          <p:cNvSpPr txBox="1">
            <a:spLocks/>
          </p:cNvSpPr>
          <p:nvPr/>
        </p:nvSpPr>
        <p:spPr>
          <a:xfrm>
            <a:off x="994884" y="3306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sz="4000" b="1" dirty="0">
                <a:solidFill>
                  <a:srgbClr val="C00000"/>
                </a:solidFill>
              </a:rPr>
              <a:t>Contributions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0743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D8E2E-A345-4851-B429-B24EC247E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122" y="27204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Motivation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09EEE-F650-4AB3-B847-028F74862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5FA58B-0D8B-4567-BC55-8F256AC56D32}"/>
              </a:ext>
            </a:extLst>
          </p:cNvPr>
          <p:cNvSpPr txBox="1"/>
          <p:nvPr/>
        </p:nvSpPr>
        <p:spPr>
          <a:xfrm>
            <a:off x="1614515" y="5108629"/>
            <a:ext cx="901804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When you publish release notes instead of saying the blanket bug fixes, maybe you should try to make a useful statement instead. </a:t>
            </a:r>
          </a:p>
          <a:p>
            <a:pPr marL="342900" indent="-342900" algn="l"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Setting up fingerprint login should have been announced in the release</a:t>
            </a:r>
          </a:p>
          <a:p>
            <a:pPr algn="l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notes not hidden in the options!"</a:t>
            </a:r>
          </a:p>
          <a:p>
            <a:pPr algn="l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6649CB-2C29-4E26-9BE0-281678B54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683" y="3108296"/>
            <a:ext cx="10116962" cy="19624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9EDE69-49A5-49E8-93E1-F360E33DE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683" y="1312338"/>
            <a:ext cx="5837317" cy="21166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B576EB0-BA6B-43EE-9147-2C994E8FDEDF}"/>
              </a:ext>
            </a:extLst>
          </p:cNvPr>
          <p:cNvSpPr txBox="1"/>
          <p:nvPr/>
        </p:nvSpPr>
        <p:spPr>
          <a:xfrm>
            <a:off x="362799" y="5354255"/>
            <a:ext cx="10916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User Reviews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86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2A24-54FF-414C-AD4D-65018AB23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User – Developer Dialogue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176B91-9710-40B5-9C3D-C11AA26E9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260" y="2160776"/>
            <a:ext cx="10317480" cy="372548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DC726-E24F-4962-9955-09A9E73D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930D48-D97F-432A-829A-592CE8C33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154" y="453711"/>
            <a:ext cx="4370287" cy="125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3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B3EE31-115A-46DB-B0F5-7DC19A573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678" y="2430269"/>
            <a:ext cx="6260653" cy="392519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923C2-A285-4DDF-AD50-1BEA52E8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4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29E6E41-F815-4343-9D29-B795352F6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84" y="33062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We Surveyed 102 Developers </a:t>
            </a:r>
            <a:endParaRPr lang="en-US" sz="4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FCB5F30-4491-443C-84FA-0FF7BFF94191}"/>
              </a:ext>
            </a:extLst>
          </p:cNvPr>
          <p:cNvSpPr txBox="1">
            <a:spLocks/>
          </p:cNvSpPr>
          <p:nvPr/>
        </p:nvSpPr>
        <p:spPr>
          <a:xfrm>
            <a:off x="1602046" y="1358738"/>
            <a:ext cx="3487236" cy="15308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0" i="0" u="none" strike="noStrike" baseline="0" dirty="0"/>
              <a:t>The distribution of the years of experience of the surveyed developers</a:t>
            </a:r>
            <a:endParaRPr lang="en-US" sz="2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722E543-4D01-4B67-BBDC-4D1FA4A0E38A}"/>
              </a:ext>
            </a:extLst>
          </p:cNvPr>
          <p:cNvSpPr txBox="1">
            <a:spLocks/>
          </p:cNvSpPr>
          <p:nvPr/>
        </p:nvSpPr>
        <p:spPr>
          <a:xfrm>
            <a:off x="6668422" y="1247419"/>
            <a:ext cx="3884356" cy="15308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0" i="0" u="none" strike="noStrike" baseline="0" dirty="0"/>
              <a:t>The distribution of the job roles of the surveyed developers.</a:t>
            </a:r>
            <a:endParaRPr lang="en-US" sz="2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5FFD8AB-2B53-4F17-A2E2-D940BA284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89977"/>
            <a:ext cx="5566998" cy="392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4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923C2-A285-4DDF-AD50-1BEA52E8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5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29E6E41-F815-4343-9D29-B795352F6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84" y="33062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We Surveyed 102 Developers</a:t>
            </a:r>
            <a:endParaRPr lang="en-US" sz="4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FCB5F30-4491-443C-84FA-0FF7BFF94191}"/>
              </a:ext>
            </a:extLst>
          </p:cNvPr>
          <p:cNvSpPr txBox="1">
            <a:spLocks/>
          </p:cNvSpPr>
          <p:nvPr/>
        </p:nvSpPr>
        <p:spPr>
          <a:xfrm>
            <a:off x="1365888" y="1382576"/>
            <a:ext cx="4302642" cy="15308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0" i="0" u="none" strike="noStrike" baseline="0" dirty="0"/>
              <a:t>Developers' answers for frequency of release note update.</a:t>
            </a:r>
            <a:endParaRPr lang="en-US" sz="2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722E543-4D01-4B67-BBDC-4D1FA4A0E38A}"/>
              </a:ext>
            </a:extLst>
          </p:cNvPr>
          <p:cNvSpPr txBox="1">
            <a:spLocks/>
          </p:cNvSpPr>
          <p:nvPr/>
        </p:nvSpPr>
        <p:spPr>
          <a:xfrm>
            <a:off x="7706395" y="1248034"/>
            <a:ext cx="2728952" cy="15308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0" i="0" u="none" strike="noStrike" baseline="0" dirty="0"/>
              <a:t>Developers' answers for release note uses.</a:t>
            </a:r>
            <a:endParaRPr lang="en-US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653DCC-4F8F-407E-8B3E-DD3808479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73" y="2522173"/>
            <a:ext cx="5475409" cy="40051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D0E2E28-7533-4E51-ACC5-F7481B7E9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530" y="3009660"/>
            <a:ext cx="6456764" cy="303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6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1AC0-7FE7-4B52-B2BA-EB1E32A0F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85" y="1601972"/>
            <a:ext cx="3283335" cy="4061638"/>
          </a:xfrm>
        </p:spPr>
        <p:txBody>
          <a:bodyPr>
            <a:noAutofit/>
          </a:bodyPr>
          <a:lstStyle/>
          <a:p>
            <a:r>
              <a:rPr lang="en-US" sz="2400" dirty="0"/>
              <a:t>We collected data of the studied </a:t>
            </a:r>
            <a:r>
              <a:rPr lang="en-US" sz="2400" dirty="0">
                <a:solidFill>
                  <a:srgbClr val="C00000"/>
                </a:solidFill>
              </a:rPr>
              <a:t>2,232</a:t>
            </a:r>
            <a:r>
              <a:rPr lang="en-US" sz="2400" dirty="0"/>
              <a:t> apps over the period of three years (</a:t>
            </a:r>
            <a:r>
              <a:rPr lang="en-US" sz="2400" dirty="0">
                <a:effectLst/>
              </a:rPr>
              <a:t>April 2016 - April 2019)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>
                <a:solidFill>
                  <a:srgbClr val="C00000"/>
                </a:solidFill>
              </a:rPr>
              <a:t>70 thousand</a:t>
            </a:r>
            <a:r>
              <a:rPr lang="en-US" sz="2400" dirty="0"/>
              <a:t> releases</a:t>
            </a:r>
            <a:br>
              <a:rPr lang="en-US" sz="2400" dirty="0"/>
            </a:br>
            <a:r>
              <a:rPr lang="en-US" sz="2400" dirty="0">
                <a:solidFill>
                  <a:srgbClr val="C00000"/>
                </a:solidFill>
              </a:rPr>
              <a:t>67 million</a:t>
            </a:r>
            <a:r>
              <a:rPr lang="en-US" sz="2400" dirty="0"/>
              <a:t> user reviews</a:t>
            </a:r>
            <a:br>
              <a:rPr lang="en-US" sz="2400" dirty="0"/>
            </a:br>
            <a:r>
              <a:rPr lang="en-US" sz="2400" dirty="0">
                <a:solidFill>
                  <a:srgbClr val="C00000"/>
                </a:solidFill>
              </a:rPr>
              <a:t>2.9 million</a:t>
            </a:r>
            <a:r>
              <a:rPr lang="en-US" sz="2400" dirty="0"/>
              <a:t> developer responses to users.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A6AE01-868A-47B1-878B-AE430FE867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69173" y="208953"/>
            <a:ext cx="8087360" cy="614739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8229F-5560-4530-BDF1-DF895A1A3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6</a:t>
            </a:fld>
            <a:endParaRPr lang="en-US"/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3D766EB7-90D9-4BAB-B878-E0434F16C315}"/>
              </a:ext>
            </a:extLst>
          </p:cNvPr>
          <p:cNvSpPr txBox="1">
            <a:spLocks/>
          </p:cNvSpPr>
          <p:nvPr/>
        </p:nvSpPr>
        <p:spPr>
          <a:xfrm>
            <a:off x="496185" y="3969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sz="4000" b="1" dirty="0">
                <a:solidFill>
                  <a:srgbClr val="C00000"/>
                </a:solidFill>
              </a:rPr>
              <a:t>Data Collection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70455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F47D3-2B78-459C-B736-C97C3E72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C00000"/>
                </a:solidFill>
              </a:rPr>
              <a:t>Research Questions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2DDD4-D4AC-4902-9B38-CF4361F7B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3242" cy="4351338"/>
          </a:xfrm>
        </p:spPr>
        <p:txBody>
          <a:bodyPr>
            <a:noAutofit/>
          </a:bodyPr>
          <a:lstStyle/>
          <a:p>
            <a:r>
              <a:rPr lang="en-US" sz="3600" dirty="0">
                <a:effectLst/>
                <a:latin typeface="Arial" panose="020B0604020202020204" pitchFamily="34" charset="0"/>
              </a:rPr>
              <a:t>RQ1: What are the release notes </a:t>
            </a:r>
            <a:r>
              <a:rPr lang="en-US" sz="360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update patterns</a:t>
            </a:r>
            <a:r>
              <a:rPr lang="en-US" sz="3600" dirty="0">
                <a:effectLst/>
                <a:latin typeface="Arial" panose="020B0604020202020204" pitchFamily="34" charset="0"/>
              </a:rPr>
              <a:t>?</a:t>
            </a:r>
          </a:p>
          <a:p>
            <a:pPr marL="0" indent="0">
              <a:buNone/>
            </a:pPr>
            <a:endParaRPr lang="en-US" sz="3600" dirty="0">
              <a:effectLst/>
              <a:latin typeface="Arial" panose="020B0604020202020204" pitchFamily="34" charset="0"/>
            </a:endParaRPr>
          </a:p>
          <a:p>
            <a:r>
              <a:rPr lang="en-US" sz="3600" dirty="0">
                <a:effectLst/>
                <a:latin typeface="Arial" panose="020B0604020202020204" pitchFamily="34" charset="0"/>
              </a:rPr>
              <a:t>RQ2: What are the </a:t>
            </a:r>
            <a:r>
              <a:rPr lang="en-US" sz="360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characteristics</a:t>
            </a:r>
            <a:r>
              <a:rPr lang="en-US" sz="3600" dirty="0">
                <a:effectLst/>
                <a:latin typeface="Arial" panose="020B0604020202020204" pitchFamily="34" charset="0"/>
              </a:rPr>
              <a:t> of the apps that follow a certain release notes pattern?</a:t>
            </a:r>
            <a:endParaRPr lang="en-US" sz="36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3600" dirty="0">
              <a:latin typeface="Arial" panose="020B0604020202020204" pitchFamily="34" charset="0"/>
            </a:endParaRPr>
          </a:p>
          <a:p>
            <a:r>
              <a:rPr lang="en-US" sz="3600" dirty="0">
                <a:effectLst/>
                <a:latin typeface="Arial" panose="020B0604020202020204" pitchFamily="34" charset="0"/>
              </a:rPr>
              <a:t>RQ3: What causes developers to </a:t>
            </a:r>
            <a:r>
              <a:rPr lang="en-US" sz="360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shift </a:t>
            </a:r>
            <a:r>
              <a:rPr lang="en-US" sz="3600" dirty="0">
                <a:effectLst/>
                <a:latin typeface="Arial" panose="020B0604020202020204" pitchFamily="34" charset="0"/>
              </a:rPr>
              <a:t>their release notes pattern?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15A87-B8C0-49BE-9E9A-E16E1A25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21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F47D3-2B78-459C-B736-C97C3E72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C00000"/>
                </a:solidFill>
              </a:rPr>
              <a:t>Research Questions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2DDD4-D4AC-4902-9B38-CF4361F7B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3242" cy="4351338"/>
          </a:xfrm>
        </p:spPr>
        <p:txBody>
          <a:bodyPr>
            <a:noAutofit/>
          </a:bodyPr>
          <a:lstStyle/>
          <a:p>
            <a:r>
              <a:rPr lang="en-US" sz="3600" dirty="0">
                <a:effectLst/>
                <a:latin typeface="Arial" panose="020B0604020202020204" pitchFamily="34" charset="0"/>
              </a:rPr>
              <a:t>RQ1: What are the release notes </a:t>
            </a:r>
            <a:r>
              <a:rPr lang="en-US" sz="360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update patterns</a:t>
            </a:r>
            <a:r>
              <a:rPr lang="en-US" sz="3600" dirty="0">
                <a:effectLst/>
                <a:latin typeface="Arial" panose="020B0604020202020204" pitchFamily="34" charset="0"/>
              </a:rPr>
              <a:t>?</a:t>
            </a:r>
          </a:p>
          <a:p>
            <a:pPr marL="0" indent="0">
              <a:buNone/>
            </a:pPr>
            <a:endParaRPr lang="en-US" sz="3600" dirty="0">
              <a:effectLst/>
              <a:latin typeface="Arial" panose="020B0604020202020204" pitchFamily="34" charset="0"/>
            </a:endParaRP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RQ2: What are the characteristics of the apps that follow a certain release notes pattern?</a:t>
            </a:r>
            <a:endParaRPr lang="en-US" sz="36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36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RQ3: What causes developers to shift their release notes pattern?</a:t>
            </a:r>
            <a:endParaRPr lang="en-US" sz="3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15A87-B8C0-49BE-9E9A-E16E1A25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99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923C2-A285-4DDF-AD50-1BEA52E8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9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29E6E41-F815-4343-9D29-B795352F6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84" y="33062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</a:rPr>
              <a:t>We Observe 6 Release Note Patterns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C0F4F9-BA6C-4F5A-91EF-4F879BC89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206" y="1516863"/>
            <a:ext cx="8659585" cy="3540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911D41-849A-4AE9-AB83-B2794BBE0EC2}"/>
              </a:ext>
            </a:extLst>
          </p:cNvPr>
          <p:cNvSpPr txBox="1"/>
          <p:nvPr/>
        </p:nvSpPr>
        <p:spPr>
          <a:xfrm>
            <a:off x="1490311" y="5057322"/>
            <a:ext cx="92113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 release notes: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GUI enhancements and minor fixes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Fix a bug of the grouping separator. Improved calculation precision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02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2297</TotalTime>
  <Words>651</Words>
  <Application>Microsoft Office PowerPoint</Application>
  <PresentationFormat>Widescreen</PresentationFormat>
  <Paragraphs>84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Calibri</vt:lpstr>
      <vt:lpstr>Office Theme</vt:lpstr>
      <vt:lpstr>An Empirical Study on Release Notes Patterns of Popular Apps in the Google Play Store</vt:lpstr>
      <vt:lpstr>Motivation</vt:lpstr>
      <vt:lpstr>User – Developer Dialogue</vt:lpstr>
      <vt:lpstr>We Surveyed 102 Developers </vt:lpstr>
      <vt:lpstr>We Surveyed 102 Developers</vt:lpstr>
      <vt:lpstr>We collected data of the studied 2,232 apps over the period of three years (April 2016 - April 2019)   70 thousand releases 67 million user reviews 2.9 million developer responses to users.</vt:lpstr>
      <vt:lpstr>Research Questions</vt:lpstr>
      <vt:lpstr>Research Questions</vt:lpstr>
      <vt:lpstr>We Observe 6 Release Note Patterns</vt:lpstr>
      <vt:lpstr>Research Questions</vt:lpstr>
      <vt:lpstr>RQ2 Approach: Regression Models</vt:lpstr>
      <vt:lpstr>Models Results</vt:lpstr>
      <vt:lpstr>Research Questions</vt:lpstr>
      <vt:lpstr>RQ3 Approach</vt:lpstr>
      <vt:lpstr>Summary of Shifts</vt:lpstr>
      <vt:lpstr>Reasons for Shifts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Co-Changes between Functionality Specifications and Source Code in Behavior Driven Development</dc:title>
  <dc:creator>Aidan Yang</dc:creator>
  <cp:lastModifiedBy>Aidan Yang</cp:lastModifiedBy>
  <cp:revision>355</cp:revision>
  <dcterms:created xsi:type="dcterms:W3CDTF">2019-05-13T05:47:09Z</dcterms:created>
  <dcterms:modified xsi:type="dcterms:W3CDTF">2022-04-06T19:42:01Z</dcterms:modified>
</cp:coreProperties>
</file>