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66" r:id="rId2"/>
    <p:sldId id="345" r:id="rId3"/>
    <p:sldId id="362" r:id="rId4"/>
    <p:sldId id="375" r:id="rId5"/>
    <p:sldId id="347" r:id="rId6"/>
    <p:sldId id="348" r:id="rId7"/>
    <p:sldId id="376" r:id="rId8"/>
    <p:sldId id="349" r:id="rId9"/>
    <p:sldId id="367" r:id="rId10"/>
    <p:sldId id="368" r:id="rId11"/>
    <p:sldId id="350" r:id="rId12"/>
    <p:sldId id="369" r:id="rId13"/>
    <p:sldId id="356" r:id="rId14"/>
    <p:sldId id="374" r:id="rId15"/>
    <p:sldId id="370" r:id="rId16"/>
    <p:sldId id="371" r:id="rId17"/>
    <p:sldId id="372" r:id="rId18"/>
    <p:sldId id="373" r:id="rId19"/>
    <p:sldId id="35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ng Zou" initials="YZ" lastIdx="11" clrIdx="0">
    <p:extLst>
      <p:ext uri="{19B8F6BF-5375-455C-9EA6-DF929625EA0E}">
        <p15:presenceInfo xmlns:p15="http://schemas.microsoft.com/office/powerpoint/2012/main" userId="S::zouy@queensu.ca::86292efb-85cf-45ba-a150-b648d57276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5" autoAdjust="0"/>
    <p:restoredTop sz="79128" autoAdjust="0"/>
  </p:normalViewPr>
  <p:slideViewPr>
    <p:cSldViewPr snapToGrid="0">
      <p:cViewPr varScale="1">
        <p:scale>
          <a:sx n="71" d="100"/>
          <a:sy n="71" d="100"/>
        </p:scale>
        <p:origin x="1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5B7B4-1140-426D-80C7-5C3DF0ADCEB4}" type="datetimeFigureOut">
              <a:rPr lang="en-US" smtClean="0"/>
              <a:t>4/14/22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E2420-440E-4D53-B736-BE72874883E6}" type="slidenum">
              <a:rPr lang="en-US" smtClean="0"/>
              <a:t>‹#›</a:t>
            </a:fld>
            <a:endParaRPr lang="en-US"/>
          </a:p>
        </p:txBody>
      </p:sp>
    </p:spTree>
    <p:extLst>
      <p:ext uri="{BB962C8B-B14F-4D97-AF65-F5344CB8AC3E}">
        <p14:creationId xmlns:p14="http://schemas.microsoft.com/office/powerpoint/2010/main" val="2427415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my ICSE journal first talk.</a:t>
            </a:r>
          </a:p>
          <a:p>
            <a:r>
              <a:rPr lang="en-US" dirty="0"/>
              <a:t>This paper is titled An Empirical Study on Release Notes Patterns of</a:t>
            </a:r>
            <a:br>
              <a:rPr lang="en-US" dirty="0"/>
            </a:br>
            <a:r>
              <a:rPr lang="en-US" dirty="0"/>
              <a:t>Popular Apps in the Google Play Store, and it is published under EMSE in 2022.</a:t>
            </a:r>
          </a:p>
          <a:p>
            <a:r>
              <a:rPr lang="en-US" dirty="0"/>
              <a:t>My name is Aidan Yang, and I am a </a:t>
            </a:r>
            <a:r>
              <a:rPr lang="en-US" dirty="0" err="1"/>
              <a:t>phd</a:t>
            </a:r>
            <a:r>
              <a:rPr lang="en-US" dirty="0"/>
              <a:t> student at Carnegie </a:t>
            </a:r>
            <a:r>
              <a:rPr lang="en-US" dirty="0" err="1"/>
              <a:t>mellon</a:t>
            </a:r>
            <a:r>
              <a:rPr lang="en-US" dirty="0"/>
              <a:t> university, where my research is focused on software engineering and machine learning. </a:t>
            </a:r>
          </a:p>
          <a:p>
            <a:endParaRPr lang="en-US" dirty="0"/>
          </a:p>
          <a:p>
            <a:r>
              <a:rPr lang="en-US" dirty="0"/>
              <a:t>The main motivation behind this paper is that developers on app stores write a release note at every update of their app, and prior to this work, no one has done an empirical, longitudinal study on release notes. </a:t>
            </a:r>
          </a:p>
        </p:txBody>
      </p:sp>
      <p:sp>
        <p:nvSpPr>
          <p:cNvPr id="4" name="Slide Number Placeholder 3"/>
          <p:cNvSpPr>
            <a:spLocks noGrp="1"/>
          </p:cNvSpPr>
          <p:nvPr>
            <p:ph type="sldNum" sz="quarter" idx="5"/>
          </p:nvPr>
        </p:nvSpPr>
        <p:spPr/>
        <p:txBody>
          <a:bodyPr/>
          <a:lstStyle/>
          <a:p>
            <a:fld id="{F4FE2420-440E-4D53-B736-BE72874883E6}" type="slidenum">
              <a:rPr lang="en-US" smtClean="0"/>
              <a:t>1</a:t>
            </a:fld>
            <a:endParaRPr lang="en-US"/>
          </a:p>
        </p:txBody>
      </p:sp>
    </p:spTree>
    <p:extLst>
      <p:ext uri="{BB962C8B-B14F-4D97-AF65-F5344CB8AC3E}">
        <p14:creationId xmlns:p14="http://schemas.microsoft.com/office/powerpoint/2010/main" val="4054022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Rq1, we first measure the updatability of every release note, which we compare its cosine similarity distance to all prior release notes. We then measure how much content the release note contains by the string length. </a:t>
            </a:r>
          </a:p>
        </p:txBody>
      </p:sp>
      <p:sp>
        <p:nvSpPr>
          <p:cNvPr id="4" name="Slide Number Placeholder 3"/>
          <p:cNvSpPr>
            <a:spLocks noGrp="1"/>
          </p:cNvSpPr>
          <p:nvPr>
            <p:ph type="sldNum" sz="quarter" idx="5"/>
          </p:nvPr>
        </p:nvSpPr>
        <p:spPr/>
        <p:txBody>
          <a:bodyPr/>
          <a:lstStyle/>
          <a:p>
            <a:fld id="{F4FE2420-440E-4D53-B736-BE72874883E6}" type="slidenum">
              <a:rPr lang="en-US" smtClean="0"/>
              <a:t>10</a:t>
            </a:fld>
            <a:endParaRPr lang="en-US"/>
          </a:p>
        </p:txBody>
      </p:sp>
    </p:spTree>
    <p:extLst>
      <p:ext uri="{BB962C8B-B14F-4D97-AF65-F5344CB8AC3E}">
        <p14:creationId xmlns:p14="http://schemas.microsoft.com/office/powerpoint/2010/main" val="389315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6 different release note patterns based on the release note features, which we use the string length of release note, and cosine similarity of each release note to its previous version, which we call updatability.</a:t>
            </a:r>
          </a:p>
          <a:p>
            <a:endParaRPr lang="en-US" dirty="0"/>
          </a:p>
          <a:p>
            <a:r>
              <a:rPr lang="en-US" dirty="0"/>
              <a:t>For example, pattern 1, short non-updating steady, has short and always low updating release notes. These types of release notes will always say something like “bug fixes”, or “minor improvements”. Of our dataset, we find that 439 of the apps exhibit these kinds of release notes. </a:t>
            </a:r>
          </a:p>
          <a:p>
            <a:endParaRPr lang="en-US" dirty="0"/>
          </a:p>
          <a:p>
            <a:r>
              <a:rPr lang="en-US" dirty="0"/>
              <a:t>Pattern 2 is short updating and steady. That means that release notes are short but always update at each release. We find only 111 apps that writes these kinds of release notes.</a:t>
            </a:r>
          </a:p>
          <a:p>
            <a:endParaRPr lang="en-US" dirty="0"/>
          </a:p>
          <a:p>
            <a:r>
              <a:rPr lang="en-US" dirty="0"/>
              <a:t>We also find another type of pattern, where apps don’t change their release notes, until a major release. We sometimes see apps that have much more descriptive release notes when the app undergoes a big change. For example, pattern 6, long rising-updatability with major releases. Of this type, we find 288 apps within our dataset. </a:t>
            </a:r>
          </a:p>
        </p:txBody>
      </p:sp>
      <p:sp>
        <p:nvSpPr>
          <p:cNvPr id="4" name="Slide Number Placeholder 3"/>
          <p:cNvSpPr>
            <a:spLocks noGrp="1"/>
          </p:cNvSpPr>
          <p:nvPr>
            <p:ph type="sldNum" sz="quarter" idx="5"/>
          </p:nvPr>
        </p:nvSpPr>
        <p:spPr/>
        <p:txBody>
          <a:bodyPr/>
          <a:lstStyle/>
          <a:p>
            <a:fld id="{F4FE2420-440E-4D53-B736-BE72874883E6}" type="slidenum">
              <a:rPr lang="en-US" smtClean="0"/>
              <a:t>11</a:t>
            </a:fld>
            <a:endParaRPr lang="en-US"/>
          </a:p>
        </p:txBody>
      </p:sp>
    </p:spTree>
    <p:extLst>
      <p:ext uri="{BB962C8B-B14F-4D97-AF65-F5344CB8AC3E}">
        <p14:creationId xmlns:p14="http://schemas.microsoft.com/office/powerpoint/2010/main" val="405149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want to know if these release note patterns have anything to do with how other app characteristics. Think back to the staples app example, I wonder if it is just that one user who really didn’t like the staples release notes, giving a negative review. Or, maybe the way release notes are written actually have correlation with other app qualities as a general trend on the google play store.</a:t>
            </a:r>
          </a:p>
          <a:p>
            <a:r>
              <a:rPr lang="en-US" dirty="0"/>
              <a:t>To answer that question, we use statistical and machine learning tools to find characteristics of apps that correlate with any of our identified release note patterns. </a:t>
            </a:r>
          </a:p>
        </p:txBody>
      </p:sp>
      <p:sp>
        <p:nvSpPr>
          <p:cNvPr id="4" name="Slide Number Placeholder 3"/>
          <p:cNvSpPr>
            <a:spLocks noGrp="1"/>
          </p:cNvSpPr>
          <p:nvPr>
            <p:ph type="sldNum" sz="quarter" idx="5"/>
          </p:nvPr>
        </p:nvSpPr>
        <p:spPr/>
        <p:txBody>
          <a:bodyPr/>
          <a:lstStyle/>
          <a:p>
            <a:fld id="{F4FE2420-440E-4D53-B736-BE72874883E6}" type="slidenum">
              <a:rPr lang="en-US" smtClean="0"/>
              <a:t>12</a:t>
            </a:fld>
            <a:endParaRPr lang="en-US"/>
          </a:p>
        </p:txBody>
      </p:sp>
    </p:spTree>
    <p:extLst>
      <p:ext uri="{BB962C8B-B14F-4D97-AF65-F5344CB8AC3E}">
        <p14:creationId xmlns:p14="http://schemas.microsoft.com/office/powerpoint/2010/main" val="3572565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Calibri" panose="020F0502020204030204" pitchFamily="34" charset="0"/>
                <a:cs typeface="Calibri" panose="020F0502020204030204" pitchFamily="34" charset="0"/>
              </a:rPr>
              <a:t>We build </a:t>
            </a:r>
            <a:r>
              <a:rPr lang="en-US" sz="1200" dirty="0">
                <a:solidFill>
                  <a:srgbClr val="C00000"/>
                </a:solidFill>
                <a:latin typeface="Calibri" panose="020F0502020204030204" pitchFamily="34" charset="0"/>
                <a:cs typeface="Calibri" panose="020F0502020204030204" pitchFamily="34" charset="0"/>
              </a:rPr>
              <a:t>6 </a:t>
            </a:r>
            <a:r>
              <a:rPr lang="en-US" sz="1200" i="0" u="none" strike="noStrike" baseline="0" dirty="0">
                <a:solidFill>
                  <a:srgbClr val="C00000"/>
                </a:solidFill>
                <a:latin typeface="Calibri" panose="020F0502020204030204" pitchFamily="34" charset="0"/>
                <a:cs typeface="Calibri" panose="020F0502020204030204" pitchFamily="34" charset="0"/>
              </a:rPr>
              <a:t>logistic regression models</a:t>
            </a:r>
            <a:r>
              <a:rPr lang="en-US" sz="1200" i="0" u="none" strike="noStrike" baseline="0" dirty="0">
                <a:latin typeface="Calibri" panose="020F0502020204030204" pitchFamily="34" charset="0"/>
                <a:cs typeface="Calibri" panose="020F0502020204030204" pitchFamily="34" charset="0"/>
              </a:rPr>
              <a:t> on each of the 6 patterns</a:t>
            </a:r>
            <a:r>
              <a:rPr lang="en-US" sz="1200" b="1" i="0" u="none" strike="noStrike" baseline="0" dirty="0">
                <a:latin typeface="Calibri" panose="020F0502020204030204" pitchFamily="34" charset="0"/>
                <a:cs typeface="Calibri" panose="020F0502020204030204" pitchFamily="34" charset="0"/>
              </a:rPr>
              <a:t> </a:t>
            </a:r>
            <a:r>
              <a:rPr lang="en-US" sz="1200" b="0" i="0" u="none" strike="noStrike" baseline="0" dirty="0">
                <a:latin typeface="Calibri" panose="020F0502020204030204" pitchFamily="34" charset="0"/>
                <a:cs typeface="Calibri" panose="020F0502020204030204" pitchFamily="34" charset="0"/>
              </a:rPr>
              <a:t>to observe if certain app attributes are correlated with release note patterns. For example, we find that apps that write short and non-updating release notes often include a lot of bug keywords, and very rarely use emergency keywords. </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13</a:t>
            </a:fld>
            <a:endParaRPr lang="en-US"/>
          </a:p>
        </p:txBody>
      </p:sp>
    </p:spTree>
    <p:extLst>
      <p:ext uri="{BB962C8B-B14F-4D97-AF65-F5344CB8AC3E}">
        <p14:creationId xmlns:p14="http://schemas.microsoft.com/office/powerpoint/2010/main" val="99223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building 6 models on the 6 identified patterns, we find some interesting results for each pattern. </a:t>
            </a:r>
          </a:p>
        </p:txBody>
      </p:sp>
      <p:sp>
        <p:nvSpPr>
          <p:cNvPr id="4" name="Slide Number Placeholder 3"/>
          <p:cNvSpPr>
            <a:spLocks noGrp="1"/>
          </p:cNvSpPr>
          <p:nvPr>
            <p:ph type="sldNum" sz="quarter" idx="5"/>
          </p:nvPr>
        </p:nvSpPr>
        <p:spPr/>
        <p:txBody>
          <a:bodyPr/>
          <a:lstStyle/>
          <a:p>
            <a:fld id="{F4FE2420-440E-4D53-B736-BE72874883E6}" type="slidenum">
              <a:rPr lang="en-US" smtClean="0"/>
              <a:t>14</a:t>
            </a:fld>
            <a:endParaRPr lang="en-US"/>
          </a:p>
        </p:txBody>
      </p:sp>
    </p:spTree>
    <p:extLst>
      <p:ext uri="{BB962C8B-B14F-4D97-AF65-F5344CB8AC3E}">
        <p14:creationId xmlns:p14="http://schemas.microsoft.com/office/powerpoint/2010/main" val="1536491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correlated with a shift in release notes. we wanted to formalize and learn about the apps. </a:t>
            </a:r>
          </a:p>
          <a:p>
            <a:r>
              <a:rPr lang="en-US" dirty="0"/>
              <a:t>we took a natural science approach to see if release patterns change at all. we observe they follow different patterns and have characteristics. </a:t>
            </a:r>
          </a:p>
        </p:txBody>
      </p:sp>
      <p:sp>
        <p:nvSpPr>
          <p:cNvPr id="4" name="Slide Number Placeholder 3"/>
          <p:cNvSpPr>
            <a:spLocks noGrp="1"/>
          </p:cNvSpPr>
          <p:nvPr>
            <p:ph type="sldNum" sz="quarter" idx="5"/>
          </p:nvPr>
        </p:nvSpPr>
        <p:spPr/>
        <p:txBody>
          <a:bodyPr/>
          <a:lstStyle/>
          <a:p>
            <a:fld id="{F4FE2420-440E-4D53-B736-BE72874883E6}" type="slidenum">
              <a:rPr lang="en-US" smtClean="0"/>
              <a:t>15</a:t>
            </a:fld>
            <a:endParaRPr lang="en-US"/>
          </a:p>
        </p:txBody>
      </p:sp>
    </p:spTree>
    <p:extLst>
      <p:ext uri="{BB962C8B-B14F-4D97-AF65-F5344CB8AC3E}">
        <p14:creationId xmlns:p14="http://schemas.microsoft.com/office/powerpoint/2010/main" val="4089347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study how much a release note pattern changes based on time series analysis</a:t>
            </a:r>
          </a:p>
        </p:txBody>
      </p:sp>
      <p:sp>
        <p:nvSpPr>
          <p:cNvPr id="4" name="Slide Number Placeholder 3"/>
          <p:cNvSpPr>
            <a:spLocks noGrp="1"/>
          </p:cNvSpPr>
          <p:nvPr>
            <p:ph type="sldNum" sz="quarter" idx="5"/>
          </p:nvPr>
        </p:nvSpPr>
        <p:spPr/>
        <p:txBody>
          <a:bodyPr/>
          <a:lstStyle/>
          <a:p>
            <a:fld id="{F4FE2420-440E-4D53-B736-BE72874883E6}" type="slidenum">
              <a:rPr lang="en-US" smtClean="0"/>
              <a:t>16</a:t>
            </a:fld>
            <a:endParaRPr lang="en-US"/>
          </a:p>
        </p:txBody>
      </p:sp>
    </p:spTree>
    <p:extLst>
      <p:ext uri="{BB962C8B-B14F-4D97-AF65-F5344CB8AC3E}">
        <p14:creationId xmlns:p14="http://schemas.microsoft.com/office/powerpoint/2010/main" val="2348628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that 92% of the identified shifts are either from short to long or non-updating to updating release notes. As you can see from the figure on the right, 16 of the 54 shifting apps go from using short non-updating release notes to long and updating release notes. </a:t>
            </a:r>
          </a:p>
        </p:txBody>
      </p:sp>
      <p:sp>
        <p:nvSpPr>
          <p:cNvPr id="4" name="Slide Number Placeholder 3"/>
          <p:cNvSpPr>
            <a:spLocks noGrp="1"/>
          </p:cNvSpPr>
          <p:nvPr>
            <p:ph type="sldNum" sz="quarter" idx="5"/>
          </p:nvPr>
        </p:nvSpPr>
        <p:spPr/>
        <p:txBody>
          <a:bodyPr/>
          <a:lstStyle/>
          <a:p>
            <a:fld id="{F4FE2420-440E-4D53-B736-BE72874883E6}" type="slidenum">
              <a:rPr lang="en-US" smtClean="0"/>
              <a:t>17</a:t>
            </a:fld>
            <a:endParaRPr lang="en-US"/>
          </a:p>
        </p:txBody>
      </p:sp>
    </p:spTree>
    <p:extLst>
      <p:ext uri="{BB962C8B-B14F-4D97-AF65-F5344CB8AC3E}">
        <p14:creationId xmlns:p14="http://schemas.microsoft.com/office/powerpoint/2010/main" val="18179423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For all the 54 apps that show a pattern shift, we read the release notes before and after its shift to see why the release notes are different. </a:t>
            </a:r>
          </a:p>
          <a:p>
            <a:endParaRPr lang="en-US" dirty="0"/>
          </a:p>
          <a:p>
            <a:r>
              <a:rPr lang="en-US" dirty="0"/>
              <a:t>We saw that some shifts are because of apps need to teach users how to use a new feature</a:t>
            </a:r>
          </a:p>
          <a:p>
            <a:r>
              <a:rPr lang="en-US" dirty="0"/>
              <a:t>Address a particularly negative user feedback, talk about a big fixes or UI changes that might confuse users.</a:t>
            </a:r>
          </a:p>
          <a:p>
            <a:r>
              <a:rPr lang="en-US" dirty="0"/>
              <a:t>Sometimes they change patterns because google play store has a service update so they have to mention it in subsequent release notes.</a:t>
            </a:r>
          </a:p>
          <a:p>
            <a:endParaRPr lang="en-US" dirty="0"/>
          </a:p>
          <a:p>
            <a:r>
              <a:rPr lang="en-US" dirty="0"/>
              <a:t>And the last two are fun! Sometimes </a:t>
            </a:r>
            <a:r>
              <a:rPr lang="en-US" dirty="0" err="1"/>
              <a:t>devs</a:t>
            </a:r>
            <a:r>
              <a:rPr lang="en-US" dirty="0"/>
              <a:t> just include a fun holiday release note or make jokes about the new updates. </a:t>
            </a:r>
          </a:p>
          <a:p>
            <a:endParaRPr lang="en-US" dirty="0"/>
          </a:p>
          <a:p>
            <a:r>
              <a:rPr lang="en-US" dirty="0"/>
              <a:t>One important finding we saw was that in one particular shift, pattern 1 to pattern 5, which goes from short and never updating release notes to long and updating release notes show a 94% higher average rating AFTER the shift. So developers writing descriptive and updating release notes does see a correlation with users enjoying the app more!</a:t>
            </a:r>
          </a:p>
        </p:txBody>
      </p:sp>
      <p:sp>
        <p:nvSpPr>
          <p:cNvPr id="4" name="Slide Number Placeholder 3"/>
          <p:cNvSpPr>
            <a:spLocks noGrp="1"/>
          </p:cNvSpPr>
          <p:nvPr>
            <p:ph type="sldNum" sz="quarter" idx="5"/>
          </p:nvPr>
        </p:nvSpPr>
        <p:spPr/>
        <p:txBody>
          <a:bodyPr/>
          <a:lstStyle/>
          <a:p>
            <a:fld id="{F4FE2420-440E-4D53-B736-BE72874883E6}" type="slidenum">
              <a:rPr lang="en-US" smtClean="0"/>
              <a:t>18</a:t>
            </a:fld>
            <a:endParaRPr lang="en-US"/>
          </a:p>
        </p:txBody>
      </p:sp>
    </p:spTree>
    <p:extLst>
      <p:ext uri="{BB962C8B-B14F-4D97-AF65-F5344CB8AC3E}">
        <p14:creationId xmlns:p14="http://schemas.microsoft.com/office/powerpoint/2010/main" val="202075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this talk, we found that release notes are imperfect, and users often write negative reviews because of them. We use a developer survey study as well as a quantitative study on 3 years of google play store data to find out how release notes are written and how they can be improved. To the best of our knowledge, our work is the first to include both a qualitative study and a longitudinal study on 3 years worth of release note date. Our main contributions are the 6 identified release note patterns, and the classification model identified app characteristics correlated to these patterns. In particular, we find that apps that write long and updating release notes often have higher perceive releases, and apps that shift into writing more informative release notes often observe an increase in user ratings. </a:t>
            </a:r>
          </a:p>
        </p:txBody>
      </p:sp>
      <p:sp>
        <p:nvSpPr>
          <p:cNvPr id="4" name="Slide Number Placeholder 3"/>
          <p:cNvSpPr>
            <a:spLocks noGrp="1"/>
          </p:cNvSpPr>
          <p:nvPr>
            <p:ph type="sldNum" sz="quarter" idx="5"/>
          </p:nvPr>
        </p:nvSpPr>
        <p:spPr/>
        <p:txBody>
          <a:bodyPr/>
          <a:lstStyle/>
          <a:p>
            <a:fld id="{F4FE2420-440E-4D53-B736-BE72874883E6}" type="slidenum">
              <a:rPr lang="en-US" smtClean="0"/>
              <a:t>19</a:t>
            </a:fld>
            <a:endParaRPr lang="en-US"/>
          </a:p>
        </p:txBody>
      </p:sp>
    </p:spTree>
    <p:extLst>
      <p:ext uri="{BB962C8B-B14F-4D97-AF65-F5344CB8AC3E}">
        <p14:creationId xmlns:p14="http://schemas.microsoft.com/office/powerpoint/2010/main" val="55371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release notes describe new features and fixes in an app’s update. </a:t>
            </a:r>
          </a:p>
          <a:p>
            <a:r>
              <a:rPr lang="en-US" dirty="0"/>
              <a:t>Here is an example of a release note, from a popular app that </a:t>
            </a:r>
            <a:r>
              <a:rPr lang="en-US" dirty="0" err="1"/>
              <a:t>i</a:t>
            </a:r>
            <a:r>
              <a:rPr lang="en-US" dirty="0"/>
              <a:t> really like: </a:t>
            </a:r>
            <a:r>
              <a:rPr lang="en-US" dirty="0" err="1"/>
              <a:t>duolingo</a:t>
            </a:r>
            <a:r>
              <a:rPr lang="en-US" dirty="0"/>
              <a:t>, a </a:t>
            </a:r>
            <a:r>
              <a:rPr lang="en-US" dirty="0" err="1"/>
              <a:t>pittsburgh</a:t>
            </a:r>
            <a:r>
              <a:rPr lang="en-US" dirty="0"/>
              <a:t> native company.</a:t>
            </a:r>
          </a:p>
          <a:p>
            <a:endParaRPr lang="en-US" dirty="0"/>
          </a:p>
          <a:p>
            <a:r>
              <a:rPr lang="en-US" dirty="0"/>
              <a:t>In their release note, </a:t>
            </a:r>
            <a:r>
              <a:rPr lang="en-US" dirty="0" err="1"/>
              <a:t>duolingo</a:t>
            </a:r>
            <a:r>
              <a:rPr lang="en-US" dirty="0"/>
              <a:t> developers describe their new language tip icon. On first glance, this seems like a descriptive, and well written release note. </a:t>
            </a:r>
          </a:p>
          <a:p>
            <a:r>
              <a:rPr lang="en-US" dirty="0"/>
              <a:t>But what we don’t know is: is this release note updated from the last one? Or does this release note adequately describe the most current release?</a:t>
            </a:r>
          </a:p>
          <a:p>
            <a:endParaRPr lang="en-US" dirty="0"/>
          </a:p>
          <a:p>
            <a:r>
              <a:rPr lang="en-US" dirty="0"/>
              <a:t>We can see from a corresponding user review to this release that the release note does not provide all the details of the app update. One thing they missed is the finger print login set up.</a:t>
            </a:r>
          </a:p>
          <a:p>
            <a:endParaRPr lang="en-US" dirty="0"/>
          </a:p>
          <a:p>
            <a:r>
              <a:rPr lang="en-US" dirty="0"/>
              <a:t>From this example, we see that release notes are imperfect, and users sometimes complain about them. But now we want to ask, do developers care about release note complaints? </a:t>
            </a:r>
          </a:p>
        </p:txBody>
      </p:sp>
      <p:sp>
        <p:nvSpPr>
          <p:cNvPr id="4" name="Slide Number Placeholder 3"/>
          <p:cNvSpPr>
            <a:spLocks noGrp="1"/>
          </p:cNvSpPr>
          <p:nvPr>
            <p:ph type="sldNum" sz="quarter" idx="5"/>
          </p:nvPr>
        </p:nvSpPr>
        <p:spPr/>
        <p:txBody>
          <a:bodyPr/>
          <a:lstStyle/>
          <a:p>
            <a:fld id="{F4FE2420-440E-4D53-B736-BE72874883E6}" type="slidenum">
              <a:rPr lang="en-US" smtClean="0"/>
              <a:t>2</a:t>
            </a:fld>
            <a:endParaRPr lang="en-US"/>
          </a:p>
        </p:txBody>
      </p:sp>
    </p:spTree>
    <p:extLst>
      <p:ext uri="{BB962C8B-B14F-4D97-AF65-F5344CB8AC3E}">
        <p14:creationId xmlns:p14="http://schemas.microsoft.com/office/powerpoint/2010/main" val="1597311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dig around to answer my previous question, I come across a case where developers actually use a release note to directly address user concerns. </a:t>
            </a:r>
          </a:p>
          <a:p>
            <a:endParaRPr lang="en-US" dirty="0"/>
          </a:p>
          <a:p>
            <a:r>
              <a:rPr lang="en-US" dirty="0"/>
              <a:t>An app that I use is the staples shopping app, which has recently been seeing a decline in user ratings. I was curious to see why that was the case.</a:t>
            </a:r>
          </a:p>
          <a:p>
            <a:r>
              <a:rPr lang="en-US" dirty="0"/>
              <a:t>So I found a negative user review for a release.</a:t>
            </a:r>
          </a:p>
          <a:p>
            <a:r>
              <a:rPr lang="en-US" dirty="0"/>
              <a:t>I observed that the very next staples release note talks about the complaint, and another developer response to the user shortly after, asking them to update the app.</a:t>
            </a:r>
          </a:p>
          <a:p>
            <a:r>
              <a:rPr lang="en-US" dirty="0"/>
              <a:t>So in this example, I see that developers are using release notes as more than just an update placeholder. </a:t>
            </a:r>
          </a:p>
          <a:p>
            <a:endParaRPr lang="en-US" dirty="0"/>
          </a:p>
          <a:p>
            <a:r>
              <a:rPr lang="en-US" dirty="0"/>
              <a:t>At this point, I can see that both users and developers care about release notes, but these are specific examples. </a:t>
            </a:r>
          </a:p>
        </p:txBody>
      </p:sp>
      <p:sp>
        <p:nvSpPr>
          <p:cNvPr id="4" name="Slide Number Placeholder 3"/>
          <p:cNvSpPr>
            <a:spLocks noGrp="1"/>
          </p:cNvSpPr>
          <p:nvPr>
            <p:ph type="sldNum" sz="quarter" idx="5"/>
          </p:nvPr>
        </p:nvSpPr>
        <p:spPr/>
        <p:txBody>
          <a:bodyPr/>
          <a:lstStyle/>
          <a:p>
            <a:fld id="{F4FE2420-440E-4D53-B736-BE72874883E6}" type="slidenum">
              <a:rPr lang="en-US" smtClean="0"/>
              <a:t>3</a:t>
            </a:fld>
            <a:endParaRPr lang="en-US"/>
          </a:p>
        </p:txBody>
      </p:sp>
    </p:spTree>
    <p:extLst>
      <p:ext uri="{BB962C8B-B14F-4D97-AF65-F5344CB8AC3E}">
        <p14:creationId xmlns:p14="http://schemas.microsoft.com/office/powerpoint/2010/main" val="2446435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want to ask if developers really care about release notes. We sent out survey invitations on multiple discuss platforms for app developers, and asked them questions about how they write release notes.</a:t>
            </a:r>
          </a:p>
        </p:txBody>
      </p:sp>
      <p:sp>
        <p:nvSpPr>
          <p:cNvPr id="4" name="Slide Number Placeholder 3"/>
          <p:cNvSpPr>
            <a:spLocks noGrp="1"/>
          </p:cNvSpPr>
          <p:nvPr>
            <p:ph type="sldNum" sz="quarter" idx="5"/>
          </p:nvPr>
        </p:nvSpPr>
        <p:spPr/>
        <p:txBody>
          <a:bodyPr/>
          <a:lstStyle/>
          <a:p>
            <a:fld id="{F4FE2420-440E-4D53-B736-BE72874883E6}" type="slidenum">
              <a:rPr lang="en-US" smtClean="0"/>
              <a:t>4</a:t>
            </a:fld>
            <a:endParaRPr lang="en-US"/>
          </a:p>
        </p:txBody>
      </p:sp>
    </p:spTree>
    <p:extLst>
      <p:ext uri="{BB962C8B-B14F-4D97-AF65-F5344CB8AC3E}">
        <p14:creationId xmlns:p14="http://schemas.microsoft.com/office/powerpoint/2010/main" val="161484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want to see some of the background of the surveyed developers. We find a variety of specific roles they perform within their organization, such as project management, testing and QA, or configuration management. We see that release notes are written by all types of </a:t>
            </a:r>
            <a:r>
              <a:rPr lang="en-US" dirty="0" err="1"/>
              <a:t>devs</a:t>
            </a:r>
            <a:r>
              <a:rPr lang="en-US" dirty="0"/>
              <a:t> in a team. Specifically, we find 15% of the surveyed developers say they work mostly on release management, and keeping release notes up to date is an important aspect of their job. So we know that at least 15% of our surveyed developers care about release notes writing. But what about the rest?</a:t>
            </a:r>
          </a:p>
        </p:txBody>
      </p:sp>
      <p:sp>
        <p:nvSpPr>
          <p:cNvPr id="4" name="Slide Number Placeholder 3"/>
          <p:cNvSpPr>
            <a:spLocks noGrp="1"/>
          </p:cNvSpPr>
          <p:nvPr>
            <p:ph type="sldNum" sz="quarter" idx="5"/>
          </p:nvPr>
        </p:nvSpPr>
        <p:spPr/>
        <p:txBody>
          <a:bodyPr/>
          <a:lstStyle/>
          <a:p>
            <a:fld id="{F4FE2420-440E-4D53-B736-BE72874883E6}" type="slidenum">
              <a:rPr lang="en-US" smtClean="0"/>
              <a:t>5</a:t>
            </a:fld>
            <a:endParaRPr lang="en-US"/>
          </a:p>
        </p:txBody>
      </p:sp>
    </p:spTree>
    <p:extLst>
      <p:ext uri="{BB962C8B-B14F-4D97-AF65-F5344CB8AC3E}">
        <p14:creationId xmlns:p14="http://schemas.microsoft.com/office/powerpoint/2010/main" val="3393587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asked about if they update release notes, 67% of the surveyed developers say they try to update them at every release.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78% of them would like a tool to help them generate release notes.</a:t>
            </a:r>
            <a:br>
              <a:rPr lang="en-US" dirty="0"/>
            </a:br>
            <a:r>
              <a:rPr lang="en-US" dirty="0"/>
              <a:t>83% of the developers also think that release notes can directly respond to users, and </a:t>
            </a:r>
          </a:p>
          <a:p>
            <a:r>
              <a:rPr lang="en-US" dirty="0"/>
              <a:t>90% of the developers say that they are important for notifying the userbase about recent updates to their app. Only 1% think that release notes are not useful for </a:t>
            </a:r>
          </a:p>
          <a:p>
            <a:r>
              <a:rPr lang="en-US" dirty="0"/>
              <a:t>updating the user-base.</a:t>
            </a:r>
          </a:p>
        </p:txBody>
      </p:sp>
      <p:sp>
        <p:nvSpPr>
          <p:cNvPr id="4" name="Slide Number Placeholder 3"/>
          <p:cNvSpPr>
            <a:spLocks noGrp="1"/>
          </p:cNvSpPr>
          <p:nvPr>
            <p:ph type="sldNum" sz="quarter" idx="5"/>
          </p:nvPr>
        </p:nvSpPr>
        <p:spPr/>
        <p:txBody>
          <a:bodyPr/>
          <a:lstStyle/>
          <a:p>
            <a:fld id="{F4FE2420-440E-4D53-B736-BE72874883E6}" type="slidenum">
              <a:rPr lang="en-US" smtClean="0"/>
              <a:t>6</a:t>
            </a:fld>
            <a:endParaRPr lang="en-US"/>
          </a:p>
        </p:txBody>
      </p:sp>
    </p:spTree>
    <p:extLst>
      <p:ext uri="{BB962C8B-B14F-4D97-AF65-F5344CB8AC3E}">
        <p14:creationId xmlns:p14="http://schemas.microsoft.com/office/powerpoint/2010/main" val="3145964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some survey results, we want to see if data from the top 2000 apps on the google play store support the surveyed developers’ responses. We also want to use the data available from existing apps to see if we can identify patterns from release notes. If there are patterns, maybe we can use these patterns to identify app behaviors correlated to those patterns. </a:t>
            </a:r>
          </a:p>
        </p:txBody>
      </p:sp>
      <p:sp>
        <p:nvSpPr>
          <p:cNvPr id="4" name="Slide Number Placeholder 3"/>
          <p:cNvSpPr>
            <a:spLocks noGrp="1"/>
          </p:cNvSpPr>
          <p:nvPr>
            <p:ph type="sldNum" sz="quarter" idx="5"/>
          </p:nvPr>
        </p:nvSpPr>
        <p:spPr/>
        <p:txBody>
          <a:bodyPr/>
          <a:lstStyle/>
          <a:p>
            <a:fld id="{F4FE2420-440E-4D53-B736-BE72874883E6}" type="slidenum">
              <a:rPr lang="en-US" smtClean="0"/>
              <a:t>7</a:t>
            </a:fld>
            <a:endParaRPr lang="en-US"/>
          </a:p>
        </p:txBody>
      </p:sp>
    </p:spTree>
    <p:extLst>
      <p:ext uri="{BB962C8B-B14F-4D97-AF65-F5344CB8AC3E}">
        <p14:creationId xmlns:p14="http://schemas.microsoft.com/office/powerpoint/2010/main" val="55476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collect data, we use release notes, user reviews, and developer responses to those user reviews on  the top 2232 apps the google play store. By the end of our 3 year data collection process, we have 70 thousand release notes, 67 million user reviews, and 2.9 million developer responses. </a:t>
            </a:r>
          </a:p>
        </p:txBody>
      </p:sp>
      <p:sp>
        <p:nvSpPr>
          <p:cNvPr id="4" name="Slide Number Placeholder 3"/>
          <p:cNvSpPr>
            <a:spLocks noGrp="1"/>
          </p:cNvSpPr>
          <p:nvPr>
            <p:ph type="sldNum" sz="quarter" idx="5"/>
          </p:nvPr>
        </p:nvSpPr>
        <p:spPr/>
        <p:txBody>
          <a:bodyPr/>
          <a:lstStyle/>
          <a:p>
            <a:fld id="{F4FE2420-440E-4D53-B736-BE72874883E6}" type="slidenum">
              <a:rPr lang="en-US" smtClean="0"/>
              <a:t>8</a:t>
            </a:fld>
            <a:endParaRPr lang="en-US"/>
          </a:p>
        </p:txBody>
      </p:sp>
    </p:spTree>
    <p:extLst>
      <p:ext uri="{BB962C8B-B14F-4D97-AF65-F5344CB8AC3E}">
        <p14:creationId xmlns:p14="http://schemas.microsoft.com/office/powerpoint/2010/main" val="3822459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our collected data, we ask 3 research questions.</a:t>
            </a:r>
          </a:p>
          <a:p>
            <a:r>
              <a:rPr lang="en-US" dirty="0"/>
              <a:t>The first question is, we want to know if apps write release notes under certain patterns. As a start to the possible types of patterns, we look at how often release notes are updated, and how much content they contain. </a:t>
            </a:r>
          </a:p>
          <a:p>
            <a:r>
              <a:rPr lang="en-US" dirty="0"/>
              <a:t>We then ask if apps that follow certain patterns show certain app characteristics, such as size of the app, frequency of updates, or user reviews.</a:t>
            </a:r>
          </a:p>
          <a:p>
            <a:r>
              <a:rPr lang="en-US" dirty="0"/>
              <a:t>Finally, assuming we can identify patterns, and those patterns do correlate with app characteristics, we aim to figure out if apps ever change their release note patterns and if that change is correlated with any app characteristics changes too.</a:t>
            </a:r>
          </a:p>
          <a:p>
            <a:endParaRPr lang="en-US" dirty="0"/>
          </a:p>
        </p:txBody>
      </p:sp>
      <p:sp>
        <p:nvSpPr>
          <p:cNvPr id="4" name="Slide Number Placeholder 3"/>
          <p:cNvSpPr>
            <a:spLocks noGrp="1"/>
          </p:cNvSpPr>
          <p:nvPr>
            <p:ph type="sldNum" sz="quarter" idx="5"/>
          </p:nvPr>
        </p:nvSpPr>
        <p:spPr/>
        <p:txBody>
          <a:bodyPr/>
          <a:lstStyle/>
          <a:p>
            <a:fld id="{F4FE2420-440E-4D53-B736-BE72874883E6}" type="slidenum">
              <a:rPr lang="en-US" smtClean="0"/>
              <a:t>9</a:t>
            </a:fld>
            <a:endParaRPr lang="en-US"/>
          </a:p>
        </p:txBody>
      </p:sp>
    </p:spTree>
    <p:extLst>
      <p:ext uri="{BB962C8B-B14F-4D97-AF65-F5344CB8AC3E}">
        <p14:creationId xmlns:p14="http://schemas.microsoft.com/office/powerpoint/2010/main" val="3255044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ED85-7FAF-4B3B-8A50-13503941AA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E902C7-D401-414F-A868-061647924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3341F6-4705-4B5C-A526-FE78BB297A6E}"/>
              </a:ext>
            </a:extLst>
          </p:cNvPr>
          <p:cNvSpPr>
            <a:spLocks noGrp="1"/>
          </p:cNvSpPr>
          <p:nvPr>
            <p:ph type="dt" sz="half" idx="10"/>
          </p:nvPr>
        </p:nvSpPr>
        <p:spPr/>
        <p:txBody>
          <a:bodyPr/>
          <a:lstStyle/>
          <a:p>
            <a:fld id="{54D71D37-BE42-4C51-8961-B9AA167182C2}" type="datetime1">
              <a:rPr lang="en-US" smtClean="0"/>
              <a:t>4/14/22</a:t>
            </a:fld>
            <a:endParaRPr lang="en-US"/>
          </a:p>
        </p:txBody>
      </p:sp>
      <p:sp>
        <p:nvSpPr>
          <p:cNvPr id="5" name="Footer Placeholder 4">
            <a:extLst>
              <a:ext uri="{FF2B5EF4-FFF2-40B4-BE49-F238E27FC236}">
                <a16:creationId xmlns:a16="http://schemas.microsoft.com/office/drawing/2014/main" id="{40DFD888-0A72-46D3-8BC2-02EA732AC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350D8-C606-4CF6-AB78-F8B9B5F53A10}"/>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770376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E360-1545-4954-9D99-81753E8E25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F9B9C2-58E1-40D2-AC25-FCB2CE335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5BB03-58A4-4C66-88CC-99F2C2516A2C}"/>
              </a:ext>
            </a:extLst>
          </p:cNvPr>
          <p:cNvSpPr>
            <a:spLocks noGrp="1"/>
          </p:cNvSpPr>
          <p:nvPr>
            <p:ph type="dt" sz="half" idx="10"/>
          </p:nvPr>
        </p:nvSpPr>
        <p:spPr/>
        <p:txBody>
          <a:bodyPr/>
          <a:lstStyle/>
          <a:p>
            <a:fld id="{692FD857-EF9C-4377-A29A-72B4A929BFB1}" type="datetime1">
              <a:rPr lang="en-US" smtClean="0"/>
              <a:t>4/14/22</a:t>
            </a:fld>
            <a:endParaRPr lang="en-US"/>
          </a:p>
        </p:txBody>
      </p:sp>
      <p:sp>
        <p:nvSpPr>
          <p:cNvPr id="5" name="Footer Placeholder 4">
            <a:extLst>
              <a:ext uri="{FF2B5EF4-FFF2-40B4-BE49-F238E27FC236}">
                <a16:creationId xmlns:a16="http://schemas.microsoft.com/office/drawing/2014/main" id="{7CC7E3DB-5069-420F-82BC-8F0C35161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7C249-1A1A-4DFF-A7BA-7BE421514426}"/>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137849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F70A8-2EBC-498A-850F-60FD86F5A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68EC24-A986-44C3-81DC-A206363181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9D0206-04D5-4965-BD4A-4C4F0480D937}"/>
              </a:ext>
            </a:extLst>
          </p:cNvPr>
          <p:cNvSpPr>
            <a:spLocks noGrp="1"/>
          </p:cNvSpPr>
          <p:nvPr>
            <p:ph type="dt" sz="half" idx="10"/>
          </p:nvPr>
        </p:nvSpPr>
        <p:spPr/>
        <p:txBody>
          <a:bodyPr/>
          <a:lstStyle/>
          <a:p>
            <a:fld id="{566CB2E4-01B2-4784-B916-33CF5F6788E5}" type="datetime1">
              <a:rPr lang="en-US" smtClean="0"/>
              <a:t>4/14/22</a:t>
            </a:fld>
            <a:endParaRPr lang="en-US"/>
          </a:p>
        </p:txBody>
      </p:sp>
      <p:sp>
        <p:nvSpPr>
          <p:cNvPr id="5" name="Footer Placeholder 4">
            <a:extLst>
              <a:ext uri="{FF2B5EF4-FFF2-40B4-BE49-F238E27FC236}">
                <a16:creationId xmlns:a16="http://schemas.microsoft.com/office/drawing/2014/main" id="{219A2CA3-AE94-4549-A9F2-0DD4E08CA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4BCA4-66D7-4D46-BE52-5B5FFE9F2297}"/>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020957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6E72-96D9-494A-B67E-3B3BD9C3C18E}"/>
              </a:ext>
            </a:extLst>
          </p:cNvPr>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965E28C-1CFC-454F-9892-2B24CFF21CAF}"/>
              </a:ext>
            </a:extLst>
          </p:cNvPr>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F91507-AF15-417A-AC68-C796CE31F60F}"/>
              </a:ext>
            </a:extLst>
          </p:cNvPr>
          <p:cNvSpPr>
            <a:spLocks noGrp="1"/>
          </p:cNvSpPr>
          <p:nvPr>
            <p:ph type="dt" sz="half" idx="10"/>
          </p:nvPr>
        </p:nvSpPr>
        <p:spPr/>
        <p:txBody>
          <a:bodyPr/>
          <a:lstStyle/>
          <a:p>
            <a:fld id="{212C6BE7-9C3B-4806-9271-F8E78CB16BCD}" type="datetime1">
              <a:rPr lang="en-US" smtClean="0"/>
              <a:t>4/14/22</a:t>
            </a:fld>
            <a:endParaRPr lang="en-US"/>
          </a:p>
        </p:txBody>
      </p:sp>
      <p:sp>
        <p:nvSpPr>
          <p:cNvPr id="5" name="Footer Placeholder 4">
            <a:extLst>
              <a:ext uri="{FF2B5EF4-FFF2-40B4-BE49-F238E27FC236}">
                <a16:creationId xmlns:a16="http://schemas.microsoft.com/office/drawing/2014/main" id="{085ADF90-ABCD-4AAB-9095-5FA2784FD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792B5-A153-4D53-BE71-7F82ADAF24E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143363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6468-3228-4CD8-BE97-05AD2C9D7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EF1E4-F487-47D2-B5DD-9CD57A8B9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D5D573-BC99-4E14-8A91-E0534530FBCD}"/>
              </a:ext>
            </a:extLst>
          </p:cNvPr>
          <p:cNvSpPr>
            <a:spLocks noGrp="1"/>
          </p:cNvSpPr>
          <p:nvPr>
            <p:ph type="dt" sz="half" idx="10"/>
          </p:nvPr>
        </p:nvSpPr>
        <p:spPr/>
        <p:txBody>
          <a:bodyPr/>
          <a:lstStyle/>
          <a:p>
            <a:fld id="{B77B076C-C7C2-43D5-83A0-702B2B503D3A}" type="datetime1">
              <a:rPr lang="en-US" smtClean="0"/>
              <a:t>4/14/22</a:t>
            </a:fld>
            <a:endParaRPr lang="en-US"/>
          </a:p>
        </p:txBody>
      </p:sp>
      <p:sp>
        <p:nvSpPr>
          <p:cNvPr id="5" name="Footer Placeholder 4">
            <a:extLst>
              <a:ext uri="{FF2B5EF4-FFF2-40B4-BE49-F238E27FC236}">
                <a16:creationId xmlns:a16="http://schemas.microsoft.com/office/drawing/2014/main" id="{885F1EC0-59A1-494F-878D-734B0EA3F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D768-A089-4E90-8E35-C7BE239A2083}"/>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2811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2891-BCDC-4890-A85E-64737DD87C2B}"/>
              </a:ext>
            </a:extLst>
          </p:cNvPr>
          <p:cNvSpPr>
            <a:spLocks noGrp="1"/>
          </p:cNvSpPr>
          <p:nvPr>
            <p:ph type="title"/>
          </p:nvPr>
        </p:nvSpPr>
        <p:spPr/>
        <p:txBody>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78B3852-EAE7-4399-8D33-4190D147D7B4}"/>
              </a:ext>
            </a:extLst>
          </p:cNvPr>
          <p:cNvSpPr>
            <a:spLocks noGrp="1"/>
          </p:cNvSpPr>
          <p:nvPr>
            <p:ph sz="half" idx="1"/>
          </p:nvPr>
        </p:nvSpPr>
        <p:spPr>
          <a:xfrm>
            <a:off x="838200" y="1825625"/>
            <a:ext cx="5181600" cy="4351338"/>
          </a:xfrm>
        </p:spPr>
        <p:txBody>
          <a:bodyPr>
            <a:normAutofit/>
          </a:bodyPr>
          <a:lstStyle>
            <a:lvl1pPr>
              <a:defRPr sz="24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400">
                <a:latin typeface="Calibri" panose="020F0502020204030204" pitchFamily="34" charset="0"/>
                <a:cs typeface="Calibri" panose="020F0502020204030204" pitchFamily="34" charset="0"/>
              </a:defRPr>
            </a:lvl4pPr>
            <a:lvl5pPr>
              <a:defRPr sz="24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B01A088-5692-4342-A3F4-AC674AC2A6C9}"/>
              </a:ext>
            </a:extLst>
          </p:cNvPr>
          <p:cNvSpPr>
            <a:spLocks noGrp="1"/>
          </p:cNvSpPr>
          <p:nvPr>
            <p:ph sz="half" idx="2"/>
          </p:nvPr>
        </p:nvSpPr>
        <p:spPr>
          <a:xfrm>
            <a:off x="6172200" y="1825625"/>
            <a:ext cx="5181600" cy="4351338"/>
          </a:xfrm>
        </p:spPr>
        <p:txBody>
          <a:bodyPr>
            <a:normAutofit/>
          </a:bodyPr>
          <a:lstStyle>
            <a:lvl1pPr>
              <a:defRPr sz="2400">
                <a:latin typeface="Calibri" panose="020F0502020204030204" pitchFamily="34" charset="0"/>
                <a:cs typeface="Calibri" panose="020F0502020204030204" pitchFamily="34" charset="0"/>
              </a:defRPr>
            </a:lvl1pPr>
            <a:lvl2pPr>
              <a:defRPr sz="2400">
                <a:latin typeface="Calibri" panose="020F0502020204030204" pitchFamily="34" charset="0"/>
                <a:cs typeface="Calibri" panose="020F0502020204030204" pitchFamily="34" charset="0"/>
              </a:defRPr>
            </a:lvl2pPr>
            <a:lvl3pPr>
              <a:defRPr sz="2400">
                <a:latin typeface="Calibri" panose="020F0502020204030204" pitchFamily="34" charset="0"/>
                <a:cs typeface="Calibri" panose="020F0502020204030204" pitchFamily="34" charset="0"/>
              </a:defRPr>
            </a:lvl3pPr>
            <a:lvl4pPr>
              <a:defRPr sz="2400">
                <a:latin typeface="Calibri" panose="020F0502020204030204" pitchFamily="34" charset="0"/>
                <a:cs typeface="Calibri" panose="020F0502020204030204" pitchFamily="34" charset="0"/>
              </a:defRPr>
            </a:lvl4pPr>
            <a:lvl5pPr>
              <a:defRPr sz="240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6B6B4C9-889E-47A2-B90D-29F407353C2C}"/>
              </a:ext>
            </a:extLst>
          </p:cNvPr>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E1EB4593-7B6D-421D-8A6C-EEBB90132B40}" type="datetime1">
              <a:rPr lang="en-US" smtClean="0"/>
              <a:pPr/>
              <a:t>4/14/22</a:t>
            </a:fld>
            <a:endParaRPr lang="en-US"/>
          </a:p>
        </p:txBody>
      </p:sp>
      <p:sp>
        <p:nvSpPr>
          <p:cNvPr id="6" name="Footer Placeholder 5">
            <a:extLst>
              <a:ext uri="{FF2B5EF4-FFF2-40B4-BE49-F238E27FC236}">
                <a16:creationId xmlns:a16="http://schemas.microsoft.com/office/drawing/2014/main" id="{AB592487-42DC-4322-928E-26EE651F53B6}"/>
              </a:ext>
            </a:extLst>
          </p:cNvPr>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US" dirty="0"/>
          </a:p>
        </p:txBody>
      </p:sp>
      <p:sp>
        <p:nvSpPr>
          <p:cNvPr id="7" name="Slide Number Placeholder 6">
            <a:extLst>
              <a:ext uri="{FF2B5EF4-FFF2-40B4-BE49-F238E27FC236}">
                <a16:creationId xmlns:a16="http://schemas.microsoft.com/office/drawing/2014/main" id="{8272156D-7885-484F-A6D8-0CBECECA5812}"/>
              </a:ext>
            </a:extLst>
          </p:cNvPr>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87998442-DCDF-4622-933A-F9895919A1C1}" type="slidenum">
              <a:rPr lang="en-US" smtClean="0"/>
              <a:pPr/>
              <a:t>‹#›</a:t>
            </a:fld>
            <a:endParaRPr lang="en-US"/>
          </a:p>
        </p:txBody>
      </p:sp>
    </p:spTree>
    <p:extLst>
      <p:ext uri="{BB962C8B-B14F-4D97-AF65-F5344CB8AC3E}">
        <p14:creationId xmlns:p14="http://schemas.microsoft.com/office/powerpoint/2010/main" val="103086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F9B3A-5B33-4735-BF82-BF0CAFE7BC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A78CA0-1D26-4DD8-8180-33DADA611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1143B0-A342-4F89-9D7D-D9CFF1BE58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7DE674-5156-4284-ACCC-C7F06745C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F39AF-AB8A-4434-A4A8-5BF001D8F5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492156-8048-4ECC-B71B-95DDC2CF99AC}"/>
              </a:ext>
            </a:extLst>
          </p:cNvPr>
          <p:cNvSpPr>
            <a:spLocks noGrp="1"/>
          </p:cNvSpPr>
          <p:nvPr>
            <p:ph type="dt" sz="half" idx="10"/>
          </p:nvPr>
        </p:nvSpPr>
        <p:spPr/>
        <p:txBody>
          <a:bodyPr/>
          <a:lstStyle/>
          <a:p>
            <a:fld id="{AC891ECA-9016-46A2-BCCF-52CCF30F3C3F}" type="datetime1">
              <a:rPr lang="en-US" smtClean="0"/>
              <a:t>4/14/22</a:t>
            </a:fld>
            <a:endParaRPr lang="en-US"/>
          </a:p>
        </p:txBody>
      </p:sp>
      <p:sp>
        <p:nvSpPr>
          <p:cNvPr id="8" name="Footer Placeholder 7">
            <a:extLst>
              <a:ext uri="{FF2B5EF4-FFF2-40B4-BE49-F238E27FC236}">
                <a16:creationId xmlns:a16="http://schemas.microsoft.com/office/drawing/2014/main" id="{D2A0FEA0-DFB6-48F0-A3BE-554084C332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6E55DF-FE99-4556-B9F0-71C7002CC968}"/>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419648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4AB6-D7FC-448C-ACFA-1DA8DA663D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8AAD00-8943-4EF0-9147-E69EC149582C}"/>
              </a:ext>
            </a:extLst>
          </p:cNvPr>
          <p:cNvSpPr>
            <a:spLocks noGrp="1"/>
          </p:cNvSpPr>
          <p:nvPr>
            <p:ph type="dt" sz="half" idx="10"/>
          </p:nvPr>
        </p:nvSpPr>
        <p:spPr/>
        <p:txBody>
          <a:bodyPr/>
          <a:lstStyle/>
          <a:p>
            <a:fld id="{745F822E-6754-4396-A549-C203647D2807}" type="datetime1">
              <a:rPr lang="en-US" smtClean="0"/>
              <a:t>4/14/22</a:t>
            </a:fld>
            <a:endParaRPr lang="en-US"/>
          </a:p>
        </p:txBody>
      </p:sp>
      <p:sp>
        <p:nvSpPr>
          <p:cNvPr id="4" name="Footer Placeholder 3">
            <a:extLst>
              <a:ext uri="{FF2B5EF4-FFF2-40B4-BE49-F238E27FC236}">
                <a16:creationId xmlns:a16="http://schemas.microsoft.com/office/drawing/2014/main" id="{0FB1A657-AE01-4D0E-ABF5-2268CDA7F3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4B69B5-5DCC-46C1-9E3E-DFB05671C80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98652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842A3-5934-4906-A37C-6E398EFCBDA5}"/>
              </a:ext>
            </a:extLst>
          </p:cNvPr>
          <p:cNvSpPr>
            <a:spLocks noGrp="1"/>
          </p:cNvSpPr>
          <p:nvPr>
            <p:ph type="dt" sz="half" idx="10"/>
          </p:nvPr>
        </p:nvSpPr>
        <p:spPr/>
        <p:txBody>
          <a:bodyPr/>
          <a:lstStyle/>
          <a:p>
            <a:fld id="{0B7C82E4-F2CD-41BB-9139-5029F2805B89}" type="datetime1">
              <a:rPr lang="en-US" smtClean="0"/>
              <a:t>4/14/22</a:t>
            </a:fld>
            <a:endParaRPr lang="en-US"/>
          </a:p>
        </p:txBody>
      </p:sp>
      <p:sp>
        <p:nvSpPr>
          <p:cNvPr id="3" name="Footer Placeholder 2">
            <a:extLst>
              <a:ext uri="{FF2B5EF4-FFF2-40B4-BE49-F238E27FC236}">
                <a16:creationId xmlns:a16="http://schemas.microsoft.com/office/drawing/2014/main" id="{59493DE7-7ABF-49A1-9DED-3C4A6C295B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4DE9F6-9A27-4672-97F9-95BECCD64FE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65980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731F-BA84-4932-90BF-B7661FF966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A216A5-1666-44AC-9E60-591FD7C008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1F2D1F-8293-43BF-8E5E-8665D9DBC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19511-D1FA-4197-B45D-1C0D5765BDAE}"/>
              </a:ext>
            </a:extLst>
          </p:cNvPr>
          <p:cNvSpPr>
            <a:spLocks noGrp="1"/>
          </p:cNvSpPr>
          <p:nvPr>
            <p:ph type="dt" sz="half" idx="10"/>
          </p:nvPr>
        </p:nvSpPr>
        <p:spPr/>
        <p:txBody>
          <a:bodyPr/>
          <a:lstStyle/>
          <a:p>
            <a:fld id="{13C9C19A-62F3-4FAE-88A7-622836A2CC7E}" type="datetime1">
              <a:rPr lang="en-US" smtClean="0"/>
              <a:t>4/14/22</a:t>
            </a:fld>
            <a:endParaRPr lang="en-US"/>
          </a:p>
        </p:txBody>
      </p:sp>
      <p:sp>
        <p:nvSpPr>
          <p:cNvPr id="6" name="Footer Placeholder 5">
            <a:extLst>
              <a:ext uri="{FF2B5EF4-FFF2-40B4-BE49-F238E27FC236}">
                <a16:creationId xmlns:a16="http://schemas.microsoft.com/office/drawing/2014/main" id="{92220C7B-94DF-465E-9EE3-E6682E179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65E8F-637E-4FB1-A31A-8AFC6B43FFAB}"/>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366169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EA20A-63C7-49F9-871A-ECA6B684CC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115C03-9B82-4BBB-AE1E-70C188B18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A7D5E9-1616-4A57-B167-ABFD82D535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66080-729A-4393-B0D1-A61E015361F2}"/>
              </a:ext>
            </a:extLst>
          </p:cNvPr>
          <p:cNvSpPr>
            <a:spLocks noGrp="1"/>
          </p:cNvSpPr>
          <p:nvPr>
            <p:ph type="dt" sz="half" idx="10"/>
          </p:nvPr>
        </p:nvSpPr>
        <p:spPr/>
        <p:txBody>
          <a:bodyPr/>
          <a:lstStyle/>
          <a:p>
            <a:fld id="{9CBFB8D4-8067-4C4E-A4D8-A060ACCA2426}" type="datetime1">
              <a:rPr lang="en-US" smtClean="0"/>
              <a:t>4/14/22</a:t>
            </a:fld>
            <a:endParaRPr lang="en-US"/>
          </a:p>
        </p:txBody>
      </p:sp>
      <p:sp>
        <p:nvSpPr>
          <p:cNvPr id="6" name="Footer Placeholder 5">
            <a:extLst>
              <a:ext uri="{FF2B5EF4-FFF2-40B4-BE49-F238E27FC236}">
                <a16:creationId xmlns:a16="http://schemas.microsoft.com/office/drawing/2014/main" id="{437C10CD-88BD-4E43-BC5D-D314C9A88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A8E3E5-CF4D-4548-998E-438F92A9028F}"/>
              </a:ext>
            </a:extLst>
          </p:cNvPr>
          <p:cNvSpPr>
            <a:spLocks noGrp="1"/>
          </p:cNvSpPr>
          <p:nvPr>
            <p:ph type="sldNum" sz="quarter" idx="12"/>
          </p:nvPr>
        </p:nvSpPr>
        <p:spPr/>
        <p:txBody>
          <a:bodyPr/>
          <a:lstStyle/>
          <a:p>
            <a:fld id="{87998442-DCDF-4622-933A-F9895919A1C1}" type="slidenum">
              <a:rPr lang="en-US" smtClean="0"/>
              <a:t>‹#›</a:t>
            </a:fld>
            <a:endParaRPr lang="en-US"/>
          </a:p>
        </p:txBody>
      </p:sp>
    </p:spTree>
    <p:extLst>
      <p:ext uri="{BB962C8B-B14F-4D97-AF65-F5344CB8AC3E}">
        <p14:creationId xmlns:p14="http://schemas.microsoft.com/office/powerpoint/2010/main" val="515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688819-1E02-4CC0-AFB6-3235F3F65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D23025-E051-4358-996E-C938FB30BE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FFDD9-2E77-4491-8741-5FCE06DE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DBF34-CBA6-4FE1-B1DA-75020C6AFCC8}" type="datetime1">
              <a:rPr lang="en-US" smtClean="0"/>
              <a:t>4/14/22</a:t>
            </a:fld>
            <a:endParaRPr lang="en-US"/>
          </a:p>
        </p:txBody>
      </p:sp>
      <p:sp>
        <p:nvSpPr>
          <p:cNvPr id="5" name="Footer Placeholder 4">
            <a:extLst>
              <a:ext uri="{FF2B5EF4-FFF2-40B4-BE49-F238E27FC236}">
                <a16:creationId xmlns:a16="http://schemas.microsoft.com/office/drawing/2014/main" id="{FD943488-0D64-4B1D-A2AD-BD5726A09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A655D-E09D-4D7C-918E-9CB029EB2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998442-DCDF-4622-933A-F9895919A1C1}" type="slidenum">
              <a:rPr lang="en-US" smtClean="0"/>
              <a:t>‹#›</a:t>
            </a:fld>
            <a:endParaRPr lang="en-US"/>
          </a:p>
        </p:txBody>
      </p:sp>
    </p:spTree>
    <p:extLst>
      <p:ext uri="{BB962C8B-B14F-4D97-AF65-F5344CB8AC3E}">
        <p14:creationId xmlns:p14="http://schemas.microsoft.com/office/powerpoint/2010/main" val="3605798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568A7-00C9-4B6F-BA2A-C4C07B2ED902}"/>
              </a:ext>
            </a:extLst>
          </p:cNvPr>
          <p:cNvSpPr>
            <a:spLocks noGrp="1"/>
          </p:cNvSpPr>
          <p:nvPr>
            <p:ph type="title"/>
          </p:nvPr>
        </p:nvSpPr>
        <p:spPr>
          <a:xfrm>
            <a:off x="838200" y="268533"/>
            <a:ext cx="9934977" cy="3485658"/>
          </a:xfrm>
        </p:spPr>
        <p:txBody>
          <a:bodyPr>
            <a:normAutofit/>
          </a:bodyPr>
          <a:lstStyle/>
          <a:p>
            <a:r>
              <a:rPr lang="en-US" b="1" dirty="0">
                <a:effectLst/>
              </a:rPr>
              <a:t>An Empirical Study on Release Notes Patterns of</a:t>
            </a:r>
            <a:br>
              <a:rPr lang="en-US" b="1" dirty="0"/>
            </a:br>
            <a:r>
              <a:rPr lang="en-US" b="1" dirty="0">
                <a:effectLst/>
              </a:rPr>
              <a:t>Popular Apps in the Google Play Store</a:t>
            </a:r>
            <a:endParaRPr lang="en-US" b="1" dirty="0"/>
          </a:p>
        </p:txBody>
      </p:sp>
      <p:sp>
        <p:nvSpPr>
          <p:cNvPr id="3" name="Content Placeholder 2">
            <a:extLst>
              <a:ext uri="{FF2B5EF4-FFF2-40B4-BE49-F238E27FC236}">
                <a16:creationId xmlns:a16="http://schemas.microsoft.com/office/drawing/2014/main" id="{E67742E6-303F-4E3A-864A-507AD4592B42}"/>
              </a:ext>
            </a:extLst>
          </p:cNvPr>
          <p:cNvSpPr>
            <a:spLocks noGrp="1"/>
          </p:cNvSpPr>
          <p:nvPr>
            <p:ph idx="1"/>
          </p:nvPr>
        </p:nvSpPr>
        <p:spPr>
          <a:xfrm>
            <a:off x="838200" y="3309869"/>
            <a:ext cx="10515600" cy="2867093"/>
          </a:xfrm>
        </p:spPr>
        <p:txBody>
          <a:bodyPr/>
          <a:lstStyle/>
          <a:p>
            <a:pPr marL="0" indent="0">
              <a:buNone/>
            </a:pPr>
            <a:r>
              <a:rPr lang="en-US" b="1" dirty="0">
                <a:effectLst/>
              </a:rPr>
              <a:t>Aidan Yang </a:t>
            </a:r>
            <a:r>
              <a:rPr lang="en-US" dirty="0">
                <a:effectLst/>
              </a:rPr>
              <a:t>· Safwat Hassan · Ying Zou · Ahmed E. Hassan</a:t>
            </a:r>
            <a:endParaRPr lang="en-US" dirty="0"/>
          </a:p>
        </p:txBody>
      </p:sp>
      <p:sp>
        <p:nvSpPr>
          <p:cNvPr id="4" name="Slide Number Placeholder 3">
            <a:extLst>
              <a:ext uri="{FF2B5EF4-FFF2-40B4-BE49-F238E27FC236}">
                <a16:creationId xmlns:a16="http://schemas.microsoft.com/office/drawing/2014/main" id="{D95110DC-4EF0-41EE-A7D2-EDE34BA8560D}"/>
              </a:ext>
            </a:extLst>
          </p:cNvPr>
          <p:cNvSpPr>
            <a:spLocks noGrp="1"/>
          </p:cNvSpPr>
          <p:nvPr>
            <p:ph type="sldNum" sz="quarter" idx="12"/>
          </p:nvPr>
        </p:nvSpPr>
        <p:spPr/>
        <p:txBody>
          <a:bodyPr/>
          <a:lstStyle/>
          <a:p>
            <a:fld id="{87998442-DCDF-4622-933A-F9895919A1C1}" type="slidenum">
              <a:rPr lang="en-US" smtClean="0"/>
              <a:t>1</a:t>
            </a:fld>
            <a:endParaRPr lang="en-US"/>
          </a:p>
        </p:txBody>
      </p:sp>
      <p:pic>
        <p:nvPicPr>
          <p:cNvPr id="6" name="Picture 5">
            <a:extLst>
              <a:ext uri="{FF2B5EF4-FFF2-40B4-BE49-F238E27FC236}">
                <a16:creationId xmlns:a16="http://schemas.microsoft.com/office/drawing/2014/main" id="{157E91E9-3D14-4A01-BF38-5F2A121A36D5}"/>
              </a:ext>
            </a:extLst>
          </p:cNvPr>
          <p:cNvPicPr>
            <a:picLocks noChangeAspect="1"/>
          </p:cNvPicPr>
          <p:nvPr/>
        </p:nvPicPr>
        <p:blipFill>
          <a:blip r:embed="rId3"/>
          <a:stretch>
            <a:fillRect/>
          </a:stretch>
        </p:blipFill>
        <p:spPr>
          <a:xfrm>
            <a:off x="7485293" y="4039061"/>
            <a:ext cx="2501149" cy="1853030"/>
          </a:xfrm>
          <a:prstGeom prst="rect">
            <a:avLst/>
          </a:prstGeom>
        </p:spPr>
      </p:pic>
      <p:pic>
        <p:nvPicPr>
          <p:cNvPr id="8" name="Picture 7">
            <a:extLst>
              <a:ext uri="{FF2B5EF4-FFF2-40B4-BE49-F238E27FC236}">
                <a16:creationId xmlns:a16="http://schemas.microsoft.com/office/drawing/2014/main" id="{E1FBDAD7-8BD2-4D17-9F54-6B45F80CC62E}"/>
              </a:ext>
            </a:extLst>
          </p:cNvPr>
          <p:cNvPicPr>
            <a:picLocks noChangeAspect="1"/>
          </p:cNvPicPr>
          <p:nvPr/>
        </p:nvPicPr>
        <p:blipFill>
          <a:blip r:embed="rId4"/>
          <a:stretch>
            <a:fillRect/>
          </a:stretch>
        </p:blipFill>
        <p:spPr>
          <a:xfrm>
            <a:off x="3822245" y="4278147"/>
            <a:ext cx="3449800" cy="1374859"/>
          </a:xfrm>
          <a:prstGeom prst="rect">
            <a:avLst/>
          </a:prstGeom>
        </p:spPr>
      </p:pic>
      <p:pic>
        <p:nvPicPr>
          <p:cNvPr id="7" name="Picture 6">
            <a:extLst>
              <a:ext uri="{FF2B5EF4-FFF2-40B4-BE49-F238E27FC236}">
                <a16:creationId xmlns:a16="http://schemas.microsoft.com/office/drawing/2014/main" id="{A489B64F-5DAD-4B67-A6EE-E5AD0FE72C91}"/>
              </a:ext>
            </a:extLst>
          </p:cNvPr>
          <p:cNvPicPr>
            <a:picLocks noChangeAspect="1"/>
          </p:cNvPicPr>
          <p:nvPr/>
        </p:nvPicPr>
        <p:blipFill>
          <a:blip r:embed="rId5"/>
          <a:stretch>
            <a:fillRect/>
          </a:stretch>
        </p:blipFill>
        <p:spPr>
          <a:xfrm>
            <a:off x="1051448" y="4039061"/>
            <a:ext cx="2557549" cy="1853030"/>
          </a:xfrm>
          <a:prstGeom prst="rect">
            <a:avLst/>
          </a:prstGeom>
        </p:spPr>
      </p:pic>
    </p:spTree>
    <p:extLst>
      <p:ext uri="{BB962C8B-B14F-4D97-AF65-F5344CB8AC3E}">
        <p14:creationId xmlns:p14="http://schemas.microsoft.com/office/powerpoint/2010/main" val="251876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effectLst/>
                <a:latin typeface="Arial" panose="020B0604020202020204" pitchFamily="34" charset="0"/>
              </a:rPr>
              <a:t>RQ1: What are the release notes </a:t>
            </a:r>
            <a:r>
              <a:rPr lang="en-US" sz="3600" dirty="0">
                <a:solidFill>
                  <a:srgbClr val="C00000"/>
                </a:solidFill>
                <a:effectLst/>
                <a:latin typeface="Arial" panose="020B0604020202020204" pitchFamily="34" charset="0"/>
              </a:rPr>
              <a:t>update patterns</a:t>
            </a:r>
            <a:r>
              <a:rPr lang="en-US" sz="3600" dirty="0">
                <a:effectLst/>
                <a:latin typeface="Arial" panose="020B0604020202020204" pitchFamily="34" charset="0"/>
              </a:rPr>
              <a:t>?</a:t>
            </a:r>
          </a:p>
          <a:p>
            <a:pPr marL="0" indent="0">
              <a:buNone/>
            </a:pPr>
            <a:endParaRPr lang="en-US" sz="3600" dirty="0">
              <a:effectLst/>
              <a:latin typeface="Arial" panose="020B0604020202020204" pitchFamily="34" charset="0"/>
            </a:endParaRPr>
          </a:p>
          <a:p>
            <a:r>
              <a:rPr lang="en-US" sz="3600" dirty="0">
                <a:solidFill>
                  <a:schemeClr val="bg2">
                    <a:lumMod val="75000"/>
                  </a:schemeClr>
                </a:solidFill>
                <a:effectLst/>
                <a:latin typeface="Arial" panose="020B0604020202020204" pitchFamily="34" charset="0"/>
              </a:rPr>
              <a:t>RQ2: What are the characteristics of the apps that follow a certain release notes pattern?</a:t>
            </a:r>
            <a:endParaRPr lang="en-US" sz="3600" dirty="0">
              <a:solidFill>
                <a:schemeClr val="bg2">
                  <a:lumMod val="75000"/>
                </a:schemeClr>
              </a:solidFill>
              <a:latin typeface="Arial" panose="020B0604020202020204" pitchFamily="34" charset="0"/>
            </a:endParaRPr>
          </a:p>
          <a:p>
            <a:pPr marL="0" indent="0">
              <a:buNone/>
            </a:pPr>
            <a:endParaRPr lang="en-US" sz="3600" dirty="0">
              <a:solidFill>
                <a:schemeClr val="bg2">
                  <a:lumMod val="75000"/>
                </a:schemeClr>
              </a:solidFill>
              <a:latin typeface="Arial" panose="020B0604020202020204" pitchFamily="34" charset="0"/>
            </a:endParaRPr>
          </a:p>
          <a:p>
            <a:r>
              <a:rPr lang="en-US" sz="3600" dirty="0">
                <a:solidFill>
                  <a:schemeClr val="bg2">
                    <a:lumMod val="90000"/>
                  </a:schemeClr>
                </a:solidFill>
                <a:effectLst/>
                <a:latin typeface="Arial" panose="020B0604020202020204" pitchFamily="34" charset="0"/>
              </a:rPr>
              <a:t>RQ3: </a:t>
            </a:r>
            <a:r>
              <a:rPr lang="en-US" sz="3600" dirty="0">
                <a:solidFill>
                  <a:schemeClr val="bg2">
                    <a:lumMod val="90000"/>
                  </a:schemeClr>
                </a:solidFill>
                <a:latin typeface="Arial" panose="020B0604020202020204" pitchFamily="34" charset="0"/>
              </a:rPr>
              <a:t>Do </a:t>
            </a:r>
            <a:r>
              <a:rPr lang="en-US" sz="3600" dirty="0">
                <a:solidFill>
                  <a:schemeClr val="bg2">
                    <a:lumMod val="90000"/>
                  </a:schemeClr>
                </a:solidFill>
                <a:effectLst/>
                <a:latin typeface="Arial" panose="020B0604020202020204" pitchFamily="34" charset="0"/>
              </a:rPr>
              <a:t>developers ever </a:t>
            </a:r>
            <a:r>
              <a:rPr lang="en-US" sz="3600" dirty="0">
                <a:solidFill>
                  <a:schemeClr val="bg2">
                    <a:lumMod val="90000"/>
                  </a:schemeClr>
                </a:solidFill>
                <a:latin typeface="Arial" panose="020B0604020202020204" pitchFamily="34" charset="0"/>
              </a:rPr>
              <a:t>change</a:t>
            </a:r>
            <a:r>
              <a:rPr lang="en-US" sz="3600" dirty="0">
                <a:solidFill>
                  <a:schemeClr val="bg2">
                    <a:lumMod val="90000"/>
                  </a:schemeClr>
                </a:solidFill>
                <a:effectLst/>
                <a:latin typeface="Arial" panose="020B0604020202020204" pitchFamily="34" charset="0"/>
              </a:rPr>
              <a:t> their release notes pattern? </a:t>
            </a:r>
            <a:endParaRPr lang="en-US" sz="3600" dirty="0">
              <a:solidFill>
                <a:schemeClr val="bg2">
                  <a:lumMod val="90000"/>
                </a:schemeClr>
              </a:solidFill>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10</a:t>
            </a:fld>
            <a:endParaRPr lang="en-US"/>
          </a:p>
        </p:txBody>
      </p:sp>
    </p:spTree>
    <p:extLst>
      <p:ext uri="{BB962C8B-B14F-4D97-AF65-F5344CB8AC3E}">
        <p14:creationId xmlns:p14="http://schemas.microsoft.com/office/powerpoint/2010/main" val="159879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11</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pPr algn="ctr"/>
            <a:r>
              <a:rPr lang="en-US" sz="4000" b="1" dirty="0">
                <a:solidFill>
                  <a:srgbClr val="C00000"/>
                </a:solidFill>
              </a:rPr>
              <a:t>We Observe 6 Release Note Patterns</a:t>
            </a:r>
            <a:endParaRPr lang="en-US" sz="4000" dirty="0"/>
          </a:p>
        </p:txBody>
      </p:sp>
      <p:pic>
        <p:nvPicPr>
          <p:cNvPr id="9" name="Picture 8" descr="Text, letter&#10;&#10;Description automatically generated">
            <a:extLst>
              <a:ext uri="{FF2B5EF4-FFF2-40B4-BE49-F238E27FC236}">
                <a16:creationId xmlns:a16="http://schemas.microsoft.com/office/drawing/2014/main" id="{8A1C7F0E-C370-4382-A18A-5ABE1C830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503" y="1384701"/>
            <a:ext cx="4103974" cy="1632668"/>
          </a:xfrm>
          <a:prstGeom prst="rect">
            <a:avLst/>
          </a:prstGeom>
        </p:spPr>
      </p:pic>
      <p:pic>
        <p:nvPicPr>
          <p:cNvPr id="13" name="Picture 12" descr="Text, letter&#10;&#10;Description automatically generated">
            <a:extLst>
              <a:ext uri="{FF2B5EF4-FFF2-40B4-BE49-F238E27FC236}">
                <a16:creationId xmlns:a16="http://schemas.microsoft.com/office/drawing/2014/main" id="{7E874403-19F9-44A6-B48E-FA77C8C935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801069"/>
            <a:ext cx="4282440" cy="1726302"/>
          </a:xfrm>
          <a:prstGeom prst="rect">
            <a:avLst/>
          </a:prstGeom>
        </p:spPr>
      </p:pic>
      <p:pic>
        <p:nvPicPr>
          <p:cNvPr id="15" name="Picture 14" descr="Letter&#10;&#10;Description automatically generated">
            <a:extLst>
              <a:ext uri="{FF2B5EF4-FFF2-40B4-BE49-F238E27FC236}">
                <a16:creationId xmlns:a16="http://schemas.microsoft.com/office/drawing/2014/main" id="{3BF290BC-2F6B-426B-933F-0B4BAA496E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5233" y="3032625"/>
            <a:ext cx="4103973" cy="1652515"/>
          </a:xfrm>
          <a:prstGeom prst="rect">
            <a:avLst/>
          </a:prstGeom>
        </p:spPr>
      </p:pic>
      <p:pic>
        <p:nvPicPr>
          <p:cNvPr id="17" name="Picture 16">
            <a:extLst>
              <a:ext uri="{FF2B5EF4-FFF2-40B4-BE49-F238E27FC236}">
                <a16:creationId xmlns:a16="http://schemas.microsoft.com/office/drawing/2014/main" id="{134A3EAD-6284-4A23-AC27-746659880DF3}"/>
              </a:ext>
            </a:extLst>
          </p:cNvPr>
          <p:cNvPicPr>
            <a:picLocks noChangeAspect="1"/>
          </p:cNvPicPr>
          <p:nvPr/>
        </p:nvPicPr>
        <p:blipFill>
          <a:blip r:embed="rId6"/>
          <a:stretch>
            <a:fillRect/>
          </a:stretch>
        </p:blipFill>
        <p:spPr>
          <a:xfrm>
            <a:off x="666276" y="1537041"/>
            <a:ext cx="4871198" cy="4643681"/>
          </a:xfrm>
          <a:prstGeom prst="rect">
            <a:avLst/>
          </a:prstGeom>
        </p:spPr>
      </p:pic>
    </p:spTree>
    <p:extLst>
      <p:ext uri="{BB962C8B-B14F-4D97-AF65-F5344CB8AC3E}">
        <p14:creationId xmlns:p14="http://schemas.microsoft.com/office/powerpoint/2010/main" val="334502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solidFill>
                  <a:schemeClr val="bg2">
                    <a:lumMod val="75000"/>
                  </a:schemeClr>
                </a:solidFill>
                <a:effectLst/>
                <a:latin typeface="Arial" panose="020B0604020202020204" pitchFamily="34" charset="0"/>
              </a:rPr>
              <a:t>RQ1: What are the release notes update patterns?</a:t>
            </a:r>
          </a:p>
          <a:p>
            <a:pPr marL="0" indent="0">
              <a:buNone/>
            </a:pPr>
            <a:endParaRPr lang="en-US" sz="3600" dirty="0">
              <a:effectLst/>
              <a:latin typeface="Arial" panose="020B0604020202020204" pitchFamily="34" charset="0"/>
            </a:endParaRPr>
          </a:p>
          <a:p>
            <a:r>
              <a:rPr lang="en-US" sz="3600" dirty="0">
                <a:effectLst/>
                <a:latin typeface="Arial" panose="020B0604020202020204" pitchFamily="34" charset="0"/>
              </a:rPr>
              <a:t>RQ2: What are the </a:t>
            </a:r>
            <a:r>
              <a:rPr lang="en-US" sz="3600" dirty="0">
                <a:solidFill>
                  <a:srgbClr val="C00000"/>
                </a:solidFill>
                <a:effectLst/>
                <a:latin typeface="Arial" panose="020B0604020202020204" pitchFamily="34" charset="0"/>
              </a:rPr>
              <a:t>characteristics</a:t>
            </a:r>
            <a:r>
              <a:rPr lang="en-US" sz="3600" dirty="0">
                <a:effectLst/>
                <a:latin typeface="Arial" panose="020B0604020202020204" pitchFamily="34" charset="0"/>
              </a:rPr>
              <a:t> of the apps that follow a certain release notes pattern?</a:t>
            </a:r>
            <a:endParaRPr lang="en-US" sz="3600" dirty="0">
              <a:latin typeface="Arial" panose="020B0604020202020204" pitchFamily="34" charset="0"/>
            </a:endParaRPr>
          </a:p>
          <a:p>
            <a:pPr marL="0" indent="0">
              <a:buNone/>
            </a:pPr>
            <a:endParaRPr lang="en-US" sz="3600" dirty="0">
              <a:solidFill>
                <a:schemeClr val="bg2">
                  <a:lumMod val="75000"/>
                </a:schemeClr>
              </a:solidFill>
              <a:latin typeface="Arial" panose="020B0604020202020204" pitchFamily="34" charset="0"/>
            </a:endParaRPr>
          </a:p>
          <a:p>
            <a:r>
              <a:rPr lang="en-US" sz="3600" dirty="0">
                <a:solidFill>
                  <a:schemeClr val="bg2">
                    <a:lumMod val="90000"/>
                  </a:schemeClr>
                </a:solidFill>
                <a:effectLst/>
                <a:latin typeface="Arial" panose="020B0604020202020204" pitchFamily="34" charset="0"/>
              </a:rPr>
              <a:t>RQ3: </a:t>
            </a:r>
            <a:r>
              <a:rPr lang="en-US" sz="3600" dirty="0">
                <a:solidFill>
                  <a:schemeClr val="bg2">
                    <a:lumMod val="90000"/>
                  </a:schemeClr>
                </a:solidFill>
                <a:latin typeface="Arial" panose="020B0604020202020204" pitchFamily="34" charset="0"/>
              </a:rPr>
              <a:t>Do </a:t>
            </a:r>
            <a:r>
              <a:rPr lang="en-US" sz="3600" dirty="0">
                <a:solidFill>
                  <a:schemeClr val="bg2">
                    <a:lumMod val="90000"/>
                  </a:schemeClr>
                </a:solidFill>
                <a:effectLst/>
                <a:latin typeface="Arial" panose="020B0604020202020204" pitchFamily="34" charset="0"/>
              </a:rPr>
              <a:t>developers ever </a:t>
            </a:r>
            <a:r>
              <a:rPr lang="en-US" sz="3600" dirty="0">
                <a:solidFill>
                  <a:schemeClr val="bg2">
                    <a:lumMod val="90000"/>
                  </a:schemeClr>
                </a:solidFill>
                <a:latin typeface="Arial" panose="020B0604020202020204" pitchFamily="34" charset="0"/>
              </a:rPr>
              <a:t>change</a:t>
            </a:r>
            <a:r>
              <a:rPr lang="en-US" sz="3600" dirty="0">
                <a:solidFill>
                  <a:schemeClr val="bg2">
                    <a:lumMod val="90000"/>
                  </a:schemeClr>
                </a:solidFill>
                <a:effectLst/>
                <a:latin typeface="Arial" panose="020B0604020202020204" pitchFamily="34" charset="0"/>
              </a:rPr>
              <a:t> their release notes pattern? </a:t>
            </a:r>
            <a:endParaRPr lang="en-US" sz="3600" dirty="0">
              <a:solidFill>
                <a:schemeClr val="bg2">
                  <a:lumMod val="90000"/>
                </a:schemeClr>
              </a:solidFill>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12</a:t>
            </a:fld>
            <a:endParaRPr lang="en-US"/>
          </a:p>
        </p:txBody>
      </p:sp>
    </p:spTree>
    <p:extLst>
      <p:ext uri="{BB962C8B-B14F-4D97-AF65-F5344CB8AC3E}">
        <p14:creationId xmlns:p14="http://schemas.microsoft.com/office/powerpoint/2010/main" val="219514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13</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844730" y="281170"/>
            <a:ext cx="4380413" cy="1850679"/>
          </a:xfrm>
        </p:spPr>
        <p:txBody>
          <a:bodyPr>
            <a:normAutofit/>
          </a:bodyPr>
          <a:lstStyle/>
          <a:p>
            <a:pPr algn="ctr"/>
            <a:r>
              <a:rPr lang="en-US" sz="4000" b="1" dirty="0">
                <a:solidFill>
                  <a:srgbClr val="C00000"/>
                </a:solidFill>
              </a:rPr>
              <a:t>RQ2 Approach: Regression Models</a:t>
            </a:r>
            <a:endParaRPr lang="en-US" sz="4000" dirty="0"/>
          </a:p>
        </p:txBody>
      </p:sp>
      <p:sp>
        <p:nvSpPr>
          <p:cNvPr id="14" name="TextBox 13">
            <a:extLst>
              <a:ext uri="{FF2B5EF4-FFF2-40B4-BE49-F238E27FC236}">
                <a16:creationId xmlns:a16="http://schemas.microsoft.com/office/drawing/2014/main" id="{71CB9114-95A8-4F74-96A2-949603061FAA}"/>
              </a:ext>
            </a:extLst>
          </p:cNvPr>
          <p:cNvSpPr txBox="1"/>
          <p:nvPr/>
        </p:nvSpPr>
        <p:spPr>
          <a:xfrm>
            <a:off x="943019" y="3565832"/>
            <a:ext cx="4713559" cy="2308324"/>
          </a:xfrm>
          <a:prstGeom prst="rect">
            <a:avLst/>
          </a:prstGeom>
          <a:noFill/>
        </p:spPr>
        <p:txBody>
          <a:bodyPr wrap="square">
            <a:spAutoFit/>
          </a:bodyPr>
          <a:lstStyle/>
          <a:p>
            <a:pPr algn="l"/>
            <a:endParaRPr lang="en-US" sz="2400" b="0" i="0" u="none" strike="noStrike" baseline="0" dirty="0">
              <a:latin typeface="Calibri" panose="020F0502020204030204" pitchFamily="34" charset="0"/>
              <a:cs typeface="Calibri" panose="020F0502020204030204" pitchFamily="34" charset="0"/>
            </a:endParaRPr>
          </a:p>
          <a:p>
            <a:pPr algn="l"/>
            <a:r>
              <a:rPr lang="en-US" sz="2400" b="0" i="0" u="none" strike="noStrike" baseline="0" dirty="0">
                <a:latin typeface="Calibri" panose="020F0502020204030204" pitchFamily="34" charset="0"/>
                <a:cs typeface="Calibri" panose="020F0502020204030204" pitchFamily="34" charset="0"/>
              </a:rPr>
              <a:t>We build </a:t>
            </a:r>
            <a:r>
              <a:rPr lang="en-US" sz="2400" dirty="0">
                <a:solidFill>
                  <a:srgbClr val="C00000"/>
                </a:solidFill>
                <a:latin typeface="Calibri" panose="020F0502020204030204" pitchFamily="34" charset="0"/>
                <a:cs typeface="Calibri" panose="020F0502020204030204" pitchFamily="34" charset="0"/>
              </a:rPr>
              <a:t>6 </a:t>
            </a:r>
            <a:r>
              <a:rPr lang="en-US" sz="2400" i="0" u="none" strike="noStrike" baseline="0" dirty="0">
                <a:solidFill>
                  <a:srgbClr val="C00000"/>
                </a:solidFill>
                <a:latin typeface="Calibri" panose="020F0502020204030204" pitchFamily="34" charset="0"/>
                <a:cs typeface="Calibri" panose="020F0502020204030204" pitchFamily="34" charset="0"/>
              </a:rPr>
              <a:t>logistic regression models</a:t>
            </a:r>
            <a:r>
              <a:rPr lang="en-US" sz="2400" i="0" u="none" strike="noStrike" baseline="0" dirty="0">
                <a:latin typeface="Calibri" panose="020F0502020204030204" pitchFamily="34" charset="0"/>
                <a:cs typeface="Calibri" panose="020F0502020204030204" pitchFamily="34" charset="0"/>
              </a:rPr>
              <a:t> on each of the 6 patterns</a:t>
            </a:r>
            <a:r>
              <a:rPr lang="en-US" sz="2400" b="1" i="0" u="none" strike="noStrike" baseline="0" dirty="0">
                <a:latin typeface="Calibri" panose="020F0502020204030204" pitchFamily="34" charset="0"/>
                <a:cs typeface="Calibri" panose="020F0502020204030204" pitchFamily="34" charset="0"/>
              </a:rPr>
              <a:t> </a:t>
            </a:r>
            <a:r>
              <a:rPr lang="en-US" sz="2400" b="0" i="0" u="none" strike="noStrike" baseline="0" dirty="0">
                <a:latin typeface="Calibri" panose="020F0502020204030204" pitchFamily="34" charset="0"/>
                <a:cs typeface="Calibri" panose="020F0502020204030204" pitchFamily="34" charset="0"/>
              </a:rPr>
              <a:t>to observe if certain app attributes are correlated with release note patterns. </a:t>
            </a:r>
          </a:p>
        </p:txBody>
      </p:sp>
      <p:pic>
        <p:nvPicPr>
          <p:cNvPr id="3" name="Picture 2">
            <a:extLst>
              <a:ext uri="{FF2B5EF4-FFF2-40B4-BE49-F238E27FC236}">
                <a16:creationId xmlns:a16="http://schemas.microsoft.com/office/drawing/2014/main" id="{12693CC8-FDBD-4FAA-AB9A-A357211E7586}"/>
              </a:ext>
            </a:extLst>
          </p:cNvPr>
          <p:cNvPicPr>
            <a:picLocks noChangeAspect="1"/>
          </p:cNvPicPr>
          <p:nvPr/>
        </p:nvPicPr>
        <p:blipFill>
          <a:blip r:embed="rId3"/>
          <a:stretch>
            <a:fillRect/>
          </a:stretch>
        </p:blipFill>
        <p:spPr>
          <a:xfrm>
            <a:off x="6278881" y="572523"/>
            <a:ext cx="2968554" cy="5783827"/>
          </a:xfrm>
          <a:prstGeom prst="rect">
            <a:avLst/>
          </a:prstGeom>
        </p:spPr>
      </p:pic>
      <p:pic>
        <p:nvPicPr>
          <p:cNvPr id="10" name="Picture 9">
            <a:extLst>
              <a:ext uri="{FF2B5EF4-FFF2-40B4-BE49-F238E27FC236}">
                <a16:creationId xmlns:a16="http://schemas.microsoft.com/office/drawing/2014/main" id="{FB5D5434-9F97-45EC-8DE8-A3AD7F32CB1F}"/>
              </a:ext>
            </a:extLst>
          </p:cNvPr>
          <p:cNvPicPr>
            <a:picLocks noChangeAspect="1"/>
          </p:cNvPicPr>
          <p:nvPr/>
        </p:nvPicPr>
        <p:blipFill>
          <a:blip r:embed="rId4"/>
          <a:stretch>
            <a:fillRect/>
          </a:stretch>
        </p:blipFill>
        <p:spPr>
          <a:xfrm>
            <a:off x="1046023" y="2001102"/>
            <a:ext cx="4244124" cy="1534414"/>
          </a:xfrm>
          <a:prstGeom prst="rect">
            <a:avLst/>
          </a:prstGeom>
        </p:spPr>
      </p:pic>
      <p:cxnSp>
        <p:nvCxnSpPr>
          <p:cNvPr id="12" name="Straight Arrow Connector 11">
            <a:extLst>
              <a:ext uri="{FF2B5EF4-FFF2-40B4-BE49-F238E27FC236}">
                <a16:creationId xmlns:a16="http://schemas.microsoft.com/office/drawing/2014/main" id="{B724EC96-9E9B-40B4-8C7E-EE41397A5661}"/>
              </a:ext>
            </a:extLst>
          </p:cNvPr>
          <p:cNvCxnSpPr>
            <a:cxnSpLocks/>
          </p:cNvCxnSpPr>
          <p:nvPr/>
        </p:nvCxnSpPr>
        <p:spPr>
          <a:xfrm flipH="1" flipV="1">
            <a:off x="9344027" y="3573627"/>
            <a:ext cx="508312" cy="1847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CBC6EEDB-82E9-49E4-8E59-26B46CE86964}"/>
              </a:ext>
            </a:extLst>
          </p:cNvPr>
          <p:cNvSpPr txBox="1"/>
          <p:nvPr/>
        </p:nvSpPr>
        <p:spPr>
          <a:xfrm>
            <a:off x="9708220" y="3705144"/>
            <a:ext cx="4713559" cy="461665"/>
          </a:xfrm>
          <a:prstGeom prst="rect">
            <a:avLst/>
          </a:prstGeom>
          <a:noFill/>
        </p:spPr>
        <p:txBody>
          <a:bodyPr wrap="square">
            <a:spAutoFit/>
          </a:bodyPr>
          <a:lstStyle/>
          <a:p>
            <a:pPr algn="l"/>
            <a:r>
              <a:rPr lang="en-US" sz="2400" b="0" i="0" u="none" strike="noStrike" baseline="0" dirty="0">
                <a:latin typeface="Calibri" panose="020F0502020204030204" pitchFamily="34" charset="0"/>
                <a:cs typeface="Calibri" panose="020F0502020204030204" pitchFamily="34" charset="0"/>
              </a:rPr>
              <a:t>Significant</a:t>
            </a:r>
          </a:p>
        </p:txBody>
      </p:sp>
      <p:cxnSp>
        <p:nvCxnSpPr>
          <p:cNvPr id="27" name="Straight Arrow Connector 26">
            <a:extLst>
              <a:ext uri="{FF2B5EF4-FFF2-40B4-BE49-F238E27FC236}">
                <a16:creationId xmlns:a16="http://schemas.microsoft.com/office/drawing/2014/main" id="{2E197FEB-CA91-49B8-A587-A32659EFB396}"/>
              </a:ext>
            </a:extLst>
          </p:cNvPr>
          <p:cNvCxnSpPr>
            <a:cxnSpLocks/>
          </p:cNvCxnSpPr>
          <p:nvPr/>
        </p:nvCxnSpPr>
        <p:spPr>
          <a:xfrm flipH="1">
            <a:off x="9344027" y="4118018"/>
            <a:ext cx="468160" cy="12557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6162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F143-4D21-4114-8178-31D3B8F23B6C}"/>
              </a:ext>
            </a:extLst>
          </p:cNvPr>
          <p:cNvSpPr>
            <a:spLocks noGrp="1"/>
          </p:cNvSpPr>
          <p:nvPr>
            <p:ph type="title"/>
          </p:nvPr>
        </p:nvSpPr>
        <p:spPr/>
        <p:txBody>
          <a:bodyPr/>
          <a:lstStyle/>
          <a:p>
            <a:r>
              <a:rPr lang="en-US" sz="4400" b="1" dirty="0">
                <a:solidFill>
                  <a:srgbClr val="C00000"/>
                </a:solidFill>
              </a:rPr>
              <a:t>Models Results</a:t>
            </a:r>
            <a:endParaRPr lang="en-US" dirty="0"/>
          </a:p>
        </p:txBody>
      </p:sp>
      <p:sp>
        <p:nvSpPr>
          <p:cNvPr id="3" name="Content Placeholder 2">
            <a:extLst>
              <a:ext uri="{FF2B5EF4-FFF2-40B4-BE49-F238E27FC236}">
                <a16:creationId xmlns:a16="http://schemas.microsoft.com/office/drawing/2014/main" id="{A48483C2-5AC8-4834-8E9D-0639C227CF5D}"/>
              </a:ext>
            </a:extLst>
          </p:cNvPr>
          <p:cNvSpPr>
            <a:spLocks noGrp="1"/>
          </p:cNvSpPr>
          <p:nvPr>
            <p:ph idx="1"/>
          </p:nvPr>
        </p:nvSpPr>
        <p:spPr>
          <a:xfrm>
            <a:off x="838200" y="1825625"/>
            <a:ext cx="10515600" cy="1231009"/>
          </a:xfrm>
        </p:spPr>
        <p:txBody>
          <a:bodyPr/>
          <a:lstStyle/>
          <a:p>
            <a:r>
              <a:rPr lang="en-US" dirty="0">
                <a:effectLst/>
              </a:rPr>
              <a:t>Apps in patterns 2 and 5 with updating release notes tend to have a </a:t>
            </a:r>
            <a:r>
              <a:rPr lang="en-US" dirty="0">
                <a:solidFill>
                  <a:srgbClr val="C00000"/>
                </a:solidFill>
                <a:effectLst/>
              </a:rPr>
              <a:t>lower number of releases</a:t>
            </a:r>
            <a:r>
              <a:rPr lang="en-US" dirty="0">
                <a:effectLst/>
              </a:rPr>
              <a:t>. </a:t>
            </a:r>
          </a:p>
        </p:txBody>
      </p:sp>
      <p:sp>
        <p:nvSpPr>
          <p:cNvPr id="4" name="Slide Number Placeholder 3">
            <a:extLst>
              <a:ext uri="{FF2B5EF4-FFF2-40B4-BE49-F238E27FC236}">
                <a16:creationId xmlns:a16="http://schemas.microsoft.com/office/drawing/2014/main" id="{8D565DAD-AD37-4FCF-A40C-38A31691AA60}"/>
              </a:ext>
            </a:extLst>
          </p:cNvPr>
          <p:cNvSpPr>
            <a:spLocks noGrp="1"/>
          </p:cNvSpPr>
          <p:nvPr>
            <p:ph type="sldNum" sz="quarter" idx="12"/>
          </p:nvPr>
        </p:nvSpPr>
        <p:spPr/>
        <p:txBody>
          <a:bodyPr/>
          <a:lstStyle/>
          <a:p>
            <a:fld id="{87998442-DCDF-4622-933A-F9895919A1C1}" type="slidenum">
              <a:rPr lang="en-US" smtClean="0"/>
              <a:t>14</a:t>
            </a:fld>
            <a:endParaRPr lang="en-US"/>
          </a:p>
        </p:txBody>
      </p:sp>
      <p:sp>
        <p:nvSpPr>
          <p:cNvPr id="8" name="TextBox 7">
            <a:extLst>
              <a:ext uri="{FF2B5EF4-FFF2-40B4-BE49-F238E27FC236}">
                <a16:creationId xmlns:a16="http://schemas.microsoft.com/office/drawing/2014/main" id="{EC737060-2AE1-4A73-B7EC-7E6BEC7F04BC}"/>
              </a:ext>
            </a:extLst>
          </p:cNvPr>
          <p:cNvSpPr txBox="1"/>
          <p:nvPr/>
        </p:nvSpPr>
        <p:spPr>
          <a:xfrm>
            <a:off x="838200" y="3056634"/>
            <a:ext cx="9870440" cy="86793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Apps in pattern 6 that have long, rising-updatability release notes tend to have a </a:t>
            </a: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higher user response rate</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than other apps. </a:t>
            </a:r>
          </a:p>
        </p:txBody>
      </p:sp>
      <p:sp>
        <p:nvSpPr>
          <p:cNvPr id="10" name="TextBox 9">
            <a:extLst>
              <a:ext uri="{FF2B5EF4-FFF2-40B4-BE49-F238E27FC236}">
                <a16:creationId xmlns:a16="http://schemas.microsoft.com/office/drawing/2014/main" id="{68101FA1-F90B-4CB8-AF0D-FD1C5E4C9038}"/>
              </a:ext>
            </a:extLst>
          </p:cNvPr>
          <p:cNvSpPr txBox="1"/>
          <p:nvPr/>
        </p:nvSpPr>
        <p:spPr>
          <a:xfrm>
            <a:off x="789940" y="4363262"/>
            <a:ext cx="10612120" cy="867930"/>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Apps in pattern 5 that have long and updating release notes have higher </a:t>
            </a:r>
            <a:r>
              <a:rPr kumimoji="0" lang="en-US" sz="2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perceived quality releases </a:t>
            </a:r>
            <a:r>
              <a:rPr kumimoji="0" lang="en-US" sz="2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compared to other apps.</a:t>
            </a:r>
          </a:p>
        </p:txBody>
      </p:sp>
    </p:spTree>
    <p:extLst>
      <p:ext uri="{BB962C8B-B14F-4D97-AF65-F5344CB8AC3E}">
        <p14:creationId xmlns:p14="http://schemas.microsoft.com/office/powerpoint/2010/main" val="403837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4351338"/>
          </a:xfrm>
        </p:spPr>
        <p:txBody>
          <a:bodyPr>
            <a:noAutofit/>
          </a:bodyPr>
          <a:lstStyle/>
          <a:p>
            <a:r>
              <a:rPr lang="en-US" sz="3600" dirty="0">
                <a:solidFill>
                  <a:schemeClr val="bg2">
                    <a:lumMod val="75000"/>
                  </a:schemeClr>
                </a:solidFill>
                <a:effectLst/>
                <a:latin typeface="Arial" panose="020B0604020202020204" pitchFamily="34" charset="0"/>
              </a:rPr>
              <a:t>RQ1: What are the release notes update patterns?</a:t>
            </a:r>
          </a:p>
          <a:p>
            <a:pPr marL="0" indent="0">
              <a:buNone/>
            </a:pPr>
            <a:endParaRPr lang="en-US" sz="3600" dirty="0">
              <a:solidFill>
                <a:schemeClr val="bg2">
                  <a:lumMod val="75000"/>
                </a:schemeClr>
              </a:solidFill>
              <a:effectLst/>
              <a:latin typeface="Arial" panose="020B0604020202020204" pitchFamily="34" charset="0"/>
            </a:endParaRPr>
          </a:p>
          <a:p>
            <a:r>
              <a:rPr lang="en-US" sz="3600" dirty="0">
                <a:solidFill>
                  <a:schemeClr val="bg2">
                    <a:lumMod val="75000"/>
                  </a:schemeClr>
                </a:solidFill>
                <a:effectLst/>
                <a:latin typeface="Arial" panose="020B0604020202020204" pitchFamily="34" charset="0"/>
              </a:rPr>
              <a:t>RQ2: What are the characteristics of the apps that follow a certain release notes pattern?</a:t>
            </a:r>
            <a:endParaRPr lang="en-US" sz="3600" dirty="0">
              <a:solidFill>
                <a:schemeClr val="bg2">
                  <a:lumMod val="75000"/>
                </a:schemeClr>
              </a:solidFill>
              <a:latin typeface="Arial" panose="020B0604020202020204" pitchFamily="34" charset="0"/>
            </a:endParaRPr>
          </a:p>
          <a:p>
            <a:pPr marL="0" indent="0">
              <a:buNone/>
            </a:pPr>
            <a:endParaRPr lang="en-US" sz="3600" dirty="0">
              <a:latin typeface="Arial" panose="020B0604020202020204" pitchFamily="34" charset="0"/>
            </a:endParaRPr>
          </a:p>
          <a:p>
            <a:r>
              <a:rPr lang="en-US" sz="3600" dirty="0">
                <a:effectLst/>
                <a:latin typeface="Arial" panose="020B0604020202020204" pitchFamily="34" charset="0"/>
              </a:rPr>
              <a:t>RQ3: </a:t>
            </a:r>
            <a:r>
              <a:rPr lang="en-US" sz="3600" dirty="0">
                <a:latin typeface="Arial" panose="020B0604020202020204" pitchFamily="34" charset="0"/>
              </a:rPr>
              <a:t>Do </a:t>
            </a:r>
            <a:r>
              <a:rPr lang="en-US" sz="3600" dirty="0">
                <a:effectLst/>
                <a:latin typeface="Arial" panose="020B0604020202020204" pitchFamily="34" charset="0"/>
              </a:rPr>
              <a:t>developers ever </a:t>
            </a:r>
            <a:r>
              <a:rPr lang="en-US" sz="3600" dirty="0">
                <a:solidFill>
                  <a:srgbClr val="C00000"/>
                </a:solidFill>
                <a:latin typeface="Arial" panose="020B0604020202020204" pitchFamily="34" charset="0"/>
              </a:rPr>
              <a:t>change</a:t>
            </a:r>
            <a:r>
              <a:rPr lang="en-US" sz="3600" dirty="0">
                <a:solidFill>
                  <a:srgbClr val="C00000"/>
                </a:solidFill>
                <a:effectLst/>
                <a:latin typeface="Arial" panose="020B0604020202020204" pitchFamily="34" charset="0"/>
              </a:rPr>
              <a:t> </a:t>
            </a:r>
            <a:r>
              <a:rPr lang="en-US" sz="3600" dirty="0">
                <a:effectLst/>
                <a:latin typeface="Arial" panose="020B0604020202020204" pitchFamily="34" charset="0"/>
              </a:rPr>
              <a:t>their release notes pattern? </a:t>
            </a:r>
            <a:endParaRPr lang="en-US" sz="3600" dirty="0"/>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15</a:t>
            </a:fld>
            <a:endParaRPr lang="en-US"/>
          </a:p>
        </p:txBody>
      </p:sp>
    </p:spTree>
    <p:extLst>
      <p:ext uri="{BB962C8B-B14F-4D97-AF65-F5344CB8AC3E}">
        <p14:creationId xmlns:p14="http://schemas.microsoft.com/office/powerpoint/2010/main" val="277958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CA41-2769-4B7E-8F81-FE6EC5896481}"/>
              </a:ext>
            </a:extLst>
          </p:cNvPr>
          <p:cNvSpPr>
            <a:spLocks noGrp="1"/>
          </p:cNvSpPr>
          <p:nvPr>
            <p:ph type="title"/>
          </p:nvPr>
        </p:nvSpPr>
        <p:spPr/>
        <p:txBody>
          <a:bodyPr/>
          <a:lstStyle/>
          <a:p>
            <a:r>
              <a:rPr lang="en-US" sz="4400" b="1" dirty="0">
                <a:solidFill>
                  <a:srgbClr val="C00000"/>
                </a:solidFill>
              </a:rPr>
              <a:t>RQ3 Approach</a:t>
            </a:r>
            <a:endParaRPr lang="en-US" dirty="0"/>
          </a:p>
        </p:txBody>
      </p:sp>
      <p:sp>
        <p:nvSpPr>
          <p:cNvPr id="3" name="Content Placeholder 2">
            <a:extLst>
              <a:ext uri="{FF2B5EF4-FFF2-40B4-BE49-F238E27FC236}">
                <a16:creationId xmlns:a16="http://schemas.microsoft.com/office/drawing/2014/main" id="{F53A895F-1E33-4DB0-95A7-92FE61331FE4}"/>
              </a:ext>
            </a:extLst>
          </p:cNvPr>
          <p:cNvSpPr>
            <a:spLocks noGrp="1"/>
          </p:cNvSpPr>
          <p:nvPr>
            <p:ph idx="1"/>
          </p:nvPr>
        </p:nvSpPr>
        <p:spPr/>
        <p:txBody>
          <a:bodyPr/>
          <a:lstStyle/>
          <a:p>
            <a:pPr marL="0" indent="0">
              <a:buNone/>
            </a:pPr>
            <a:r>
              <a:rPr lang="en-US" dirty="0">
                <a:effectLst/>
              </a:rPr>
              <a:t>For all the studied apps, we treat each of the clustering metrics</a:t>
            </a:r>
            <a:br>
              <a:rPr lang="en-US" dirty="0"/>
            </a:br>
            <a:r>
              <a:rPr lang="en-US" dirty="0">
                <a:effectLst/>
              </a:rPr>
              <a:t>(e.g., length and updatability) as a </a:t>
            </a:r>
            <a:r>
              <a:rPr lang="en-US" dirty="0">
                <a:solidFill>
                  <a:srgbClr val="C00000"/>
                </a:solidFill>
                <a:effectLst/>
              </a:rPr>
              <a:t>time series</a:t>
            </a:r>
          </a:p>
          <a:p>
            <a:pPr marL="0" indent="0">
              <a:buNone/>
            </a:pPr>
            <a:endParaRPr lang="en-US" dirty="0"/>
          </a:p>
          <a:p>
            <a:pPr marL="0" indent="0">
              <a:buNone/>
            </a:pPr>
            <a:r>
              <a:rPr lang="en-US" dirty="0">
                <a:effectLst/>
              </a:rPr>
              <a:t>We use </a:t>
            </a:r>
            <a:r>
              <a:rPr lang="en-US" dirty="0">
                <a:solidFill>
                  <a:srgbClr val="C00000"/>
                </a:solidFill>
                <a:effectLst/>
              </a:rPr>
              <a:t>stationarity </a:t>
            </a:r>
            <a:r>
              <a:rPr lang="en-US" dirty="0">
                <a:effectLst/>
              </a:rPr>
              <a:t>as a measure for each app. If an app exhibits a significant change in its clustering metric, we call it </a:t>
            </a:r>
            <a:r>
              <a:rPr lang="en-US" dirty="0">
                <a:solidFill>
                  <a:srgbClr val="C00000"/>
                </a:solidFill>
              </a:rPr>
              <a:t>non-</a:t>
            </a:r>
            <a:r>
              <a:rPr lang="en-US" dirty="0">
                <a:solidFill>
                  <a:srgbClr val="C00000"/>
                </a:solidFill>
                <a:effectLst/>
              </a:rPr>
              <a:t>stationarity</a:t>
            </a:r>
            <a:endParaRPr lang="en-US" dirty="0">
              <a:solidFill>
                <a:srgbClr val="C00000"/>
              </a:solidFill>
            </a:endParaRPr>
          </a:p>
        </p:txBody>
      </p:sp>
      <p:sp>
        <p:nvSpPr>
          <p:cNvPr id="4" name="Slide Number Placeholder 3">
            <a:extLst>
              <a:ext uri="{FF2B5EF4-FFF2-40B4-BE49-F238E27FC236}">
                <a16:creationId xmlns:a16="http://schemas.microsoft.com/office/drawing/2014/main" id="{B5BA8610-99B4-4C6C-8758-76224F860B1A}"/>
              </a:ext>
            </a:extLst>
          </p:cNvPr>
          <p:cNvSpPr>
            <a:spLocks noGrp="1"/>
          </p:cNvSpPr>
          <p:nvPr>
            <p:ph type="sldNum" sz="quarter" idx="12"/>
          </p:nvPr>
        </p:nvSpPr>
        <p:spPr/>
        <p:txBody>
          <a:bodyPr/>
          <a:lstStyle/>
          <a:p>
            <a:fld id="{87998442-DCDF-4622-933A-F9895919A1C1}" type="slidenum">
              <a:rPr lang="en-US" smtClean="0"/>
              <a:t>16</a:t>
            </a:fld>
            <a:endParaRPr lang="en-US"/>
          </a:p>
        </p:txBody>
      </p:sp>
    </p:spTree>
    <p:extLst>
      <p:ext uri="{BB962C8B-B14F-4D97-AF65-F5344CB8AC3E}">
        <p14:creationId xmlns:p14="http://schemas.microsoft.com/office/powerpoint/2010/main" val="3855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C1D7-C79C-4848-AD21-8E880C8121E0}"/>
              </a:ext>
            </a:extLst>
          </p:cNvPr>
          <p:cNvSpPr>
            <a:spLocks noGrp="1"/>
          </p:cNvSpPr>
          <p:nvPr>
            <p:ph type="title"/>
          </p:nvPr>
        </p:nvSpPr>
        <p:spPr/>
        <p:txBody>
          <a:bodyPr/>
          <a:lstStyle/>
          <a:p>
            <a:r>
              <a:rPr lang="en-US" sz="4400" b="1" dirty="0">
                <a:solidFill>
                  <a:srgbClr val="C00000"/>
                </a:solidFill>
              </a:rPr>
              <a:t>Summary of Shifts</a:t>
            </a:r>
            <a:endParaRPr lang="en-US" dirty="0">
              <a:solidFill>
                <a:srgbClr val="C00000"/>
              </a:solidFill>
            </a:endParaRPr>
          </a:p>
        </p:txBody>
      </p:sp>
      <p:pic>
        <p:nvPicPr>
          <p:cNvPr id="6" name="Content Placeholder 5">
            <a:extLst>
              <a:ext uri="{FF2B5EF4-FFF2-40B4-BE49-F238E27FC236}">
                <a16:creationId xmlns:a16="http://schemas.microsoft.com/office/drawing/2014/main" id="{E3BE971B-9E75-4373-810B-0B0476A09DEF}"/>
              </a:ext>
            </a:extLst>
          </p:cNvPr>
          <p:cNvPicPr>
            <a:picLocks noGrp="1" noChangeAspect="1"/>
          </p:cNvPicPr>
          <p:nvPr>
            <p:ph idx="1"/>
          </p:nvPr>
        </p:nvPicPr>
        <p:blipFill rotWithShape="1">
          <a:blip r:embed="rId3"/>
          <a:srcRect l="132" b="31961"/>
          <a:stretch/>
        </p:blipFill>
        <p:spPr>
          <a:xfrm>
            <a:off x="5545643" y="1632088"/>
            <a:ext cx="5808157" cy="4222351"/>
          </a:xfrm>
        </p:spPr>
      </p:pic>
      <p:sp>
        <p:nvSpPr>
          <p:cNvPr id="4" name="Slide Number Placeholder 3">
            <a:extLst>
              <a:ext uri="{FF2B5EF4-FFF2-40B4-BE49-F238E27FC236}">
                <a16:creationId xmlns:a16="http://schemas.microsoft.com/office/drawing/2014/main" id="{2DA8941E-8626-47D9-8143-0F3720B0B4A6}"/>
              </a:ext>
            </a:extLst>
          </p:cNvPr>
          <p:cNvSpPr>
            <a:spLocks noGrp="1"/>
          </p:cNvSpPr>
          <p:nvPr>
            <p:ph type="sldNum" sz="quarter" idx="12"/>
          </p:nvPr>
        </p:nvSpPr>
        <p:spPr/>
        <p:txBody>
          <a:bodyPr/>
          <a:lstStyle/>
          <a:p>
            <a:fld id="{87998442-DCDF-4622-933A-F9895919A1C1}" type="slidenum">
              <a:rPr lang="en-US" smtClean="0"/>
              <a:t>17</a:t>
            </a:fld>
            <a:endParaRPr lang="en-US"/>
          </a:p>
        </p:txBody>
      </p:sp>
      <p:sp>
        <p:nvSpPr>
          <p:cNvPr id="8" name="TextBox 7">
            <a:extLst>
              <a:ext uri="{FF2B5EF4-FFF2-40B4-BE49-F238E27FC236}">
                <a16:creationId xmlns:a16="http://schemas.microsoft.com/office/drawing/2014/main" id="{4982D9B5-3EF7-411A-845C-4A9669426492}"/>
              </a:ext>
            </a:extLst>
          </p:cNvPr>
          <p:cNvSpPr txBox="1"/>
          <p:nvPr/>
        </p:nvSpPr>
        <p:spPr>
          <a:xfrm>
            <a:off x="1053935" y="2369323"/>
            <a:ext cx="4077955" cy="2954655"/>
          </a:xfrm>
          <a:prstGeom prst="rect">
            <a:avLst/>
          </a:prstGeom>
          <a:noFill/>
        </p:spPr>
        <p:txBody>
          <a:bodyPr wrap="square">
            <a:spAutoFit/>
          </a:bodyPr>
          <a:lstStyle/>
          <a:p>
            <a:r>
              <a:rPr lang="en-US" sz="2800" b="1" dirty="0">
                <a:solidFill>
                  <a:srgbClr val="C00000"/>
                </a:solidFill>
                <a:effectLst/>
                <a:latin typeface="Calibri" panose="020F0502020204030204" pitchFamily="34" charset="0"/>
                <a:cs typeface="Calibri" panose="020F0502020204030204" pitchFamily="34" charset="0"/>
              </a:rPr>
              <a:t>92%</a:t>
            </a:r>
            <a:r>
              <a:rPr lang="en-US" sz="2800" dirty="0">
                <a:solidFill>
                  <a:srgbClr val="C00000"/>
                </a:solidFill>
                <a:effectLst/>
                <a:latin typeface="Calibri" panose="020F0502020204030204" pitchFamily="34" charset="0"/>
                <a:cs typeface="Calibri" panose="020F0502020204030204" pitchFamily="34" charset="0"/>
              </a:rPr>
              <a:t> </a:t>
            </a:r>
            <a:r>
              <a:rPr lang="en-US" sz="2800" dirty="0">
                <a:effectLst/>
                <a:latin typeface="Calibri" panose="020F0502020204030204" pitchFamily="34" charset="0"/>
                <a:cs typeface="Calibri" panose="020F0502020204030204" pitchFamily="34" charset="0"/>
              </a:rPr>
              <a:t>of the shifts are either from short to long release</a:t>
            </a:r>
            <a:br>
              <a:rPr lang="en-US" sz="2800" dirty="0">
                <a:latin typeface="Calibri" panose="020F0502020204030204" pitchFamily="34" charset="0"/>
                <a:cs typeface="Calibri" panose="020F0502020204030204" pitchFamily="34" charset="0"/>
              </a:rPr>
            </a:br>
            <a:r>
              <a:rPr lang="en-US" sz="2800" dirty="0">
                <a:effectLst/>
                <a:latin typeface="Calibri" panose="020F0502020204030204" pitchFamily="34" charset="0"/>
                <a:cs typeface="Calibri" panose="020F0502020204030204" pitchFamily="34" charset="0"/>
              </a:rPr>
              <a:t>notes or from rarely updated to frequently updated release notes.</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3080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10FA6-1A49-49C2-9147-2A63B3AE58A1}"/>
              </a:ext>
            </a:extLst>
          </p:cNvPr>
          <p:cNvSpPr>
            <a:spLocks noGrp="1"/>
          </p:cNvSpPr>
          <p:nvPr>
            <p:ph type="title"/>
          </p:nvPr>
        </p:nvSpPr>
        <p:spPr/>
        <p:txBody>
          <a:bodyPr/>
          <a:lstStyle/>
          <a:p>
            <a:r>
              <a:rPr lang="en-US" sz="4400" b="1" dirty="0">
                <a:solidFill>
                  <a:srgbClr val="C00000"/>
                </a:solidFill>
              </a:rPr>
              <a:t>Reasons for Shifts</a:t>
            </a:r>
            <a:endParaRPr lang="en-US" dirty="0"/>
          </a:p>
        </p:txBody>
      </p:sp>
      <p:sp>
        <p:nvSpPr>
          <p:cNvPr id="4" name="Slide Number Placeholder 3">
            <a:extLst>
              <a:ext uri="{FF2B5EF4-FFF2-40B4-BE49-F238E27FC236}">
                <a16:creationId xmlns:a16="http://schemas.microsoft.com/office/drawing/2014/main" id="{526D01A5-C091-49DD-A51D-567A97EB3A90}"/>
              </a:ext>
            </a:extLst>
          </p:cNvPr>
          <p:cNvSpPr>
            <a:spLocks noGrp="1"/>
          </p:cNvSpPr>
          <p:nvPr>
            <p:ph type="sldNum" sz="quarter" idx="12"/>
          </p:nvPr>
        </p:nvSpPr>
        <p:spPr/>
        <p:txBody>
          <a:bodyPr/>
          <a:lstStyle/>
          <a:p>
            <a:fld id="{87998442-DCDF-4622-933A-F9895919A1C1}" type="slidenum">
              <a:rPr lang="en-US" smtClean="0"/>
              <a:t>18</a:t>
            </a:fld>
            <a:endParaRPr lang="en-US"/>
          </a:p>
        </p:txBody>
      </p:sp>
      <p:sp>
        <p:nvSpPr>
          <p:cNvPr id="8" name="TextBox 7">
            <a:extLst>
              <a:ext uri="{FF2B5EF4-FFF2-40B4-BE49-F238E27FC236}">
                <a16:creationId xmlns:a16="http://schemas.microsoft.com/office/drawing/2014/main" id="{05CBF7F3-2FA1-43C0-A8FD-AC9AC82FA825}"/>
              </a:ext>
            </a:extLst>
          </p:cNvPr>
          <p:cNvSpPr txBox="1"/>
          <p:nvPr/>
        </p:nvSpPr>
        <p:spPr>
          <a:xfrm>
            <a:off x="838200" y="2237642"/>
            <a:ext cx="13377792" cy="3416320"/>
          </a:xfrm>
          <a:prstGeom prst="rect">
            <a:avLst/>
          </a:prstGeom>
          <a:noFill/>
        </p:spPr>
        <p:txBody>
          <a:bodyPr wrap="square">
            <a:spAutoFit/>
          </a:bodyPr>
          <a:lstStyle/>
          <a:p>
            <a:r>
              <a:rPr lang="en-US" sz="2400" dirty="0">
                <a:effectLst/>
                <a:latin typeface="Calibri" panose="020F0502020204030204" pitchFamily="34" charset="0"/>
                <a:cs typeface="Calibri" panose="020F0502020204030204" pitchFamily="34" charset="0"/>
              </a:rPr>
              <a:t>We found 7 reasons for why these apps shifted</a:t>
            </a:r>
            <a:endParaRPr lang="en-US" sz="2400" dirty="0">
              <a:latin typeface="Calibri" panose="020F0502020204030204" pitchFamily="34" charset="0"/>
              <a:cs typeface="Calibri" panose="020F0502020204030204" pitchFamily="34" charset="0"/>
            </a:endParaRP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Provide guides for new features</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Negative user feedback</a:t>
            </a:r>
          </a:p>
          <a:p>
            <a:pPr marL="342900" indent="-342900">
              <a:buFont typeface="+mj-lt"/>
              <a:buAutoNum type="arabicPeriod"/>
            </a:pPr>
            <a:r>
              <a:rPr lang="en-US" sz="2400" dirty="0">
                <a:latin typeface="Calibri" panose="020F0502020204030204" pitchFamily="34" charset="0"/>
                <a:cs typeface="Calibri" panose="020F0502020204030204" pitchFamily="34" charset="0"/>
              </a:rPr>
              <a:t>Crash fix</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Big UI-changes</a:t>
            </a:r>
          </a:p>
          <a:p>
            <a:pPr marL="342900" indent="-342900">
              <a:buFont typeface="+mj-lt"/>
              <a:buAutoNum type="arabicPeriod"/>
            </a:pPr>
            <a:r>
              <a:rPr lang="en-US" sz="2400" dirty="0">
                <a:latin typeface="Calibri" panose="020F0502020204030204" pitchFamily="34" charset="0"/>
                <a:cs typeface="Calibri" panose="020F0502020204030204" pitchFamily="34" charset="0"/>
              </a:rPr>
              <a:t>Google Play Store service changes</a:t>
            </a:r>
            <a:endParaRPr lang="en-US" sz="2400" dirty="0">
              <a:effectLst/>
              <a:latin typeface="Calibri" panose="020F0502020204030204" pitchFamily="34" charset="0"/>
              <a:cs typeface="Calibri" panose="020F0502020204030204" pitchFamily="34" charset="0"/>
            </a:endParaRP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Tone change (e.g., “squashed some pesky bugs!!”)</a:t>
            </a:r>
          </a:p>
          <a:p>
            <a:pPr marL="342900" indent="-342900">
              <a:buFont typeface="+mj-lt"/>
              <a:buAutoNum type="arabicPeriod"/>
            </a:pPr>
            <a:r>
              <a:rPr lang="en-US" sz="2400" dirty="0">
                <a:effectLst/>
                <a:latin typeface="Calibri" panose="020F0502020204030204" pitchFamily="34" charset="0"/>
                <a:cs typeface="Calibri" panose="020F0502020204030204" pitchFamily="34" charset="0"/>
              </a:rPr>
              <a:t>Holiday events</a:t>
            </a:r>
          </a:p>
          <a:p>
            <a:pPr marL="342900" indent="-342900">
              <a:buFont typeface="+mj-lt"/>
              <a:buAutoNum type="arabicPeriod"/>
            </a:pPr>
            <a:endParaRPr lang="en-US" sz="2400"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097AC84-4AD5-4B5C-B16B-EE07AFC8EC56}"/>
              </a:ext>
            </a:extLst>
          </p:cNvPr>
          <p:cNvSpPr txBox="1"/>
          <p:nvPr/>
        </p:nvSpPr>
        <p:spPr>
          <a:xfrm>
            <a:off x="838200" y="1624880"/>
            <a:ext cx="10744200" cy="461665"/>
          </a:xfrm>
          <a:prstGeom prst="rect">
            <a:avLst/>
          </a:prstGeom>
          <a:noFill/>
        </p:spPr>
        <p:txBody>
          <a:bodyPr wrap="square">
            <a:spAutoFit/>
          </a:bodyPr>
          <a:lstStyle/>
          <a:p>
            <a:r>
              <a:rPr lang="en-US" sz="2400" dirty="0">
                <a:effectLst/>
                <a:latin typeface="Calibri" panose="020F0502020204030204" pitchFamily="34" charset="0"/>
                <a:cs typeface="Calibri" panose="020F0502020204030204" pitchFamily="34" charset="0"/>
              </a:rPr>
              <a:t>We manually analyze the release notes of the 54 apps that shift patterns. </a:t>
            </a:r>
          </a:p>
        </p:txBody>
      </p:sp>
      <p:sp>
        <p:nvSpPr>
          <p:cNvPr id="9" name="TextBox 8">
            <a:extLst>
              <a:ext uri="{FF2B5EF4-FFF2-40B4-BE49-F238E27FC236}">
                <a16:creationId xmlns:a16="http://schemas.microsoft.com/office/drawing/2014/main" id="{6F173B4A-F0F2-432B-9DE4-63BE48219FFE}"/>
              </a:ext>
            </a:extLst>
          </p:cNvPr>
          <p:cNvSpPr txBox="1"/>
          <p:nvPr/>
        </p:nvSpPr>
        <p:spPr>
          <a:xfrm>
            <a:off x="758207" y="5053798"/>
            <a:ext cx="12013389" cy="1200329"/>
          </a:xfrm>
          <a:prstGeom prst="rect">
            <a:avLst/>
          </a:prstGeom>
          <a:noFill/>
        </p:spPr>
        <p:txBody>
          <a:bodyPr wrap="square">
            <a:spAutoFit/>
          </a:bodyPr>
          <a:lstStyle/>
          <a:p>
            <a:endParaRPr lang="en-US" sz="2400" dirty="0">
              <a:effectLst/>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Of one particular shift, </a:t>
            </a:r>
            <a:r>
              <a:rPr lang="en-US" sz="2400" dirty="0">
                <a:effectLst/>
                <a:latin typeface="Calibri" panose="020F0502020204030204" pitchFamily="34" charset="0"/>
                <a:cs typeface="Calibri" panose="020F0502020204030204" pitchFamily="34" charset="0"/>
              </a:rPr>
              <a:t>pattern 1 (short non-updating) to pattern 5 (long updating), </a:t>
            </a:r>
          </a:p>
          <a:p>
            <a:r>
              <a:rPr lang="en-US" sz="2400" dirty="0">
                <a:solidFill>
                  <a:srgbClr val="C00000"/>
                </a:solidFill>
                <a:effectLst/>
                <a:latin typeface="Calibri" panose="020F0502020204030204" pitchFamily="34" charset="0"/>
                <a:cs typeface="Calibri" panose="020F0502020204030204" pitchFamily="34" charset="0"/>
              </a:rPr>
              <a:t>94% </a:t>
            </a:r>
            <a:r>
              <a:rPr lang="en-US" sz="2400" dirty="0">
                <a:effectLst/>
                <a:latin typeface="Calibri" panose="020F0502020204030204" pitchFamily="34" charset="0"/>
                <a:cs typeface="Calibri" panose="020F0502020204030204" pitchFamily="34" charset="0"/>
              </a:rPr>
              <a:t>show a higher average rating after the shift. </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16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EEBF1-1DD2-4615-A92F-403CD06B10C2}"/>
              </a:ext>
            </a:extLst>
          </p:cNvPr>
          <p:cNvSpPr>
            <a:spLocks noGrp="1"/>
          </p:cNvSpPr>
          <p:nvPr>
            <p:ph idx="1"/>
          </p:nvPr>
        </p:nvSpPr>
        <p:spPr>
          <a:xfrm>
            <a:off x="838200" y="1441530"/>
            <a:ext cx="9936126" cy="1403270"/>
          </a:xfrm>
        </p:spPr>
        <p:txBody>
          <a:bodyPr>
            <a:noAutofit/>
          </a:bodyPr>
          <a:lstStyle/>
          <a:p>
            <a:r>
              <a:rPr lang="en-US" sz="2400" dirty="0"/>
              <a:t>We identify </a:t>
            </a:r>
            <a:r>
              <a:rPr lang="en-US" sz="2400" b="1" dirty="0"/>
              <a:t>six patterns </a:t>
            </a:r>
            <a:r>
              <a:rPr lang="en-US" sz="2400" dirty="0"/>
              <a:t>of release notes. </a:t>
            </a:r>
          </a:p>
          <a:p>
            <a:r>
              <a:rPr lang="en-US" sz="2400" dirty="0"/>
              <a:t>Apps with long and updating release notes have </a:t>
            </a:r>
            <a:r>
              <a:rPr lang="en-US" sz="2400" b="1" dirty="0"/>
              <a:t>high perceived quality releases, an increase in user ratings, and informative release notes</a:t>
            </a:r>
            <a:r>
              <a:rPr lang="en-US" sz="2400" dirty="0"/>
              <a:t>. </a:t>
            </a:r>
          </a:p>
        </p:txBody>
      </p:sp>
      <p:sp>
        <p:nvSpPr>
          <p:cNvPr id="4" name="Slide Number Placeholder 3">
            <a:extLst>
              <a:ext uri="{FF2B5EF4-FFF2-40B4-BE49-F238E27FC236}">
                <a16:creationId xmlns:a16="http://schemas.microsoft.com/office/drawing/2014/main" id="{95E1CAED-0426-4CAD-9709-CF6DC056ACB4}"/>
              </a:ext>
            </a:extLst>
          </p:cNvPr>
          <p:cNvSpPr>
            <a:spLocks noGrp="1"/>
          </p:cNvSpPr>
          <p:nvPr>
            <p:ph type="sldNum" sz="quarter" idx="12"/>
          </p:nvPr>
        </p:nvSpPr>
        <p:spPr/>
        <p:txBody>
          <a:bodyPr/>
          <a:lstStyle/>
          <a:p>
            <a:fld id="{87998442-DCDF-4622-933A-F9895919A1C1}" type="slidenum">
              <a:rPr lang="en-US" smtClean="0"/>
              <a:t>19</a:t>
            </a:fld>
            <a:endParaRPr lang="en-US"/>
          </a:p>
        </p:txBody>
      </p:sp>
      <p:sp>
        <p:nvSpPr>
          <p:cNvPr id="5" name="Title 7">
            <a:extLst>
              <a:ext uri="{FF2B5EF4-FFF2-40B4-BE49-F238E27FC236}">
                <a16:creationId xmlns:a16="http://schemas.microsoft.com/office/drawing/2014/main" id="{F01148D6-338A-40FF-BEEB-8F0DDAA99021}"/>
              </a:ext>
            </a:extLst>
          </p:cNvPr>
          <p:cNvSpPr txBox="1">
            <a:spLocks/>
          </p:cNvSpPr>
          <p:nvPr/>
        </p:nvSpPr>
        <p:spPr>
          <a:xfrm>
            <a:off x="994884" y="3306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pPr algn="ctr"/>
            <a:r>
              <a:rPr lang="en-US" sz="4000" b="1" dirty="0">
                <a:solidFill>
                  <a:srgbClr val="C00000"/>
                </a:solidFill>
              </a:rPr>
              <a:t>Contributions</a:t>
            </a:r>
            <a:endParaRPr lang="en-US" sz="4000" dirty="0"/>
          </a:p>
        </p:txBody>
      </p:sp>
      <p:pic>
        <p:nvPicPr>
          <p:cNvPr id="6" name="Picture 5">
            <a:extLst>
              <a:ext uri="{FF2B5EF4-FFF2-40B4-BE49-F238E27FC236}">
                <a16:creationId xmlns:a16="http://schemas.microsoft.com/office/drawing/2014/main" id="{F2AB726A-7884-4511-9E79-0A9A1018DDCD}"/>
              </a:ext>
            </a:extLst>
          </p:cNvPr>
          <p:cNvPicPr>
            <a:picLocks noChangeAspect="1"/>
          </p:cNvPicPr>
          <p:nvPr/>
        </p:nvPicPr>
        <p:blipFill>
          <a:blip r:embed="rId3"/>
          <a:stretch>
            <a:fillRect/>
          </a:stretch>
        </p:blipFill>
        <p:spPr>
          <a:xfrm>
            <a:off x="6410457" y="2767093"/>
            <a:ext cx="5477248" cy="3136634"/>
          </a:xfrm>
          <a:prstGeom prst="rect">
            <a:avLst/>
          </a:prstGeom>
        </p:spPr>
      </p:pic>
      <p:pic>
        <p:nvPicPr>
          <p:cNvPr id="8" name="Picture 7">
            <a:extLst>
              <a:ext uri="{FF2B5EF4-FFF2-40B4-BE49-F238E27FC236}">
                <a16:creationId xmlns:a16="http://schemas.microsoft.com/office/drawing/2014/main" id="{FB06032E-40B6-4FE1-8F7C-54B8800BD7D6}"/>
              </a:ext>
            </a:extLst>
          </p:cNvPr>
          <p:cNvPicPr>
            <a:picLocks noChangeAspect="1"/>
          </p:cNvPicPr>
          <p:nvPr/>
        </p:nvPicPr>
        <p:blipFill>
          <a:blip r:embed="rId4"/>
          <a:stretch>
            <a:fillRect/>
          </a:stretch>
        </p:blipFill>
        <p:spPr>
          <a:xfrm>
            <a:off x="647891" y="2767093"/>
            <a:ext cx="5448109" cy="3136635"/>
          </a:xfrm>
          <a:prstGeom prst="rect">
            <a:avLst/>
          </a:prstGeom>
        </p:spPr>
      </p:pic>
    </p:spTree>
    <p:extLst>
      <p:ext uri="{BB962C8B-B14F-4D97-AF65-F5344CB8AC3E}">
        <p14:creationId xmlns:p14="http://schemas.microsoft.com/office/powerpoint/2010/main" val="380743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8E2E-A345-4851-B429-B24EC247E578}"/>
              </a:ext>
            </a:extLst>
          </p:cNvPr>
          <p:cNvSpPr>
            <a:spLocks noGrp="1"/>
          </p:cNvSpPr>
          <p:nvPr>
            <p:ph type="title"/>
          </p:nvPr>
        </p:nvSpPr>
        <p:spPr>
          <a:xfrm>
            <a:off x="1057122" y="272043"/>
            <a:ext cx="10515600" cy="1325563"/>
          </a:xfrm>
        </p:spPr>
        <p:txBody>
          <a:bodyPr>
            <a:normAutofit/>
          </a:bodyPr>
          <a:lstStyle/>
          <a:p>
            <a:r>
              <a:rPr lang="en-US" sz="4000" b="1" dirty="0">
                <a:solidFill>
                  <a:srgbClr val="C00000"/>
                </a:solidFill>
              </a:rPr>
              <a:t>Release Notes are Imperfect</a:t>
            </a:r>
            <a:endParaRPr lang="en-US" sz="4000" dirty="0"/>
          </a:p>
        </p:txBody>
      </p:sp>
      <p:sp>
        <p:nvSpPr>
          <p:cNvPr id="4" name="Slide Number Placeholder 3">
            <a:extLst>
              <a:ext uri="{FF2B5EF4-FFF2-40B4-BE49-F238E27FC236}">
                <a16:creationId xmlns:a16="http://schemas.microsoft.com/office/drawing/2014/main" id="{CA809EEE-F650-4AB3-B847-028F7486207A}"/>
              </a:ext>
            </a:extLst>
          </p:cNvPr>
          <p:cNvSpPr>
            <a:spLocks noGrp="1"/>
          </p:cNvSpPr>
          <p:nvPr>
            <p:ph type="sldNum" sz="quarter" idx="12"/>
          </p:nvPr>
        </p:nvSpPr>
        <p:spPr/>
        <p:txBody>
          <a:bodyPr/>
          <a:lstStyle/>
          <a:p>
            <a:fld id="{87998442-DCDF-4622-933A-F9895919A1C1}" type="slidenum">
              <a:rPr lang="en-US" smtClean="0"/>
              <a:t>2</a:t>
            </a:fld>
            <a:endParaRPr lang="en-US"/>
          </a:p>
        </p:txBody>
      </p:sp>
      <p:pic>
        <p:nvPicPr>
          <p:cNvPr id="11" name="Picture 10">
            <a:extLst>
              <a:ext uri="{FF2B5EF4-FFF2-40B4-BE49-F238E27FC236}">
                <a16:creationId xmlns:a16="http://schemas.microsoft.com/office/drawing/2014/main" id="{1C6649CB-2C29-4E26-9BE0-281678B54FE3}"/>
              </a:ext>
            </a:extLst>
          </p:cNvPr>
          <p:cNvPicPr>
            <a:picLocks noChangeAspect="1"/>
          </p:cNvPicPr>
          <p:nvPr/>
        </p:nvPicPr>
        <p:blipFill>
          <a:blip r:embed="rId3"/>
          <a:stretch>
            <a:fillRect/>
          </a:stretch>
        </p:blipFill>
        <p:spPr>
          <a:xfrm>
            <a:off x="1057122" y="2837551"/>
            <a:ext cx="9545458" cy="1851567"/>
          </a:xfrm>
          <a:prstGeom prst="rect">
            <a:avLst/>
          </a:prstGeom>
        </p:spPr>
      </p:pic>
      <p:pic>
        <p:nvPicPr>
          <p:cNvPr id="13" name="Picture 12">
            <a:extLst>
              <a:ext uri="{FF2B5EF4-FFF2-40B4-BE49-F238E27FC236}">
                <a16:creationId xmlns:a16="http://schemas.microsoft.com/office/drawing/2014/main" id="{0F9EDE69-49A5-49E8-93E1-F360E33DE097}"/>
              </a:ext>
            </a:extLst>
          </p:cNvPr>
          <p:cNvPicPr>
            <a:picLocks noChangeAspect="1"/>
          </p:cNvPicPr>
          <p:nvPr/>
        </p:nvPicPr>
        <p:blipFill>
          <a:blip r:embed="rId4"/>
          <a:stretch>
            <a:fillRect/>
          </a:stretch>
        </p:blipFill>
        <p:spPr>
          <a:xfrm>
            <a:off x="1025747" y="1205889"/>
            <a:ext cx="5360305" cy="1943693"/>
          </a:xfrm>
          <a:prstGeom prst="rect">
            <a:avLst/>
          </a:prstGeom>
        </p:spPr>
      </p:pic>
      <p:sp>
        <p:nvSpPr>
          <p:cNvPr id="6" name="Speech Bubble: Oval 5">
            <a:extLst>
              <a:ext uri="{FF2B5EF4-FFF2-40B4-BE49-F238E27FC236}">
                <a16:creationId xmlns:a16="http://schemas.microsoft.com/office/drawing/2014/main" id="{F0FB79F1-6C59-4463-A6CA-91F1DB47BAFE}"/>
              </a:ext>
            </a:extLst>
          </p:cNvPr>
          <p:cNvSpPr/>
          <p:nvPr/>
        </p:nvSpPr>
        <p:spPr>
          <a:xfrm>
            <a:off x="4436597" y="4219912"/>
            <a:ext cx="3756649" cy="1983996"/>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“Setting up fingerprint login should have been announced in the release notes not hidden in the options!"</a:t>
            </a:r>
          </a:p>
        </p:txBody>
      </p:sp>
      <p:pic>
        <p:nvPicPr>
          <p:cNvPr id="10" name="Graphic 9" descr="User outline">
            <a:extLst>
              <a:ext uri="{FF2B5EF4-FFF2-40B4-BE49-F238E27FC236}">
                <a16:creationId xmlns:a16="http://schemas.microsoft.com/office/drawing/2014/main" id="{8990481B-1668-46B0-8012-44EAFF1BA8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469130" y="5899150"/>
            <a:ext cx="914400" cy="914400"/>
          </a:xfrm>
          <a:prstGeom prst="rect">
            <a:avLst/>
          </a:prstGeom>
        </p:spPr>
      </p:pic>
      <p:sp>
        <p:nvSpPr>
          <p:cNvPr id="15" name="TextBox 14">
            <a:extLst>
              <a:ext uri="{FF2B5EF4-FFF2-40B4-BE49-F238E27FC236}">
                <a16:creationId xmlns:a16="http://schemas.microsoft.com/office/drawing/2014/main" id="{77969BD3-4691-4977-A11B-05EA44017D8B}"/>
              </a:ext>
            </a:extLst>
          </p:cNvPr>
          <p:cNvSpPr txBox="1"/>
          <p:nvPr/>
        </p:nvSpPr>
        <p:spPr>
          <a:xfrm>
            <a:off x="4612559" y="6444218"/>
            <a:ext cx="816691" cy="369332"/>
          </a:xfrm>
          <a:prstGeom prst="rect">
            <a:avLst/>
          </a:prstGeom>
          <a:noFill/>
        </p:spPr>
        <p:txBody>
          <a:bodyPr wrap="square">
            <a:spAutoFit/>
          </a:bodyPr>
          <a:lstStyle/>
          <a:p>
            <a:r>
              <a:rPr lang="en-US" b="1" dirty="0">
                <a:solidFill>
                  <a:srgbClr val="C00000"/>
                </a:solidFill>
              </a:rPr>
              <a:t>User</a:t>
            </a:r>
            <a:endParaRPr lang="en-US" dirty="0"/>
          </a:p>
        </p:txBody>
      </p:sp>
    </p:spTree>
    <p:extLst>
      <p:ext uri="{BB962C8B-B14F-4D97-AF65-F5344CB8AC3E}">
        <p14:creationId xmlns:p14="http://schemas.microsoft.com/office/powerpoint/2010/main" val="7578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2A24-54FF-414C-AD4D-65018AB23C0F}"/>
              </a:ext>
            </a:extLst>
          </p:cNvPr>
          <p:cNvSpPr>
            <a:spLocks noGrp="1"/>
          </p:cNvSpPr>
          <p:nvPr>
            <p:ph type="title"/>
          </p:nvPr>
        </p:nvSpPr>
        <p:spPr/>
        <p:txBody>
          <a:bodyPr>
            <a:normAutofit/>
          </a:bodyPr>
          <a:lstStyle/>
          <a:p>
            <a:r>
              <a:rPr lang="en-US" sz="4000" b="1" dirty="0">
                <a:solidFill>
                  <a:srgbClr val="C00000"/>
                </a:solidFill>
              </a:rPr>
              <a:t>User – Developer Dialogue</a:t>
            </a:r>
          </a:p>
        </p:txBody>
      </p:sp>
      <p:sp>
        <p:nvSpPr>
          <p:cNvPr id="4" name="Slide Number Placeholder 3">
            <a:extLst>
              <a:ext uri="{FF2B5EF4-FFF2-40B4-BE49-F238E27FC236}">
                <a16:creationId xmlns:a16="http://schemas.microsoft.com/office/drawing/2014/main" id="{A54DC726-E24F-4962-9955-09A9E73D108F}"/>
              </a:ext>
            </a:extLst>
          </p:cNvPr>
          <p:cNvSpPr>
            <a:spLocks noGrp="1"/>
          </p:cNvSpPr>
          <p:nvPr>
            <p:ph type="sldNum" sz="quarter" idx="12"/>
          </p:nvPr>
        </p:nvSpPr>
        <p:spPr/>
        <p:txBody>
          <a:bodyPr/>
          <a:lstStyle/>
          <a:p>
            <a:fld id="{87998442-DCDF-4622-933A-F9895919A1C1}" type="slidenum">
              <a:rPr lang="en-US" smtClean="0"/>
              <a:t>3</a:t>
            </a:fld>
            <a:endParaRPr lang="en-US"/>
          </a:p>
        </p:txBody>
      </p:sp>
      <p:pic>
        <p:nvPicPr>
          <p:cNvPr id="5" name="Picture 4">
            <a:extLst>
              <a:ext uri="{FF2B5EF4-FFF2-40B4-BE49-F238E27FC236}">
                <a16:creationId xmlns:a16="http://schemas.microsoft.com/office/drawing/2014/main" id="{50930D48-D97F-432A-829A-592CE8C333FF}"/>
              </a:ext>
            </a:extLst>
          </p:cNvPr>
          <p:cNvPicPr>
            <a:picLocks noChangeAspect="1"/>
          </p:cNvPicPr>
          <p:nvPr/>
        </p:nvPicPr>
        <p:blipFill>
          <a:blip r:embed="rId3"/>
          <a:stretch>
            <a:fillRect/>
          </a:stretch>
        </p:blipFill>
        <p:spPr>
          <a:xfrm>
            <a:off x="6643154" y="453711"/>
            <a:ext cx="4370287" cy="1253675"/>
          </a:xfrm>
          <a:prstGeom prst="rect">
            <a:avLst/>
          </a:prstGeom>
        </p:spPr>
      </p:pic>
      <p:sp>
        <p:nvSpPr>
          <p:cNvPr id="8" name="TextBox 7">
            <a:extLst>
              <a:ext uri="{FF2B5EF4-FFF2-40B4-BE49-F238E27FC236}">
                <a16:creationId xmlns:a16="http://schemas.microsoft.com/office/drawing/2014/main" id="{9B25ABA1-3005-4285-99C6-517D104BD529}"/>
              </a:ext>
            </a:extLst>
          </p:cNvPr>
          <p:cNvSpPr txBox="1"/>
          <p:nvPr/>
        </p:nvSpPr>
        <p:spPr>
          <a:xfrm>
            <a:off x="1809436" y="2698638"/>
            <a:ext cx="2013455" cy="369332"/>
          </a:xfrm>
          <a:prstGeom prst="rect">
            <a:avLst/>
          </a:prstGeom>
          <a:noFill/>
        </p:spPr>
        <p:txBody>
          <a:bodyPr wrap="square">
            <a:spAutoFit/>
          </a:bodyPr>
          <a:lstStyle/>
          <a:p>
            <a:r>
              <a:rPr lang="en-US" b="1" dirty="0"/>
              <a:t>User</a:t>
            </a:r>
            <a:endParaRPr lang="en-US" dirty="0"/>
          </a:p>
        </p:txBody>
      </p:sp>
      <p:pic>
        <p:nvPicPr>
          <p:cNvPr id="9" name="Graphic 8" descr="User outline">
            <a:extLst>
              <a:ext uri="{FF2B5EF4-FFF2-40B4-BE49-F238E27FC236}">
                <a16:creationId xmlns:a16="http://schemas.microsoft.com/office/drawing/2014/main" id="{3919CFCF-3E7D-4C3E-96A4-59B9552475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70405" y="2179732"/>
            <a:ext cx="914400" cy="914400"/>
          </a:xfrm>
          <a:prstGeom prst="rect">
            <a:avLst/>
          </a:prstGeom>
        </p:spPr>
      </p:pic>
      <p:sp>
        <p:nvSpPr>
          <p:cNvPr id="13" name="TextBox 12">
            <a:extLst>
              <a:ext uri="{FF2B5EF4-FFF2-40B4-BE49-F238E27FC236}">
                <a16:creationId xmlns:a16="http://schemas.microsoft.com/office/drawing/2014/main" id="{400AC2DD-E315-4F56-BEC7-0B5A90ABA994}"/>
              </a:ext>
            </a:extLst>
          </p:cNvPr>
          <p:cNvSpPr txBox="1"/>
          <p:nvPr/>
        </p:nvSpPr>
        <p:spPr>
          <a:xfrm>
            <a:off x="4109270" y="2349659"/>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Your app has fallen back into a nearly terrible category. </a:t>
            </a: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Rewards section rarely works, and can never fetch order statuses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Best buy’s app is leaps and bounds better</a:t>
            </a:r>
          </a:p>
        </p:txBody>
      </p:sp>
      <p:sp>
        <p:nvSpPr>
          <p:cNvPr id="16" name="Flowchart: Document 15">
            <a:extLst>
              <a:ext uri="{FF2B5EF4-FFF2-40B4-BE49-F238E27FC236}">
                <a16:creationId xmlns:a16="http://schemas.microsoft.com/office/drawing/2014/main" id="{B0A03809-15D5-4845-A837-F8832C9BA191}"/>
              </a:ext>
            </a:extLst>
          </p:cNvPr>
          <p:cNvSpPr/>
          <p:nvPr/>
        </p:nvSpPr>
        <p:spPr>
          <a:xfrm>
            <a:off x="1220784" y="3782352"/>
            <a:ext cx="1669900" cy="816542"/>
          </a:xfrm>
          <a:prstGeom prst="flowChartDocumen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Release Note</a:t>
            </a:r>
            <a:endParaRPr lang="en-US" dirty="0">
              <a:solidFill>
                <a:schemeClr val="tx1"/>
              </a:solidFill>
            </a:endParaRPr>
          </a:p>
        </p:txBody>
      </p:sp>
      <p:sp>
        <p:nvSpPr>
          <p:cNvPr id="18" name="TextBox 17">
            <a:extLst>
              <a:ext uri="{FF2B5EF4-FFF2-40B4-BE49-F238E27FC236}">
                <a16:creationId xmlns:a16="http://schemas.microsoft.com/office/drawing/2014/main" id="{0F2D33C6-FD8C-4E4F-9ACD-2FE992B7DF9D}"/>
              </a:ext>
            </a:extLst>
          </p:cNvPr>
          <p:cNvSpPr txBox="1"/>
          <p:nvPr/>
        </p:nvSpPr>
        <p:spPr>
          <a:xfrm>
            <a:off x="4109270" y="3706085"/>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We made some tweaks for this release that address the following issues: Redesigned account page so you can check your </a:t>
            </a: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rewards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more easily</a:t>
            </a:r>
          </a:p>
        </p:txBody>
      </p:sp>
      <p:sp>
        <p:nvSpPr>
          <p:cNvPr id="19" name="TextBox 18">
            <a:extLst>
              <a:ext uri="{FF2B5EF4-FFF2-40B4-BE49-F238E27FC236}">
                <a16:creationId xmlns:a16="http://schemas.microsoft.com/office/drawing/2014/main" id="{EB1CBB77-0F39-4C6E-B91F-292D7F0D76A7}"/>
              </a:ext>
            </a:extLst>
          </p:cNvPr>
          <p:cNvSpPr txBox="1"/>
          <p:nvPr/>
        </p:nvSpPr>
        <p:spPr>
          <a:xfrm>
            <a:off x="1809435" y="5779261"/>
            <a:ext cx="2013455" cy="369332"/>
          </a:xfrm>
          <a:prstGeom prst="rect">
            <a:avLst/>
          </a:prstGeom>
          <a:noFill/>
        </p:spPr>
        <p:txBody>
          <a:bodyPr wrap="square">
            <a:spAutoFit/>
          </a:bodyPr>
          <a:lstStyle/>
          <a:p>
            <a:r>
              <a:rPr lang="en-US" b="1" dirty="0"/>
              <a:t>App</a:t>
            </a:r>
            <a:endParaRPr lang="en-US" dirty="0"/>
          </a:p>
        </p:txBody>
      </p:sp>
      <p:sp>
        <p:nvSpPr>
          <p:cNvPr id="22" name="TextBox 21">
            <a:extLst>
              <a:ext uri="{FF2B5EF4-FFF2-40B4-BE49-F238E27FC236}">
                <a16:creationId xmlns:a16="http://schemas.microsoft.com/office/drawing/2014/main" id="{8D99AE77-789C-4DD8-BF38-CB5C2AE3A3AE}"/>
              </a:ext>
            </a:extLst>
          </p:cNvPr>
          <p:cNvSpPr txBox="1"/>
          <p:nvPr/>
        </p:nvSpPr>
        <p:spPr>
          <a:xfrm>
            <a:off x="4109270" y="5260526"/>
            <a:ext cx="609477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Hi we have made some recent updates to the app. Thank you for reaching out. If you update your app version the performance should be improved </a:t>
            </a:r>
          </a:p>
        </p:txBody>
      </p:sp>
      <p:pic>
        <p:nvPicPr>
          <p:cNvPr id="24" name="Picture 23">
            <a:extLst>
              <a:ext uri="{FF2B5EF4-FFF2-40B4-BE49-F238E27FC236}">
                <a16:creationId xmlns:a16="http://schemas.microsoft.com/office/drawing/2014/main" id="{C9A05539-9BAB-49A1-9DDB-EBA7139D3364}"/>
              </a:ext>
            </a:extLst>
          </p:cNvPr>
          <p:cNvPicPr>
            <a:picLocks noChangeAspect="1"/>
          </p:cNvPicPr>
          <p:nvPr/>
        </p:nvPicPr>
        <p:blipFill>
          <a:blip r:embed="rId6"/>
          <a:stretch>
            <a:fillRect/>
          </a:stretch>
        </p:blipFill>
        <p:spPr>
          <a:xfrm>
            <a:off x="1740254" y="5313276"/>
            <a:ext cx="774701" cy="465985"/>
          </a:xfrm>
          <a:prstGeom prst="rect">
            <a:avLst/>
          </a:prstGeom>
        </p:spPr>
      </p:pic>
    </p:spTree>
    <p:extLst>
      <p:ext uri="{BB962C8B-B14F-4D97-AF65-F5344CB8AC3E}">
        <p14:creationId xmlns:p14="http://schemas.microsoft.com/office/powerpoint/2010/main" val="124093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p:bldP spid="19"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CB14-6750-4D9C-97A5-46AB39EE3C79}"/>
              </a:ext>
            </a:extLst>
          </p:cNvPr>
          <p:cNvSpPr>
            <a:spLocks noGrp="1"/>
          </p:cNvSpPr>
          <p:nvPr>
            <p:ph type="title"/>
          </p:nvPr>
        </p:nvSpPr>
        <p:spPr/>
        <p:txBody>
          <a:bodyPr/>
          <a:lstStyle/>
          <a:p>
            <a:r>
              <a:rPr lang="en-US" sz="4400" b="1" dirty="0">
                <a:solidFill>
                  <a:srgbClr val="C00000"/>
                </a:solidFill>
              </a:rPr>
              <a:t>Do Developers Care about Release Notes?</a:t>
            </a:r>
            <a:endParaRPr lang="en-US" dirty="0"/>
          </a:p>
        </p:txBody>
      </p:sp>
      <p:sp>
        <p:nvSpPr>
          <p:cNvPr id="3" name="Content Placeholder 2">
            <a:extLst>
              <a:ext uri="{FF2B5EF4-FFF2-40B4-BE49-F238E27FC236}">
                <a16:creationId xmlns:a16="http://schemas.microsoft.com/office/drawing/2014/main" id="{B26C1C79-E494-4B65-B070-93D193D84084}"/>
              </a:ext>
            </a:extLst>
          </p:cNvPr>
          <p:cNvSpPr>
            <a:spLocks noGrp="1"/>
          </p:cNvSpPr>
          <p:nvPr>
            <p:ph idx="1"/>
          </p:nvPr>
        </p:nvSpPr>
        <p:spPr/>
        <p:txBody>
          <a:bodyPr/>
          <a:lstStyle/>
          <a:p>
            <a:pPr marL="0" indent="0">
              <a:buNone/>
            </a:pPr>
            <a:r>
              <a:rPr lang="en-US" sz="3200" dirty="0"/>
              <a:t>We survey 102 developers from various sites:</a:t>
            </a:r>
          </a:p>
          <a:p>
            <a:pPr lvl="1"/>
            <a:r>
              <a:rPr lang="en-US" sz="3200" dirty="0"/>
              <a:t>reddit.com/r/</a:t>
            </a:r>
            <a:r>
              <a:rPr lang="en-US" sz="3200" dirty="0" err="1"/>
              <a:t>androiddev</a:t>
            </a:r>
            <a:endParaRPr lang="en-US" sz="3200" dirty="0"/>
          </a:p>
          <a:p>
            <a:pPr lvl="1"/>
            <a:r>
              <a:rPr lang="en-US" sz="3200" dirty="0"/>
              <a:t>reddit.com/r/</a:t>
            </a:r>
            <a:r>
              <a:rPr lang="en-US" sz="3200" dirty="0" err="1"/>
              <a:t>appdev</a:t>
            </a:r>
            <a:endParaRPr lang="en-US" sz="3200" dirty="0"/>
          </a:p>
          <a:p>
            <a:pPr lvl="1"/>
            <a:r>
              <a:rPr lang="en-US" sz="3200" dirty="0"/>
              <a:t>https://f-droid.org/en/</a:t>
            </a:r>
          </a:p>
          <a:p>
            <a:pPr lvl="1"/>
            <a:endParaRPr lang="en-US" sz="3200" dirty="0"/>
          </a:p>
          <a:p>
            <a:pPr marL="0" indent="0">
              <a:buNone/>
            </a:pPr>
            <a:endParaRPr lang="en-US" dirty="0"/>
          </a:p>
        </p:txBody>
      </p:sp>
      <p:sp>
        <p:nvSpPr>
          <p:cNvPr id="4" name="Slide Number Placeholder 3">
            <a:extLst>
              <a:ext uri="{FF2B5EF4-FFF2-40B4-BE49-F238E27FC236}">
                <a16:creationId xmlns:a16="http://schemas.microsoft.com/office/drawing/2014/main" id="{08E0DBC5-8178-4083-9CFD-45B90F6C0A7A}"/>
              </a:ext>
            </a:extLst>
          </p:cNvPr>
          <p:cNvSpPr>
            <a:spLocks noGrp="1"/>
          </p:cNvSpPr>
          <p:nvPr>
            <p:ph type="sldNum" sz="quarter" idx="12"/>
          </p:nvPr>
        </p:nvSpPr>
        <p:spPr/>
        <p:txBody>
          <a:bodyPr/>
          <a:lstStyle/>
          <a:p>
            <a:fld id="{87998442-DCDF-4622-933A-F9895919A1C1}" type="slidenum">
              <a:rPr lang="en-US" smtClean="0"/>
              <a:t>4</a:t>
            </a:fld>
            <a:endParaRPr lang="en-US"/>
          </a:p>
        </p:txBody>
      </p:sp>
    </p:spTree>
    <p:extLst>
      <p:ext uri="{BB962C8B-B14F-4D97-AF65-F5344CB8AC3E}">
        <p14:creationId xmlns:p14="http://schemas.microsoft.com/office/powerpoint/2010/main" val="245139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5</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r>
              <a:rPr lang="en-US" sz="4000" b="1" dirty="0">
                <a:solidFill>
                  <a:srgbClr val="C00000"/>
                </a:solidFill>
              </a:rPr>
              <a:t>Background of Surveyed Developers </a:t>
            </a:r>
            <a:endParaRPr lang="en-US" sz="4000" dirty="0"/>
          </a:p>
        </p:txBody>
      </p:sp>
      <p:sp>
        <p:nvSpPr>
          <p:cNvPr id="12" name="Content Placeholder 2">
            <a:extLst>
              <a:ext uri="{FF2B5EF4-FFF2-40B4-BE49-F238E27FC236}">
                <a16:creationId xmlns:a16="http://schemas.microsoft.com/office/drawing/2014/main" id="{1722E543-4D01-4B67-BBDC-4D1FA4A0E38A}"/>
              </a:ext>
            </a:extLst>
          </p:cNvPr>
          <p:cNvSpPr txBox="1">
            <a:spLocks/>
          </p:cNvSpPr>
          <p:nvPr/>
        </p:nvSpPr>
        <p:spPr>
          <a:xfrm>
            <a:off x="5164087" y="1439148"/>
            <a:ext cx="3884356" cy="15308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u="none" strike="noStrike" baseline="0" dirty="0"/>
              <a:t>The distribution of the job roles of the surveyed developers.</a:t>
            </a:r>
            <a:endParaRPr lang="en-US" sz="2400" dirty="0"/>
          </a:p>
        </p:txBody>
      </p:sp>
      <p:pic>
        <p:nvPicPr>
          <p:cNvPr id="18" name="Picture 17">
            <a:extLst>
              <a:ext uri="{FF2B5EF4-FFF2-40B4-BE49-F238E27FC236}">
                <a16:creationId xmlns:a16="http://schemas.microsoft.com/office/drawing/2014/main" id="{25FFD8AB-2B53-4F17-A2E2-D940BA28408F}"/>
              </a:ext>
            </a:extLst>
          </p:cNvPr>
          <p:cNvPicPr>
            <a:picLocks noChangeAspect="1"/>
          </p:cNvPicPr>
          <p:nvPr/>
        </p:nvPicPr>
        <p:blipFill>
          <a:blip r:embed="rId3"/>
          <a:stretch>
            <a:fillRect/>
          </a:stretch>
        </p:blipFill>
        <p:spPr>
          <a:xfrm>
            <a:off x="3751007" y="2613720"/>
            <a:ext cx="5566998" cy="3925192"/>
          </a:xfrm>
          <a:prstGeom prst="rect">
            <a:avLst/>
          </a:prstGeom>
        </p:spPr>
      </p:pic>
    </p:spTree>
    <p:extLst>
      <p:ext uri="{BB962C8B-B14F-4D97-AF65-F5344CB8AC3E}">
        <p14:creationId xmlns:p14="http://schemas.microsoft.com/office/powerpoint/2010/main" val="203474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923C2-A285-4DDF-AD50-1BEA52E87196}"/>
              </a:ext>
            </a:extLst>
          </p:cNvPr>
          <p:cNvSpPr>
            <a:spLocks noGrp="1"/>
          </p:cNvSpPr>
          <p:nvPr>
            <p:ph type="sldNum" sz="quarter" idx="12"/>
          </p:nvPr>
        </p:nvSpPr>
        <p:spPr/>
        <p:txBody>
          <a:bodyPr/>
          <a:lstStyle/>
          <a:p>
            <a:fld id="{87998442-DCDF-4622-933A-F9895919A1C1}" type="slidenum">
              <a:rPr lang="en-US" smtClean="0"/>
              <a:t>6</a:t>
            </a:fld>
            <a:endParaRPr lang="en-US"/>
          </a:p>
        </p:txBody>
      </p:sp>
      <p:sp>
        <p:nvSpPr>
          <p:cNvPr id="8" name="Title 7">
            <a:extLst>
              <a:ext uri="{FF2B5EF4-FFF2-40B4-BE49-F238E27FC236}">
                <a16:creationId xmlns:a16="http://schemas.microsoft.com/office/drawing/2014/main" id="{529E6E41-F815-4343-9D29-B795352F6900}"/>
              </a:ext>
            </a:extLst>
          </p:cNvPr>
          <p:cNvSpPr>
            <a:spLocks noGrp="1"/>
          </p:cNvSpPr>
          <p:nvPr>
            <p:ph type="title"/>
          </p:nvPr>
        </p:nvSpPr>
        <p:spPr>
          <a:xfrm>
            <a:off x="994884" y="330629"/>
            <a:ext cx="10515600" cy="1325563"/>
          </a:xfrm>
        </p:spPr>
        <p:txBody>
          <a:bodyPr>
            <a:normAutofit/>
          </a:bodyPr>
          <a:lstStyle/>
          <a:p>
            <a:r>
              <a:rPr lang="en-US" sz="4000" b="1" dirty="0">
                <a:solidFill>
                  <a:srgbClr val="C00000"/>
                </a:solidFill>
              </a:rPr>
              <a:t>Are release notes important to you? How so?</a:t>
            </a:r>
            <a:endParaRPr lang="en-US" sz="4000" dirty="0"/>
          </a:p>
        </p:txBody>
      </p:sp>
      <p:sp>
        <p:nvSpPr>
          <p:cNvPr id="9" name="Content Placeholder 2">
            <a:extLst>
              <a:ext uri="{FF2B5EF4-FFF2-40B4-BE49-F238E27FC236}">
                <a16:creationId xmlns:a16="http://schemas.microsoft.com/office/drawing/2014/main" id="{1FCB5F30-4491-443C-84FA-0FF7BFF94191}"/>
              </a:ext>
            </a:extLst>
          </p:cNvPr>
          <p:cNvSpPr txBox="1">
            <a:spLocks/>
          </p:cNvSpPr>
          <p:nvPr/>
        </p:nvSpPr>
        <p:spPr>
          <a:xfrm>
            <a:off x="1863718" y="1656192"/>
            <a:ext cx="4302642" cy="15308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u="none" strike="noStrike" baseline="0" dirty="0"/>
              <a:t>67% </a:t>
            </a:r>
            <a:r>
              <a:rPr lang="en-US" sz="2400" dirty="0"/>
              <a:t>of the survey </a:t>
            </a:r>
            <a:r>
              <a:rPr lang="en-US" sz="2400" b="0" i="0" u="none" strike="noStrike" baseline="0" dirty="0"/>
              <a:t>developers frequently update their release notes</a:t>
            </a:r>
            <a:endParaRPr lang="en-US" sz="2400" dirty="0"/>
          </a:p>
        </p:txBody>
      </p:sp>
      <p:pic>
        <p:nvPicPr>
          <p:cNvPr id="15" name="Picture 14">
            <a:extLst>
              <a:ext uri="{FF2B5EF4-FFF2-40B4-BE49-F238E27FC236}">
                <a16:creationId xmlns:a16="http://schemas.microsoft.com/office/drawing/2014/main" id="{2D0E2E28-7533-4E51-ACC5-F7481B7E96A3}"/>
              </a:ext>
            </a:extLst>
          </p:cNvPr>
          <p:cNvPicPr>
            <a:picLocks noChangeAspect="1"/>
          </p:cNvPicPr>
          <p:nvPr/>
        </p:nvPicPr>
        <p:blipFill>
          <a:blip r:embed="rId3"/>
          <a:stretch>
            <a:fillRect/>
          </a:stretch>
        </p:blipFill>
        <p:spPr>
          <a:xfrm>
            <a:off x="2572270" y="3073850"/>
            <a:ext cx="6183110" cy="3030223"/>
          </a:xfrm>
          <a:prstGeom prst="rect">
            <a:avLst/>
          </a:prstGeom>
        </p:spPr>
      </p:pic>
    </p:spTree>
    <p:extLst>
      <p:ext uri="{BB962C8B-B14F-4D97-AF65-F5344CB8AC3E}">
        <p14:creationId xmlns:p14="http://schemas.microsoft.com/office/powerpoint/2010/main" val="3607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A481-7889-4B9F-B998-1A5F55F766A6}"/>
              </a:ext>
            </a:extLst>
          </p:cNvPr>
          <p:cNvSpPr>
            <a:spLocks noGrp="1"/>
          </p:cNvSpPr>
          <p:nvPr>
            <p:ph type="title"/>
          </p:nvPr>
        </p:nvSpPr>
        <p:spPr/>
        <p:txBody>
          <a:bodyPr/>
          <a:lstStyle/>
          <a:p>
            <a:r>
              <a:rPr lang="en-US" sz="4400" b="1" dirty="0">
                <a:solidFill>
                  <a:srgbClr val="C00000"/>
                </a:solidFill>
              </a:rPr>
              <a:t>Quantitative Study</a:t>
            </a:r>
            <a:endParaRPr lang="en-US" dirty="0"/>
          </a:p>
        </p:txBody>
      </p:sp>
      <p:sp>
        <p:nvSpPr>
          <p:cNvPr id="3" name="Content Placeholder 2">
            <a:extLst>
              <a:ext uri="{FF2B5EF4-FFF2-40B4-BE49-F238E27FC236}">
                <a16:creationId xmlns:a16="http://schemas.microsoft.com/office/drawing/2014/main" id="{864FC78F-722A-4974-BC34-22937245F60C}"/>
              </a:ext>
            </a:extLst>
          </p:cNvPr>
          <p:cNvSpPr>
            <a:spLocks noGrp="1"/>
          </p:cNvSpPr>
          <p:nvPr>
            <p:ph idx="1"/>
          </p:nvPr>
        </p:nvSpPr>
        <p:spPr/>
        <p:txBody>
          <a:bodyPr/>
          <a:lstStyle/>
          <a:p>
            <a:r>
              <a:rPr lang="en-US" dirty="0"/>
              <a:t>We want to see if the release notes from popular apps on the Google Play Store reinforce our survey results</a:t>
            </a:r>
          </a:p>
          <a:p>
            <a:pPr marL="0" indent="0">
              <a:buNone/>
            </a:pPr>
            <a:endParaRPr lang="en-US" dirty="0"/>
          </a:p>
          <a:p>
            <a:r>
              <a:rPr lang="en-US" dirty="0"/>
              <a:t>If we can find patterns from these release notes, can we use these patterns to learn more about their app behaviors?</a:t>
            </a:r>
          </a:p>
        </p:txBody>
      </p:sp>
      <p:sp>
        <p:nvSpPr>
          <p:cNvPr id="4" name="Slide Number Placeholder 3">
            <a:extLst>
              <a:ext uri="{FF2B5EF4-FFF2-40B4-BE49-F238E27FC236}">
                <a16:creationId xmlns:a16="http://schemas.microsoft.com/office/drawing/2014/main" id="{44151227-BE61-4FCA-8AFC-9015E4F71912}"/>
              </a:ext>
            </a:extLst>
          </p:cNvPr>
          <p:cNvSpPr>
            <a:spLocks noGrp="1"/>
          </p:cNvSpPr>
          <p:nvPr>
            <p:ph type="sldNum" sz="quarter" idx="12"/>
          </p:nvPr>
        </p:nvSpPr>
        <p:spPr/>
        <p:txBody>
          <a:bodyPr/>
          <a:lstStyle/>
          <a:p>
            <a:fld id="{87998442-DCDF-4622-933A-F9895919A1C1}" type="slidenum">
              <a:rPr lang="en-US" smtClean="0"/>
              <a:t>7</a:t>
            </a:fld>
            <a:endParaRPr lang="en-US"/>
          </a:p>
        </p:txBody>
      </p:sp>
    </p:spTree>
    <p:extLst>
      <p:ext uri="{BB962C8B-B14F-4D97-AF65-F5344CB8AC3E}">
        <p14:creationId xmlns:p14="http://schemas.microsoft.com/office/powerpoint/2010/main" val="665109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1AC0-7FE7-4B52-B2BA-EB1E32A0F66C}"/>
              </a:ext>
            </a:extLst>
          </p:cNvPr>
          <p:cNvSpPr>
            <a:spLocks noGrp="1"/>
          </p:cNvSpPr>
          <p:nvPr>
            <p:ph type="title"/>
          </p:nvPr>
        </p:nvSpPr>
        <p:spPr>
          <a:xfrm>
            <a:off x="496185" y="1601972"/>
            <a:ext cx="10262763" cy="1827028"/>
          </a:xfrm>
        </p:spPr>
        <p:txBody>
          <a:bodyPr>
            <a:noAutofit/>
          </a:bodyPr>
          <a:lstStyle/>
          <a:p>
            <a:r>
              <a:rPr lang="en-US" sz="3200" dirty="0"/>
              <a:t>We collected data of the studied </a:t>
            </a:r>
            <a:r>
              <a:rPr lang="en-US" sz="3200" dirty="0">
                <a:solidFill>
                  <a:srgbClr val="C00000"/>
                </a:solidFill>
              </a:rPr>
              <a:t>2,232</a:t>
            </a:r>
            <a:r>
              <a:rPr lang="en-US" sz="3200" dirty="0"/>
              <a:t> apps over the period of three years  (</a:t>
            </a:r>
            <a:r>
              <a:rPr lang="en-US" sz="3200" dirty="0">
                <a:effectLst/>
              </a:rPr>
              <a:t>April 2016 - April 2019)</a:t>
            </a:r>
            <a:br>
              <a:rPr lang="en-US" sz="3200" dirty="0"/>
            </a:br>
            <a:br>
              <a:rPr lang="en-US" sz="3200" dirty="0"/>
            </a:br>
            <a:endParaRPr lang="en-US" sz="3200" dirty="0"/>
          </a:p>
        </p:txBody>
      </p:sp>
      <p:sp>
        <p:nvSpPr>
          <p:cNvPr id="4" name="Slide Number Placeholder 3">
            <a:extLst>
              <a:ext uri="{FF2B5EF4-FFF2-40B4-BE49-F238E27FC236}">
                <a16:creationId xmlns:a16="http://schemas.microsoft.com/office/drawing/2014/main" id="{EF48229F-5560-4530-BDF1-DF895A1A36C4}"/>
              </a:ext>
            </a:extLst>
          </p:cNvPr>
          <p:cNvSpPr>
            <a:spLocks noGrp="1"/>
          </p:cNvSpPr>
          <p:nvPr>
            <p:ph type="sldNum" sz="quarter" idx="12"/>
          </p:nvPr>
        </p:nvSpPr>
        <p:spPr/>
        <p:txBody>
          <a:bodyPr/>
          <a:lstStyle/>
          <a:p>
            <a:fld id="{87998442-DCDF-4622-933A-F9895919A1C1}" type="slidenum">
              <a:rPr lang="en-US" smtClean="0"/>
              <a:t>8</a:t>
            </a:fld>
            <a:endParaRPr lang="en-US"/>
          </a:p>
        </p:txBody>
      </p:sp>
      <p:sp>
        <p:nvSpPr>
          <p:cNvPr id="7" name="Title 7">
            <a:extLst>
              <a:ext uri="{FF2B5EF4-FFF2-40B4-BE49-F238E27FC236}">
                <a16:creationId xmlns:a16="http://schemas.microsoft.com/office/drawing/2014/main" id="{3D766EB7-90D9-4BAB-B878-E0434F16C315}"/>
              </a:ext>
            </a:extLst>
          </p:cNvPr>
          <p:cNvSpPr txBox="1">
            <a:spLocks/>
          </p:cNvSpPr>
          <p:nvPr/>
        </p:nvSpPr>
        <p:spPr>
          <a:xfrm>
            <a:off x="496185" y="39696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Calibri" panose="020F0502020204030204" pitchFamily="34" charset="0"/>
              </a:defRPr>
            </a:lvl1pPr>
          </a:lstStyle>
          <a:p>
            <a:r>
              <a:rPr lang="en-US" sz="4000" b="1" dirty="0">
                <a:solidFill>
                  <a:srgbClr val="C00000"/>
                </a:solidFill>
              </a:rPr>
              <a:t>Data Collection</a:t>
            </a:r>
            <a:endParaRPr lang="en-US" sz="4000" dirty="0"/>
          </a:p>
        </p:txBody>
      </p:sp>
      <p:sp>
        <p:nvSpPr>
          <p:cNvPr id="6" name="TextBox 5">
            <a:extLst>
              <a:ext uri="{FF2B5EF4-FFF2-40B4-BE49-F238E27FC236}">
                <a16:creationId xmlns:a16="http://schemas.microsoft.com/office/drawing/2014/main" id="{306F70C7-2000-4FD0-93E4-FC4D5588E0AE}"/>
              </a:ext>
            </a:extLst>
          </p:cNvPr>
          <p:cNvSpPr txBox="1"/>
          <p:nvPr/>
        </p:nvSpPr>
        <p:spPr>
          <a:xfrm>
            <a:off x="496185" y="3324136"/>
            <a:ext cx="6096000" cy="2554545"/>
          </a:xfrm>
          <a:prstGeom prst="rect">
            <a:avLst/>
          </a:prstGeom>
          <a:noFill/>
        </p:spPr>
        <p:txBody>
          <a:bodyPr wrap="square">
            <a:spAutoFit/>
          </a:bodyPr>
          <a:lstStyle/>
          <a:p>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70 thousand</a:t>
            </a:r>
            <a:r>
              <a:rPr lang="en-US" sz="3200" dirty="0">
                <a:latin typeface="Calibri" panose="020F0502020204030204" pitchFamily="34" charset="0"/>
                <a:cs typeface="Calibri" panose="020F0502020204030204" pitchFamily="34" charset="0"/>
              </a:rPr>
              <a:t> releases</a:t>
            </a:r>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67 million</a:t>
            </a:r>
            <a:r>
              <a:rPr lang="en-US" sz="3200" dirty="0">
                <a:latin typeface="Calibri" panose="020F0502020204030204" pitchFamily="34" charset="0"/>
                <a:cs typeface="Calibri" panose="020F0502020204030204" pitchFamily="34" charset="0"/>
              </a:rPr>
              <a:t> user reviews</a:t>
            </a:r>
            <a:br>
              <a:rPr lang="en-US" sz="3200" dirty="0">
                <a:latin typeface="Calibri" panose="020F0502020204030204" pitchFamily="34" charset="0"/>
                <a:cs typeface="Calibri" panose="020F0502020204030204" pitchFamily="34" charset="0"/>
              </a:rPr>
            </a:br>
            <a:r>
              <a:rPr lang="en-US" sz="3200" dirty="0">
                <a:solidFill>
                  <a:srgbClr val="C00000"/>
                </a:solidFill>
                <a:latin typeface="Calibri" panose="020F0502020204030204" pitchFamily="34" charset="0"/>
                <a:cs typeface="Calibri" panose="020F0502020204030204" pitchFamily="34" charset="0"/>
              </a:rPr>
              <a:t>2.9 million</a:t>
            </a:r>
            <a:r>
              <a:rPr lang="en-US" sz="3200" dirty="0">
                <a:latin typeface="Calibri" panose="020F0502020204030204" pitchFamily="34" charset="0"/>
                <a:cs typeface="Calibri" panose="020F0502020204030204" pitchFamily="34" charset="0"/>
              </a:rPr>
              <a:t> developer responses to users.</a:t>
            </a:r>
          </a:p>
        </p:txBody>
      </p:sp>
    </p:spTree>
    <p:extLst>
      <p:ext uri="{BB962C8B-B14F-4D97-AF65-F5344CB8AC3E}">
        <p14:creationId xmlns:p14="http://schemas.microsoft.com/office/powerpoint/2010/main" val="387045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47D3-2B78-459C-B736-C97C3E722672}"/>
              </a:ext>
            </a:extLst>
          </p:cNvPr>
          <p:cNvSpPr>
            <a:spLocks noGrp="1"/>
          </p:cNvSpPr>
          <p:nvPr>
            <p:ph type="title"/>
          </p:nvPr>
        </p:nvSpPr>
        <p:spPr/>
        <p:txBody>
          <a:bodyPr/>
          <a:lstStyle/>
          <a:p>
            <a:r>
              <a:rPr lang="en-US" sz="4400" b="1" dirty="0">
                <a:solidFill>
                  <a:srgbClr val="C00000"/>
                </a:solidFill>
              </a:rPr>
              <a:t>Research Questions</a:t>
            </a:r>
            <a:endParaRPr lang="en-US" sz="4400" dirty="0"/>
          </a:p>
        </p:txBody>
      </p:sp>
      <p:sp>
        <p:nvSpPr>
          <p:cNvPr id="3" name="Content Placeholder 2">
            <a:extLst>
              <a:ext uri="{FF2B5EF4-FFF2-40B4-BE49-F238E27FC236}">
                <a16:creationId xmlns:a16="http://schemas.microsoft.com/office/drawing/2014/main" id="{F4E2DDD4-D4AC-4902-9B38-CF4361F7BF6E}"/>
              </a:ext>
            </a:extLst>
          </p:cNvPr>
          <p:cNvSpPr>
            <a:spLocks noGrp="1"/>
          </p:cNvSpPr>
          <p:nvPr>
            <p:ph idx="1"/>
          </p:nvPr>
        </p:nvSpPr>
        <p:spPr>
          <a:xfrm>
            <a:off x="838200" y="1825625"/>
            <a:ext cx="11023242" cy="3804210"/>
          </a:xfrm>
        </p:spPr>
        <p:txBody>
          <a:bodyPr>
            <a:noAutofit/>
          </a:bodyPr>
          <a:lstStyle/>
          <a:p>
            <a:r>
              <a:rPr lang="en-US" sz="3600" dirty="0">
                <a:effectLst/>
                <a:latin typeface="Arial" panose="020B0604020202020204" pitchFamily="34" charset="0"/>
              </a:rPr>
              <a:t>RQ1: What are the release notes </a:t>
            </a:r>
            <a:r>
              <a:rPr lang="en-US" sz="3600" dirty="0">
                <a:solidFill>
                  <a:srgbClr val="C00000"/>
                </a:solidFill>
                <a:effectLst/>
                <a:latin typeface="Arial" panose="020B0604020202020204" pitchFamily="34" charset="0"/>
              </a:rPr>
              <a:t>update patterns</a:t>
            </a:r>
            <a:r>
              <a:rPr lang="en-US" sz="3600" dirty="0">
                <a:effectLst/>
                <a:latin typeface="Arial" panose="020B0604020202020204" pitchFamily="34" charset="0"/>
              </a:rPr>
              <a:t>?</a:t>
            </a:r>
          </a:p>
          <a:p>
            <a:pPr marL="0" indent="0">
              <a:buNone/>
            </a:pPr>
            <a:endParaRPr lang="en-US" sz="3600" dirty="0">
              <a:effectLst/>
              <a:latin typeface="Arial" panose="020B0604020202020204" pitchFamily="34" charset="0"/>
            </a:endParaRPr>
          </a:p>
          <a:p>
            <a:r>
              <a:rPr lang="en-US" sz="3600" dirty="0">
                <a:latin typeface="Arial" panose="020B0604020202020204" pitchFamily="34" charset="0"/>
              </a:rPr>
              <a:t>RQ2: What are the </a:t>
            </a:r>
            <a:r>
              <a:rPr lang="en-US" sz="3600" dirty="0">
                <a:solidFill>
                  <a:srgbClr val="C00000"/>
                </a:solidFill>
                <a:latin typeface="Arial" panose="020B0604020202020204" pitchFamily="34" charset="0"/>
              </a:rPr>
              <a:t>characteristics</a:t>
            </a:r>
            <a:r>
              <a:rPr lang="en-US" sz="3600" dirty="0">
                <a:latin typeface="Arial" panose="020B0604020202020204" pitchFamily="34" charset="0"/>
              </a:rPr>
              <a:t> of the apps that follow a certain release notes pattern?</a:t>
            </a:r>
          </a:p>
          <a:p>
            <a:pPr marL="0" indent="0">
              <a:buNone/>
            </a:pPr>
            <a:endParaRPr lang="en-US" sz="3600" dirty="0">
              <a:latin typeface="Arial" panose="020B0604020202020204" pitchFamily="34" charset="0"/>
            </a:endParaRPr>
          </a:p>
          <a:p>
            <a:r>
              <a:rPr lang="en-US" sz="3600" dirty="0">
                <a:latin typeface="Arial" panose="020B0604020202020204" pitchFamily="34" charset="0"/>
              </a:rPr>
              <a:t>RQ3: Do developers ever change their release notes pattern? </a:t>
            </a:r>
            <a:endParaRPr lang="en-US" sz="3600" dirty="0"/>
          </a:p>
          <a:p>
            <a:pPr marL="0" indent="0">
              <a:buNone/>
            </a:pPr>
            <a:endParaRPr lang="en-US" sz="3600" dirty="0">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DBC15A87-B8C0-49BE-9E9A-E16E1A251D75}"/>
              </a:ext>
            </a:extLst>
          </p:cNvPr>
          <p:cNvSpPr>
            <a:spLocks noGrp="1"/>
          </p:cNvSpPr>
          <p:nvPr>
            <p:ph type="sldNum" sz="quarter" idx="12"/>
          </p:nvPr>
        </p:nvSpPr>
        <p:spPr/>
        <p:txBody>
          <a:bodyPr/>
          <a:lstStyle/>
          <a:p>
            <a:fld id="{87998442-DCDF-4622-933A-F9895919A1C1}" type="slidenum">
              <a:rPr lang="en-US" smtClean="0"/>
              <a:t>9</a:t>
            </a:fld>
            <a:endParaRPr lang="en-US"/>
          </a:p>
        </p:txBody>
      </p:sp>
    </p:spTree>
    <p:extLst>
      <p:ext uri="{BB962C8B-B14F-4D97-AF65-F5344CB8AC3E}">
        <p14:creationId xmlns:p14="http://schemas.microsoft.com/office/powerpoint/2010/main" val="1815921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2659</TotalTime>
  <Words>2594</Words>
  <Application>Microsoft Macintosh PowerPoint</Application>
  <PresentationFormat>Widescreen</PresentationFormat>
  <Paragraphs>184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等线</vt:lpstr>
      <vt:lpstr>等线 Light</vt:lpstr>
      <vt:lpstr>Arial</vt:lpstr>
      <vt:lpstr>Calibri</vt:lpstr>
      <vt:lpstr>Office Theme</vt:lpstr>
      <vt:lpstr>An Empirical Study on Release Notes Patterns of Popular Apps in the Google Play Store</vt:lpstr>
      <vt:lpstr>Release Notes are Imperfect</vt:lpstr>
      <vt:lpstr>User – Developer Dialogue</vt:lpstr>
      <vt:lpstr>Do Developers Care about Release Notes?</vt:lpstr>
      <vt:lpstr>Background of Surveyed Developers </vt:lpstr>
      <vt:lpstr>Are release notes important to you? How so?</vt:lpstr>
      <vt:lpstr>Quantitative Study</vt:lpstr>
      <vt:lpstr>We collected data of the studied 2,232 apps over the period of three years  (April 2016 - April 2019)  </vt:lpstr>
      <vt:lpstr>Research Questions</vt:lpstr>
      <vt:lpstr>Research Questions</vt:lpstr>
      <vt:lpstr>We Observe 6 Release Note Patterns</vt:lpstr>
      <vt:lpstr>Research Questions</vt:lpstr>
      <vt:lpstr>RQ2 Approach: Regression Models</vt:lpstr>
      <vt:lpstr>Models Results</vt:lpstr>
      <vt:lpstr>Research Questions</vt:lpstr>
      <vt:lpstr>RQ3 Approach</vt:lpstr>
      <vt:lpstr>Summary of Shifts</vt:lpstr>
      <vt:lpstr>Reasons for Shifts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Co-Changes between Functionality Specifications and Source Code in Behavior Driven Development</dc:title>
  <dc:creator>Aidan Yang</dc:creator>
  <cp:lastModifiedBy>Aidan Yang</cp:lastModifiedBy>
  <cp:revision>384</cp:revision>
  <dcterms:created xsi:type="dcterms:W3CDTF">2019-05-13T05:47:09Z</dcterms:created>
  <dcterms:modified xsi:type="dcterms:W3CDTF">2022-04-14T18:26:31Z</dcterms:modified>
</cp:coreProperties>
</file>