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7" r:id="rId2"/>
    <p:sldId id="327" r:id="rId3"/>
    <p:sldId id="328" r:id="rId4"/>
    <p:sldId id="329" r:id="rId5"/>
    <p:sldId id="330" r:id="rId6"/>
    <p:sldId id="331" r:id="rId7"/>
    <p:sldId id="337" r:id="rId8"/>
    <p:sldId id="320" r:id="rId9"/>
    <p:sldId id="336" r:id="rId10"/>
    <p:sldId id="277" r:id="rId11"/>
    <p:sldId id="280" r:id="rId12"/>
    <p:sldId id="325" r:id="rId13"/>
    <p:sldId id="313" r:id="rId14"/>
    <p:sldId id="332" r:id="rId15"/>
    <p:sldId id="291" r:id="rId16"/>
    <p:sldId id="338" r:id="rId17"/>
    <p:sldId id="294" r:id="rId18"/>
    <p:sldId id="333" r:id="rId19"/>
    <p:sldId id="318" r:id="rId20"/>
    <p:sldId id="334" r:id="rId21"/>
    <p:sldId id="322" r:id="rId22"/>
    <p:sldId id="339" r:id="rId23"/>
    <p:sldId id="33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ng Zou" initials="YZ" lastIdx="11" clrIdx="0">
    <p:extLst>
      <p:ext uri="{19B8F6BF-5375-455C-9EA6-DF929625EA0E}">
        <p15:presenceInfo xmlns:p15="http://schemas.microsoft.com/office/powerpoint/2012/main" userId="S::zouy@queensu.ca::86292efb-85cf-45ba-a150-b648d5727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90" autoAdjust="0"/>
  </p:normalViewPr>
  <p:slideViewPr>
    <p:cSldViewPr snapToGrid="0">
      <p:cViewPr varScale="1">
        <p:scale>
          <a:sx n="72" d="100"/>
          <a:sy n="72" d="100"/>
        </p:scale>
        <p:origin x="1507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5B7B4-1140-426D-80C7-5C3DF0ADCEB4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E2420-440E-4D53-B736-BE728748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96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85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91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7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8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5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6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61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05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51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56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89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6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0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48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0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7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90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4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ED85-7FAF-4B3B-8A50-13503941A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902C7-D401-414F-A868-061647924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41F6-4705-4B5C-A526-FE78BB29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359-0F76-4289-A286-1F16E0DBF807}" type="datetime1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D888-0A72-46D3-8BC2-02EA732A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50D8-C606-4CF6-AB78-F8B9B5F5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E360-1545-4954-9D99-81753E8E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9B9C2-58E1-40D2-AC25-FCB2CE335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BB03-58A4-4C66-88CC-99F2C251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532E-E943-4455-85EF-917FE3D22712}" type="datetime1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E3DB-5069-420F-82BC-8F0C3516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C249-1A1A-4DFF-A7BA-7BE42151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4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F70A8-2EBC-498A-850F-60FD86F5A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8EC24-A986-44C3-81DC-A20636318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0206-04D5-4965-BD4A-4C4F0480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1E09-D141-4560-BC9E-F1FB7A08B261}" type="datetime1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2CA3-AE94-4549-A9F2-0DD4E08C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4BCA4-66D7-4D46-BE52-5B5FFE9F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6E72-96D9-494A-B67E-3B3BD9C3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5E28C-1CFC-454F-9892-2B24CFF2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1507-AF15-417A-AC68-C796CE31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2360-AC1E-42CC-A200-A87431540F99}" type="datetime1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DF90-ABCD-4AAB-9095-5FA2784F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92B5-A153-4D53-BE71-7F82ADA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3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6468-3228-4CD8-BE97-05AD2C9D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F1E4-F487-47D2-B5DD-9CD57A8B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5D573-BC99-4E14-8A91-E0534530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742C-302A-41AB-A0F1-BF81DC87D86C}" type="datetime1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F1EC0-59A1-494F-878D-734B0EA3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D768-A089-4E90-8E35-C7BE239A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2891-BCDC-4890-A85E-64737DD8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3852-EAE7-4399-8D33-4190D147D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1A088-5692-4342-A3F4-AC674AC2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6B4C9-889E-47A2-B90D-29F40735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214-60A5-4E02-AB93-2A5BD074C963}" type="datetime1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2487-42DC-4322-928E-26EE651F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156D-7885-484F-A6D8-0CBECECA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9B3A-5B33-4735-BF82-BF0CAFE7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8CA0-1D26-4DD8-8180-33DADA611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143B0-A342-4F89-9D7D-D9CFF1BE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DE674-5156-4284-ACCC-C7F06745C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F39AF-AB8A-4434-A4A8-5BF001D8F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92156-8048-4ECC-B71B-95DDC2CF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1D49-7C38-4784-A2F4-47A3FEDCB3BD}" type="datetime1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0FEA0-DFB6-48F0-A3BE-554084C3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E55DF-FE99-4556-B9F0-71C7002C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4AB6-D7FC-448C-ACFA-1DA8DA66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AAD00-8943-4EF0-9147-E69EC149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71BBA-3770-4FD1-83EB-460714D76179}" type="datetime1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1A657-AE01-4D0E-ABF5-2268CDA7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B69B5-5DCC-46C1-9E3E-DFB05671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842A3-5934-4906-A37C-6E398EFC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E7B9-AA18-43C9-9AE3-779134FB3838}" type="datetime1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93DE7-7ABF-49A1-9DED-3C4A6C29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DE9F6-9A27-4672-97F9-95BECCD6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0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731F-BA84-4932-90BF-B7661FF9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16A5-1666-44AC-9E60-591FD7C0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2D1F-8293-43BF-8E5E-8665D9DBC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9511-D1FA-4197-B45D-1C0D5765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B5159-2085-4D76-B60E-2F97586DD6AB}" type="datetime1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20C7B-94DF-465E-9EE3-E6682E17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65E8F-637E-4FB1-A31A-8AFC6B43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9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A20A-63C7-49F9-871A-ECA6B684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15C03-9B82-4BBB-AE1E-70C188B18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7D5E9-1616-4A57-B167-ABFD82D53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66080-729A-4393-B0D1-A61E0153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1A57-99C5-485D-9AE8-58986E50DD09}" type="datetime1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C10CD-88BD-4E43-BC5D-D314C9A8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8E3E5-CF4D-4548-998E-438F92A9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88819-1E02-4CC0-AFB6-3235F3F6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23025-E051-4358-996E-C938FB30B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FDD9-2E77-4491-8741-5FCE06DE3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E5107-61B4-44A4-9007-DA780149D60A}" type="datetime1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43488-0D64-4B1D-A2AD-BD5726A09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655D-E09D-4D7C-918E-9CB029EB2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9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Relationship Id="rId14" Type="http://schemas.openxmlformats.org/officeDocument/2006/relationships/image" Target="../media/image5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7.svg"/><Relationship Id="rId3" Type="http://schemas.openxmlformats.org/officeDocument/2006/relationships/image" Target="../media/image21.jpg"/><Relationship Id="rId7" Type="http://schemas.openxmlformats.org/officeDocument/2006/relationships/image" Target="../media/image25.sv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9.svg"/><Relationship Id="rId5" Type="http://schemas.openxmlformats.org/officeDocument/2006/relationships/image" Target="../media/image23.svg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7.svg"/><Relationship Id="rId3" Type="http://schemas.openxmlformats.org/officeDocument/2006/relationships/image" Target="../media/image21.jpg"/><Relationship Id="rId7" Type="http://schemas.openxmlformats.org/officeDocument/2006/relationships/image" Target="../media/image25.sv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9.svg"/><Relationship Id="rId5" Type="http://schemas.openxmlformats.org/officeDocument/2006/relationships/image" Target="../media/image23.svg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A08A-62BC-468D-B5D4-898CFEF8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05" y="770830"/>
            <a:ext cx="10515600" cy="2126503"/>
          </a:xfrm>
          <a:effectLst>
            <a:outerShdw blurRad="177800" dist="50800" dir="5400000" sx="58000" sy="58000" algn="ctr" rotWithShape="0">
              <a:srgbClr val="000000">
                <a:alpha val="86000"/>
              </a:srgbClr>
            </a:outerShdw>
            <a:reflection stA="45000" endPos="130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CA" altLang="zh-CN" sz="4800" b="1" dirty="0">
                <a:solidFill>
                  <a:srgbClr val="C00000"/>
                </a:solidFill>
                <a:effectLst>
                  <a:reflection blurRad="292100" stA="45000" endPos="19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Predicting Co-Changes between Functionality Specifications and Source Code in Behavior Driven Development</a:t>
            </a:r>
            <a:endParaRPr lang="en-US" sz="4800" b="1" dirty="0">
              <a:solidFill>
                <a:srgbClr val="C00000"/>
              </a:solidFill>
              <a:effectLst>
                <a:reflection blurRad="292100" stA="45000" endPos="19000" dir="5400000" sy="-10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9FF0D-90D2-4751-B413-5287EE8E8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286" y="5360994"/>
            <a:ext cx="649108" cy="803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B7F45-E1E9-4B29-A904-9A5BEBEF3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97" y="3897026"/>
            <a:ext cx="1051260" cy="1323207"/>
          </a:xfrm>
          <a:prstGeom prst="rect">
            <a:avLst/>
          </a:prstGeom>
          <a:effectLst>
            <a:outerShdw blurRad="215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1A8AAB-5F72-4930-93B7-6C9F9EC4D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88" y="5360994"/>
            <a:ext cx="649108" cy="803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4916A0-63DA-4116-9AA6-2117B827A198}"/>
              </a:ext>
            </a:extLst>
          </p:cNvPr>
          <p:cNvSpPr txBox="1"/>
          <p:nvPr/>
        </p:nvSpPr>
        <p:spPr>
          <a:xfrm>
            <a:off x="4371562" y="3161076"/>
            <a:ext cx="334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Daniel A. da Costa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46479-EE26-46A0-AF0A-CC12F63900C8}"/>
              </a:ext>
            </a:extLst>
          </p:cNvPr>
          <p:cNvSpPr txBox="1"/>
          <p:nvPr/>
        </p:nvSpPr>
        <p:spPr>
          <a:xfrm>
            <a:off x="976817" y="3175724"/>
            <a:ext cx="276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Aidan Yang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A5F1A-422C-4443-BA3A-74497DB7B70F}"/>
              </a:ext>
            </a:extLst>
          </p:cNvPr>
          <p:cNvSpPr txBox="1"/>
          <p:nvPr/>
        </p:nvSpPr>
        <p:spPr>
          <a:xfrm>
            <a:off x="8286417" y="3132342"/>
            <a:ext cx="2928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Ying (Jenny) Zou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AEFD7-E0DB-49D4-9609-C6798AA6263C}"/>
              </a:ext>
            </a:extLst>
          </p:cNvPr>
          <p:cNvSpPr txBox="1"/>
          <p:nvPr/>
        </p:nvSpPr>
        <p:spPr>
          <a:xfrm>
            <a:off x="762919" y="6254977"/>
            <a:ext cx="337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Queen’s University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2E95C-054E-4E36-9227-00D7C96A4C23}"/>
              </a:ext>
            </a:extLst>
          </p:cNvPr>
          <p:cNvSpPr txBox="1"/>
          <p:nvPr/>
        </p:nvSpPr>
        <p:spPr>
          <a:xfrm>
            <a:off x="8183983" y="6305776"/>
            <a:ext cx="3370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Queen’s University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C38062-5B31-4CD0-8BDA-FD861E370B0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33" y="5401790"/>
            <a:ext cx="527285" cy="7650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6891BD-6926-49B7-97A9-2E539879FF5B}"/>
              </a:ext>
            </a:extLst>
          </p:cNvPr>
          <p:cNvSpPr txBox="1"/>
          <p:nvPr/>
        </p:nvSpPr>
        <p:spPr>
          <a:xfrm>
            <a:off x="5087774" y="6278930"/>
            <a:ext cx="262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University of Otago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922C7E16-A26C-4AC3-9C77-05018D4BDE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94" y="3897939"/>
            <a:ext cx="1002558" cy="1336102"/>
          </a:xfrm>
          <a:prstGeom prst="rect">
            <a:avLst/>
          </a:prstGeom>
        </p:spPr>
      </p:pic>
      <p:pic>
        <p:nvPicPr>
          <p:cNvPr id="16" name="Picture 15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B30B8920-F4D2-4C84-98DF-038FCD02F2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60" y="3886484"/>
            <a:ext cx="1354432" cy="13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19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E79F2F-FEE9-4C11-A082-C02A8E19A49E}"/>
              </a:ext>
            </a:extLst>
          </p:cNvPr>
          <p:cNvSpPr txBox="1"/>
          <p:nvPr/>
        </p:nvSpPr>
        <p:spPr>
          <a:xfrm>
            <a:off x="815546" y="623666"/>
            <a:ext cx="3746157" cy="1013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36A05-EBA6-4CDC-A093-6F826993BB68}"/>
              </a:ext>
            </a:extLst>
          </p:cNvPr>
          <p:cNvSpPr txBox="1"/>
          <p:nvPr/>
        </p:nvSpPr>
        <p:spPr>
          <a:xfrm>
            <a:off x="1025611" y="486792"/>
            <a:ext cx="10029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</a:t>
            </a:r>
            <a:r>
              <a:rPr lang="en-US" sz="4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.Feature 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 and </a:t>
            </a:r>
            <a:r>
              <a:rPr lang="en-US" sz="4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 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Semantic Similarity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7EDA3-F062-4BB8-9ECC-0ABEC3B0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B9652-0F7A-44D2-8A4C-50735FF5B334}"/>
              </a:ext>
            </a:extLst>
          </p:cNvPr>
          <p:cNvSpPr txBox="1"/>
          <p:nvPr/>
        </p:nvSpPr>
        <p:spPr>
          <a:xfrm>
            <a:off x="738927" y="1743658"/>
            <a:ext cx="5016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Characteristics of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.Feature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54241E-10BA-43CE-9B18-E4049A99460C}"/>
              </a:ext>
            </a:extLst>
          </p:cNvPr>
          <p:cNvSpPr txBox="1"/>
          <p:nvPr/>
        </p:nvSpPr>
        <p:spPr>
          <a:xfrm>
            <a:off x="5925614" y="1743072"/>
            <a:ext cx="542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Characteristics of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</p:txBody>
      </p:sp>
      <p:pic>
        <p:nvPicPr>
          <p:cNvPr id="18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0D7AB2-8B03-4DB6-BB69-1B3E076D9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8" y="3289058"/>
            <a:ext cx="3987038" cy="2346610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147642-6287-469D-8D28-CD19FC9BA2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49" b="14137"/>
          <a:stretch/>
        </p:blipFill>
        <p:spPr>
          <a:xfrm>
            <a:off x="5755771" y="2272329"/>
            <a:ext cx="5455930" cy="404834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0C5137-58A0-4C56-9D4C-7C9563EE13F5}"/>
              </a:ext>
            </a:extLst>
          </p:cNvPr>
          <p:cNvCxnSpPr/>
          <p:nvPr/>
        </p:nvCxnSpPr>
        <p:spPr>
          <a:xfrm>
            <a:off x="738928" y="3702205"/>
            <a:ext cx="9351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AE8256-2842-4E7B-9978-DA1258F48633}"/>
              </a:ext>
            </a:extLst>
          </p:cNvPr>
          <p:cNvCxnSpPr/>
          <p:nvPr/>
        </p:nvCxnSpPr>
        <p:spPr>
          <a:xfrm>
            <a:off x="2244023" y="3945486"/>
            <a:ext cx="9351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8677A4-D366-437A-8C61-B29E56750D89}"/>
              </a:ext>
            </a:extLst>
          </p:cNvPr>
          <p:cNvSpPr/>
          <p:nvPr/>
        </p:nvSpPr>
        <p:spPr>
          <a:xfrm>
            <a:off x="2244023" y="4000311"/>
            <a:ext cx="935195" cy="37270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A3F4F8B-E29C-497E-8540-020CD812D795}"/>
              </a:ext>
            </a:extLst>
          </p:cNvPr>
          <p:cNvSpPr/>
          <p:nvPr/>
        </p:nvSpPr>
        <p:spPr>
          <a:xfrm>
            <a:off x="738927" y="3764080"/>
            <a:ext cx="935195" cy="37270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5B449E-8C24-4F8D-80A5-BD7DB3B24ED2}"/>
              </a:ext>
            </a:extLst>
          </p:cNvPr>
          <p:cNvCxnSpPr/>
          <p:nvPr/>
        </p:nvCxnSpPr>
        <p:spPr>
          <a:xfrm>
            <a:off x="1479378" y="4609246"/>
            <a:ext cx="9351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5D55AE-E590-4339-A003-4F0EE90ED1F7}"/>
              </a:ext>
            </a:extLst>
          </p:cNvPr>
          <p:cNvSpPr/>
          <p:nvPr/>
        </p:nvSpPr>
        <p:spPr>
          <a:xfrm>
            <a:off x="1479377" y="4682054"/>
            <a:ext cx="935195" cy="372703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D7BF2C-488F-4901-BB0B-DC9CB3E849F0}"/>
              </a:ext>
            </a:extLst>
          </p:cNvPr>
          <p:cNvCxnSpPr/>
          <p:nvPr/>
        </p:nvCxnSpPr>
        <p:spPr>
          <a:xfrm>
            <a:off x="7020782" y="2563975"/>
            <a:ext cx="9351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DFDAF0-3051-425C-990A-FCADF5369CBA}"/>
              </a:ext>
            </a:extLst>
          </p:cNvPr>
          <p:cNvSpPr/>
          <p:nvPr/>
        </p:nvSpPr>
        <p:spPr>
          <a:xfrm>
            <a:off x="6665801" y="2612038"/>
            <a:ext cx="1744076" cy="38783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 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5FADCE-8F35-44BA-9F7F-7149F7119FCF}"/>
              </a:ext>
            </a:extLst>
          </p:cNvPr>
          <p:cNvCxnSpPr/>
          <p:nvPr/>
        </p:nvCxnSpPr>
        <p:spPr>
          <a:xfrm>
            <a:off x="6666555" y="3598964"/>
            <a:ext cx="9351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6B4412-BDB1-443D-8D95-89048A09B839}"/>
              </a:ext>
            </a:extLst>
          </p:cNvPr>
          <p:cNvSpPr/>
          <p:nvPr/>
        </p:nvSpPr>
        <p:spPr>
          <a:xfrm>
            <a:off x="6278121" y="3677997"/>
            <a:ext cx="1744076" cy="38783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Name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08140F-D163-46C1-A51F-C800D6F67B90}"/>
              </a:ext>
            </a:extLst>
          </p:cNvPr>
          <p:cNvCxnSpPr/>
          <p:nvPr/>
        </p:nvCxnSpPr>
        <p:spPr>
          <a:xfrm>
            <a:off x="6278121" y="5708627"/>
            <a:ext cx="9351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985843B-C841-4FDA-8344-0AEF9C2CE3EE}"/>
              </a:ext>
            </a:extLst>
          </p:cNvPr>
          <p:cNvSpPr/>
          <p:nvPr/>
        </p:nvSpPr>
        <p:spPr>
          <a:xfrm>
            <a:off x="5889687" y="5787660"/>
            <a:ext cx="1744076" cy="38783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Terms</a:t>
            </a: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9C0FC444-17B5-4708-8FEA-3479D2F68C3F}"/>
              </a:ext>
            </a:extLst>
          </p:cNvPr>
          <p:cNvSpPr/>
          <p:nvPr/>
        </p:nvSpPr>
        <p:spPr>
          <a:xfrm>
            <a:off x="873494" y="3179014"/>
            <a:ext cx="605883" cy="5909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A8293B9B-23DF-47A0-96C3-272F0A80BB4E}"/>
              </a:ext>
            </a:extLst>
          </p:cNvPr>
          <p:cNvSpPr/>
          <p:nvPr/>
        </p:nvSpPr>
        <p:spPr>
          <a:xfrm>
            <a:off x="6414899" y="5176793"/>
            <a:ext cx="605883" cy="5909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7F0D1F-7D06-40A2-95D9-9C41D424C104}"/>
              </a:ext>
            </a:extLst>
          </p:cNvPr>
          <p:cNvCxnSpPr>
            <a:cxnSpLocks/>
          </p:cNvCxnSpPr>
          <p:nvPr/>
        </p:nvCxnSpPr>
        <p:spPr>
          <a:xfrm flipV="1">
            <a:off x="2584152" y="2832412"/>
            <a:ext cx="3995068" cy="175871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28CB2E-72E6-4061-AB47-36F8DBE8CD4C}"/>
              </a:ext>
            </a:extLst>
          </p:cNvPr>
          <p:cNvCxnSpPr>
            <a:cxnSpLocks/>
          </p:cNvCxnSpPr>
          <p:nvPr/>
        </p:nvCxnSpPr>
        <p:spPr>
          <a:xfrm flipV="1">
            <a:off x="3247348" y="3429000"/>
            <a:ext cx="3331872" cy="44291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BBC5F0-B9AF-4844-8269-5C4EBD5A5C03}"/>
              </a:ext>
            </a:extLst>
          </p:cNvPr>
          <p:cNvCxnSpPr/>
          <p:nvPr/>
        </p:nvCxnSpPr>
        <p:spPr>
          <a:xfrm>
            <a:off x="2279736" y="5580843"/>
            <a:ext cx="9351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DEDAD1-C6CD-40D0-A8FA-C6BA02DD2C6A}"/>
              </a:ext>
            </a:extLst>
          </p:cNvPr>
          <p:cNvSpPr/>
          <p:nvPr/>
        </p:nvSpPr>
        <p:spPr>
          <a:xfrm>
            <a:off x="2044940" y="5647095"/>
            <a:ext cx="1411318" cy="317879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Proposition</a:t>
            </a:r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D153A53-6AC4-4765-86DA-00BADFC117E9}"/>
              </a:ext>
            </a:extLst>
          </p:cNvPr>
          <p:cNvSpPr/>
          <p:nvPr/>
        </p:nvSpPr>
        <p:spPr>
          <a:xfrm>
            <a:off x="2414572" y="5081710"/>
            <a:ext cx="605883" cy="5909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AF3C-DD6B-4976-9E80-535D1DE7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Analysis Obtained Over </a:t>
            </a:r>
            <a:r>
              <a:rPr lang="en-US" sz="4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60,000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Links Within 133 BDD Projects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D12DCA-B370-49B7-A003-A2C2DE0A567D}"/>
              </a:ext>
            </a:extLst>
          </p:cNvPr>
          <p:cNvSpPr/>
          <p:nvPr/>
        </p:nvSpPr>
        <p:spPr>
          <a:xfrm>
            <a:off x="1236133" y="5375051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NLP analysis obtained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60,203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links within the same commit and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1,815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cross commit links.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316C47-8838-4770-9919-D70E45C707EB}"/>
              </a:ext>
            </a:extLst>
          </p:cNvPr>
          <p:cNvSpPr txBox="1"/>
          <p:nvPr/>
        </p:nvSpPr>
        <p:spPr>
          <a:xfrm>
            <a:off x="838200" y="1883129"/>
            <a:ext cx="25722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.Feature </a:t>
            </a: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25592-A214-4B28-8C7F-EBDE43DA17C2}"/>
              </a:ext>
            </a:extLst>
          </p:cNvPr>
          <p:cNvSpPr txBox="1"/>
          <p:nvPr/>
        </p:nvSpPr>
        <p:spPr>
          <a:xfrm>
            <a:off x="7444740" y="1877339"/>
            <a:ext cx="39090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 </a:t>
            </a:r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F7EE6-031B-479B-B058-C85B7B2A8677}"/>
              </a:ext>
            </a:extLst>
          </p:cNvPr>
          <p:cNvSpPr txBox="1"/>
          <p:nvPr/>
        </p:nvSpPr>
        <p:spPr>
          <a:xfrm>
            <a:off x="4291108" y="4201448"/>
            <a:ext cx="30798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Cosine Similarity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FE476B-43DB-45BA-B7D2-AB35A1668CD5}"/>
              </a:ext>
            </a:extLst>
          </p:cNvPr>
          <p:cNvCxnSpPr>
            <a:cxnSpLocks/>
          </p:cNvCxnSpPr>
          <p:nvPr/>
        </p:nvCxnSpPr>
        <p:spPr>
          <a:xfrm>
            <a:off x="3876521" y="3884781"/>
            <a:ext cx="390906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Left 9">
            <a:extLst>
              <a:ext uri="{FF2B5EF4-FFF2-40B4-BE49-F238E27FC236}">
                <a16:creationId xmlns:a16="http://schemas.microsoft.com/office/drawing/2014/main" id="{C43F0313-F64F-489E-A5A4-F9BE2DF08CC3}"/>
              </a:ext>
            </a:extLst>
          </p:cNvPr>
          <p:cNvSpPr/>
          <p:nvPr/>
        </p:nvSpPr>
        <p:spPr>
          <a:xfrm rot="16200000">
            <a:off x="1801166" y="2760516"/>
            <a:ext cx="646330" cy="42283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E1B519B-A9A6-49F2-A1BE-EF3079CDB829}"/>
              </a:ext>
            </a:extLst>
          </p:cNvPr>
          <p:cNvSpPr/>
          <p:nvPr/>
        </p:nvSpPr>
        <p:spPr>
          <a:xfrm rot="16200000">
            <a:off x="9350115" y="2760516"/>
            <a:ext cx="646330" cy="42283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01920F-D41B-4B43-8E3B-197C281F6223}"/>
              </a:ext>
            </a:extLst>
          </p:cNvPr>
          <p:cNvSpPr txBox="1"/>
          <p:nvPr/>
        </p:nvSpPr>
        <p:spPr>
          <a:xfrm>
            <a:off x="666234" y="3592393"/>
            <a:ext cx="29161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Nouns &amp; Verbs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885CB-865B-4659-812D-D0CDCBF89A84}"/>
              </a:ext>
            </a:extLst>
          </p:cNvPr>
          <p:cNvSpPr txBox="1"/>
          <p:nvPr/>
        </p:nvSpPr>
        <p:spPr>
          <a:xfrm>
            <a:off x="8215183" y="3578046"/>
            <a:ext cx="29161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Nouns &amp; Verbs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2EB34-1517-4594-851E-F87C9336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AF3C-DD6B-4976-9E80-535D1DE7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then Perform </a:t>
            </a:r>
            <a:r>
              <a:rPr lang="en-US" sz="4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Analysis 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Check the Accuracy of Our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12E55-D7F1-4FE0-9A9B-66E3F8A57E42}"/>
              </a:ext>
            </a:extLst>
          </p:cNvPr>
          <p:cNvSpPr txBox="1"/>
          <p:nvPr/>
        </p:nvSpPr>
        <p:spPr>
          <a:xfrm>
            <a:off x="3120323" y="3555085"/>
            <a:ext cx="4689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Conﬁdence level of 95% and conﬁdence interval of 5%</a:t>
            </a: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57C04F1-E5C6-408B-8D85-593E35FCA9C8}"/>
              </a:ext>
            </a:extLst>
          </p:cNvPr>
          <p:cNvSpPr/>
          <p:nvPr/>
        </p:nvSpPr>
        <p:spPr>
          <a:xfrm rot="16200000">
            <a:off x="5084590" y="2986639"/>
            <a:ext cx="646330" cy="42283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62776C-FA8C-4206-BE16-CCBD1203C2DF}"/>
              </a:ext>
            </a:extLst>
          </p:cNvPr>
          <p:cNvSpPr/>
          <p:nvPr/>
        </p:nvSpPr>
        <p:spPr>
          <a:xfrm>
            <a:off x="3905318" y="5536171"/>
            <a:ext cx="2929436" cy="5232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size of 451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F9252E0-4B01-41C0-B1A3-6326EFE2C149}"/>
              </a:ext>
            </a:extLst>
          </p:cNvPr>
          <p:cNvSpPr/>
          <p:nvPr/>
        </p:nvSpPr>
        <p:spPr>
          <a:xfrm rot="16200000">
            <a:off x="5084590" y="4811267"/>
            <a:ext cx="646330" cy="42283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264D7-1031-4C9D-8E5B-038E6F809407}"/>
              </a:ext>
            </a:extLst>
          </p:cNvPr>
          <p:cNvSpPr/>
          <p:nvPr/>
        </p:nvSpPr>
        <p:spPr>
          <a:xfrm>
            <a:off x="3167928" y="1900873"/>
            <a:ext cx="4689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1,815 cross commit links. Too many to check in detail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96742-246D-43A9-8F53-B3E8E851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AF3C-DD6B-4976-9E80-535D1DE7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of Links in the Sample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12E55-D7F1-4FE0-9A9B-66E3F8A57E42}"/>
              </a:ext>
            </a:extLst>
          </p:cNvPr>
          <p:cNvSpPr txBox="1"/>
          <p:nvPr/>
        </p:nvSpPr>
        <p:spPr>
          <a:xfrm>
            <a:off x="149111" y="1591268"/>
            <a:ext cx="6481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size of 451.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D12DCA-B370-49B7-A003-A2C2DE0A567D}"/>
              </a:ext>
            </a:extLst>
          </p:cNvPr>
          <p:cNvSpPr/>
          <p:nvPr/>
        </p:nvSpPr>
        <p:spPr>
          <a:xfrm>
            <a:off x="913983" y="2916127"/>
            <a:ext cx="51820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360 co-changing work items actually linked together.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18825-2303-4DD0-B25F-778A5E782D37}"/>
              </a:ext>
            </a:extLst>
          </p:cNvPr>
          <p:cNvSpPr/>
          <p:nvPr/>
        </p:nvSpPr>
        <p:spPr>
          <a:xfrm>
            <a:off x="1075263" y="4749567"/>
            <a:ext cx="47886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80% agreement rate after inspection by another author.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57C04F1-E5C6-408B-8D85-593E35FCA9C8}"/>
              </a:ext>
            </a:extLst>
          </p:cNvPr>
          <p:cNvSpPr/>
          <p:nvPr/>
        </p:nvSpPr>
        <p:spPr>
          <a:xfrm rot="16200000">
            <a:off x="3123495" y="2313815"/>
            <a:ext cx="646330" cy="42283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9EBA4402-39B3-4D2E-B91C-C105217CC7C2}"/>
              </a:ext>
            </a:extLst>
          </p:cNvPr>
          <p:cNvSpPr/>
          <p:nvPr/>
        </p:nvSpPr>
        <p:spPr>
          <a:xfrm rot="16200000">
            <a:off x="3118056" y="4259895"/>
            <a:ext cx="646330" cy="42283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8C844-566C-4FA6-AC43-790762A2AAB2}"/>
              </a:ext>
            </a:extLst>
          </p:cNvPr>
          <p:cNvSpPr txBox="1"/>
          <p:nvPr/>
        </p:nvSpPr>
        <p:spPr>
          <a:xfrm>
            <a:off x="6153099" y="2646533"/>
            <a:ext cx="4312508" cy="2585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Our Approach Yields</a:t>
            </a:r>
          </a:p>
          <a:p>
            <a:r>
              <a:rPr lang="en-US" sz="5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79%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AB5DD-BADC-4473-BA06-58FF86BA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470A-61F0-4DE2-97FE-B8DC18E5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Episode 2: The RQs Strike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6FF2-13A6-4CEE-ABEC-6D914216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(RQ1): Can we accurately identify co-changes between .feature files and source code ﬁles?</a:t>
            </a:r>
          </a:p>
          <a:p>
            <a:pPr marL="0" indent="0">
              <a:buNone/>
            </a:pPr>
            <a:endParaRPr lang="en-CA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(RQ2):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Can we accurately predict when co-changes between .feature files and source code ﬁles are necessary?</a:t>
            </a:r>
          </a:p>
          <a:p>
            <a:pPr marL="0" indent="0">
              <a:buNone/>
            </a:pPr>
            <a:endParaRPr lang="en-CA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(RQ3): What are the most signiﬁcant characteristics for predicting co-changes between .feature files and source code files?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A80A7-97A9-47D3-8F49-66E54D22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9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718B-292E-4C16-B4F1-9FB5F9D2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 Characteristics for Prediction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D0D2F-8026-4898-8D8A-0C46A58DB186}"/>
              </a:ext>
            </a:extLst>
          </p:cNvPr>
          <p:cNvSpPr/>
          <p:nvPr/>
        </p:nvSpPr>
        <p:spPr>
          <a:xfrm>
            <a:off x="1143000" y="1433652"/>
            <a:ext cx="10210800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files added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 Experience with BDD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files renamed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files deleted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 added (libraries imported)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files renamed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F33495-3F22-427D-B404-F2DF58A6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0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F1BA-FC27-4C2F-B8BE-94851E33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Approach Our Question as a </a:t>
            </a:r>
            <a:r>
              <a:rPr lang="en-US" sz="4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Classification Problem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C3330D-F60A-4743-822D-1AAE4F5B16EB}"/>
              </a:ext>
            </a:extLst>
          </p:cNvPr>
          <p:cNvSpPr txBox="1">
            <a:spLocks/>
          </p:cNvSpPr>
          <p:nvPr/>
        </p:nvSpPr>
        <p:spPr>
          <a:xfrm>
            <a:off x="1760679" y="2079464"/>
            <a:ext cx="3322739" cy="622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files added</a:t>
            </a:r>
          </a:p>
          <a:p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BD307A-C1BE-4254-8B9E-7AE6964B3CC9}"/>
              </a:ext>
            </a:extLst>
          </p:cNvPr>
          <p:cNvSpPr txBox="1">
            <a:spLocks/>
          </p:cNvSpPr>
          <p:nvPr/>
        </p:nvSpPr>
        <p:spPr>
          <a:xfrm>
            <a:off x="1760679" y="2858828"/>
            <a:ext cx="3573197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files changed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1244B5-4754-48E8-B98B-D77DFFB04034}"/>
              </a:ext>
            </a:extLst>
          </p:cNvPr>
          <p:cNvSpPr/>
          <p:nvPr/>
        </p:nvSpPr>
        <p:spPr>
          <a:xfrm>
            <a:off x="1760680" y="4970117"/>
            <a:ext cx="413533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 Experience with BDD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D5C3A3-E785-40C1-A1FE-73B7EF87EC63}"/>
              </a:ext>
            </a:extLst>
          </p:cNvPr>
          <p:cNvSpPr/>
          <p:nvPr/>
        </p:nvSpPr>
        <p:spPr>
          <a:xfrm>
            <a:off x="1760680" y="4264576"/>
            <a:ext cx="3556387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files renamed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FB81C-B744-4A28-9E86-5C9A9AE8BEDE}"/>
              </a:ext>
            </a:extLst>
          </p:cNvPr>
          <p:cNvSpPr/>
          <p:nvPr/>
        </p:nvSpPr>
        <p:spPr>
          <a:xfrm>
            <a:off x="1760679" y="3588335"/>
            <a:ext cx="4018455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 added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EDB2A-4ABE-4F3A-919F-DC9436E67C90}"/>
              </a:ext>
            </a:extLst>
          </p:cNvPr>
          <p:cNvSpPr txBox="1"/>
          <p:nvPr/>
        </p:nvSpPr>
        <p:spPr>
          <a:xfrm>
            <a:off x="3180968" y="6049136"/>
            <a:ext cx="861774" cy="9541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76523C6-EAF6-4BAE-BF56-1E3D24C80B6A}"/>
              </a:ext>
            </a:extLst>
          </p:cNvPr>
          <p:cNvSpPr/>
          <p:nvPr/>
        </p:nvSpPr>
        <p:spPr>
          <a:xfrm>
            <a:off x="5990623" y="3535027"/>
            <a:ext cx="1171264" cy="6298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5C2BC173-C195-4837-865B-E401E2B8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534" y="2194971"/>
            <a:ext cx="2380952" cy="2380952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35B528C7-1A05-45D8-8EAD-980F6E696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6243" y="4540024"/>
            <a:ext cx="605883" cy="6058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D44970-AEB2-40BF-8C93-00E36C578FEA}"/>
              </a:ext>
            </a:extLst>
          </p:cNvPr>
          <p:cNvSpPr txBox="1"/>
          <p:nvPr/>
        </p:nvSpPr>
        <p:spPr>
          <a:xfrm>
            <a:off x="7203423" y="4540024"/>
            <a:ext cx="857279" cy="5909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FDBE3D46-3C18-4869-ADDD-BC285918DBDC}"/>
              </a:ext>
            </a:extLst>
          </p:cNvPr>
          <p:cNvSpPr/>
          <p:nvPr/>
        </p:nvSpPr>
        <p:spPr>
          <a:xfrm>
            <a:off x="8466257" y="4540024"/>
            <a:ext cx="605883" cy="5909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E42A49-82CE-49AF-9A16-D4A8BA81B669}"/>
              </a:ext>
            </a:extLst>
          </p:cNvPr>
          <p:cNvSpPr txBox="1"/>
          <p:nvPr/>
        </p:nvSpPr>
        <p:spPr>
          <a:xfrm>
            <a:off x="8340558" y="4540024"/>
            <a:ext cx="857279" cy="5909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06976A-80B7-4B91-8683-084EAFB5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3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AB20-6F2D-4094-843F-A01404F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4149304" cy="2375210"/>
          </a:xfrm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Top Performing Model Has 0.76 AUC 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374E24-E86F-4BE7-8594-BB89F524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3240866"/>
            <a:ext cx="3651466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(0.76)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Naïve Bayes (0.74)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egression (0.70)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AC19E-483A-4685-83EB-44C509E1F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9" y="629266"/>
            <a:ext cx="6828829" cy="5371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15D828-4B89-41B8-A45D-AB4ED4DE5D89}"/>
              </a:ext>
            </a:extLst>
          </p:cNvPr>
          <p:cNvSpPr txBox="1"/>
          <p:nvPr/>
        </p:nvSpPr>
        <p:spPr>
          <a:xfrm>
            <a:off x="7724633" y="2702257"/>
            <a:ext cx="322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Area under the random forest ROC curve is AUC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E235C-1B71-4AD6-B63C-ED811127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9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470A-61F0-4DE2-97FE-B8DC18E5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Episode 3: Return of the RQs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6FF2-13A6-4CEE-ABEC-6D914216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(RQ1): Can we accurately identify co-changes between .feature files and source code ﬁles?</a:t>
            </a:r>
          </a:p>
          <a:p>
            <a:pPr marL="0" indent="0">
              <a:buNone/>
            </a:pPr>
            <a:endParaRPr lang="en-CA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(RQ2): Can we accurately predict when co-changes between .feature files and source code ﬁles are necessary?</a:t>
            </a:r>
          </a:p>
          <a:p>
            <a:pPr marL="0" indent="0">
              <a:buNone/>
            </a:pPr>
            <a:endParaRPr lang="en-CA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(RQ3):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What are the most signiﬁcant characteristics for predicting co-changes between .feature files and source code files?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48AF4-B96F-4DF8-A7F1-E54020F0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F377-45BA-44D6-9EB9-EE3C81CD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Obtain an AUC Value after Eliminating an Attribute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E68D401-AD12-412F-87C0-06811CD4DD04}"/>
              </a:ext>
            </a:extLst>
          </p:cNvPr>
          <p:cNvSpPr/>
          <p:nvPr/>
        </p:nvSpPr>
        <p:spPr>
          <a:xfrm>
            <a:off x="3696387" y="3622771"/>
            <a:ext cx="1294991" cy="4472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EF0CA-8712-46EC-9D91-028AB895B4A7}"/>
              </a:ext>
            </a:extLst>
          </p:cNvPr>
          <p:cNvSpPr txBox="1"/>
          <p:nvPr/>
        </p:nvSpPr>
        <p:spPr>
          <a:xfrm>
            <a:off x="9158754" y="3199971"/>
            <a:ext cx="2611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AUC Decrease?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117521-1EB2-45B2-BBF9-D8F5BEDC851D}"/>
              </a:ext>
            </a:extLst>
          </p:cNvPr>
          <p:cNvSpPr/>
          <p:nvPr/>
        </p:nvSpPr>
        <p:spPr>
          <a:xfrm>
            <a:off x="7674686" y="3622771"/>
            <a:ext cx="1294991" cy="4472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Graphic 3" descr="Forest scene">
            <a:extLst>
              <a:ext uri="{FF2B5EF4-FFF2-40B4-BE49-F238E27FC236}">
                <a16:creationId xmlns:a16="http://schemas.microsoft.com/office/drawing/2014/main" id="{D5B00FA9-7A18-46D4-B170-4F79AFC03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32328">
            <a:off x="6414047" y="3405678"/>
            <a:ext cx="914400" cy="914400"/>
          </a:xfrm>
          <a:prstGeom prst="rect">
            <a:avLst/>
          </a:prstGeom>
        </p:spPr>
      </p:pic>
      <p:pic>
        <p:nvPicPr>
          <p:cNvPr id="11" name="Graphic 10" descr="Fir tree">
            <a:extLst>
              <a:ext uri="{FF2B5EF4-FFF2-40B4-BE49-F238E27FC236}">
                <a16:creationId xmlns:a16="http://schemas.microsoft.com/office/drawing/2014/main" id="{15F6F9D3-FCC6-4D9F-8E26-B39273E23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1572" y="2408277"/>
            <a:ext cx="914400" cy="914400"/>
          </a:xfrm>
          <a:prstGeom prst="rect">
            <a:avLst/>
          </a:prstGeom>
        </p:spPr>
      </p:pic>
      <p:pic>
        <p:nvPicPr>
          <p:cNvPr id="14" name="Graphic 13" descr="Deciduous tree">
            <a:extLst>
              <a:ext uri="{FF2B5EF4-FFF2-40B4-BE49-F238E27FC236}">
                <a16:creationId xmlns:a16="http://schemas.microsoft.com/office/drawing/2014/main" id="{3F0BEC62-2B8C-4FC0-841A-7A16A88150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518574">
            <a:off x="5876147" y="2596756"/>
            <a:ext cx="914400" cy="914400"/>
          </a:xfrm>
          <a:prstGeom prst="rect">
            <a:avLst/>
          </a:prstGeom>
        </p:spPr>
      </p:pic>
      <p:pic>
        <p:nvPicPr>
          <p:cNvPr id="16" name="Graphic 15" descr="Dice ">
            <a:extLst>
              <a:ext uri="{FF2B5EF4-FFF2-40B4-BE49-F238E27FC236}">
                <a16:creationId xmlns:a16="http://schemas.microsoft.com/office/drawing/2014/main" id="{B97CBC67-F982-4A0A-B4A4-21A78299A5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2954" y="3041295"/>
            <a:ext cx="2057400" cy="2057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E4CB85-C57C-4288-BE1A-DCE25AE08AEB}"/>
              </a:ext>
            </a:extLst>
          </p:cNvPr>
          <p:cNvSpPr txBox="1"/>
          <p:nvPr/>
        </p:nvSpPr>
        <p:spPr>
          <a:xfrm>
            <a:off x="482504" y="2145363"/>
            <a:ext cx="34560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Source file added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Test file added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Other file added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Source file modified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Test file modified</a:t>
            </a:r>
          </a:p>
          <a:p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C677D7-5197-49E1-B9D1-1151E89367A5}"/>
              </a:ext>
            </a:extLst>
          </p:cNvPr>
          <p:cNvCxnSpPr/>
          <p:nvPr/>
        </p:nvCxnSpPr>
        <p:spPr>
          <a:xfrm>
            <a:off x="950563" y="2558094"/>
            <a:ext cx="26863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169DF-FFB4-49E9-A150-8995CE8B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285A-A906-4743-8BE3-5A056EDF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Behavior Driven Development (BDD) is a New Style of Testing Strategy Based on Test Driven Development</a:t>
            </a:r>
            <a:endParaRPr lang="en-US" sz="4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5B966-219F-40A9-AE5A-40567980C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49" y="2152994"/>
            <a:ext cx="4616167" cy="91139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Traditional Testing Strategies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960BD4B-5011-497E-9B1F-B121AC2A652E}"/>
              </a:ext>
            </a:extLst>
          </p:cNvPr>
          <p:cNvSpPr/>
          <p:nvPr/>
        </p:nvSpPr>
        <p:spPr>
          <a:xfrm>
            <a:off x="2224875" y="3284161"/>
            <a:ext cx="1185712" cy="161846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 tests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5334721-2CC8-404C-A68D-7796FC102031}"/>
              </a:ext>
            </a:extLst>
          </p:cNvPr>
          <p:cNvCxnSpPr>
            <a:cxnSpLocks/>
            <a:stCxn id="42" idx="3"/>
            <a:endCxn id="10" idx="1"/>
          </p:cNvCxnSpPr>
          <p:nvPr/>
        </p:nvCxnSpPr>
        <p:spPr>
          <a:xfrm>
            <a:off x="1934251" y="3491776"/>
            <a:ext cx="290624" cy="6016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82A4288-CAFE-4410-8248-3F1C0B01FD42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 flipV="1">
            <a:off x="1934250" y="4093396"/>
            <a:ext cx="290625" cy="61508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FBD3BA20-82F0-4B88-B78A-90FD55F3A1FC}"/>
              </a:ext>
            </a:extLst>
          </p:cNvPr>
          <p:cNvSpPr txBox="1">
            <a:spLocks/>
          </p:cNvSpPr>
          <p:nvPr/>
        </p:nvSpPr>
        <p:spPr>
          <a:xfrm>
            <a:off x="5407074" y="2152994"/>
            <a:ext cx="5064610" cy="684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Behavior Driven Development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08F66B-AA4A-4B46-803D-E85F7A2FED20}"/>
              </a:ext>
            </a:extLst>
          </p:cNvPr>
          <p:cNvCxnSpPr>
            <a:cxnSpLocks/>
            <a:stCxn id="10" idx="3"/>
            <a:endCxn id="56" idx="1"/>
          </p:cNvCxnSpPr>
          <p:nvPr/>
        </p:nvCxnSpPr>
        <p:spPr>
          <a:xfrm flipV="1">
            <a:off x="3410587" y="4085396"/>
            <a:ext cx="252845" cy="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016356CA-C04F-48DE-BB58-9F52E72B5DB0}"/>
              </a:ext>
            </a:extLst>
          </p:cNvPr>
          <p:cNvSpPr/>
          <p:nvPr/>
        </p:nvSpPr>
        <p:spPr>
          <a:xfrm>
            <a:off x="3663432" y="3268161"/>
            <a:ext cx="1168648" cy="163446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 bugs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CC4F87B6-028A-4FCF-BCA8-BD8D196971C1}"/>
              </a:ext>
            </a:extLst>
          </p:cNvPr>
          <p:cNvSpPr/>
          <p:nvPr/>
        </p:nvSpPr>
        <p:spPr>
          <a:xfrm>
            <a:off x="7129543" y="3268161"/>
            <a:ext cx="1490071" cy="163446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 behaviors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3E75587-9C70-4095-85A0-67E78DD8E386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8619614" y="4085396"/>
            <a:ext cx="2115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B9EE3996-6B8C-4FEC-80B8-3CF4DFE65926}"/>
              </a:ext>
            </a:extLst>
          </p:cNvPr>
          <p:cNvSpPr/>
          <p:nvPr/>
        </p:nvSpPr>
        <p:spPr>
          <a:xfrm>
            <a:off x="8831149" y="3268161"/>
            <a:ext cx="1448203" cy="163446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scenarios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CF129BC-582B-466B-B7F6-E4A6FBD26A74}"/>
              </a:ext>
            </a:extLst>
          </p:cNvPr>
          <p:cNvCxnSpPr>
            <a:cxnSpLocks/>
            <a:stCxn id="70" idx="3"/>
            <a:endCxn id="64" idx="1"/>
          </p:cNvCxnSpPr>
          <p:nvPr/>
        </p:nvCxnSpPr>
        <p:spPr>
          <a:xfrm flipV="1">
            <a:off x="10279352" y="4083997"/>
            <a:ext cx="211535" cy="1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3A34358F-7C7B-4037-817D-6A69E7894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5543341"/>
            <a:ext cx="914400" cy="914400"/>
          </a:xfrm>
          <a:prstGeom prst="rect">
            <a:avLst/>
          </a:prstGeom>
        </p:spPr>
      </p:pic>
      <p:pic>
        <p:nvPicPr>
          <p:cNvPr id="11" name="Graphic 10" descr="Office worker">
            <a:extLst>
              <a:ext uri="{FF2B5EF4-FFF2-40B4-BE49-F238E27FC236}">
                <a16:creationId xmlns:a16="http://schemas.microsoft.com/office/drawing/2014/main" id="{A0B270C4-E9DE-44C8-AB83-D9C9AFBB4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35667" y="5578475"/>
            <a:ext cx="914400" cy="914400"/>
          </a:xfrm>
          <a:prstGeom prst="rect">
            <a:avLst/>
          </a:prstGeom>
        </p:spPr>
      </p:pic>
      <p:pic>
        <p:nvPicPr>
          <p:cNvPr id="27" name="Graphic 26" descr="Programmer">
            <a:extLst>
              <a:ext uri="{FF2B5EF4-FFF2-40B4-BE49-F238E27FC236}">
                <a16:creationId xmlns:a16="http://schemas.microsoft.com/office/drawing/2014/main" id="{0BB7F483-C42E-4298-BC92-110B7173F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670" y="5543341"/>
            <a:ext cx="914400" cy="914400"/>
          </a:xfrm>
          <a:prstGeom prst="rect">
            <a:avLst/>
          </a:prstGeom>
        </p:spPr>
      </p:pic>
      <p:pic>
        <p:nvPicPr>
          <p:cNvPr id="28" name="Graphic 27" descr="Spider web">
            <a:extLst>
              <a:ext uri="{FF2B5EF4-FFF2-40B4-BE49-F238E27FC236}">
                <a16:creationId xmlns:a16="http://schemas.microsoft.com/office/drawing/2014/main" id="{0C3BFFA3-86EE-40DE-B6A6-36FCA227CB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0641" y="5596508"/>
            <a:ext cx="914400" cy="914400"/>
          </a:xfrm>
          <a:prstGeom prst="rect">
            <a:avLst/>
          </a:prstGeom>
        </p:spPr>
      </p:pic>
      <p:pic>
        <p:nvPicPr>
          <p:cNvPr id="29" name="Graphic 28" descr="Bug under magnifying glass">
            <a:extLst>
              <a:ext uri="{FF2B5EF4-FFF2-40B4-BE49-F238E27FC236}">
                <a16:creationId xmlns:a16="http://schemas.microsoft.com/office/drawing/2014/main" id="{D9F7A239-F1F3-4D8C-A71E-FB2B10288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3250" y="5624512"/>
            <a:ext cx="914400" cy="9144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6CA8EB-2B6A-45D7-BDFD-8E1BEDCA4DB4}"/>
              </a:ext>
            </a:extLst>
          </p:cNvPr>
          <p:cNvCxnSpPr/>
          <p:nvPr/>
        </p:nvCxnSpPr>
        <p:spPr>
          <a:xfrm>
            <a:off x="5122704" y="1690688"/>
            <a:ext cx="0" cy="4977741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Bug under magnifying glass">
            <a:extLst>
              <a:ext uri="{FF2B5EF4-FFF2-40B4-BE49-F238E27FC236}">
                <a16:creationId xmlns:a16="http://schemas.microsoft.com/office/drawing/2014/main" id="{208A6F1B-F13E-4DAB-B0E9-133F5B88E3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44544" y="5543341"/>
            <a:ext cx="914400" cy="914400"/>
          </a:xfrm>
          <a:prstGeom prst="rect">
            <a:avLst/>
          </a:prstGeom>
        </p:spPr>
      </p:pic>
      <p:pic>
        <p:nvPicPr>
          <p:cNvPr id="12" name="Graphic 11" descr="Classroom">
            <a:extLst>
              <a:ext uri="{FF2B5EF4-FFF2-40B4-BE49-F238E27FC236}">
                <a16:creationId xmlns:a16="http://schemas.microsoft.com/office/drawing/2014/main" id="{FC178DEF-BF4D-41D4-ACB0-75A06F4AAF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41647" y="5578475"/>
            <a:ext cx="914400" cy="914400"/>
          </a:xfrm>
          <a:prstGeom prst="rect">
            <a:avLst/>
          </a:prstGeom>
        </p:spPr>
      </p:pic>
      <p:pic>
        <p:nvPicPr>
          <p:cNvPr id="14" name="Graphic 13" descr="Line arrow: Slight curve">
            <a:extLst>
              <a:ext uri="{FF2B5EF4-FFF2-40B4-BE49-F238E27FC236}">
                <a16:creationId xmlns:a16="http://schemas.microsoft.com/office/drawing/2014/main" id="{8436EE74-1555-4E98-B918-D46BA4475F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34029" y="5763112"/>
            <a:ext cx="719191" cy="639617"/>
          </a:xfrm>
          <a:prstGeom prst="rect">
            <a:avLst/>
          </a:prstGeom>
        </p:spPr>
      </p:pic>
      <p:pic>
        <p:nvPicPr>
          <p:cNvPr id="36" name="Graphic 35" descr="Line arrow: Slight curve">
            <a:extLst>
              <a:ext uri="{FF2B5EF4-FFF2-40B4-BE49-F238E27FC236}">
                <a16:creationId xmlns:a16="http://schemas.microsoft.com/office/drawing/2014/main" id="{38AAF34E-0CD1-4339-8E37-9B53A425DE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90223" y="5761903"/>
            <a:ext cx="719191" cy="639617"/>
          </a:xfrm>
          <a:prstGeom prst="rect">
            <a:avLst/>
          </a:prstGeom>
        </p:spPr>
      </p:pic>
      <p:pic>
        <p:nvPicPr>
          <p:cNvPr id="40" name="Graphic 39" descr="Line arrow: Slight curve">
            <a:extLst>
              <a:ext uri="{FF2B5EF4-FFF2-40B4-BE49-F238E27FC236}">
                <a16:creationId xmlns:a16="http://schemas.microsoft.com/office/drawing/2014/main" id="{5FBD6217-620F-479B-BD7E-FEEF85E5C2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45048" y="5778349"/>
            <a:ext cx="719191" cy="639617"/>
          </a:xfrm>
          <a:prstGeom prst="rect">
            <a:avLst/>
          </a:prstGeom>
        </p:spPr>
      </p:pic>
      <p:pic>
        <p:nvPicPr>
          <p:cNvPr id="41" name="Graphic 40" descr="Line arrow: Slight curve">
            <a:extLst>
              <a:ext uri="{FF2B5EF4-FFF2-40B4-BE49-F238E27FC236}">
                <a16:creationId xmlns:a16="http://schemas.microsoft.com/office/drawing/2014/main" id="{DD83B43D-6536-4AF0-B653-A7BF2F35FC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71799" y="5721895"/>
            <a:ext cx="719191" cy="6396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B5D38F-217F-48DD-AC19-6E79477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2</a:t>
            </a:fld>
            <a:endParaRPr lang="en-US"/>
          </a:p>
        </p:txBody>
      </p:sp>
      <p:sp>
        <p:nvSpPr>
          <p:cNvPr id="42" name="Flowchart: Multidocument 41">
            <a:extLst>
              <a:ext uri="{FF2B5EF4-FFF2-40B4-BE49-F238E27FC236}">
                <a16:creationId xmlns:a16="http://schemas.microsoft.com/office/drawing/2014/main" id="{5E4841CF-2BD0-435A-82AF-00FB2EB4C190}"/>
              </a:ext>
            </a:extLst>
          </p:cNvPr>
          <p:cNvSpPr/>
          <p:nvPr/>
        </p:nvSpPr>
        <p:spPr>
          <a:xfrm>
            <a:off x="392544" y="2990101"/>
            <a:ext cx="1541707" cy="1003349"/>
          </a:xfrm>
          <a:prstGeom prst="flowChartMulti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suites</a:t>
            </a:r>
          </a:p>
        </p:txBody>
      </p:sp>
      <p:sp>
        <p:nvSpPr>
          <p:cNvPr id="43" name="Flowchart: Multidocument 42">
            <a:extLst>
              <a:ext uri="{FF2B5EF4-FFF2-40B4-BE49-F238E27FC236}">
                <a16:creationId xmlns:a16="http://schemas.microsoft.com/office/drawing/2014/main" id="{A92C4BD9-8417-493A-A602-C071EF3DA53D}"/>
              </a:ext>
            </a:extLst>
          </p:cNvPr>
          <p:cNvSpPr/>
          <p:nvPr/>
        </p:nvSpPr>
        <p:spPr>
          <a:xfrm>
            <a:off x="392543" y="4206809"/>
            <a:ext cx="1541707" cy="1003349"/>
          </a:xfrm>
          <a:prstGeom prst="flowChartMulti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18B8C52-219A-4340-9414-7AB912565C52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834822" y="3491776"/>
            <a:ext cx="284131" cy="5743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F2642C7-41C2-462D-A1D3-7B04702AAA5E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6824232" y="4071198"/>
            <a:ext cx="304359" cy="6487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Multidocument 50">
            <a:extLst>
              <a:ext uri="{FF2B5EF4-FFF2-40B4-BE49-F238E27FC236}">
                <a16:creationId xmlns:a16="http://schemas.microsoft.com/office/drawing/2014/main" id="{30A3401D-7002-44FA-B6A4-62B19AA0D4A9}"/>
              </a:ext>
            </a:extLst>
          </p:cNvPr>
          <p:cNvSpPr/>
          <p:nvPr/>
        </p:nvSpPr>
        <p:spPr>
          <a:xfrm>
            <a:off x="5293115" y="2990101"/>
            <a:ext cx="1541707" cy="1003349"/>
          </a:xfrm>
          <a:prstGeom prst="flowChartMulti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.Feature Files</a:t>
            </a:r>
          </a:p>
        </p:txBody>
      </p:sp>
      <p:sp>
        <p:nvSpPr>
          <p:cNvPr id="52" name="Flowchart: Multidocument 51">
            <a:extLst>
              <a:ext uri="{FF2B5EF4-FFF2-40B4-BE49-F238E27FC236}">
                <a16:creationId xmlns:a16="http://schemas.microsoft.com/office/drawing/2014/main" id="{E4E9E4E5-C7ED-44E2-8E45-1C0D95EB62EE}"/>
              </a:ext>
            </a:extLst>
          </p:cNvPr>
          <p:cNvSpPr/>
          <p:nvPr/>
        </p:nvSpPr>
        <p:spPr>
          <a:xfrm>
            <a:off x="5282525" y="4218277"/>
            <a:ext cx="1541707" cy="1003349"/>
          </a:xfrm>
          <a:prstGeom prst="flowChartMulti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def. files</a:t>
            </a:r>
          </a:p>
        </p:txBody>
      </p:sp>
      <p:sp>
        <p:nvSpPr>
          <p:cNvPr id="64" name="Flowchart: Multidocument 63">
            <a:extLst>
              <a:ext uri="{FF2B5EF4-FFF2-40B4-BE49-F238E27FC236}">
                <a16:creationId xmlns:a16="http://schemas.microsoft.com/office/drawing/2014/main" id="{D36EC797-42F7-482C-A793-EDB5E07EAA89}"/>
              </a:ext>
            </a:extLst>
          </p:cNvPr>
          <p:cNvSpPr/>
          <p:nvPr/>
        </p:nvSpPr>
        <p:spPr>
          <a:xfrm>
            <a:off x="10490887" y="3536350"/>
            <a:ext cx="1426119" cy="1095293"/>
          </a:xfrm>
          <a:prstGeom prst="flowChartMulti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suites</a:t>
            </a:r>
          </a:p>
        </p:txBody>
      </p:sp>
    </p:spTree>
    <p:extLst>
      <p:ext uri="{BB962C8B-B14F-4D97-AF65-F5344CB8AC3E}">
        <p14:creationId xmlns:p14="http://schemas.microsoft.com/office/powerpoint/2010/main" val="306385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6" grpId="0" animBg="1"/>
      <p:bldP spid="68" grpId="0" animBg="1"/>
      <p:bldP spid="70" grpId="0" animBg="1"/>
      <p:bldP spid="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EAC2E8-DC45-4F8F-B644-789420960198}"/>
              </a:ext>
            </a:extLst>
          </p:cNvPr>
          <p:cNvSpPr txBox="1"/>
          <p:nvPr/>
        </p:nvSpPr>
        <p:spPr>
          <a:xfrm>
            <a:off x="476100" y="2322066"/>
            <a:ext cx="3123021" cy="38164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files added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files modified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files re-named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3B6774-4184-467E-870B-C44BAA6B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141" y="1936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Files and All Other Files Changes Are the Strongest Predictors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6B48D0-2486-4515-8166-8980A0744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57" y="1694482"/>
            <a:ext cx="8085282" cy="45203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089D25-5A25-4701-891D-5120FD174DF2}"/>
              </a:ext>
            </a:extLst>
          </p:cNvPr>
          <p:cNvSpPr txBox="1"/>
          <p:nvPr/>
        </p:nvSpPr>
        <p:spPr>
          <a:xfrm>
            <a:off x="3848986" y="1777139"/>
            <a:ext cx="8040053" cy="119853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16572-ADDB-4BC7-9DC8-6A00F7B1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C4DC-1E73-423B-9A25-E0350E20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Co-changes Can Be Detected and Predicted!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706F75-1BFE-4294-AC74-A3AC4BCF1941}"/>
              </a:ext>
            </a:extLst>
          </p:cNvPr>
          <p:cNvSpPr txBox="1">
            <a:spLocks/>
          </p:cNvSpPr>
          <p:nvPr/>
        </p:nvSpPr>
        <p:spPr>
          <a:xfrm>
            <a:off x="838200" y="1675062"/>
            <a:ext cx="4699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RQ1: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detect BDD co-changes with 79% accuracy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D8A048-3658-44E6-A678-47AEA8F9F081}"/>
              </a:ext>
            </a:extLst>
          </p:cNvPr>
          <p:cNvSpPr txBox="1">
            <a:spLocks/>
          </p:cNvSpPr>
          <p:nvPr/>
        </p:nvSpPr>
        <p:spPr>
          <a:xfrm>
            <a:off x="3678409" y="2665200"/>
            <a:ext cx="4699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RQ3: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files added and renamed, and other files modified are strongest predictors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54472A-45AE-4BB2-9A8E-8439235E8B95}"/>
              </a:ext>
            </a:extLst>
          </p:cNvPr>
          <p:cNvSpPr txBox="1">
            <a:spLocks/>
          </p:cNvSpPr>
          <p:nvPr/>
        </p:nvSpPr>
        <p:spPr>
          <a:xfrm>
            <a:off x="6803852" y="1573464"/>
            <a:ext cx="4699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RQ2: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top classification technique yields a 0.76 AUC</a:t>
            </a:r>
          </a:p>
        </p:txBody>
      </p:sp>
      <p:pic>
        <p:nvPicPr>
          <p:cNvPr id="7" name="Picture 6" descr="A picture containing person, holding, playing, sky&#10;&#10;Description automatically generated">
            <a:extLst>
              <a:ext uri="{FF2B5EF4-FFF2-40B4-BE49-F238E27FC236}">
                <a16:creationId xmlns:a16="http://schemas.microsoft.com/office/drawing/2014/main" id="{3660944D-FBAE-4C1A-85DB-CC8141E0D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46" y="2715885"/>
            <a:ext cx="2043205" cy="20432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81B7C2-EB1D-449D-9D93-B861122CB1B1}"/>
              </a:ext>
            </a:extLst>
          </p:cNvPr>
          <p:cNvSpPr/>
          <p:nvPr/>
        </p:nvSpPr>
        <p:spPr>
          <a:xfrm>
            <a:off x="1512316" y="2908633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79%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66F78C-B0B4-4201-B07D-D348270ED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632" y="3779211"/>
            <a:ext cx="3340106" cy="30787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54FDC0-C3F7-4FBC-9D69-A43F5BFC839D}"/>
              </a:ext>
            </a:extLst>
          </p:cNvPr>
          <p:cNvSpPr/>
          <p:nvPr/>
        </p:nvSpPr>
        <p:spPr>
          <a:xfrm>
            <a:off x="5407077" y="4973824"/>
            <a:ext cx="492443" cy="174713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 Added</a:t>
            </a:r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754955-BEDE-4F3F-8933-3926688B5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303" y="2548466"/>
            <a:ext cx="3151735" cy="28365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21B80CE-8878-40E7-B774-A09EFA4C02F3}"/>
              </a:ext>
            </a:extLst>
          </p:cNvPr>
          <p:cNvSpPr/>
          <p:nvPr/>
        </p:nvSpPr>
        <p:spPr>
          <a:xfrm>
            <a:off x="8279220" y="2626123"/>
            <a:ext cx="192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0.76 AUC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766CF0C-B5D9-4CE5-8042-A46E3DC646D6}"/>
              </a:ext>
            </a:extLst>
          </p:cNvPr>
          <p:cNvSpPr/>
          <p:nvPr/>
        </p:nvSpPr>
        <p:spPr>
          <a:xfrm rot="2739893">
            <a:off x="9359959" y="3074761"/>
            <a:ext cx="470329" cy="77660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F8FA9A-5105-4358-8B3B-699F5030A50A}"/>
              </a:ext>
            </a:extLst>
          </p:cNvPr>
          <p:cNvSpPr/>
          <p:nvPr/>
        </p:nvSpPr>
        <p:spPr>
          <a:xfrm>
            <a:off x="6191581" y="4033356"/>
            <a:ext cx="492443" cy="229916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Other Files Changed</a:t>
            </a:r>
            <a:endParaRPr lang="en-US" sz="2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0B1C68-798C-4704-BBA3-D9366F8DFA5F}"/>
              </a:ext>
            </a:extLst>
          </p:cNvPr>
          <p:cNvSpPr/>
          <p:nvPr/>
        </p:nvSpPr>
        <p:spPr>
          <a:xfrm>
            <a:off x="4629674" y="4620583"/>
            <a:ext cx="492443" cy="1937795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Tests Renamed</a:t>
            </a:r>
            <a:endParaRPr lang="en-US" sz="20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D115B-BDA0-497B-925D-BF87A889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4" grpId="0"/>
      <p:bldP spid="15" grpId="0" animBg="1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F6E8-F6E1-45D7-8FEF-F007D3DF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 .Feature Files to </a:t>
            </a:r>
            <a:r>
              <a:rPr lang="en-US" sz="4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Maximize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BDD Advantages When…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91AEC-404B-4D13-84A9-9E82B8C28E4A}"/>
              </a:ext>
            </a:extLst>
          </p:cNvPr>
          <p:cNvSpPr txBox="1"/>
          <p:nvPr/>
        </p:nvSpPr>
        <p:spPr>
          <a:xfrm>
            <a:off x="2215490" y="2343160"/>
            <a:ext cx="29616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and renaming test files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3AA67-C781-4591-9778-C6B549296B62}"/>
              </a:ext>
            </a:extLst>
          </p:cNvPr>
          <p:cNvSpPr txBox="1"/>
          <p:nvPr/>
        </p:nvSpPr>
        <p:spPr>
          <a:xfrm>
            <a:off x="2243837" y="3378592"/>
            <a:ext cx="2961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Modifying all other files</a:t>
            </a:r>
          </a:p>
          <a:p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7688B-2792-4118-9F7A-E7A39C3F9743}"/>
              </a:ext>
            </a:extLst>
          </p:cNvPr>
          <p:cNvSpPr txBox="1"/>
          <p:nvPr/>
        </p:nvSpPr>
        <p:spPr>
          <a:xfrm>
            <a:off x="2264801" y="4513416"/>
            <a:ext cx="32105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Deleting source code 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0097F0-174A-4BF1-A5F3-6BFB6AF56490}"/>
              </a:ext>
            </a:extLst>
          </p:cNvPr>
          <p:cNvSpPr/>
          <p:nvPr/>
        </p:nvSpPr>
        <p:spPr>
          <a:xfrm>
            <a:off x="6442378" y="3406897"/>
            <a:ext cx="1709731" cy="9550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5D067C-D858-4512-822C-78D51FA2036B}"/>
              </a:ext>
            </a:extLst>
          </p:cNvPr>
          <p:cNvSpPr txBox="1"/>
          <p:nvPr/>
        </p:nvSpPr>
        <p:spPr>
          <a:xfrm>
            <a:off x="8511975" y="3622807"/>
            <a:ext cx="478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Modify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.feature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files!</a:t>
            </a:r>
          </a:p>
        </p:txBody>
      </p:sp>
      <p:pic>
        <p:nvPicPr>
          <p:cNvPr id="4" name="Graphic 3" descr="Grinning face with no fill">
            <a:extLst>
              <a:ext uri="{FF2B5EF4-FFF2-40B4-BE49-F238E27FC236}">
                <a16:creationId xmlns:a16="http://schemas.microsoft.com/office/drawing/2014/main" id="{71DAD2F5-56EC-41F9-BB66-E78992CCD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8732" y="5578475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C39A3A-541B-4347-B9CB-23E7CAAB3283}"/>
              </a:ext>
            </a:extLst>
          </p:cNvPr>
          <p:cNvSpPr txBox="1"/>
          <p:nvPr/>
        </p:nvSpPr>
        <p:spPr>
          <a:xfrm>
            <a:off x="5205477" y="2608884"/>
            <a:ext cx="553443" cy="413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" name="Graphic 19" descr="Checklist">
            <a:extLst>
              <a:ext uri="{FF2B5EF4-FFF2-40B4-BE49-F238E27FC236}">
                <a16:creationId xmlns:a16="http://schemas.microsoft.com/office/drawing/2014/main" id="{AFF8A1E8-9A09-409F-A8F6-BF4E04BB8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3722" y="2532098"/>
            <a:ext cx="914400" cy="914400"/>
          </a:xfrm>
          <a:prstGeom prst="rect">
            <a:avLst/>
          </a:prstGeom>
        </p:spPr>
      </p:pic>
      <p:pic>
        <p:nvPicPr>
          <p:cNvPr id="19" name="Graphic 18" descr="Programmer">
            <a:extLst>
              <a:ext uri="{FF2B5EF4-FFF2-40B4-BE49-F238E27FC236}">
                <a16:creationId xmlns:a16="http://schemas.microsoft.com/office/drawing/2014/main" id="{B17C7A83-ED30-47DE-AA40-125C0BDE6B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15490" y="5578475"/>
            <a:ext cx="914400" cy="914400"/>
          </a:xfrm>
          <a:prstGeom prst="rect">
            <a:avLst/>
          </a:prstGeom>
        </p:spPr>
      </p:pic>
      <p:pic>
        <p:nvPicPr>
          <p:cNvPr id="10" name="Graphic 9" descr="Pencil">
            <a:extLst>
              <a:ext uri="{FF2B5EF4-FFF2-40B4-BE49-F238E27FC236}">
                <a16:creationId xmlns:a16="http://schemas.microsoft.com/office/drawing/2014/main" id="{AAD2DFB6-3D19-437D-A3E8-E51931F1E4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49213" y="2354820"/>
            <a:ext cx="914400" cy="914400"/>
          </a:xfrm>
          <a:prstGeom prst="rect">
            <a:avLst/>
          </a:prstGeom>
        </p:spPr>
      </p:pic>
      <p:pic>
        <p:nvPicPr>
          <p:cNvPr id="18" name="Graphic 17" descr="Eraser">
            <a:extLst>
              <a:ext uri="{FF2B5EF4-FFF2-40B4-BE49-F238E27FC236}">
                <a16:creationId xmlns:a16="http://schemas.microsoft.com/office/drawing/2014/main" id="{32DD7BE8-DE08-403B-AA8A-AEFEDAF339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9437" y="4306387"/>
            <a:ext cx="914400" cy="914400"/>
          </a:xfrm>
          <a:prstGeom prst="rect">
            <a:avLst/>
          </a:prstGeom>
        </p:spPr>
      </p:pic>
      <p:pic>
        <p:nvPicPr>
          <p:cNvPr id="23" name="Graphic 22" descr="Scissors">
            <a:extLst>
              <a:ext uri="{FF2B5EF4-FFF2-40B4-BE49-F238E27FC236}">
                <a16:creationId xmlns:a16="http://schemas.microsoft.com/office/drawing/2014/main" id="{471FD7FA-AF8B-4DCD-A2F0-C1FED89A32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29437" y="3305677"/>
            <a:ext cx="914400" cy="914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F2897-A783-41D3-94C8-E5C38F4F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22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BB8D20-0749-4BBF-BB40-BE0BF082F1AF}"/>
              </a:ext>
            </a:extLst>
          </p:cNvPr>
          <p:cNvSpPr txBox="1"/>
          <p:nvPr/>
        </p:nvSpPr>
        <p:spPr>
          <a:xfrm>
            <a:off x="5198639" y="3629474"/>
            <a:ext cx="553443" cy="413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B6428E-E57C-4FE1-9CD4-80A7F7F524FF}"/>
              </a:ext>
            </a:extLst>
          </p:cNvPr>
          <p:cNvSpPr txBox="1"/>
          <p:nvPr/>
        </p:nvSpPr>
        <p:spPr>
          <a:xfrm>
            <a:off x="5222239" y="4763587"/>
            <a:ext cx="553443" cy="413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8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C547B7-C0E1-4EAA-A8F9-51E601CBA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22" y="0"/>
            <a:ext cx="5898078" cy="3429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319979-D07D-4696-874F-8570B633C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466"/>
            <a:ext cx="5898078" cy="3323533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C72EA52-9FA2-46D2-AE3D-864650F96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2" y="3428999"/>
            <a:ext cx="5998700" cy="332353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8740E3-3E19-438D-808C-DFE5342CDF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8998"/>
            <a:ext cx="6060251" cy="33235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3454C-2442-470B-9485-F73F93E3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3245-4764-4039-9657-34C2A559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  <a:r>
              <a:rPr lang="en-US" sz="4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.Feature 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A5654-E7C0-41E4-8868-67DC4BE1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2514" cy="6210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15E01-91D3-444F-9ED2-12326624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3</a:t>
            </a:fld>
            <a:endParaRPr lang="en-US"/>
          </a:p>
        </p:txBody>
      </p:sp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A4080E-6C67-41C3-8194-37ECA9B1F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46" y="2972652"/>
            <a:ext cx="4524632" cy="26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3245-4764-4039-9657-34C2A559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  <a:r>
              <a:rPr lang="en-US" sz="4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Definition 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A5654-E7C0-41E4-8868-67DC4BE1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472514" cy="6210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.Feature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9AEB90-ACC7-483B-BFA4-EA83FB542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46" y="2972652"/>
            <a:ext cx="4524632" cy="2663016"/>
          </a:xfrm>
          <a:prstGeom prst="rect">
            <a:avLst/>
          </a:prstGeom>
        </p:spPr>
      </p:pic>
      <p:pic>
        <p:nvPicPr>
          <p:cNvPr id="5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483DA5-3EBB-4008-9EDE-363EFD249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58" y="2581575"/>
            <a:ext cx="5455917" cy="35720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B4D5D7-9E3D-4838-BF43-8CBE0737C7ED}"/>
              </a:ext>
            </a:extLst>
          </p:cNvPr>
          <p:cNvSpPr txBox="1">
            <a:spLocks/>
          </p:cNvSpPr>
          <p:nvPr/>
        </p:nvSpPr>
        <p:spPr>
          <a:xfrm>
            <a:off x="6379758" y="1825625"/>
            <a:ext cx="2504750" cy="62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Definition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A6D6F2-EF6F-4F74-881A-6934FB36587B}"/>
              </a:ext>
            </a:extLst>
          </p:cNvPr>
          <p:cNvCxnSpPr>
            <a:cxnSpLocks/>
          </p:cNvCxnSpPr>
          <p:nvPr/>
        </p:nvCxnSpPr>
        <p:spPr>
          <a:xfrm>
            <a:off x="5249178" y="5066977"/>
            <a:ext cx="1202422" cy="5686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DE3649-9BB8-4518-86AF-299B3822E885}"/>
              </a:ext>
            </a:extLst>
          </p:cNvPr>
          <p:cNvCxnSpPr>
            <a:cxnSpLocks/>
          </p:cNvCxnSpPr>
          <p:nvPr/>
        </p:nvCxnSpPr>
        <p:spPr>
          <a:xfrm flipV="1">
            <a:off x="2102603" y="2777113"/>
            <a:ext cx="4348997" cy="400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FFD723-D738-4A94-9E59-0E0F58F51E5B}"/>
              </a:ext>
            </a:extLst>
          </p:cNvPr>
          <p:cNvCxnSpPr>
            <a:cxnSpLocks/>
          </p:cNvCxnSpPr>
          <p:nvPr/>
        </p:nvCxnSpPr>
        <p:spPr>
          <a:xfrm flipV="1">
            <a:off x="5090883" y="3107589"/>
            <a:ext cx="1360717" cy="10685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A37A49-0E80-452B-9B36-A60EF23F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3245-4764-4039-9657-34C2A559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Definition 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Linkage to </a:t>
            </a:r>
            <a:r>
              <a:rPr lang="en-US" sz="4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</a:t>
            </a:r>
          </a:p>
        </p:txBody>
      </p:sp>
      <p:pic>
        <p:nvPicPr>
          <p:cNvPr id="5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483DA5-3EBB-4008-9EDE-363EFD249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69" y="2843560"/>
            <a:ext cx="4635216" cy="30251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B4D5D7-9E3D-4838-BF43-8CBE0737C7ED}"/>
              </a:ext>
            </a:extLst>
          </p:cNvPr>
          <p:cNvSpPr txBox="1">
            <a:spLocks/>
          </p:cNvSpPr>
          <p:nvPr/>
        </p:nvSpPr>
        <p:spPr>
          <a:xfrm>
            <a:off x="838200" y="1778125"/>
            <a:ext cx="2504750" cy="62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Definition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A6D6F2-EF6F-4F74-881A-6934FB36587B}"/>
              </a:ext>
            </a:extLst>
          </p:cNvPr>
          <p:cNvCxnSpPr>
            <a:cxnSpLocks/>
          </p:cNvCxnSpPr>
          <p:nvPr/>
        </p:nvCxnSpPr>
        <p:spPr>
          <a:xfrm flipV="1">
            <a:off x="5259092" y="2676041"/>
            <a:ext cx="836908" cy="8782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C5C68A-DE40-4440-BAFF-65120781CF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49" b="14137"/>
          <a:stretch/>
        </p:blipFill>
        <p:spPr>
          <a:xfrm>
            <a:off x="6096000" y="2356963"/>
            <a:ext cx="6003073" cy="445432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3F47B1B-BE96-4D0B-983C-2DE18618EFF4}"/>
              </a:ext>
            </a:extLst>
          </p:cNvPr>
          <p:cNvSpPr txBox="1">
            <a:spLocks/>
          </p:cNvSpPr>
          <p:nvPr/>
        </p:nvSpPr>
        <p:spPr>
          <a:xfrm>
            <a:off x="6480956" y="1713319"/>
            <a:ext cx="2504750" cy="62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F1D24-A43B-40B9-BA49-2FE689EB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0B79-3F00-4306-8326-E1507503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94" y="24220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E69F-7AEA-4490-AE57-122CE98F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883" y="1597623"/>
            <a:ext cx="4044384" cy="327917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Out-of-synch co-change reduces benefits of BDD</a:t>
            </a:r>
          </a:p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developers entering a project struggle to understand requirements 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E1CB2780-89B8-405E-812D-007D7C7D9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0798"/>
            <a:ext cx="3525856" cy="2197364"/>
          </a:xfrm>
          <a:prstGeom prst="rect">
            <a:avLst/>
          </a:prstGeom>
        </p:spPr>
      </p:pic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C8274334-328C-410F-8923-DF747A28C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032" y="1095787"/>
            <a:ext cx="914400" cy="914400"/>
          </a:xfrm>
          <a:prstGeom prst="rect">
            <a:avLst/>
          </a:prstGeom>
        </p:spPr>
      </p:pic>
      <p:pic>
        <p:nvPicPr>
          <p:cNvPr id="9" name="Graphic 8" descr="Group brainstorm">
            <a:extLst>
              <a:ext uri="{FF2B5EF4-FFF2-40B4-BE49-F238E27FC236}">
                <a16:creationId xmlns:a16="http://schemas.microsoft.com/office/drawing/2014/main" id="{6B363E32-9410-458B-A060-4D0383103B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0984" y="3447829"/>
            <a:ext cx="1044497" cy="1044497"/>
          </a:xfrm>
          <a:prstGeom prst="rect">
            <a:avLst/>
          </a:prstGeom>
        </p:spPr>
      </p:pic>
      <p:pic>
        <p:nvPicPr>
          <p:cNvPr id="11" name="Graphic 10" descr="Line arrow: Counter-clockwise curve">
            <a:extLst>
              <a:ext uri="{FF2B5EF4-FFF2-40B4-BE49-F238E27FC236}">
                <a16:creationId xmlns:a16="http://schemas.microsoft.com/office/drawing/2014/main" id="{5CE51EE0-18BA-4741-A12F-555A1E3CB6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0706" y="2380786"/>
            <a:ext cx="914400" cy="914400"/>
          </a:xfrm>
          <a:prstGeom prst="rect">
            <a:avLst/>
          </a:prstGeom>
        </p:spPr>
      </p:pic>
      <p:pic>
        <p:nvPicPr>
          <p:cNvPr id="14" name="Graphic 13" descr="Office worker">
            <a:extLst>
              <a:ext uri="{FF2B5EF4-FFF2-40B4-BE49-F238E27FC236}">
                <a16:creationId xmlns:a16="http://schemas.microsoft.com/office/drawing/2014/main" id="{7E8C0356-9C55-4917-9392-291EA46FE8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5842" y="3559927"/>
            <a:ext cx="914400" cy="914400"/>
          </a:xfrm>
          <a:prstGeom prst="rect">
            <a:avLst/>
          </a:prstGeom>
        </p:spPr>
      </p:pic>
      <p:pic>
        <p:nvPicPr>
          <p:cNvPr id="15" name="Graphic 14" descr="Programmer">
            <a:extLst>
              <a:ext uri="{FF2B5EF4-FFF2-40B4-BE49-F238E27FC236}">
                <a16:creationId xmlns:a16="http://schemas.microsoft.com/office/drawing/2014/main" id="{483F4AD3-955E-44EC-B094-C7CC9B67BB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35842" y="1095787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A78607-806F-44BC-BE38-9C60DE44EA44}"/>
              </a:ext>
            </a:extLst>
          </p:cNvPr>
          <p:cNvSpPr txBox="1"/>
          <p:nvPr/>
        </p:nvSpPr>
        <p:spPr>
          <a:xfrm>
            <a:off x="4915418" y="2529268"/>
            <a:ext cx="108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A54F1-5454-4390-96AD-44B65F39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7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0B79-3F00-4306-8326-E1507503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94" y="24220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E69F-7AEA-4490-AE57-122CE98F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882" y="1597624"/>
            <a:ext cx="4006793" cy="26890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Out-of-synch co-change reduces benefits of BDD</a:t>
            </a:r>
          </a:p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developers entering a project struggle to understand requirements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4A879-9792-4AE5-BDF0-75DE01B1AA00}"/>
              </a:ext>
            </a:extLst>
          </p:cNvPr>
          <p:cNvSpPr txBox="1"/>
          <p:nvPr/>
        </p:nvSpPr>
        <p:spPr>
          <a:xfrm>
            <a:off x="838200" y="4640808"/>
            <a:ext cx="10616514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code characteristics that can predict co-changes between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.feature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 and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 (BDD co-changes) to help developers reduce out-of-sync BDD co-changes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E1CB2780-89B8-405E-812D-007D7C7D9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0798"/>
            <a:ext cx="3525856" cy="2197364"/>
          </a:xfrm>
          <a:prstGeom prst="rect">
            <a:avLst/>
          </a:prstGeom>
        </p:spPr>
      </p:pic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C8274334-328C-410F-8923-DF747A28C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6032" y="1095787"/>
            <a:ext cx="914400" cy="914400"/>
          </a:xfrm>
          <a:prstGeom prst="rect">
            <a:avLst/>
          </a:prstGeom>
        </p:spPr>
      </p:pic>
      <p:pic>
        <p:nvPicPr>
          <p:cNvPr id="9" name="Graphic 8" descr="Group brainstorm">
            <a:extLst>
              <a:ext uri="{FF2B5EF4-FFF2-40B4-BE49-F238E27FC236}">
                <a16:creationId xmlns:a16="http://schemas.microsoft.com/office/drawing/2014/main" id="{6B363E32-9410-458B-A060-4D0383103B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0984" y="3447829"/>
            <a:ext cx="1044497" cy="1044497"/>
          </a:xfrm>
          <a:prstGeom prst="rect">
            <a:avLst/>
          </a:prstGeom>
        </p:spPr>
      </p:pic>
      <p:pic>
        <p:nvPicPr>
          <p:cNvPr id="11" name="Graphic 10" descr="Line arrow: Counter-clockwise curve">
            <a:extLst>
              <a:ext uri="{FF2B5EF4-FFF2-40B4-BE49-F238E27FC236}">
                <a16:creationId xmlns:a16="http://schemas.microsoft.com/office/drawing/2014/main" id="{5CE51EE0-18BA-4741-A12F-555A1E3CB6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0706" y="2380786"/>
            <a:ext cx="914400" cy="914400"/>
          </a:xfrm>
          <a:prstGeom prst="rect">
            <a:avLst/>
          </a:prstGeom>
        </p:spPr>
      </p:pic>
      <p:pic>
        <p:nvPicPr>
          <p:cNvPr id="14" name="Graphic 13" descr="Office worker">
            <a:extLst>
              <a:ext uri="{FF2B5EF4-FFF2-40B4-BE49-F238E27FC236}">
                <a16:creationId xmlns:a16="http://schemas.microsoft.com/office/drawing/2014/main" id="{7E8C0356-9C55-4917-9392-291EA46FE8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35842" y="3559927"/>
            <a:ext cx="914400" cy="914400"/>
          </a:xfrm>
          <a:prstGeom prst="rect">
            <a:avLst/>
          </a:prstGeom>
        </p:spPr>
      </p:pic>
      <p:pic>
        <p:nvPicPr>
          <p:cNvPr id="15" name="Graphic 14" descr="Programmer">
            <a:extLst>
              <a:ext uri="{FF2B5EF4-FFF2-40B4-BE49-F238E27FC236}">
                <a16:creationId xmlns:a16="http://schemas.microsoft.com/office/drawing/2014/main" id="{483F4AD3-955E-44EC-B094-C7CC9B67BB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35842" y="1095787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A78607-806F-44BC-BE38-9C60DE44EA44}"/>
              </a:ext>
            </a:extLst>
          </p:cNvPr>
          <p:cNvSpPr txBox="1"/>
          <p:nvPr/>
        </p:nvSpPr>
        <p:spPr>
          <a:xfrm>
            <a:off x="4915418" y="2529268"/>
            <a:ext cx="108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BDD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BECA0-C701-4721-A4EE-AD3F28AA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1D7E-8424-4623-9EDD-5F538ECC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Selected </a:t>
            </a:r>
            <a:r>
              <a:rPr lang="en-US" sz="4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133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BDD Projects for Analysis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D95672C-E31C-4B91-B24D-5D1D22708769}"/>
              </a:ext>
            </a:extLst>
          </p:cNvPr>
          <p:cNvSpPr/>
          <p:nvPr/>
        </p:nvSpPr>
        <p:spPr>
          <a:xfrm>
            <a:off x="656095" y="2712203"/>
            <a:ext cx="2166037" cy="2112936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 Open Repositories</a:t>
            </a:r>
            <a:endParaRPr lang="en-CA" sz="28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731FFEA-AE23-4E81-9A40-E04575579EA6}"/>
              </a:ext>
            </a:extLst>
          </p:cNvPr>
          <p:cNvSpPr/>
          <p:nvPr/>
        </p:nvSpPr>
        <p:spPr>
          <a:xfrm>
            <a:off x="3056454" y="2712204"/>
            <a:ext cx="1983932" cy="21129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n w="0"/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Java projects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926100-5B03-4026-A2CF-2CC490C2F97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040386" y="3768671"/>
            <a:ext cx="21839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CB59EF9-ECC5-4362-A8FD-F9A94BEB2115}"/>
              </a:ext>
            </a:extLst>
          </p:cNvPr>
          <p:cNvSpPr/>
          <p:nvPr/>
        </p:nvSpPr>
        <p:spPr>
          <a:xfrm>
            <a:off x="5258780" y="2712203"/>
            <a:ext cx="1983932" cy="21129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projects with .feature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B1828-6CC5-486C-B43C-8A910860BEDD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2822132" y="3768671"/>
            <a:ext cx="2343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87017B4B-7BC9-4ABF-9274-54145415B237}"/>
              </a:ext>
            </a:extLst>
          </p:cNvPr>
          <p:cNvSpPr/>
          <p:nvPr/>
        </p:nvSpPr>
        <p:spPr>
          <a:xfrm>
            <a:off x="7464113" y="2712203"/>
            <a:ext cx="1874254" cy="21129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Eliminate  BDD commit projects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B62BACE-2915-4869-BA14-BD005762FEEC}"/>
              </a:ext>
            </a:extLst>
          </p:cNvPr>
          <p:cNvSpPr/>
          <p:nvPr/>
        </p:nvSpPr>
        <p:spPr>
          <a:xfrm>
            <a:off x="9635730" y="2712203"/>
            <a:ext cx="1960805" cy="211293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0"/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projects with English logs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ED484E-09C6-4D6F-8EFE-59CCAF53DD7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343311" y="3768671"/>
            <a:ext cx="2924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053BAA-D605-4396-AFC8-3EA8F36A532A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7242712" y="3768671"/>
            <a:ext cx="2214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A6BC6B3-8E59-4B50-ACA4-81F47ADCC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077" y="534041"/>
            <a:ext cx="2252866" cy="10872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7D49C0-C399-4849-8B26-E71A25D810AB}"/>
              </a:ext>
            </a:extLst>
          </p:cNvPr>
          <p:cNvSpPr txBox="1"/>
          <p:nvPr/>
        </p:nvSpPr>
        <p:spPr>
          <a:xfrm>
            <a:off x="1088121" y="5042351"/>
            <a:ext cx="1843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1,005,247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Projects</a:t>
            </a:r>
            <a:endParaRPr lang="en-CA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D0CE83-4F3E-4FD9-86F8-E62B46EA30D0}"/>
              </a:ext>
            </a:extLst>
          </p:cNvPr>
          <p:cNvSpPr txBox="1"/>
          <p:nvPr/>
        </p:nvSpPr>
        <p:spPr>
          <a:xfrm>
            <a:off x="3548024" y="5042348"/>
            <a:ext cx="1843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59,933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Projects</a:t>
            </a:r>
            <a:endParaRPr lang="en-CA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6930AC-7BB9-4EA3-AF89-2164B282CEFC}"/>
              </a:ext>
            </a:extLst>
          </p:cNvPr>
          <p:cNvSpPr txBox="1"/>
          <p:nvPr/>
        </p:nvSpPr>
        <p:spPr>
          <a:xfrm>
            <a:off x="5636023" y="5042348"/>
            <a:ext cx="1843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927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Projects</a:t>
            </a:r>
            <a:endParaRPr lang="en-CA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4F3629-06F5-43BA-8328-32573E30F24F}"/>
              </a:ext>
            </a:extLst>
          </p:cNvPr>
          <p:cNvSpPr txBox="1"/>
          <p:nvPr/>
        </p:nvSpPr>
        <p:spPr>
          <a:xfrm>
            <a:off x="7787578" y="5042348"/>
            <a:ext cx="1843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890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Projects</a:t>
            </a:r>
            <a:endParaRPr lang="en-CA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5110DB-F6FB-4650-B831-7281DAE137B0}"/>
              </a:ext>
            </a:extLst>
          </p:cNvPr>
          <p:cNvSpPr txBox="1"/>
          <p:nvPr/>
        </p:nvSpPr>
        <p:spPr>
          <a:xfrm>
            <a:off x="9944077" y="5042348"/>
            <a:ext cx="1843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133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Projects</a:t>
            </a:r>
            <a:endParaRPr lang="en-CA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CDF0A1-0511-4AD1-BBD1-68718FBF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  <p:bldP spid="19" grpId="0" animBg="1"/>
      <p:bldP spid="16" grpId="0"/>
      <p:bldP spid="17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470A-61F0-4DE2-97FE-B8DC18E5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Questions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6FF2-13A6-4CEE-ABEC-6D914216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(RQ1):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Can we accurately identify co-changes between .feature files and source code ﬁles?</a:t>
            </a:r>
          </a:p>
          <a:p>
            <a:pPr marL="0" indent="0">
              <a:buNone/>
            </a:pPr>
            <a:endParaRPr lang="en-CA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(RQ2): Can we accurately predict when co-changes between .feature files and source code ﬁles are necessary?</a:t>
            </a:r>
          </a:p>
          <a:p>
            <a:pPr marL="0" indent="0">
              <a:buNone/>
            </a:pPr>
            <a:endParaRPr lang="en-CA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(RQ3): What are the most signiﬁcant characteristics for predicting co-changes between .feature files and source code files?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C08DB-3E35-490E-968B-1063D5CE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787</Words>
  <Application>Microsoft Office PowerPoint</Application>
  <PresentationFormat>Widescreen</PresentationFormat>
  <Paragraphs>193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Arial</vt:lpstr>
      <vt:lpstr>Bookman Old Style</vt:lpstr>
      <vt:lpstr>Calibri</vt:lpstr>
      <vt:lpstr>Office Theme</vt:lpstr>
      <vt:lpstr>Predicting Co-Changes between Functionality Specifications and Source Code in Behavior Driven Development</vt:lpstr>
      <vt:lpstr>Behavior Driven Development (BDD) is a New Style of Testing Strategy Based on Test Driven Development</vt:lpstr>
      <vt:lpstr>Example .Feature File</vt:lpstr>
      <vt:lpstr>Example Step Definition File</vt:lpstr>
      <vt:lpstr>Step Definition File Linkage to Source Code</vt:lpstr>
      <vt:lpstr>Motivation</vt:lpstr>
      <vt:lpstr>Motivation</vt:lpstr>
      <vt:lpstr>We Selected 133 BDD Projects for Analysis</vt:lpstr>
      <vt:lpstr>Research Questions</vt:lpstr>
      <vt:lpstr>PowerPoint Presentation</vt:lpstr>
      <vt:lpstr>Our Analysis Obtained Over 60,000 Links Within 133 BDD Projects</vt:lpstr>
      <vt:lpstr>We then Perform Manual Analysis to Check the Accuracy of Our Approach</vt:lpstr>
      <vt:lpstr>Analysis of Links in the Sample</vt:lpstr>
      <vt:lpstr>Episode 2: The RQs Strike Back</vt:lpstr>
      <vt:lpstr>19 Characteristics for Prediction</vt:lpstr>
      <vt:lpstr>We Approach Our Question as a Binary Classification Problem</vt:lpstr>
      <vt:lpstr>Our Top Performing Model Has 0.76 AUC </vt:lpstr>
      <vt:lpstr>Episode 3: Return of the RQs</vt:lpstr>
      <vt:lpstr>Obtain an AUC Value after Eliminating an Attribute</vt:lpstr>
      <vt:lpstr>Test Files and All Other Files Changes Are the Strongest Predictors</vt:lpstr>
      <vt:lpstr>Co-changes Can Be Detected and Predicted!</vt:lpstr>
      <vt:lpstr>Modify .Feature Files to Maximize BDD Advantages When…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Co-Changes between Functionality Specifications and Source Code in Behavior Driven Development</dc:title>
  <dc:creator>Aidan Yang</dc:creator>
  <cp:lastModifiedBy>aidan yang</cp:lastModifiedBy>
  <cp:revision>321</cp:revision>
  <dcterms:created xsi:type="dcterms:W3CDTF">2019-05-13T05:47:09Z</dcterms:created>
  <dcterms:modified xsi:type="dcterms:W3CDTF">2019-06-01T17:37:29Z</dcterms:modified>
</cp:coreProperties>
</file>