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5"/>
  </p:notesMasterIdLst>
  <p:sldIdLst>
    <p:sldId id="257" r:id="rId2"/>
    <p:sldId id="327" r:id="rId3"/>
    <p:sldId id="328" r:id="rId4"/>
    <p:sldId id="329" r:id="rId5"/>
    <p:sldId id="330" r:id="rId6"/>
    <p:sldId id="331" r:id="rId7"/>
    <p:sldId id="337" r:id="rId8"/>
    <p:sldId id="320" r:id="rId9"/>
    <p:sldId id="336" r:id="rId10"/>
    <p:sldId id="277" r:id="rId11"/>
    <p:sldId id="280" r:id="rId12"/>
    <p:sldId id="325" r:id="rId13"/>
    <p:sldId id="313" r:id="rId14"/>
    <p:sldId id="332" r:id="rId15"/>
    <p:sldId id="291" r:id="rId16"/>
    <p:sldId id="338" r:id="rId17"/>
    <p:sldId id="294" r:id="rId18"/>
    <p:sldId id="333" r:id="rId19"/>
    <p:sldId id="318" r:id="rId20"/>
    <p:sldId id="334" r:id="rId21"/>
    <p:sldId id="322" r:id="rId22"/>
    <p:sldId id="339" r:id="rId23"/>
    <p:sldId id="335"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ing Zou" initials="YZ" lastIdx="11" clrIdx="0">
    <p:extLst>
      <p:ext uri="{19B8F6BF-5375-455C-9EA6-DF929625EA0E}">
        <p15:presenceInfo xmlns:p15="http://schemas.microsoft.com/office/powerpoint/2012/main" userId="S::zouy@queensu.ca::86292efb-85cf-45ba-a150-b648d572761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3790" autoAdjust="0"/>
  </p:normalViewPr>
  <p:slideViewPr>
    <p:cSldViewPr snapToGrid="0">
      <p:cViewPr varScale="1">
        <p:scale>
          <a:sx n="49" d="100"/>
          <a:sy n="49" d="100"/>
        </p:scale>
        <p:origin x="131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65B7B4-1140-426D-80C7-5C3DF0ADCEB4}" type="datetimeFigureOut">
              <a:rPr lang="en-US" smtClean="0"/>
              <a:t>5/27/2019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FE2420-440E-4D53-B736-BE72874883E6}" type="slidenum">
              <a:rPr lang="en-US" smtClean="0"/>
              <a:t>‹#›</a:t>
            </a:fld>
            <a:endParaRPr lang="en-US"/>
          </a:p>
        </p:txBody>
      </p:sp>
    </p:spTree>
    <p:extLst>
      <p:ext uri="{BB962C8B-B14F-4D97-AF65-F5344CB8AC3E}">
        <p14:creationId xmlns:p14="http://schemas.microsoft.com/office/powerpoint/2010/main" val="24274153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name is Aidan Yang, I am a third year undergraduate student at Queen’s Uni. my co-authors are Daniel Da Costa and Ying Zou. </a:t>
            </a:r>
          </a:p>
          <a:p>
            <a:r>
              <a:rPr lang="en-US" dirty="0"/>
              <a:t>I entered Dr. Zou’s software engineering lab near the end of my second year</a:t>
            </a:r>
          </a:p>
          <a:p>
            <a:r>
              <a:rPr lang="en-US" dirty="0"/>
              <a:t>The project I worked on under the guidance of Dr. da Costa and </a:t>
            </a:r>
            <a:r>
              <a:rPr lang="en-US" dirty="0" err="1"/>
              <a:t>dr</a:t>
            </a:r>
            <a:r>
              <a:rPr lang="en-US" dirty="0"/>
              <a:t> Zou resulted in the paper predicting co-changes between functionality specifications and source code in behavior driven department.</a:t>
            </a:r>
          </a:p>
          <a:p>
            <a:endParaRPr lang="en-US" dirty="0"/>
          </a:p>
        </p:txBody>
      </p:sp>
      <p:sp>
        <p:nvSpPr>
          <p:cNvPr id="4" name="Slide Number Placeholder 3"/>
          <p:cNvSpPr>
            <a:spLocks noGrp="1"/>
          </p:cNvSpPr>
          <p:nvPr>
            <p:ph type="sldNum" sz="quarter" idx="5"/>
          </p:nvPr>
        </p:nvSpPr>
        <p:spPr/>
        <p:txBody>
          <a:bodyPr/>
          <a:lstStyle/>
          <a:p>
            <a:fld id="{F4FE2420-440E-4D53-B736-BE72874883E6}" type="slidenum">
              <a:rPr lang="en-US" smtClean="0"/>
              <a:t>1</a:t>
            </a:fld>
            <a:endParaRPr lang="en-US"/>
          </a:p>
        </p:txBody>
      </p:sp>
    </p:spTree>
    <p:extLst>
      <p:ext uri="{BB962C8B-B14F-4D97-AF65-F5344CB8AC3E}">
        <p14:creationId xmlns:p14="http://schemas.microsoft.com/office/powerpoint/2010/main" val="31430131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.feature file uses natural language, we customized a semantic similarity algorithm using Stanford’s </a:t>
            </a:r>
            <a:r>
              <a:rPr lang="en-US" dirty="0" err="1"/>
              <a:t>CoreNLP</a:t>
            </a:r>
            <a:r>
              <a:rPr lang="en-US" dirty="0"/>
              <a:t> as a starting point.</a:t>
            </a:r>
          </a:p>
          <a:p>
            <a:r>
              <a:rPr lang="en-US" dirty="0"/>
              <a:t>All words in .feature and source code files are identified, for example:…</a:t>
            </a:r>
          </a:p>
          <a:p>
            <a:r>
              <a:rPr lang="en-US" dirty="0"/>
              <a:t>Here is an example of our linking process. The verb register is linked to the method name register between the two files. Similarly for the word player. </a:t>
            </a:r>
          </a:p>
          <a:p>
            <a:r>
              <a:rPr lang="en-US" dirty="0"/>
              <a:t>However, .feature key words and java key words were not used for linking. Words other than nouns and verbs, such as adjectives or propositions were also not used, because they had a low chance of being used in source code files.</a:t>
            </a:r>
          </a:p>
        </p:txBody>
      </p:sp>
      <p:sp>
        <p:nvSpPr>
          <p:cNvPr id="4" name="Slide Number Placeholder 3"/>
          <p:cNvSpPr>
            <a:spLocks noGrp="1"/>
          </p:cNvSpPr>
          <p:nvPr>
            <p:ph type="sldNum" sz="quarter" idx="5"/>
          </p:nvPr>
        </p:nvSpPr>
        <p:spPr/>
        <p:txBody>
          <a:bodyPr/>
          <a:lstStyle/>
          <a:p>
            <a:fld id="{F4FE2420-440E-4D53-B736-BE72874883E6}" type="slidenum">
              <a:rPr lang="en-US" smtClean="0"/>
              <a:t>10</a:t>
            </a:fld>
            <a:endParaRPr lang="en-US"/>
          </a:p>
        </p:txBody>
      </p:sp>
    </p:spTree>
    <p:extLst>
      <p:ext uri="{BB962C8B-B14F-4D97-AF65-F5344CB8AC3E}">
        <p14:creationId xmlns:p14="http://schemas.microsoft.com/office/powerpoint/2010/main" val="10940967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More than 60 thousand links within the same commit and 1800 links across different commits.</a:t>
            </a:r>
          </a:p>
          <a:p>
            <a:r>
              <a:rPr lang="en-US" dirty="0"/>
              <a:t>Our threshold was 0.9 on cosine similarity, so only files that had a large number of similarities were linked.</a:t>
            </a:r>
          </a:p>
        </p:txBody>
      </p:sp>
      <p:sp>
        <p:nvSpPr>
          <p:cNvPr id="4" name="Slide Number Placeholder 3"/>
          <p:cNvSpPr>
            <a:spLocks noGrp="1"/>
          </p:cNvSpPr>
          <p:nvPr>
            <p:ph type="sldNum" sz="quarter" idx="5"/>
          </p:nvPr>
        </p:nvSpPr>
        <p:spPr/>
        <p:txBody>
          <a:bodyPr/>
          <a:lstStyle/>
          <a:p>
            <a:fld id="{F4FE2420-440E-4D53-B736-BE72874883E6}" type="slidenum">
              <a:rPr lang="en-US" smtClean="0"/>
              <a:t>11</a:t>
            </a:fld>
            <a:endParaRPr lang="en-US"/>
          </a:p>
        </p:txBody>
      </p:sp>
    </p:spTree>
    <p:extLst>
      <p:ext uri="{BB962C8B-B14F-4D97-AF65-F5344CB8AC3E}">
        <p14:creationId xmlns:p14="http://schemas.microsoft.com/office/powerpoint/2010/main" val="10049851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1815 too high, need to use a sample</a:t>
            </a:r>
          </a:p>
        </p:txBody>
      </p:sp>
      <p:sp>
        <p:nvSpPr>
          <p:cNvPr id="4" name="Slide Number Placeholder 3"/>
          <p:cNvSpPr>
            <a:spLocks noGrp="1"/>
          </p:cNvSpPr>
          <p:nvPr>
            <p:ph type="sldNum" sz="quarter" idx="5"/>
          </p:nvPr>
        </p:nvSpPr>
        <p:spPr/>
        <p:txBody>
          <a:bodyPr/>
          <a:lstStyle/>
          <a:p>
            <a:fld id="{F4FE2420-440E-4D53-B736-BE72874883E6}" type="slidenum">
              <a:rPr lang="en-US" smtClean="0"/>
              <a:t>12</a:t>
            </a:fld>
            <a:endParaRPr lang="en-US"/>
          </a:p>
        </p:txBody>
      </p:sp>
    </p:spTree>
    <p:extLst>
      <p:ext uri="{BB962C8B-B14F-4D97-AF65-F5344CB8AC3E}">
        <p14:creationId xmlns:p14="http://schemas.microsoft.com/office/powerpoint/2010/main" val="38412911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 we observed a 79% accuracy for our co-change detection technique. Agreement rate was 80% between 2 authors.</a:t>
            </a:r>
          </a:p>
        </p:txBody>
      </p:sp>
      <p:sp>
        <p:nvSpPr>
          <p:cNvPr id="4" name="Slide Number Placeholder 3"/>
          <p:cNvSpPr>
            <a:spLocks noGrp="1"/>
          </p:cNvSpPr>
          <p:nvPr>
            <p:ph type="sldNum" sz="quarter" idx="5"/>
          </p:nvPr>
        </p:nvSpPr>
        <p:spPr/>
        <p:txBody>
          <a:bodyPr/>
          <a:lstStyle/>
          <a:p>
            <a:fld id="{F4FE2420-440E-4D53-B736-BE72874883E6}" type="slidenum">
              <a:rPr lang="en-US" smtClean="0"/>
              <a:t>13</a:t>
            </a:fld>
            <a:endParaRPr lang="en-US"/>
          </a:p>
        </p:txBody>
      </p:sp>
    </p:spTree>
    <p:extLst>
      <p:ext uri="{BB962C8B-B14F-4D97-AF65-F5344CB8AC3E}">
        <p14:creationId xmlns:p14="http://schemas.microsoft.com/office/powerpoint/2010/main" val="28443072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After finding a method that is able to detect BDD co-changes with relatively high accuracy, we move onto asking if development and code characteristics can predict those co-changes.</a:t>
            </a:r>
          </a:p>
        </p:txBody>
      </p:sp>
      <p:sp>
        <p:nvSpPr>
          <p:cNvPr id="4" name="Slide Number Placeholder 3"/>
          <p:cNvSpPr>
            <a:spLocks noGrp="1"/>
          </p:cNvSpPr>
          <p:nvPr>
            <p:ph type="sldNum" sz="quarter" idx="5"/>
          </p:nvPr>
        </p:nvSpPr>
        <p:spPr/>
        <p:txBody>
          <a:bodyPr/>
          <a:lstStyle/>
          <a:p>
            <a:fld id="{F4FE2420-440E-4D53-B736-BE72874883E6}" type="slidenum">
              <a:rPr lang="en-US" smtClean="0"/>
              <a:t>14</a:t>
            </a:fld>
            <a:endParaRPr lang="en-US"/>
          </a:p>
        </p:txBody>
      </p:sp>
    </p:spTree>
    <p:extLst>
      <p:ext uri="{BB962C8B-B14F-4D97-AF65-F5344CB8AC3E}">
        <p14:creationId xmlns:p14="http://schemas.microsoft.com/office/powerpoint/2010/main" val="31522687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used 19 characteristics for prediction, these were decided upon because they were all </a:t>
            </a:r>
            <a:r>
              <a:rPr lang="en-US" dirty="0" err="1"/>
              <a:t>publically</a:t>
            </a:r>
            <a:r>
              <a:rPr lang="en-US" dirty="0"/>
              <a:t> available information on all </a:t>
            </a:r>
            <a:r>
              <a:rPr lang="en-US" dirty="0" err="1"/>
              <a:t>Github</a:t>
            </a:r>
            <a:r>
              <a:rPr lang="en-US" dirty="0"/>
              <a:t> open projects.</a:t>
            </a:r>
          </a:p>
          <a:p>
            <a:r>
              <a:rPr lang="en-US" dirty="0"/>
              <a:t>All of these characteristics are changes made within a single commit.</a:t>
            </a:r>
          </a:p>
        </p:txBody>
      </p:sp>
      <p:sp>
        <p:nvSpPr>
          <p:cNvPr id="4" name="Slide Number Placeholder 3"/>
          <p:cNvSpPr>
            <a:spLocks noGrp="1"/>
          </p:cNvSpPr>
          <p:nvPr>
            <p:ph type="sldNum" sz="quarter" idx="5"/>
          </p:nvPr>
        </p:nvSpPr>
        <p:spPr/>
        <p:txBody>
          <a:bodyPr/>
          <a:lstStyle/>
          <a:p>
            <a:fld id="{F4FE2420-440E-4D53-B736-BE72874883E6}" type="slidenum">
              <a:rPr lang="en-US" smtClean="0"/>
              <a:t>15</a:t>
            </a:fld>
            <a:endParaRPr lang="en-US"/>
          </a:p>
        </p:txBody>
      </p:sp>
    </p:spTree>
    <p:extLst>
      <p:ext uri="{BB962C8B-B14F-4D97-AF65-F5344CB8AC3E}">
        <p14:creationId xmlns:p14="http://schemas.microsoft.com/office/powerpoint/2010/main" val="5301451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a commit contains a .feature file, we say that the commit is a BDD commit. All our code characteristics are predicting whether a commit is a BDD commit or not. Therefore, we can approach this RQ as a binary classification problem.</a:t>
            </a:r>
          </a:p>
        </p:txBody>
      </p:sp>
      <p:sp>
        <p:nvSpPr>
          <p:cNvPr id="4" name="Slide Number Placeholder 3"/>
          <p:cNvSpPr>
            <a:spLocks noGrp="1"/>
          </p:cNvSpPr>
          <p:nvPr>
            <p:ph type="sldNum" sz="quarter" idx="5"/>
          </p:nvPr>
        </p:nvSpPr>
        <p:spPr/>
        <p:txBody>
          <a:bodyPr/>
          <a:lstStyle/>
          <a:p>
            <a:fld id="{F4FE2420-440E-4D53-B736-BE72874883E6}" type="slidenum">
              <a:rPr lang="en-US" smtClean="0"/>
              <a:t>16</a:t>
            </a:fld>
            <a:endParaRPr lang="en-US"/>
          </a:p>
        </p:txBody>
      </p:sp>
    </p:spTree>
    <p:extLst>
      <p:ext uri="{BB962C8B-B14F-4D97-AF65-F5344CB8AC3E}">
        <p14:creationId xmlns:p14="http://schemas.microsoft.com/office/powerpoint/2010/main" val="17917660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choose 3 commonly used binary classification models, and AUC to judge their performance.</a:t>
            </a:r>
          </a:p>
          <a:p>
            <a:r>
              <a:rPr lang="en-US" dirty="0"/>
              <a:t>AUC is a number between 0 and 1, in which a number closer to 1 shows that our 19 characteristics can strongly predict BDD co-changes.</a:t>
            </a:r>
          </a:p>
          <a:p>
            <a:r>
              <a:rPr lang="en-US" dirty="0"/>
              <a:t>We observe that all our model yield AUC values higher than 0.7, and our random forest model yields a 0.76 AUC.</a:t>
            </a:r>
          </a:p>
        </p:txBody>
      </p:sp>
      <p:sp>
        <p:nvSpPr>
          <p:cNvPr id="4" name="Slide Number Placeholder 3"/>
          <p:cNvSpPr>
            <a:spLocks noGrp="1"/>
          </p:cNvSpPr>
          <p:nvPr>
            <p:ph type="sldNum" sz="quarter" idx="5"/>
          </p:nvPr>
        </p:nvSpPr>
        <p:spPr/>
        <p:txBody>
          <a:bodyPr/>
          <a:lstStyle/>
          <a:p>
            <a:fld id="{F4FE2420-440E-4D53-B736-BE72874883E6}" type="slidenum">
              <a:rPr lang="en-US" smtClean="0"/>
              <a:t>17</a:t>
            </a:fld>
            <a:endParaRPr lang="en-US"/>
          </a:p>
        </p:txBody>
      </p:sp>
    </p:spTree>
    <p:extLst>
      <p:ext uri="{BB962C8B-B14F-4D97-AF65-F5344CB8AC3E}">
        <p14:creationId xmlns:p14="http://schemas.microsoft.com/office/powerpoint/2010/main" val="899780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 we wanted to pin down the top attributes that lead to BDD co-changes, this is to give recommendations to BDD developers</a:t>
            </a:r>
          </a:p>
        </p:txBody>
      </p:sp>
      <p:sp>
        <p:nvSpPr>
          <p:cNvPr id="4" name="Slide Number Placeholder 3"/>
          <p:cNvSpPr>
            <a:spLocks noGrp="1"/>
          </p:cNvSpPr>
          <p:nvPr>
            <p:ph type="sldNum" sz="quarter" idx="5"/>
          </p:nvPr>
        </p:nvSpPr>
        <p:spPr/>
        <p:txBody>
          <a:bodyPr/>
          <a:lstStyle/>
          <a:p>
            <a:fld id="{F4FE2420-440E-4D53-B736-BE72874883E6}" type="slidenum">
              <a:rPr lang="en-US" smtClean="0"/>
              <a:t>18</a:t>
            </a:fld>
            <a:endParaRPr lang="en-US"/>
          </a:p>
        </p:txBody>
      </p:sp>
    </p:spTree>
    <p:extLst>
      <p:ext uri="{BB962C8B-B14F-4D97-AF65-F5344CB8AC3E}">
        <p14:creationId xmlns:p14="http://schemas.microsoft.com/office/powerpoint/2010/main" val="17653613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determine the predictive power of each attribute by removing it from the collection, and running our top performing model again to find the AUC decrease from the original.</a:t>
            </a:r>
          </a:p>
          <a:p>
            <a:endParaRPr lang="en-US" dirty="0"/>
          </a:p>
        </p:txBody>
      </p:sp>
      <p:sp>
        <p:nvSpPr>
          <p:cNvPr id="4" name="Slide Number Placeholder 3"/>
          <p:cNvSpPr>
            <a:spLocks noGrp="1"/>
          </p:cNvSpPr>
          <p:nvPr>
            <p:ph type="sldNum" sz="quarter" idx="5"/>
          </p:nvPr>
        </p:nvSpPr>
        <p:spPr/>
        <p:txBody>
          <a:bodyPr/>
          <a:lstStyle/>
          <a:p>
            <a:fld id="{F4FE2420-440E-4D53-B736-BE72874883E6}" type="slidenum">
              <a:rPr lang="en-US" smtClean="0"/>
              <a:t>19</a:t>
            </a:fld>
            <a:endParaRPr lang="en-US"/>
          </a:p>
        </p:txBody>
      </p:sp>
    </p:spTree>
    <p:extLst>
      <p:ext uri="{BB962C8B-B14F-4D97-AF65-F5344CB8AC3E}">
        <p14:creationId xmlns:p14="http://schemas.microsoft.com/office/powerpoint/2010/main" val="11302912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Traditional Testing strategies involves a developer or a testing engineer to create test suites to test source code and find bug. However, if a client or business personnel with no programming experience wants to directly change code requirements or tests, then </a:t>
            </a:r>
            <a:r>
              <a:rPr lang="en-US" dirty="0" err="1"/>
              <a:t>theyre</a:t>
            </a:r>
            <a:r>
              <a:rPr lang="en-US" dirty="0"/>
              <a:t> out of luck. That’s where BDD comes in.</a:t>
            </a:r>
          </a:p>
          <a:p>
            <a:r>
              <a:rPr lang="en-US" dirty="0"/>
              <a:t>Unlike traditional testing strategies, requirement files, which are called .feature in BDD, can be written by all stakeholders. Combined with step definition files, which are used to link .feature to source code, they can automatically construct test suites..</a:t>
            </a:r>
          </a:p>
        </p:txBody>
      </p:sp>
      <p:sp>
        <p:nvSpPr>
          <p:cNvPr id="4" name="Slide Number Placeholder 3"/>
          <p:cNvSpPr>
            <a:spLocks noGrp="1"/>
          </p:cNvSpPr>
          <p:nvPr>
            <p:ph type="sldNum" sz="quarter" idx="5"/>
          </p:nvPr>
        </p:nvSpPr>
        <p:spPr/>
        <p:txBody>
          <a:bodyPr/>
          <a:lstStyle/>
          <a:p>
            <a:fld id="{F4FE2420-440E-4D53-B736-BE72874883E6}" type="slidenum">
              <a:rPr lang="en-US" smtClean="0"/>
              <a:t>2</a:t>
            </a:fld>
            <a:endParaRPr lang="en-US"/>
          </a:p>
        </p:txBody>
      </p:sp>
    </p:spTree>
    <p:extLst>
      <p:ext uri="{BB962C8B-B14F-4D97-AF65-F5344CB8AC3E}">
        <p14:creationId xmlns:p14="http://schemas.microsoft.com/office/powerpoint/2010/main" val="35710058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After repeating the process for every attribute, we observe that test files added, other files modified, test files renamed, and source code deleted are the most significant predictors for BDD co-changes.</a:t>
            </a:r>
          </a:p>
          <a:p>
            <a:endParaRPr lang="en-US" dirty="0"/>
          </a:p>
        </p:txBody>
      </p:sp>
      <p:sp>
        <p:nvSpPr>
          <p:cNvPr id="4" name="Slide Number Placeholder 3"/>
          <p:cNvSpPr>
            <a:spLocks noGrp="1"/>
          </p:cNvSpPr>
          <p:nvPr>
            <p:ph type="sldNum" sz="quarter" idx="5"/>
          </p:nvPr>
        </p:nvSpPr>
        <p:spPr/>
        <p:txBody>
          <a:bodyPr/>
          <a:lstStyle/>
          <a:p>
            <a:fld id="{F4FE2420-440E-4D53-B736-BE72874883E6}" type="slidenum">
              <a:rPr lang="en-US" smtClean="0"/>
              <a:t>20</a:t>
            </a:fld>
            <a:endParaRPr lang="en-US"/>
          </a:p>
        </p:txBody>
      </p:sp>
    </p:spTree>
    <p:extLst>
      <p:ext uri="{BB962C8B-B14F-4D97-AF65-F5344CB8AC3E}">
        <p14:creationId xmlns:p14="http://schemas.microsoft.com/office/powerpoint/2010/main" val="9455513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conclude, we found that our approach can detect  BDD co-changes with a 79% accuracy. In my perspective, as an undergrad, is a </a:t>
            </a:r>
            <a:r>
              <a:rPr lang="en-US" dirty="0" err="1"/>
              <a:t>A</a:t>
            </a:r>
            <a:r>
              <a:rPr lang="en-US" dirty="0"/>
              <a:t>- grade if you round up, which I highly recommend to all professors.</a:t>
            </a:r>
          </a:p>
          <a:p>
            <a:r>
              <a:rPr lang="en-US" dirty="0"/>
              <a:t>Code characteristics can also be used to predict BDD co-changes with 0.76 AUC, with test files added and renamed, and other files modified being the strongest predictors.</a:t>
            </a:r>
          </a:p>
        </p:txBody>
      </p:sp>
      <p:sp>
        <p:nvSpPr>
          <p:cNvPr id="4" name="Slide Number Placeholder 3"/>
          <p:cNvSpPr>
            <a:spLocks noGrp="1"/>
          </p:cNvSpPr>
          <p:nvPr>
            <p:ph type="sldNum" sz="quarter" idx="5"/>
          </p:nvPr>
        </p:nvSpPr>
        <p:spPr/>
        <p:txBody>
          <a:bodyPr/>
          <a:lstStyle/>
          <a:p>
            <a:fld id="{F4FE2420-440E-4D53-B736-BE72874883E6}" type="slidenum">
              <a:rPr lang="en-US" smtClean="0"/>
              <a:t>21</a:t>
            </a:fld>
            <a:endParaRPr lang="en-US"/>
          </a:p>
        </p:txBody>
      </p:sp>
    </p:spTree>
    <p:extLst>
      <p:ext uri="{BB962C8B-B14F-4D97-AF65-F5344CB8AC3E}">
        <p14:creationId xmlns:p14="http://schemas.microsoft.com/office/powerpoint/2010/main" val="14211567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here is our final recommendation:</a:t>
            </a:r>
          </a:p>
          <a:p>
            <a:r>
              <a:rPr lang="en-US" dirty="0"/>
              <a:t>For a BDD developer, keep a check list!</a:t>
            </a:r>
          </a:p>
        </p:txBody>
      </p:sp>
      <p:sp>
        <p:nvSpPr>
          <p:cNvPr id="4" name="Slide Number Placeholder 3"/>
          <p:cNvSpPr>
            <a:spLocks noGrp="1"/>
          </p:cNvSpPr>
          <p:nvPr>
            <p:ph type="sldNum" sz="quarter" idx="5"/>
          </p:nvPr>
        </p:nvSpPr>
        <p:spPr/>
        <p:txBody>
          <a:bodyPr/>
          <a:lstStyle/>
          <a:p>
            <a:fld id="{F4FE2420-440E-4D53-B736-BE72874883E6}" type="slidenum">
              <a:rPr lang="en-US" smtClean="0"/>
              <a:t>22</a:t>
            </a:fld>
            <a:endParaRPr lang="en-US"/>
          </a:p>
        </p:txBody>
      </p:sp>
    </p:spTree>
    <p:extLst>
      <p:ext uri="{BB962C8B-B14F-4D97-AF65-F5344CB8AC3E}">
        <p14:creationId xmlns:p14="http://schemas.microsoft.com/office/powerpoint/2010/main" val="7283895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you </a:t>
            </a:r>
            <a:r>
              <a:rPr lang="en-US"/>
              <a:t>for listening! </a:t>
            </a:r>
            <a:endParaRPr lang="en-US" dirty="0"/>
          </a:p>
        </p:txBody>
      </p:sp>
      <p:sp>
        <p:nvSpPr>
          <p:cNvPr id="4" name="Slide Number Placeholder 3"/>
          <p:cNvSpPr>
            <a:spLocks noGrp="1"/>
          </p:cNvSpPr>
          <p:nvPr>
            <p:ph type="sldNum" sz="quarter" idx="5"/>
          </p:nvPr>
        </p:nvSpPr>
        <p:spPr/>
        <p:txBody>
          <a:bodyPr/>
          <a:lstStyle/>
          <a:p>
            <a:fld id="{F4FE2420-440E-4D53-B736-BE72874883E6}" type="slidenum">
              <a:rPr lang="en-US" smtClean="0"/>
              <a:t>23</a:t>
            </a:fld>
            <a:endParaRPr lang="en-US"/>
          </a:p>
        </p:txBody>
      </p:sp>
    </p:spTree>
    <p:extLst>
      <p:ext uri="{BB962C8B-B14F-4D97-AF65-F5344CB8AC3E}">
        <p14:creationId xmlns:p14="http://schemas.microsoft.com/office/powerpoint/2010/main" val="23591654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.feature files are specification files in BDD.</a:t>
            </a:r>
          </a:p>
          <a:p>
            <a:r>
              <a:rPr lang="en-US" dirty="0"/>
              <a:t>We can see that natural language is used to write .feature files. For example, thobe should be the current player is a phrase that can be written by any stakeholder of a project, regardless of programming ability.</a:t>
            </a:r>
          </a:p>
        </p:txBody>
      </p:sp>
      <p:sp>
        <p:nvSpPr>
          <p:cNvPr id="4" name="Slide Number Placeholder 3"/>
          <p:cNvSpPr>
            <a:spLocks noGrp="1"/>
          </p:cNvSpPr>
          <p:nvPr>
            <p:ph type="sldNum" sz="quarter" idx="5"/>
          </p:nvPr>
        </p:nvSpPr>
        <p:spPr/>
        <p:txBody>
          <a:bodyPr/>
          <a:lstStyle/>
          <a:p>
            <a:fld id="{F4FE2420-440E-4D53-B736-BE72874883E6}" type="slidenum">
              <a:rPr lang="en-US" smtClean="0"/>
              <a:t>3</a:t>
            </a:fld>
            <a:endParaRPr lang="en-US"/>
          </a:p>
        </p:txBody>
      </p:sp>
    </p:spTree>
    <p:extLst>
      <p:ext uri="{BB962C8B-B14F-4D97-AF65-F5344CB8AC3E}">
        <p14:creationId xmlns:p14="http://schemas.microsoft.com/office/powerpoint/2010/main" val="32044075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Step definition files are the glue code between .feature files and source code, they are used for automatically generating test cases. </a:t>
            </a:r>
          </a:p>
          <a:p>
            <a:r>
              <a:rPr lang="en-US" dirty="0"/>
              <a:t>Links between .feature and steps are established by @symbols followed by  BDD key words.</a:t>
            </a:r>
          </a:p>
          <a:p>
            <a:endParaRPr lang="en-US" dirty="0"/>
          </a:p>
        </p:txBody>
      </p:sp>
      <p:sp>
        <p:nvSpPr>
          <p:cNvPr id="4" name="Slide Number Placeholder 3"/>
          <p:cNvSpPr>
            <a:spLocks noGrp="1"/>
          </p:cNvSpPr>
          <p:nvPr>
            <p:ph type="sldNum" sz="quarter" idx="5"/>
          </p:nvPr>
        </p:nvSpPr>
        <p:spPr/>
        <p:txBody>
          <a:bodyPr/>
          <a:lstStyle/>
          <a:p>
            <a:fld id="{F4FE2420-440E-4D53-B736-BE72874883E6}" type="slidenum">
              <a:rPr lang="en-US" smtClean="0"/>
              <a:t>4</a:t>
            </a:fld>
            <a:endParaRPr lang="en-US"/>
          </a:p>
        </p:txBody>
      </p:sp>
    </p:spTree>
    <p:extLst>
      <p:ext uri="{BB962C8B-B14F-4D97-AF65-F5344CB8AC3E}">
        <p14:creationId xmlns:p14="http://schemas.microsoft.com/office/powerpoint/2010/main" val="4665486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step definition files have been made, they are linked to source code by method names. In this case, the key word is register.</a:t>
            </a:r>
          </a:p>
        </p:txBody>
      </p:sp>
      <p:sp>
        <p:nvSpPr>
          <p:cNvPr id="4" name="Slide Number Placeholder 3"/>
          <p:cNvSpPr>
            <a:spLocks noGrp="1"/>
          </p:cNvSpPr>
          <p:nvPr>
            <p:ph type="sldNum" sz="quarter" idx="5"/>
          </p:nvPr>
        </p:nvSpPr>
        <p:spPr/>
        <p:txBody>
          <a:bodyPr/>
          <a:lstStyle/>
          <a:p>
            <a:fld id="{F4FE2420-440E-4D53-B736-BE72874883E6}" type="slidenum">
              <a:rPr lang="en-US" smtClean="0"/>
              <a:t>5</a:t>
            </a:fld>
            <a:endParaRPr lang="en-US"/>
          </a:p>
        </p:txBody>
      </p:sp>
    </p:spTree>
    <p:extLst>
      <p:ext uri="{BB962C8B-B14F-4D97-AF65-F5344CB8AC3E}">
        <p14:creationId xmlns:p14="http://schemas.microsoft.com/office/powerpoint/2010/main" val="42775201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dirty="0" err="1"/>
              <a:t>benfit</a:t>
            </a:r>
            <a:r>
              <a:rPr lang="en-US" dirty="0"/>
              <a:t> of BDD is that BDD removes the barrier between developers and customers. </a:t>
            </a:r>
          </a:p>
          <a:p>
            <a:r>
              <a:rPr lang="en-US" dirty="0"/>
              <a:t>However, we notice in open projects that developers often commit .feature files and associating source code  files in separate commits.</a:t>
            </a:r>
          </a:p>
          <a:p>
            <a:r>
              <a:rPr lang="en-US" dirty="0"/>
              <a:t>Out of synch BDD files reduce the benefits of BDD. We propose a recommendation system that reduces the traceability problem in BDD development and maximizes BDD benefits.</a:t>
            </a:r>
          </a:p>
        </p:txBody>
      </p:sp>
      <p:sp>
        <p:nvSpPr>
          <p:cNvPr id="4" name="Slide Number Placeholder 3"/>
          <p:cNvSpPr>
            <a:spLocks noGrp="1"/>
          </p:cNvSpPr>
          <p:nvPr>
            <p:ph type="sldNum" sz="quarter" idx="5"/>
          </p:nvPr>
        </p:nvSpPr>
        <p:spPr/>
        <p:txBody>
          <a:bodyPr/>
          <a:lstStyle/>
          <a:p>
            <a:fld id="{F4FE2420-440E-4D53-B736-BE72874883E6}" type="slidenum">
              <a:rPr lang="en-US" smtClean="0"/>
              <a:t>6</a:t>
            </a:fld>
            <a:endParaRPr lang="en-US"/>
          </a:p>
        </p:txBody>
      </p:sp>
    </p:spTree>
    <p:extLst>
      <p:ext uri="{BB962C8B-B14F-4D97-AF65-F5344CB8AC3E}">
        <p14:creationId xmlns:p14="http://schemas.microsoft.com/office/powerpoint/2010/main" val="27715753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That is why we focus on code characteristics that can predict .feature and source code co-changes. Helping developers recognize when .feature files are required can improve traceability. </a:t>
            </a:r>
            <a:endParaRPr lang="en-US" dirty="0"/>
          </a:p>
        </p:txBody>
      </p:sp>
      <p:sp>
        <p:nvSpPr>
          <p:cNvPr id="4" name="Slide Number Placeholder 3"/>
          <p:cNvSpPr>
            <a:spLocks noGrp="1"/>
          </p:cNvSpPr>
          <p:nvPr>
            <p:ph type="sldNum" sz="quarter" idx="5"/>
          </p:nvPr>
        </p:nvSpPr>
        <p:spPr/>
        <p:txBody>
          <a:bodyPr/>
          <a:lstStyle/>
          <a:p>
            <a:fld id="{F4FE2420-440E-4D53-B736-BE72874883E6}" type="slidenum">
              <a:rPr lang="en-US" smtClean="0"/>
              <a:t>7</a:t>
            </a:fld>
            <a:endParaRPr lang="en-US"/>
          </a:p>
        </p:txBody>
      </p:sp>
    </p:spTree>
    <p:extLst>
      <p:ext uri="{BB962C8B-B14F-4D97-AF65-F5344CB8AC3E}">
        <p14:creationId xmlns:p14="http://schemas.microsoft.com/office/powerpoint/2010/main" val="22964909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only investigate Java projects for this research because Java’s BDD framework cucumber is currently the most popular framework.</a:t>
            </a:r>
          </a:p>
          <a:p>
            <a:r>
              <a:rPr lang="en-US" dirty="0"/>
              <a:t>We then select projects with at least one .feature file so we know it uses BDD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However, only 1 BDD commit is not enough, so we eliminate projects with only 1 BDD commit, and also select projects with commit and status log in English for us to understand the purpose of each commit.</a:t>
            </a:r>
          </a:p>
          <a:p>
            <a:endParaRPr lang="en-US" dirty="0"/>
          </a:p>
        </p:txBody>
      </p:sp>
      <p:sp>
        <p:nvSpPr>
          <p:cNvPr id="4" name="Slide Number Placeholder 3"/>
          <p:cNvSpPr>
            <a:spLocks noGrp="1"/>
          </p:cNvSpPr>
          <p:nvPr>
            <p:ph type="sldNum" sz="quarter" idx="5"/>
          </p:nvPr>
        </p:nvSpPr>
        <p:spPr/>
        <p:txBody>
          <a:bodyPr/>
          <a:lstStyle/>
          <a:p>
            <a:fld id="{F4FE2420-440E-4D53-B736-BE72874883E6}" type="slidenum">
              <a:rPr lang="en-US" smtClean="0"/>
              <a:t>8</a:t>
            </a:fld>
            <a:endParaRPr lang="en-US"/>
          </a:p>
        </p:txBody>
      </p:sp>
    </p:spTree>
    <p:extLst>
      <p:ext uri="{BB962C8B-B14F-4D97-AF65-F5344CB8AC3E}">
        <p14:creationId xmlns:p14="http://schemas.microsoft.com/office/powerpoint/2010/main" val="21902488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first research question involves identifying BDD co-changes.</a:t>
            </a:r>
          </a:p>
        </p:txBody>
      </p:sp>
      <p:sp>
        <p:nvSpPr>
          <p:cNvPr id="4" name="Slide Number Placeholder 3"/>
          <p:cNvSpPr>
            <a:spLocks noGrp="1"/>
          </p:cNvSpPr>
          <p:nvPr>
            <p:ph type="sldNum" sz="quarter" idx="5"/>
          </p:nvPr>
        </p:nvSpPr>
        <p:spPr/>
        <p:txBody>
          <a:bodyPr/>
          <a:lstStyle/>
          <a:p>
            <a:fld id="{F4FE2420-440E-4D53-B736-BE72874883E6}" type="slidenum">
              <a:rPr lang="en-US" smtClean="0"/>
              <a:t>9</a:t>
            </a:fld>
            <a:endParaRPr lang="en-US"/>
          </a:p>
        </p:txBody>
      </p:sp>
    </p:spTree>
    <p:extLst>
      <p:ext uri="{BB962C8B-B14F-4D97-AF65-F5344CB8AC3E}">
        <p14:creationId xmlns:p14="http://schemas.microsoft.com/office/powerpoint/2010/main" val="23557202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4ED85-7FAF-4B3B-8A50-13503941AAF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0E902C7-D401-414F-A868-061647924F6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83341F6-4705-4B5C-A526-FE78BB297A6E}"/>
              </a:ext>
            </a:extLst>
          </p:cNvPr>
          <p:cNvSpPr>
            <a:spLocks noGrp="1"/>
          </p:cNvSpPr>
          <p:nvPr>
            <p:ph type="dt" sz="half" idx="10"/>
          </p:nvPr>
        </p:nvSpPr>
        <p:spPr/>
        <p:txBody>
          <a:bodyPr/>
          <a:lstStyle/>
          <a:p>
            <a:fld id="{52F18359-0F76-4289-A286-1F16E0DBF807}" type="datetime1">
              <a:rPr lang="en-US" smtClean="0"/>
              <a:t>5/27/2019</a:t>
            </a:fld>
            <a:endParaRPr lang="en-US"/>
          </a:p>
        </p:txBody>
      </p:sp>
      <p:sp>
        <p:nvSpPr>
          <p:cNvPr id="5" name="Footer Placeholder 4">
            <a:extLst>
              <a:ext uri="{FF2B5EF4-FFF2-40B4-BE49-F238E27FC236}">
                <a16:creationId xmlns:a16="http://schemas.microsoft.com/office/drawing/2014/main" id="{40DFD888-0A72-46D3-8BC2-02EA732ACA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B350D8-C606-4CF6-AB78-F8B9B5F53A10}"/>
              </a:ext>
            </a:extLst>
          </p:cNvPr>
          <p:cNvSpPr>
            <a:spLocks noGrp="1"/>
          </p:cNvSpPr>
          <p:nvPr>
            <p:ph type="sldNum" sz="quarter" idx="12"/>
          </p:nvPr>
        </p:nvSpPr>
        <p:spPr/>
        <p:txBody>
          <a:bodyPr/>
          <a:lstStyle/>
          <a:p>
            <a:fld id="{87998442-DCDF-4622-933A-F9895919A1C1}" type="slidenum">
              <a:rPr lang="en-US" smtClean="0"/>
              <a:t>‹#›</a:t>
            </a:fld>
            <a:endParaRPr lang="en-US"/>
          </a:p>
        </p:txBody>
      </p:sp>
    </p:spTree>
    <p:extLst>
      <p:ext uri="{BB962C8B-B14F-4D97-AF65-F5344CB8AC3E}">
        <p14:creationId xmlns:p14="http://schemas.microsoft.com/office/powerpoint/2010/main" val="17703762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FE360-1545-4954-9D99-81753E8E257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4F9B9C2-58E1-40D2-AC25-FCB2CE3352E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E5BB03-58A4-4C66-88CC-99F2C2516A2C}"/>
              </a:ext>
            </a:extLst>
          </p:cNvPr>
          <p:cNvSpPr>
            <a:spLocks noGrp="1"/>
          </p:cNvSpPr>
          <p:nvPr>
            <p:ph type="dt" sz="half" idx="10"/>
          </p:nvPr>
        </p:nvSpPr>
        <p:spPr/>
        <p:txBody>
          <a:bodyPr/>
          <a:lstStyle/>
          <a:p>
            <a:fld id="{2801532E-E943-4455-85EF-917FE3D22712}" type="datetime1">
              <a:rPr lang="en-US" smtClean="0"/>
              <a:t>5/27/2019</a:t>
            </a:fld>
            <a:endParaRPr lang="en-US"/>
          </a:p>
        </p:txBody>
      </p:sp>
      <p:sp>
        <p:nvSpPr>
          <p:cNvPr id="5" name="Footer Placeholder 4">
            <a:extLst>
              <a:ext uri="{FF2B5EF4-FFF2-40B4-BE49-F238E27FC236}">
                <a16:creationId xmlns:a16="http://schemas.microsoft.com/office/drawing/2014/main" id="{7CC7E3DB-5069-420F-82BC-8F0C351613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C7C249-1A1A-4DFF-A7BA-7BE421514426}"/>
              </a:ext>
            </a:extLst>
          </p:cNvPr>
          <p:cNvSpPr>
            <a:spLocks noGrp="1"/>
          </p:cNvSpPr>
          <p:nvPr>
            <p:ph type="sldNum" sz="quarter" idx="12"/>
          </p:nvPr>
        </p:nvSpPr>
        <p:spPr/>
        <p:txBody>
          <a:bodyPr/>
          <a:lstStyle/>
          <a:p>
            <a:fld id="{87998442-DCDF-4622-933A-F9895919A1C1}" type="slidenum">
              <a:rPr lang="en-US" smtClean="0"/>
              <a:t>‹#›</a:t>
            </a:fld>
            <a:endParaRPr lang="en-US"/>
          </a:p>
        </p:txBody>
      </p:sp>
    </p:spTree>
    <p:extLst>
      <p:ext uri="{BB962C8B-B14F-4D97-AF65-F5344CB8AC3E}">
        <p14:creationId xmlns:p14="http://schemas.microsoft.com/office/powerpoint/2010/main" val="11378491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3F70A8-2EBC-498A-850F-60FD86F5A1A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568EC24-A986-44C3-81DC-A206363181D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9D0206-04D5-4965-BD4A-4C4F0480D937}"/>
              </a:ext>
            </a:extLst>
          </p:cNvPr>
          <p:cNvSpPr>
            <a:spLocks noGrp="1"/>
          </p:cNvSpPr>
          <p:nvPr>
            <p:ph type="dt" sz="half" idx="10"/>
          </p:nvPr>
        </p:nvSpPr>
        <p:spPr/>
        <p:txBody>
          <a:bodyPr/>
          <a:lstStyle/>
          <a:p>
            <a:fld id="{668C1E09-D141-4560-BC9E-F1FB7A08B261}" type="datetime1">
              <a:rPr lang="en-US" smtClean="0"/>
              <a:t>5/27/2019</a:t>
            </a:fld>
            <a:endParaRPr lang="en-US"/>
          </a:p>
        </p:txBody>
      </p:sp>
      <p:sp>
        <p:nvSpPr>
          <p:cNvPr id="5" name="Footer Placeholder 4">
            <a:extLst>
              <a:ext uri="{FF2B5EF4-FFF2-40B4-BE49-F238E27FC236}">
                <a16:creationId xmlns:a16="http://schemas.microsoft.com/office/drawing/2014/main" id="{219A2CA3-AE94-4549-A9F2-0DD4E08CA2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4BCA4-66D7-4D46-BE52-5B5FFE9F2297}"/>
              </a:ext>
            </a:extLst>
          </p:cNvPr>
          <p:cNvSpPr>
            <a:spLocks noGrp="1"/>
          </p:cNvSpPr>
          <p:nvPr>
            <p:ph type="sldNum" sz="quarter" idx="12"/>
          </p:nvPr>
        </p:nvSpPr>
        <p:spPr/>
        <p:txBody>
          <a:bodyPr/>
          <a:lstStyle/>
          <a:p>
            <a:fld id="{87998442-DCDF-4622-933A-F9895919A1C1}" type="slidenum">
              <a:rPr lang="en-US" smtClean="0"/>
              <a:t>‹#›</a:t>
            </a:fld>
            <a:endParaRPr lang="en-US"/>
          </a:p>
        </p:txBody>
      </p:sp>
    </p:spTree>
    <p:extLst>
      <p:ext uri="{BB962C8B-B14F-4D97-AF65-F5344CB8AC3E}">
        <p14:creationId xmlns:p14="http://schemas.microsoft.com/office/powerpoint/2010/main" val="40209579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D6E72-96D9-494A-B67E-3B3BD9C3C1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65E28C-1CFC-454F-9892-2B24CFF21CA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F91507-AF15-417A-AC68-C796CE31F60F}"/>
              </a:ext>
            </a:extLst>
          </p:cNvPr>
          <p:cNvSpPr>
            <a:spLocks noGrp="1"/>
          </p:cNvSpPr>
          <p:nvPr>
            <p:ph type="dt" sz="half" idx="10"/>
          </p:nvPr>
        </p:nvSpPr>
        <p:spPr/>
        <p:txBody>
          <a:bodyPr/>
          <a:lstStyle/>
          <a:p>
            <a:fld id="{54DE2360-AC1E-42CC-A200-A87431540F99}" type="datetime1">
              <a:rPr lang="en-US" smtClean="0"/>
              <a:t>5/27/2019</a:t>
            </a:fld>
            <a:endParaRPr lang="en-US"/>
          </a:p>
        </p:txBody>
      </p:sp>
      <p:sp>
        <p:nvSpPr>
          <p:cNvPr id="5" name="Footer Placeholder 4">
            <a:extLst>
              <a:ext uri="{FF2B5EF4-FFF2-40B4-BE49-F238E27FC236}">
                <a16:creationId xmlns:a16="http://schemas.microsoft.com/office/drawing/2014/main" id="{085ADF90-ABCD-4AAB-9095-5FA2784FDD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0792B5-A153-4D53-BE71-7F82ADAF24EB}"/>
              </a:ext>
            </a:extLst>
          </p:cNvPr>
          <p:cNvSpPr>
            <a:spLocks noGrp="1"/>
          </p:cNvSpPr>
          <p:nvPr>
            <p:ph type="sldNum" sz="quarter" idx="12"/>
          </p:nvPr>
        </p:nvSpPr>
        <p:spPr/>
        <p:txBody>
          <a:bodyPr/>
          <a:lstStyle/>
          <a:p>
            <a:fld id="{87998442-DCDF-4622-933A-F9895919A1C1}" type="slidenum">
              <a:rPr lang="en-US" smtClean="0"/>
              <a:t>‹#›</a:t>
            </a:fld>
            <a:endParaRPr lang="en-US"/>
          </a:p>
        </p:txBody>
      </p:sp>
    </p:spTree>
    <p:extLst>
      <p:ext uri="{BB962C8B-B14F-4D97-AF65-F5344CB8AC3E}">
        <p14:creationId xmlns:p14="http://schemas.microsoft.com/office/powerpoint/2010/main" val="1433637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86468-3228-4CD8-BE97-05AD2C9D718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CAEF1E4-F487-47D2-B5DD-9CD57A8B90D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D5D573-BC99-4E14-8A91-E0534530FBCD}"/>
              </a:ext>
            </a:extLst>
          </p:cNvPr>
          <p:cNvSpPr>
            <a:spLocks noGrp="1"/>
          </p:cNvSpPr>
          <p:nvPr>
            <p:ph type="dt" sz="half" idx="10"/>
          </p:nvPr>
        </p:nvSpPr>
        <p:spPr/>
        <p:txBody>
          <a:bodyPr/>
          <a:lstStyle/>
          <a:p>
            <a:fld id="{9116742C-302A-41AB-A0F1-BF81DC87D86C}" type="datetime1">
              <a:rPr lang="en-US" smtClean="0"/>
              <a:t>5/27/2019</a:t>
            </a:fld>
            <a:endParaRPr lang="en-US"/>
          </a:p>
        </p:txBody>
      </p:sp>
      <p:sp>
        <p:nvSpPr>
          <p:cNvPr id="5" name="Footer Placeholder 4">
            <a:extLst>
              <a:ext uri="{FF2B5EF4-FFF2-40B4-BE49-F238E27FC236}">
                <a16:creationId xmlns:a16="http://schemas.microsoft.com/office/drawing/2014/main" id="{885F1EC0-59A1-494F-878D-734B0EA3F6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C1D768-A089-4E90-8E35-C7BE239A2083}"/>
              </a:ext>
            </a:extLst>
          </p:cNvPr>
          <p:cNvSpPr>
            <a:spLocks noGrp="1"/>
          </p:cNvSpPr>
          <p:nvPr>
            <p:ph type="sldNum" sz="quarter" idx="12"/>
          </p:nvPr>
        </p:nvSpPr>
        <p:spPr/>
        <p:txBody>
          <a:bodyPr/>
          <a:lstStyle/>
          <a:p>
            <a:fld id="{87998442-DCDF-4622-933A-F9895919A1C1}" type="slidenum">
              <a:rPr lang="en-US" smtClean="0"/>
              <a:t>‹#›</a:t>
            </a:fld>
            <a:endParaRPr lang="en-US"/>
          </a:p>
        </p:txBody>
      </p:sp>
    </p:spTree>
    <p:extLst>
      <p:ext uri="{BB962C8B-B14F-4D97-AF65-F5344CB8AC3E}">
        <p14:creationId xmlns:p14="http://schemas.microsoft.com/office/powerpoint/2010/main" val="6281145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82891-BCDC-4890-A85E-64737DD87C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78B3852-EAE7-4399-8D33-4190D147D7B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B01A088-5692-4342-A3F4-AC674AC2A6C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6B6B4C9-889E-47A2-B90D-29F407353C2C}"/>
              </a:ext>
            </a:extLst>
          </p:cNvPr>
          <p:cNvSpPr>
            <a:spLocks noGrp="1"/>
          </p:cNvSpPr>
          <p:nvPr>
            <p:ph type="dt" sz="half" idx="10"/>
          </p:nvPr>
        </p:nvSpPr>
        <p:spPr/>
        <p:txBody>
          <a:bodyPr/>
          <a:lstStyle/>
          <a:p>
            <a:fld id="{6CEB8214-60A5-4E02-AB93-2A5BD074C963}" type="datetime1">
              <a:rPr lang="en-US" smtClean="0"/>
              <a:t>5/27/2019</a:t>
            </a:fld>
            <a:endParaRPr lang="en-US"/>
          </a:p>
        </p:txBody>
      </p:sp>
      <p:sp>
        <p:nvSpPr>
          <p:cNvPr id="6" name="Footer Placeholder 5">
            <a:extLst>
              <a:ext uri="{FF2B5EF4-FFF2-40B4-BE49-F238E27FC236}">
                <a16:creationId xmlns:a16="http://schemas.microsoft.com/office/drawing/2014/main" id="{AB592487-42DC-4322-928E-26EE651F53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72156D-7885-484F-A6D8-0CBECECA5812}"/>
              </a:ext>
            </a:extLst>
          </p:cNvPr>
          <p:cNvSpPr>
            <a:spLocks noGrp="1"/>
          </p:cNvSpPr>
          <p:nvPr>
            <p:ph type="sldNum" sz="quarter" idx="12"/>
          </p:nvPr>
        </p:nvSpPr>
        <p:spPr/>
        <p:txBody>
          <a:bodyPr/>
          <a:lstStyle/>
          <a:p>
            <a:fld id="{87998442-DCDF-4622-933A-F9895919A1C1}" type="slidenum">
              <a:rPr lang="en-US" smtClean="0"/>
              <a:t>‹#›</a:t>
            </a:fld>
            <a:endParaRPr lang="en-US"/>
          </a:p>
        </p:txBody>
      </p:sp>
    </p:spTree>
    <p:extLst>
      <p:ext uri="{BB962C8B-B14F-4D97-AF65-F5344CB8AC3E}">
        <p14:creationId xmlns:p14="http://schemas.microsoft.com/office/powerpoint/2010/main" val="10308637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F9B3A-5B33-4735-BF82-BF0CAFE7BC5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5A78CA0-1D26-4DD8-8180-33DADA61131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A1143B0-A342-4F89-9D7D-D9CFF1BE58D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97DE674-5156-4284-ACCC-C7F06745C9D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1BF39AF-AB8A-4434-A4A8-5BF001D8F56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F492156-8048-4ECC-B71B-95DDC2CF99AC}"/>
              </a:ext>
            </a:extLst>
          </p:cNvPr>
          <p:cNvSpPr>
            <a:spLocks noGrp="1"/>
          </p:cNvSpPr>
          <p:nvPr>
            <p:ph type="dt" sz="half" idx="10"/>
          </p:nvPr>
        </p:nvSpPr>
        <p:spPr/>
        <p:txBody>
          <a:bodyPr/>
          <a:lstStyle/>
          <a:p>
            <a:fld id="{7AB71D49-7C38-4784-A2F4-47A3FEDCB3BD}" type="datetime1">
              <a:rPr lang="en-US" smtClean="0"/>
              <a:t>5/27/2019</a:t>
            </a:fld>
            <a:endParaRPr lang="en-US"/>
          </a:p>
        </p:txBody>
      </p:sp>
      <p:sp>
        <p:nvSpPr>
          <p:cNvPr id="8" name="Footer Placeholder 7">
            <a:extLst>
              <a:ext uri="{FF2B5EF4-FFF2-40B4-BE49-F238E27FC236}">
                <a16:creationId xmlns:a16="http://schemas.microsoft.com/office/drawing/2014/main" id="{D2A0FEA0-DFB6-48F0-A3BE-554084C332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26E55DF-FE99-4556-B9F0-71C7002CC968}"/>
              </a:ext>
            </a:extLst>
          </p:cNvPr>
          <p:cNvSpPr>
            <a:spLocks noGrp="1"/>
          </p:cNvSpPr>
          <p:nvPr>
            <p:ph type="sldNum" sz="quarter" idx="12"/>
          </p:nvPr>
        </p:nvSpPr>
        <p:spPr/>
        <p:txBody>
          <a:bodyPr/>
          <a:lstStyle/>
          <a:p>
            <a:fld id="{87998442-DCDF-4622-933A-F9895919A1C1}" type="slidenum">
              <a:rPr lang="en-US" smtClean="0"/>
              <a:t>‹#›</a:t>
            </a:fld>
            <a:endParaRPr lang="en-US"/>
          </a:p>
        </p:txBody>
      </p:sp>
    </p:spTree>
    <p:extLst>
      <p:ext uri="{BB962C8B-B14F-4D97-AF65-F5344CB8AC3E}">
        <p14:creationId xmlns:p14="http://schemas.microsoft.com/office/powerpoint/2010/main" val="41964873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94AB6-D7FC-448C-ACFA-1DA8DA663D6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18AAD00-8943-4EF0-9147-E69EC149582C}"/>
              </a:ext>
            </a:extLst>
          </p:cNvPr>
          <p:cNvSpPr>
            <a:spLocks noGrp="1"/>
          </p:cNvSpPr>
          <p:nvPr>
            <p:ph type="dt" sz="half" idx="10"/>
          </p:nvPr>
        </p:nvSpPr>
        <p:spPr/>
        <p:txBody>
          <a:bodyPr/>
          <a:lstStyle/>
          <a:p>
            <a:fld id="{99871BBA-3770-4FD1-83EB-460714D76179}" type="datetime1">
              <a:rPr lang="en-US" smtClean="0"/>
              <a:t>5/27/2019</a:t>
            </a:fld>
            <a:endParaRPr lang="en-US"/>
          </a:p>
        </p:txBody>
      </p:sp>
      <p:sp>
        <p:nvSpPr>
          <p:cNvPr id="4" name="Footer Placeholder 3">
            <a:extLst>
              <a:ext uri="{FF2B5EF4-FFF2-40B4-BE49-F238E27FC236}">
                <a16:creationId xmlns:a16="http://schemas.microsoft.com/office/drawing/2014/main" id="{0FB1A657-AE01-4D0E-ABF5-2268CDA7F32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54B69B5-5DCC-46C1-9E3E-DFB05671C80F}"/>
              </a:ext>
            </a:extLst>
          </p:cNvPr>
          <p:cNvSpPr>
            <a:spLocks noGrp="1"/>
          </p:cNvSpPr>
          <p:nvPr>
            <p:ph type="sldNum" sz="quarter" idx="12"/>
          </p:nvPr>
        </p:nvSpPr>
        <p:spPr/>
        <p:txBody>
          <a:bodyPr/>
          <a:lstStyle/>
          <a:p>
            <a:fld id="{87998442-DCDF-4622-933A-F9895919A1C1}" type="slidenum">
              <a:rPr lang="en-US" smtClean="0"/>
              <a:t>‹#›</a:t>
            </a:fld>
            <a:endParaRPr lang="en-US"/>
          </a:p>
        </p:txBody>
      </p:sp>
    </p:spTree>
    <p:extLst>
      <p:ext uri="{BB962C8B-B14F-4D97-AF65-F5344CB8AC3E}">
        <p14:creationId xmlns:p14="http://schemas.microsoft.com/office/powerpoint/2010/main" val="986524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5842A3-5934-4906-A37C-6E398EFCBDA5}"/>
              </a:ext>
            </a:extLst>
          </p:cNvPr>
          <p:cNvSpPr>
            <a:spLocks noGrp="1"/>
          </p:cNvSpPr>
          <p:nvPr>
            <p:ph type="dt" sz="half" idx="10"/>
          </p:nvPr>
        </p:nvSpPr>
        <p:spPr/>
        <p:txBody>
          <a:bodyPr/>
          <a:lstStyle/>
          <a:p>
            <a:fld id="{2A84E7B9-AA18-43C9-9AE3-779134FB3838}" type="datetime1">
              <a:rPr lang="en-US" smtClean="0"/>
              <a:t>5/27/2019</a:t>
            </a:fld>
            <a:endParaRPr lang="en-US"/>
          </a:p>
        </p:txBody>
      </p:sp>
      <p:sp>
        <p:nvSpPr>
          <p:cNvPr id="3" name="Footer Placeholder 2">
            <a:extLst>
              <a:ext uri="{FF2B5EF4-FFF2-40B4-BE49-F238E27FC236}">
                <a16:creationId xmlns:a16="http://schemas.microsoft.com/office/drawing/2014/main" id="{59493DE7-7ABF-49A1-9DED-3C4A6C295BF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44DE9F6-9A27-4672-97F9-95BECCD64FEF}"/>
              </a:ext>
            </a:extLst>
          </p:cNvPr>
          <p:cNvSpPr>
            <a:spLocks noGrp="1"/>
          </p:cNvSpPr>
          <p:nvPr>
            <p:ph type="sldNum" sz="quarter" idx="12"/>
          </p:nvPr>
        </p:nvSpPr>
        <p:spPr/>
        <p:txBody>
          <a:bodyPr/>
          <a:lstStyle/>
          <a:p>
            <a:fld id="{87998442-DCDF-4622-933A-F9895919A1C1}" type="slidenum">
              <a:rPr lang="en-US" smtClean="0"/>
              <a:t>‹#›</a:t>
            </a:fld>
            <a:endParaRPr lang="en-US"/>
          </a:p>
        </p:txBody>
      </p:sp>
    </p:spTree>
    <p:extLst>
      <p:ext uri="{BB962C8B-B14F-4D97-AF65-F5344CB8AC3E}">
        <p14:creationId xmlns:p14="http://schemas.microsoft.com/office/powerpoint/2010/main" val="6598065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0731F-BA84-4932-90BF-B7661FF966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CA216A5-1666-44AC-9E60-591FD7C008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D1F2D1F-8293-43BF-8E5E-8665D9DBC4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119511-D1FA-4197-B45D-1C0D5765BDAE}"/>
              </a:ext>
            </a:extLst>
          </p:cNvPr>
          <p:cNvSpPr>
            <a:spLocks noGrp="1"/>
          </p:cNvSpPr>
          <p:nvPr>
            <p:ph type="dt" sz="half" idx="10"/>
          </p:nvPr>
        </p:nvSpPr>
        <p:spPr/>
        <p:txBody>
          <a:bodyPr/>
          <a:lstStyle/>
          <a:p>
            <a:fld id="{0FDB5159-2085-4D76-B60E-2F97586DD6AB}" type="datetime1">
              <a:rPr lang="en-US" smtClean="0"/>
              <a:t>5/27/2019</a:t>
            </a:fld>
            <a:endParaRPr lang="en-US"/>
          </a:p>
        </p:txBody>
      </p:sp>
      <p:sp>
        <p:nvSpPr>
          <p:cNvPr id="6" name="Footer Placeholder 5">
            <a:extLst>
              <a:ext uri="{FF2B5EF4-FFF2-40B4-BE49-F238E27FC236}">
                <a16:creationId xmlns:a16="http://schemas.microsoft.com/office/drawing/2014/main" id="{92220C7B-94DF-465E-9EE3-E6682E1797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765E8F-637E-4FB1-A31A-8AFC6B43FFAB}"/>
              </a:ext>
            </a:extLst>
          </p:cNvPr>
          <p:cNvSpPr>
            <a:spLocks noGrp="1"/>
          </p:cNvSpPr>
          <p:nvPr>
            <p:ph type="sldNum" sz="quarter" idx="12"/>
          </p:nvPr>
        </p:nvSpPr>
        <p:spPr/>
        <p:txBody>
          <a:bodyPr/>
          <a:lstStyle/>
          <a:p>
            <a:fld id="{87998442-DCDF-4622-933A-F9895919A1C1}" type="slidenum">
              <a:rPr lang="en-US" smtClean="0"/>
              <a:t>‹#›</a:t>
            </a:fld>
            <a:endParaRPr lang="en-US"/>
          </a:p>
        </p:txBody>
      </p:sp>
    </p:spTree>
    <p:extLst>
      <p:ext uri="{BB962C8B-B14F-4D97-AF65-F5344CB8AC3E}">
        <p14:creationId xmlns:p14="http://schemas.microsoft.com/office/powerpoint/2010/main" val="3661692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EA20A-63C7-49F9-871A-ECA6B684CC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115C03-9B82-4BBB-AE1E-70C188B188B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0A7D5E9-1616-4A57-B167-ABFD82D535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DD66080-729A-4393-B0D1-A61E015361F2}"/>
              </a:ext>
            </a:extLst>
          </p:cNvPr>
          <p:cNvSpPr>
            <a:spLocks noGrp="1"/>
          </p:cNvSpPr>
          <p:nvPr>
            <p:ph type="dt" sz="half" idx="10"/>
          </p:nvPr>
        </p:nvSpPr>
        <p:spPr/>
        <p:txBody>
          <a:bodyPr/>
          <a:lstStyle/>
          <a:p>
            <a:fld id="{84F31A57-99C5-485D-9AE8-58986E50DD09}" type="datetime1">
              <a:rPr lang="en-US" smtClean="0"/>
              <a:t>5/27/2019</a:t>
            </a:fld>
            <a:endParaRPr lang="en-US"/>
          </a:p>
        </p:txBody>
      </p:sp>
      <p:sp>
        <p:nvSpPr>
          <p:cNvPr id="6" name="Footer Placeholder 5">
            <a:extLst>
              <a:ext uri="{FF2B5EF4-FFF2-40B4-BE49-F238E27FC236}">
                <a16:creationId xmlns:a16="http://schemas.microsoft.com/office/drawing/2014/main" id="{437C10CD-88BD-4E43-BC5D-D314C9A882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A8E3E5-CF4D-4548-998E-438F92A9028F}"/>
              </a:ext>
            </a:extLst>
          </p:cNvPr>
          <p:cNvSpPr>
            <a:spLocks noGrp="1"/>
          </p:cNvSpPr>
          <p:nvPr>
            <p:ph type="sldNum" sz="quarter" idx="12"/>
          </p:nvPr>
        </p:nvSpPr>
        <p:spPr/>
        <p:txBody>
          <a:bodyPr/>
          <a:lstStyle/>
          <a:p>
            <a:fld id="{87998442-DCDF-4622-933A-F9895919A1C1}" type="slidenum">
              <a:rPr lang="en-US" smtClean="0"/>
              <a:t>‹#›</a:t>
            </a:fld>
            <a:endParaRPr lang="en-US"/>
          </a:p>
        </p:txBody>
      </p:sp>
    </p:spTree>
    <p:extLst>
      <p:ext uri="{BB962C8B-B14F-4D97-AF65-F5344CB8AC3E}">
        <p14:creationId xmlns:p14="http://schemas.microsoft.com/office/powerpoint/2010/main" val="515629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9688819-1E02-4CC0-AFB6-3235F3F65EF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1D23025-E051-4358-996E-C938FB30BEB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BFFDD9-2E77-4491-8741-5FCE06DE3C4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4E5107-61B4-44A4-9007-DA780149D60A}" type="datetime1">
              <a:rPr lang="en-US" smtClean="0"/>
              <a:t>5/27/2019</a:t>
            </a:fld>
            <a:endParaRPr lang="en-US"/>
          </a:p>
        </p:txBody>
      </p:sp>
      <p:sp>
        <p:nvSpPr>
          <p:cNvPr id="5" name="Footer Placeholder 4">
            <a:extLst>
              <a:ext uri="{FF2B5EF4-FFF2-40B4-BE49-F238E27FC236}">
                <a16:creationId xmlns:a16="http://schemas.microsoft.com/office/drawing/2014/main" id="{FD943488-0D64-4B1D-A2AD-BD5726A092D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6CA655D-E09D-4D7C-918E-9CB029EB24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998442-DCDF-4622-933A-F9895919A1C1}" type="slidenum">
              <a:rPr lang="en-US" smtClean="0"/>
              <a:t>‹#›</a:t>
            </a:fld>
            <a:endParaRPr lang="en-US"/>
          </a:p>
        </p:txBody>
      </p:sp>
    </p:spTree>
    <p:extLst>
      <p:ext uri="{BB962C8B-B14F-4D97-AF65-F5344CB8AC3E}">
        <p14:creationId xmlns:p14="http://schemas.microsoft.com/office/powerpoint/2010/main" val="36057985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jpg"/><Relationship Id="rId5" Type="http://schemas.openxmlformats.org/officeDocument/2006/relationships/image" Target="../media/image3.png"/><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31.svg"/><Relationship Id="rId4" Type="http://schemas.openxmlformats.org/officeDocument/2006/relationships/image" Target="../media/image30.png"/></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38.sv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36.svg"/><Relationship Id="rId5" Type="http://schemas.openxmlformats.org/officeDocument/2006/relationships/image" Target="../media/image35.png"/><Relationship Id="rId10" Type="http://schemas.openxmlformats.org/officeDocument/2006/relationships/image" Target="../media/image40.svg"/><Relationship Id="rId4" Type="http://schemas.openxmlformats.org/officeDocument/2006/relationships/image" Target="../media/image34.svg"/><Relationship Id="rId9" Type="http://schemas.openxmlformats.org/officeDocument/2006/relationships/image" Target="../media/image39.png"/></Relationships>
</file>

<file path=ppt/slides/_rels/slide2.xml.rels><?xml version="1.0" encoding="UTF-8" standalone="yes"?>
<Relationships xmlns="http://schemas.openxmlformats.org/package/2006/relationships"><Relationship Id="rId8" Type="http://schemas.openxmlformats.org/officeDocument/2006/relationships/image" Target="../media/image11.svg"/><Relationship Id="rId13" Type="http://schemas.openxmlformats.org/officeDocument/2006/relationships/image" Target="../media/image16.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sv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 Id="rId14" Type="http://schemas.openxmlformats.org/officeDocument/2006/relationships/image" Target="../media/image17.svg"/></Relationships>
</file>

<file path=ppt/slides/_rels/slide2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2.jp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43.png"/></Relationships>
</file>

<file path=ppt/slides/_rels/slide22.xml.rels><?xml version="1.0" encoding="UTF-8" standalone="yes"?>
<Relationships xmlns="http://schemas.openxmlformats.org/package/2006/relationships"><Relationship Id="rId8" Type="http://schemas.openxmlformats.org/officeDocument/2006/relationships/image" Target="../media/image50.svg"/><Relationship Id="rId13" Type="http://schemas.openxmlformats.org/officeDocument/2006/relationships/image" Target="../media/image55.png"/><Relationship Id="rId3" Type="http://schemas.openxmlformats.org/officeDocument/2006/relationships/image" Target="../media/image45.png"/><Relationship Id="rId7" Type="http://schemas.openxmlformats.org/officeDocument/2006/relationships/image" Target="../media/image49.png"/><Relationship Id="rId12" Type="http://schemas.openxmlformats.org/officeDocument/2006/relationships/image" Target="../media/image54.sv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48.svg"/><Relationship Id="rId11" Type="http://schemas.openxmlformats.org/officeDocument/2006/relationships/image" Target="../media/image53.png"/><Relationship Id="rId5" Type="http://schemas.openxmlformats.org/officeDocument/2006/relationships/image" Target="../media/image47.png"/><Relationship Id="rId10" Type="http://schemas.openxmlformats.org/officeDocument/2006/relationships/image" Target="../media/image52.svg"/><Relationship Id="rId4" Type="http://schemas.openxmlformats.org/officeDocument/2006/relationships/image" Target="../media/image46.svg"/><Relationship Id="rId9" Type="http://schemas.openxmlformats.org/officeDocument/2006/relationships/image" Target="../media/image51.png"/><Relationship Id="rId14" Type="http://schemas.openxmlformats.org/officeDocument/2006/relationships/image" Target="../media/image56.svg"/></Relationships>
</file>

<file path=ppt/slides/_rels/slide23.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image" Target="../media/image58.PNG"/></Relationships>
</file>

<file path=ppt/slides/_rels/slide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6.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7.svg"/><Relationship Id="rId3" Type="http://schemas.openxmlformats.org/officeDocument/2006/relationships/image" Target="../media/image21.jpg"/><Relationship Id="rId7" Type="http://schemas.openxmlformats.org/officeDocument/2006/relationships/image" Target="../media/image25.svg"/><Relationship Id="rId12"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4.png"/><Relationship Id="rId11" Type="http://schemas.openxmlformats.org/officeDocument/2006/relationships/image" Target="../media/image9.svg"/><Relationship Id="rId5" Type="http://schemas.openxmlformats.org/officeDocument/2006/relationships/image" Target="../media/image23.svg"/><Relationship Id="rId10" Type="http://schemas.openxmlformats.org/officeDocument/2006/relationships/image" Target="../media/image8.png"/><Relationship Id="rId4" Type="http://schemas.openxmlformats.org/officeDocument/2006/relationships/image" Target="../media/image22.png"/><Relationship Id="rId9" Type="http://schemas.openxmlformats.org/officeDocument/2006/relationships/image" Target="../media/image27.svg"/></Relationships>
</file>

<file path=ppt/slides/_rels/slide7.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7.svg"/><Relationship Id="rId3" Type="http://schemas.openxmlformats.org/officeDocument/2006/relationships/image" Target="../media/image21.jpg"/><Relationship Id="rId7" Type="http://schemas.openxmlformats.org/officeDocument/2006/relationships/image" Target="../media/image25.svg"/><Relationship Id="rId12"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4.png"/><Relationship Id="rId11" Type="http://schemas.openxmlformats.org/officeDocument/2006/relationships/image" Target="../media/image9.svg"/><Relationship Id="rId5" Type="http://schemas.openxmlformats.org/officeDocument/2006/relationships/image" Target="../media/image23.svg"/><Relationship Id="rId10" Type="http://schemas.openxmlformats.org/officeDocument/2006/relationships/image" Target="../media/image8.png"/><Relationship Id="rId4" Type="http://schemas.openxmlformats.org/officeDocument/2006/relationships/image" Target="../media/image22.png"/><Relationship Id="rId9" Type="http://schemas.openxmlformats.org/officeDocument/2006/relationships/image" Target="../media/image27.svg"/></Relationships>
</file>

<file path=ppt/slides/_rels/slide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6A08A-62BC-468D-B5D4-898CFEF85C23}"/>
              </a:ext>
            </a:extLst>
          </p:cNvPr>
          <p:cNvSpPr>
            <a:spLocks noGrp="1"/>
          </p:cNvSpPr>
          <p:nvPr>
            <p:ph type="title"/>
          </p:nvPr>
        </p:nvSpPr>
        <p:spPr>
          <a:xfrm>
            <a:off x="761205" y="770830"/>
            <a:ext cx="10515600" cy="2126503"/>
          </a:xfrm>
          <a:effectLst>
            <a:outerShdw blurRad="177800" dist="50800" dir="5400000" sx="58000" sy="58000" algn="ctr" rotWithShape="0">
              <a:srgbClr val="000000">
                <a:alpha val="86000"/>
              </a:srgbClr>
            </a:outerShdw>
            <a:reflection stA="45000" endPos="13000" dist="50800" dir="5400000" sy="-100000" algn="bl" rotWithShape="0"/>
          </a:effectLst>
        </p:spPr>
        <p:txBody>
          <a:bodyPr>
            <a:noAutofit/>
          </a:bodyPr>
          <a:lstStyle/>
          <a:p>
            <a:r>
              <a:rPr lang="en-CA" altLang="zh-CN" sz="4800" b="1" dirty="0">
                <a:solidFill>
                  <a:srgbClr val="C00000"/>
                </a:solidFill>
                <a:effectLst>
                  <a:reflection blurRad="292100" stA="45000" endPos="19000" dir="5400000" sy="-100000" algn="bl" rotWithShape="0"/>
                </a:effectLst>
                <a:latin typeface="Calibri" panose="020F0502020204030204" pitchFamily="34" charset="0"/>
                <a:cs typeface="Calibri" panose="020F0502020204030204" pitchFamily="34" charset="0"/>
              </a:rPr>
              <a:t>Predicting Co-Changes between Functionality Specifications and Source Code in Behavior Driven Development</a:t>
            </a:r>
            <a:endParaRPr lang="en-US" sz="4800" b="1" dirty="0">
              <a:solidFill>
                <a:srgbClr val="C00000"/>
              </a:solidFill>
              <a:effectLst>
                <a:reflection blurRad="292100" stA="45000" endPos="19000" dir="5400000" sy="-100000" algn="bl" rotWithShape="0"/>
              </a:effectLst>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4B99FF0D-90D2-4751-B413-5287EE8E8D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48286" y="5360994"/>
            <a:ext cx="649108" cy="803658"/>
          </a:xfrm>
          <a:prstGeom prst="rect">
            <a:avLst/>
          </a:prstGeom>
        </p:spPr>
      </p:pic>
      <p:pic>
        <p:nvPicPr>
          <p:cNvPr id="7" name="Picture 6">
            <a:extLst>
              <a:ext uri="{FF2B5EF4-FFF2-40B4-BE49-F238E27FC236}">
                <a16:creationId xmlns:a16="http://schemas.microsoft.com/office/drawing/2014/main" id="{A18B7F45-E1E9-4B29-A904-9A5BEBEF385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68597" y="3897026"/>
            <a:ext cx="1051260" cy="1323207"/>
          </a:xfrm>
          <a:prstGeom prst="rect">
            <a:avLst/>
          </a:prstGeom>
          <a:effectLst>
            <a:outerShdw blurRad="215900" dist="38100" dir="5400000" algn="t" rotWithShape="0">
              <a:prstClr val="black">
                <a:alpha val="40000"/>
              </a:prstClr>
            </a:outerShdw>
          </a:effectLst>
        </p:spPr>
      </p:pic>
      <p:pic>
        <p:nvPicPr>
          <p:cNvPr id="8" name="Picture 7">
            <a:extLst>
              <a:ext uri="{FF2B5EF4-FFF2-40B4-BE49-F238E27FC236}">
                <a16:creationId xmlns:a16="http://schemas.microsoft.com/office/drawing/2014/main" id="{191A8AAB-5F72-4930-93B7-6C9F9EC4DF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8688" y="5360994"/>
            <a:ext cx="649108" cy="803658"/>
          </a:xfrm>
          <a:prstGeom prst="rect">
            <a:avLst/>
          </a:prstGeom>
        </p:spPr>
      </p:pic>
      <p:sp>
        <p:nvSpPr>
          <p:cNvPr id="9" name="TextBox 8">
            <a:extLst>
              <a:ext uri="{FF2B5EF4-FFF2-40B4-BE49-F238E27FC236}">
                <a16:creationId xmlns:a16="http://schemas.microsoft.com/office/drawing/2014/main" id="{484916A0-63DA-4116-9AA6-2117B827A198}"/>
              </a:ext>
            </a:extLst>
          </p:cNvPr>
          <p:cNvSpPr txBox="1"/>
          <p:nvPr/>
        </p:nvSpPr>
        <p:spPr>
          <a:xfrm>
            <a:off x="4371562" y="3161076"/>
            <a:ext cx="3345106" cy="461665"/>
          </a:xfrm>
          <a:prstGeom prst="rect">
            <a:avLst/>
          </a:prstGeom>
          <a:noFill/>
        </p:spPr>
        <p:txBody>
          <a:bodyPr wrap="square" rtlCol="0">
            <a:spAutoFit/>
          </a:bodyPr>
          <a:lstStyle/>
          <a:p>
            <a:pPr algn="ctr"/>
            <a:r>
              <a:rPr lang="en-CA" sz="2400" b="1" dirty="0">
                <a:latin typeface="Calibri" panose="020F0502020204030204" pitchFamily="34" charset="0"/>
                <a:cs typeface="Calibri" panose="020F0502020204030204" pitchFamily="34" charset="0"/>
              </a:rPr>
              <a:t>Daniel A. da Costa</a:t>
            </a:r>
          </a:p>
        </p:txBody>
      </p:sp>
      <p:sp>
        <p:nvSpPr>
          <p:cNvPr id="10" name="TextBox 9">
            <a:extLst>
              <a:ext uri="{FF2B5EF4-FFF2-40B4-BE49-F238E27FC236}">
                <a16:creationId xmlns:a16="http://schemas.microsoft.com/office/drawing/2014/main" id="{75446479-EE26-46A0-AF0A-CC12F63900C8}"/>
              </a:ext>
            </a:extLst>
          </p:cNvPr>
          <p:cNvSpPr txBox="1"/>
          <p:nvPr/>
        </p:nvSpPr>
        <p:spPr>
          <a:xfrm>
            <a:off x="976817" y="3175724"/>
            <a:ext cx="2764550" cy="461665"/>
          </a:xfrm>
          <a:prstGeom prst="rect">
            <a:avLst/>
          </a:prstGeom>
          <a:noFill/>
        </p:spPr>
        <p:txBody>
          <a:bodyPr wrap="square" rtlCol="0">
            <a:spAutoFit/>
          </a:bodyPr>
          <a:lstStyle/>
          <a:p>
            <a:pPr algn="ctr"/>
            <a:r>
              <a:rPr lang="en-CA" sz="2400" b="1" u="sng" dirty="0">
                <a:solidFill>
                  <a:srgbClr val="C00000"/>
                </a:solidFill>
                <a:latin typeface="Calibri" panose="020F0502020204030204" pitchFamily="34" charset="0"/>
                <a:cs typeface="Calibri" panose="020F0502020204030204" pitchFamily="34" charset="0"/>
              </a:rPr>
              <a:t>Aidan Yang</a:t>
            </a:r>
          </a:p>
        </p:txBody>
      </p:sp>
      <p:sp>
        <p:nvSpPr>
          <p:cNvPr id="11" name="TextBox 10">
            <a:extLst>
              <a:ext uri="{FF2B5EF4-FFF2-40B4-BE49-F238E27FC236}">
                <a16:creationId xmlns:a16="http://schemas.microsoft.com/office/drawing/2014/main" id="{21CA5F1A-422C-4443-BA3A-74497DB7B70F}"/>
              </a:ext>
            </a:extLst>
          </p:cNvPr>
          <p:cNvSpPr txBox="1"/>
          <p:nvPr/>
        </p:nvSpPr>
        <p:spPr>
          <a:xfrm>
            <a:off x="8286417" y="3132342"/>
            <a:ext cx="2928766" cy="461665"/>
          </a:xfrm>
          <a:prstGeom prst="rect">
            <a:avLst/>
          </a:prstGeom>
          <a:noFill/>
        </p:spPr>
        <p:txBody>
          <a:bodyPr wrap="square" rtlCol="0">
            <a:spAutoFit/>
          </a:bodyPr>
          <a:lstStyle/>
          <a:p>
            <a:pPr algn="ctr"/>
            <a:r>
              <a:rPr lang="en-CA" sz="2400" b="1" dirty="0">
                <a:solidFill>
                  <a:srgbClr val="002060"/>
                </a:solidFill>
                <a:latin typeface="Calibri" panose="020F0502020204030204" pitchFamily="34" charset="0"/>
                <a:cs typeface="Calibri" panose="020F0502020204030204" pitchFamily="34" charset="0"/>
              </a:rPr>
              <a:t>Ying (Jenny) Zou</a:t>
            </a:r>
          </a:p>
        </p:txBody>
      </p:sp>
      <p:sp>
        <p:nvSpPr>
          <p:cNvPr id="12" name="TextBox 11">
            <a:extLst>
              <a:ext uri="{FF2B5EF4-FFF2-40B4-BE49-F238E27FC236}">
                <a16:creationId xmlns:a16="http://schemas.microsoft.com/office/drawing/2014/main" id="{1ECAEFD7-E0DB-49D4-9609-C6798AA6263C}"/>
              </a:ext>
            </a:extLst>
          </p:cNvPr>
          <p:cNvSpPr txBox="1"/>
          <p:nvPr/>
        </p:nvSpPr>
        <p:spPr>
          <a:xfrm>
            <a:off x="762919" y="6254977"/>
            <a:ext cx="3370216" cy="369332"/>
          </a:xfrm>
          <a:prstGeom prst="rect">
            <a:avLst/>
          </a:prstGeom>
          <a:noFill/>
        </p:spPr>
        <p:txBody>
          <a:bodyPr wrap="square" rtlCol="0">
            <a:spAutoFit/>
          </a:bodyPr>
          <a:lstStyle/>
          <a:p>
            <a:pPr algn="ctr"/>
            <a:r>
              <a:rPr lang="en-CA" b="1" dirty="0">
                <a:solidFill>
                  <a:srgbClr val="002060"/>
                </a:solidFill>
                <a:latin typeface="Bookman Old Style" panose="02050604050505020204" pitchFamily="18" charset="0"/>
              </a:rPr>
              <a:t>Queen’s University</a:t>
            </a:r>
          </a:p>
        </p:txBody>
      </p:sp>
      <p:sp>
        <p:nvSpPr>
          <p:cNvPr id="13" name="TextBox 12">
            <a:extLst>
              <a:ext uri="{FF2B5EF4-FFF2-40B4-BE49-F238E27FC236}">
                <a16:creationId xmlns:a16="http://schemas.microsoft.com/office/drawing/2014/main" id="{5B92E95C-054E-4E36-9227-00D7C96A4C23}"/>
              </a:ext>
            </a:extLst>
          </p:cNvPr>
          <p:cNvSpPr txBox="1"/>
          <p:nvPr/>
        </p:nvSpPr>
        <p:spPr>
          <a:xfrm>
            <a:off x="8183983" y="6305776"/>
            <a:ext cx="3370216" cy="369332"/>
          </a:xfrm>
          <a:prstGeom prst="rect">
            <a:avLst/>
          </a:prstGeom>
          <a:noFill/>
        </p:spPr>
        <p:txBody>
          <a:bodyPr wrap="square" rtlCol="0">
            <a:spAutoFit/>
          </a:bodyPr>
          <a:lstStyle/>
          <a:p>
            <a:pPr algn="ctr"/>
            <a:r>
              <a:rPr lang="en-CA" b="1" dirty="0">
                <a:solidFill>
                  <a:srgbClr val="002060"/>
                </a:solidFill>
                <a:latin typeface="Bookman Old Style" panose="02050604050505020204" pitchFamily="18" charset="0"/>
              </a:rPr>
              <a:t>Queen’s University</a:t>
            </a:r>
          </a:p>
        </p:txBody>
      </p:sp>
      <p:pic>
        <p:nvPicPr>
          <p:cNvPr id="14" name="Picture 13">
            <a:extLst>
              <a:ext uri="{FF2B5EF4-FFF2-40B4-BE49-F238E27FC236}">
                <a16:creationId xmlns:a16="http://schemas.microsoft.com/office/drawing/2014/main" id="{79C38062-5B31-4CD0-8BDA-FD861E370B0E}"/>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5973733" y="5401790"/>
            <a:ext cx="527285" cy="765020"/>
          </a:xfrm>
          <a:prstGeom prst="rect">
            <a:avLst/>
          </a:prstGeom>
        </p:spPr>
      </p:pic>
      <p:sp>
        <p:nvSpPr>
          <p:cNvPr id="15" name="TextBox 14">
            <a:extLst>
              <a:ext uri="{FF2B5EF4-FFF2-40B4-BE49-F238E27FC236}">
                <a16:creationId xmlns:a16="http://schemas.microsoft.com/office/drawing/2014/main" id="{B86891BD-6926-49B7-97A9-2E539879FF5B}"/>
              </a:ext>
            </a:extLst>
          </p:cNvPr>
          <p:cNvSpPr txBox="1"/>
          <p:nvPr/>
        </p:nvSpPr>
        <p:spPr>
          <a:xfrm>
            <a:off x="5087774" y="6278930"/>
            <a:ext cx="2628894" cy="369332"/>
          </a:xfrm>
          <a:prstGeom prst="rect">
            <a:avLst/>
          </a:prstGeom>
          <a:noFill/>
        </p:spPr>
        <p:txBody>
          <a:bodyPr wrap="square" rtlCol="0">
            <a:spAutoFit/>
          </a:bodyPr>
          <a:lstStyle/>
          <a:p>
            <a:pPr algn="ctr"/>
            <a:r>
              <a:rPr lang="en-CA" b="1" dirty="0">
                <a:solidFill>
                  <a:srgbClr val="002060"/>
                </a:solidFill>
                <a:latin typeface="Bookman Old Style" panose="02050604050505020204" pitchFamily="18" charset="0"/>
              </a:rPr>
              <a:t>University of Otago</a:t>
            </a:r>
          </a:p>
        </p:txBody>
      </p:sp>
      <p:pic>
        <p:nvPicPr>
          <p:cNvPr id="5" name="Picture 4" descr="A person posing for the camera&#10;&#10;Description automatically generated">
            <a:extLst>
              <a:ext uri="{FF2B5EF4-FFF2-40B4-BE49-F238E27FC236}">
                <a16:creationId xmlns:a16="http://schemas.microsoft.com/office/drawing/2014/main" id="{922C7E16-A26C-4AC3-9C77-05018D4BDE8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90494" y="3897939"/>
            <a:ext cx="1002558" cy="1336102"/>
          </a:xfrm>
          <a:prstGeom prst="rect">
            <a:avLst/>
          </a:prstGeom>
        </p:spPr>
      </p:pic>
      <p:pic>
        <p:nvPicPr>
          <p:cNvPr id="16" name="Picture 15" descr="A person standing in front of a building&#10;&#10;Description automatically generated">
            <a:extLst>
              <a:ext uri="{FF2B5EF4-FFF2-40B4-BE49-F238E27FC236}">
                <a16:creationId xmlns:a16="http://schemas.microsoft.com/office/drawing/2014/main" id="{B30B8920-F4D2-4C84-98DF-038FCD02F26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609460" y="3886484"/>
            <a:ext cx="1354432" cy="1348006"/>
          </a:xfrm>
          <a:prstGeom prst="rect">
            <a:avLst/>
          </a:prstGeom>
        </p:spPr>
      </p:pic>
    </p:spTree>
    <p:extLst>
      <p:ext uri="{BB962C8B-B14F-4D97-AF65-F5344CB8AC3E}">
        <p14:creationId xmlns:p14="http://schemas.microsoft.com/office/powerpoint/2010/main" val="24186198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9E79F2F-FEE9-4C11-A082-C02A8E19A49E}"/>
              </a:ext>
            </a:extLst>
          </p:cNvPr>
          <p:cNvSpPr txBox="1"/>
          <p:nvPr/>
        </p:nvSpPr>
        <p:spPr>
          <a:xfrm>
            <a:off x="815546" y="623666"/>
            <a:ext cx="3746157" cy="1013254"/>
          </a:xfrm>
          <a:prstGeom prst="rect">
            <a:avLst/>
          </a:prstGeom>
          <a:noFill/>
        </p:spPr>
        <p:txBody>
          <a:bodyPr wrap="square" rtlCol="0">
            <a:spAutoFit/>
          </a:bodyPr>
          <a:lstStyle/>
          <a:p>
            <a:endParaRPr lang="en-US" dirty="0"/>
          </a:p>
        </p:txBody>
      </p:sp>
      <p:sp>
        <p:nvSpPr>
          <p:cNvPr id="9" name="TextBox 8">
            <a:extLst>
              <a:ext uri="{FF2B5EF4-FFF2-40B4-BE49-F238E27FC236}">
                <a16:creationId xmlns:a16="http://schemas.microsoft.com/office/drawing/2014/main" id="{DC736A05-EBA6-4CDC-A093-6F826993BB68}"/>
              </a:ext>
            </a:extLst>
          </p:cNvPr>
          <p:cNvSpPr txBox="1"/>
          <p:nvPr/>
        </p:nvSpPr>
        <p:spPr>
          <a:xfrm>
            <a:off x="1025611" y="486792"/>
            <a:ext cx="10029568" cy="1323439"/>
          </a:xfrm>
          <a:prstGeom prst="rect">
            <a:avLst/>
          </a:prstGeom>
          <a:noFill/>
        </p:spPr>
        <p:txBody>
          <a:bodyPr wrap="square" rtlCol="0">
            <a:spAutoFit/>
          </a:bodyPr>
          <a:lstStyle/>
          <a:p>
            <a:r>
              <a:rPr lang="en-US" sz="4000" b="1" dirty="0">
                <a:solidFill>
                  <a:srgbClr val="FF0000"/>
                </a:solidFill>
                <a:latin typeface="Calibri" panose="020F0502020204030204" pitchFamily="34" charset="0"/>
                <a:cs typeface="Calibri" panose="020F0502020204030204" pitchFamily="34" charset="0"/>
              </a:rPr>
              <a:t>Link </a:t>
            </a:r>
            <a:r>
              <a:rPr lang="en-US" sz="4000" b="1" dirty="0">
                <a:solidFill>
                  <a:srgbClr val="7030A0"/>
                </a:solidFill>
                <a:latin typeface="Calibri" panose="020F0502020204030204" pitchFamily="34" charset="0"/>
                <a:cs typeface="Calibri" panose="020F0502020204030204" pitchFamily="34" charset="0"/>
              </a:rPr>
              <a:t>.Feature </a:t>
            </a:r>
            <a:r>
              <a:rPr lang="en-US" sz="4000" b="1" dirty="0">
                <a:solidFill>
                  <a:srgbClr val="FF0000"/>
                </a:solidFill>
                <a:latin typeface="Calibri" panose="020F0502020204030204" pitchFamily="34" charset="0"/>
                <a:cs typeface="Calibri" panose="020F0502020204030204" pitchFamily="34" charset="0"/>
              </a:rPr>
              <a:t>Files and </a:t>
            </a:r>
            <a:r>
              <a:rPr lang="en-US" sz="4000" b="1" dirty="0">
                <a:solidFill>
                  <a:srgbClr val="7030A0"/>
                </a:solidFill>
                <a:latin typeface="Calibri" panose="020F0502020204030204" pitchFamily="34" charset="0"/>
                <a:cs typeface="Calibri" panose="020F0502020204030204" pitchFamily="34" charset="0"/>
              </a:rPr>
              <a:t>Source Code </a:t>
            </a:r>
            <a:r>
              <a:rPr lang="en-US" sz="4000" b="1" dirty="0">
                <a:solidFill>
                  <a:srgbClr val="FF0000"/>
                </a:solidFill>
                <a:latin typeface="Calibri" panose="020F0502020204030204" pitchFamily="34" charset="0"/>
                <a:cs typeface="Calibri" panose="020F0502020204030204" pitchFamily="34" charset="0"/>
              </a:rPr>
              <a:t>Using Semantic Similarity</a:t>
            </a:r>
          </a:p>
        </p:txBody>
      </p:sp>
      <p:sp>
        <p:nvSpPr>
          <p:cNvPr id="2" name="Slide Number Placeholder 1">
            <a:extLst>
              <a:ext uri="{FF2B5EF4-FFF2-40B4-BE49-F238E27FC236}">
                <a16:creationId xmlns:a16="http://schemas.microsoft.com/office/drawing/2014/main" id="{F9C7EDA3-F062-4BB8-9ECC-0ABEC3B0CB74}"/>
              </a:ext>
            </a:extLst>
          </p:cNvPr>
          <p:cNvSpPr>
            <a:spLocks noGrp="1"/>
          </p:cNvSpPr>
          <p:nvPr>
            <p:ph type="sldNum" sz="quarter" idx="12"/>
          </p:nvPr>
        </p:nvSpPr>
        <p:spPr/>
        <p:txBody>
          <a:bodyPr/>
          <a:lstStyle/>
          <a:p>
            <a:fld id="{87998442-DCDF-4622-933A-F9895919A1C1}" type="slidenum">
              <a:rPr lang="en-US" smtClean="0"/>
              <a:t>10</a:t>
            </a:fld>
            <a:endParaRPr lang="en-US"/>
          </a:p>
        </p:txBody>
      </p:sp>
      <p:sp>
        <p:nvSpPr>
          <p:cNvPr id="13" name="TextBox 12">
            <a:extLst>
              <a:ext uri="{FF2B5EF4-FFF2-40B4-BE49-F238E27FC236}">
                <a16:creationId xmlns:a16="http://schemas.microsoft.com/office/drawing/2014/main" id="{47AB9652-0F7A-44D2-8A4C-50735FF5B334}"/>
              </a:ext>
            </a:extLst>
          </p:cNvPr>
          <p:cNvSpPr txBox="1"/>
          <p:nvPr/>
        </p:nvSpPr>
        <p:spPr>
          <a:xfrm>
            <a:off x="738927" y="1743658"/>
            <a:ext cx="5016843" cy="523220"/>
          </a:xfrm>
          <a:prstGeom prst="rect">
            <a:avLst/>
          </a:prstGeom>
          <a:noFill/>
        </p:spPr>
        <p:txBody>
          <a:bodyPr wrap="square" rtlCol="0">
            <a:spAutoFit/>
          </a:bodyPr>
          <a:lstStyle/>
          <a:p>
            <a:r>
              <a:rPr lang="en-US" sz="2800" b="1" dirty="0">
                <a:solidFill>
                  <a:schemeClr val="accent1">
                    <a:lumMod val="50000"/>
                  </a:schemeClr>
                </a:solidFill>
                <a:latin typeface="Calibri" panose="020F0502020204030204" pitchFamily="34" charset="0"/>
                <a:cs typeface="Calibri" panose="020F0502020204030204" pitchFamily="34" charset="0"/>
              </a:rPr>
              <a:t>Characteristics of </a:t>
            </a:r>
            <a:r>
              <a:rPr lang="en-US" sz="2800" b="1" dirty="0">
                <a:solidFill>
                  <a:srgbClr val="7030A0"/>
                </a:solidFill>
                <a:latin typeface="Calibri" panose="020F0502020204030204" pitchFamily="34" charset="0"/>
                <a:cs typeface="Calibri" panose="020F0502020204030204" pitchFamily="34" charset="0"/>
              </a:rPr>
              <a:t>.Feature </a:t>
            </a:r>
            <a:r>
              <a:rPr lang="en-US" sz="2800" b="1" dirty="0">
                <a:solidFill>
                  <a:schemeClr val="accent1">
                    <a:lumMod val="50000"/>
                  </a:schemeClr>
                </a:solidFill>
                <a:latin typeface="Calibri" panose="020F0502020204030204" pitchFamily="34" charset="0"/>
                <a:cs typeface="Calibri" panose="020F0502020204030204" pitchFamily="34" charset="0"/>
              </a:rPr>
              <a:t>Files</a:t>
            </a:r>
          </a:p>
        </p:txBody>
      </p:sp>
      <p:sp>
        <p:nvSpPr>
          <p:cNvPr id="15" name="TextBox 14">
            <a:extLst>
              <a:ext uri="{FF2B5EF4-FFF2-40B4-BE49-F238E27FC236}">
                <a16:creationId xmlns:a16="http://schemas.microsoft.com/office/drawing/2014/main" id="{0E54241E-10BA-43CE-9B18-E4049A99460C}"/>
              </a:ext>
            </a:extLst>
          </p:cNvPr>
          <p:cNvSpPr txBox="1"/>
          <p:nvPr/>
        </p:nvSpPr>
        <p:spPr>
          <a:xfrm>
            <a:off x="5925614" y="1743072"/>
            <a:ext cx="5428186" cy="523220"/>
          </a:xfrm>
          <a:prstGeom prst="rect">
            <a:avLst/>
          </a:prstGeom>
          <a:noFill/>
        </p:spPr>
        <p:txBody>
          <a:bodyPr wrap="square" rtlCol="0">
            <a:spAutoFit/>
          </a:bodyPr>
          <a:lstStyle/>
          <a:p>
            <a:r>
              <a:rPr lang="en-US" sz="2800" b="1" dirty="0">
                <a:solidFill>
                  <a:schemeClr val="accent1">
                    <a:lumMod val="50000"/>
                  </a:schemeClr>
                </a:solidFill>
                <a:latin typeface="Calibri" panose="020F0502020204030204" pitchFamily="34" charset="0"/>
                <a:cs typeface="Calibri" panose="020F0502020204030204" pitchFamily="34" charset="0"/>
              </a:rPr>
              <a:t>Characteristics of </a:t>
            </a:r>
            <a:r>
              <a:rPr lang="en-US" sz="2800" b="1" dirty="0">
                <a:solidFill>
                  <a:srgbClr val="7030A0"/>
                </a:solidFill>
                <a:latin typeface="Calibri" panose="020F0502020204030204" pitchFamily="34" charset="0"/>
                <a:cs typeface="Calibri" panose="020F0502020204030204" pitchFamily="34" charset="0"/>
              </a:rPr>
              <a:t>Source Code </a:t>
            </a:r>
            <a:r>
              <a:rPr lang="en-US" sz="2800" b="1" dirty="0">
                <a:solidFill>
                  <a:schemeClr val="accent1">
                    <a:lumMod val="50000"/>
                  </a:schemeClr>
                </a:solidFill>
                <a:latin typeface="Calibri" panose="020F0502020204030204" pitchFamily="34" charset="0"/>
                <a:cs typeface="Calibri" panose="020F0502020204030204" pitchFamily="34" charset="0"/>
              </a:rPr>
              <a:t>Files</a:t>
            </a:r>
          </a:p>
        </p:txBody>
      </p:sp>
      <p:pic>
        <p:nvPicPr>
          <p:cNvPr id="18" name="Content Placeholder 4" descr="A screenshot of a cell phone&#10;&#10;Description automatically generated">
            <a:extLst>
              <a:ext uri="{FF2B5EF4-FFF2-40B4-BE49-F238E27FC236}">
                <a16:creationId xmlns:a16="http://schemas.microsoft.com/office/drawing/2014/main" id="{6E0D7AB2-8B03-4DB6-BB69-1B3E076D9F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358" y="3289058"/>
            <a:ext cx="3987038" cy="2346610"/>
          </a:xfrm>
          <a:prstGeom prst="rect">
            <a:avLst/>
          </a:prstGeom>
        </p:spPr>
      </p:pic>
      <p:pic>
        <p:nvPicPr>
          <p:cNvPr id="19" name="Picture 18" descr="A screenshot of a cell phone&#10;&#10;Description automatically generated">
            <a:extLst>
              <a:ext uri="{FF2B5EF4-FFF2-40B4-BE49-F238E27FC236}">
                <a16:creationId xmlns:a16="http://schemas.microsoft.com/office/drawing/2014/main" id="{3B147642-6287-469D-8D28-CD19FC9BA294}"/>
              </a:ext>
            </a:extLst>
          </p:cNvPr>
          <p:cNvPicPr>
            <a:picLocks noChangeAspect="1"/>
          </p:cNvPicPr>
          <p:nvPr/>
        </p:nvPicPr>
        <p:blipFill rotWithShape="1">
          <a:blip r:embed="rId4">
            <a:extLst>
              <a:ext uri="{28A0092B-C50C-407E-A947-70E740481C1C}">
                <a14:useLocalDpi xmlns:a14="http://schemas.microsoft.com/office/drawing/2010/main" val="0"/>
              </a:ext>
            </a:extLst>
          </a:blip>
          <a:srcRect l="-1" r="-249" b="14137"/>
          <a:stretch/>
        </p:blipFill>
        <p:spPr>
          <a:xfrm>
            <a:off x="5755771" y="2272329"/>
            <a:ext cx="5455930" cy="4048340"/>
          </a:xfrm>
          <a:prstGeom prst="rect">
            <a:avLst/>
          </a:prstGeom>
        </p:spPr>
      </p:pic>
      <p:cxnSp>
        <p:nvCxnSpPr>
          <p:cNvPr id="5" name="Straight Connector 4">
            <a:extLst>
              <a:ext uri="{FF2B5EF4-FFF2-40B4-BE49-F238E27FC236}">
                <a16:creationId xmlns:a16="http://schemas.microsoft.com/office/drawing/2014/main" id="{010C5137-58A0-4C56-9D4C-7C9563EE13F5}"/>
              </a:ext>
            </a:extLst>
          </p:cNvPr>
          <p:cNvCxnSpPr/>
          <p:nvPr/>
        </p:nvCxnSpPr>
        <p:spPr>
          <a:xfrm>
            <a:off x="738928" y="3702205"/>
            <a:ext cx="935195"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2AE8256-2842-4E7B-9978-DA1258F48633}"/>
              </a:ext>
            </a:extLst>
          </p:cNvPr>
          <p:cNvCxnSpPr/>
          <p:nvPr/>
        </p:nvCxnSpPr>
        <p:spPr>
          <a:xfrm>
            <a:off x="2244023" y="3945486"/>
            <a:ext cx="935195"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Rectangle: Rounded Corners 7">
            <a:extLst>
              <a:ext uri="{FF2B5EF4-FFF2-40B4-BE49-F238E27FC236}">
                <a16:creationId xmlns:a16="http://schemas.microsoft.com/office/drawing/2014/main" id="{9B8677A4-D366-437A-8C61-B29E56750D89}"/>
              </a:ext>
            </a:extLst>
          </p:cNvPr>
          <p:cNvSpPr/>
          <p:nvPr/>
        </p:nvSpPr>
        <p:spPr>
          <a:xfrm>
            <a:off x="2244023" y="4000311"/>
            <a:ext cx="935195" cy="372703"/>
          </a:xfrm>
          <a:prstGeom prst="round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Calibri" panose="020F0502020204030204" pitchFamily="34" charset="0"/>
                <a:cs typeface="Calibri" panose="020F0502020204030204" pitchFamily="34" charset="0"/>
              </a:rPr>
              <a:t>Noun</a:t>
            </a:r>
          </a:p>
        </p:txBody>
      </p:sp>
      <p:sp>
        <p:nvSpPr>
          <p:cNvPr id="21" name="Rectangle: Rounded Corners 20">
            <a:extLst>
              <a:ext uri="{FF2B5EF4-FFF2-40B4-BE49-F238E27FC236}">
                <a16:creationId xmlns:a16="http://schemas.microsoft.com/office/drawing/2014/main" id="{8A3F4F8B-E29C-497E-8540-020CD812D795}"/>
              </a:ext>
            </a:extLst>
          </p:cNvPr>
          <p:cNvSpPr/>
          <p:nvPr/>
        </p:nvSpPr>
        <p:spPr>
          <a:xfrm>
            <a:off x="738927" y="3764080"/>
            <a:ext cx="935195" cy="372703"/>
          </a:xfrm>
          <a:prstGeom prst="round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Calibri" panose="020F0502020204030204" pitchFamily="34" charset="0"/>
                <a:cs typeface="Calibri" panose="020F0502020204030204" pitchFamily="34" charset="0"/>
              </a:rPr>
              <a:t>Key</a:t>
            </a:r>
          </a:p>
        </p:txBody>
      </p:sp>
      <p:cxnSp>
        <p:nvCxnSpPr>
          <p:cNvPr id="22" name="Straight Connector 21">
            <a:extLst>
              <a:ext uri="{FF2B5EF4-FFF2-40B4-BE49-F238E27FC236}">
                <a16:creationId xmlns:a16="http://schemas.microsoft.com/office/drawing/2014/main" id="{4A5B449E-8C24-4F8D-80A5-BD7DB3B24ED2}"/>
              </a:ext>
            </a:extLst>
          </p:cNvPr>
          <p:cNvCxnSpPr/>
          <p:nvPr/>
        </p:nvCxnSpPr>
        <p:spPr>
          <a:xfrm>
            <a:off x="1479378" y="4609246"/>
            <a:ext cx="935195"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23" name="Rectangle: Rounded Corners 22">
            <a:extLst>
              <a:ext uri="{FF2B5EF4-FFF2-40B4-BE49-F238E27FC236}">
                <a16:creationId xmlns:a16="http://schemas.microsoft.com/office/drawing/2014/main" id="{C45D55AE-E590-4339-A003-4F0EE90ED1F7}"/>
              </a:ext>
            </a:extLst>
          </p:cNvPr>
          <p:cNvSpPr/>
          <p:nvPr/>
        </p:nvSpPr>
        <p:spPr>
          <a:xfrm>
            <a:off x="1479377" y="4682054"/>
            <a:ext cx="935195" cy="372703"/>
          </a:xfrm>
          <a:prstGeom prst="round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Calibri" panose="020F0502020204030204" pitchFamily="34" charset="0"/>
                <a:cs typeface="Calibri" panose="020F0502020204030204" pitchFamily="34" charset="0"/>
              </a:rPr>
              <a:t>Verb</a:t>
            </a:r>
          </a:p>
        </p:txBody>
      </p:sp>
      <p:cxnSp>
        <p:nvCxnSpPr>
          <p:cNvPr id="24" name="Straight Connector 23">
            <a:extLst>
              <a:ext uri="{FF2B5EF4-FFF2-40B4-BE49-F238E27FC236}">
                <a16:creationId xmlns:a16="http://schemas.microsoft.com/office/drawing/2014/main" id="{25D7BF2C-488F-4901-BB0B-DC9CB3E849F0}"/>
              </a:ext>
            </a:extLst>
          </p:cNvPr>
          <p:cNvCxnSpPr/>
          <p:nvPr/>
        </p:nvCxnSpPr>
        <p:spPr>
          <a:xfrm>
            <a:off x="7020782" y="2563975"/>
            <a:ext cx="935195"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25" name="Rectangle: Rounded Corners 24">
            <a:extLst>
              <a:ext uri="{FF2B5EF4-FFF2-40B4-BE49-F238E27FC236}">
                <a16:creationId xmlns:a16="http://schemas.microsoft.com/office/drawing/2014/main" id="{86DFDAF0-3051-425C-990A-FCADF5369CBA}"/>
              </a:ext>
            </a:extLst>
          </p:cNvPr>
          <p:cNvSpPr/>
          <p:nvPr/>
        </p:nvSpPr>
        <p:spPr>
          <a:xfrm>
            <a:off x="6665801" y="2612038"/>
            <a:ext cx="1744076" cy="387835"/>
          </a:xfrm>
          <a:prstGeom prst="round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Calibri" panose="020F0502020204030204" pitchFamily="34" charset="0"/>
                <a:cs typeface="Calibri" panose="020F0502020204030204" pitchFamily="34" charset="0"/>
              </a:rPr>
              <a:t>Method Name</a:t>
            </a:r>
          </a:p>
        </p:txBody>
      </p:sp>
      <p:cxnSp>
        <p:nvCxnSpPr>
          <p:cNvPr id="26" name="Straight Connector 25">
            <a:extLst>
              <a:ext uri="{FF2B5EF4-FFF2-40B4-BE49-F238E27FC236}">
                <a16:creationId xmlns:a16="http://schemas.microsoft.com/office/drawing/2014/main" id="{BA5FADCE-8F35-44BA-9F7F-7149F7119FCF}"/>
              </a:ext>
            </a:extLst>
          </p:cNvPr>
          <p:cNvCxnSpPr/>
          <p:nvPr/>
        </p:nvCxnSpPr>
        <p:spPr>
          <a:xfrm>
            <a:off x="6666555" y="3598964"/>
            <a:ext cx="935195"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27" name="Rectangle: Rounded Corners 26">
            <a:extLst>
              <a:ext uri="{FF2B5EF4-FFF2-40B4-BE49-F238E27FC236}">
                <a16:creationId xmlns:a16="http://schemas.microsoft.com/office/drawing/2014/main" id="{E86B4412-BDB1-443D-8D95-89048A09B839}"/>
              </a:ext>
            </a:extLst>
          </p:cNvPr>
          <p:cNvSpPr/>
          <p:nvPr/>
        </p:nvSpPr>
        <p:spPr>
          <a:xfrm>
            <a:off x="6278121" y="3677997"/>
            <a:ext cx="1744076" cy="387835"/>
          </a:xfrm>
          <a:prstGeom prst="round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Calibri" panose="020F0502020204030204" pitchFamily="34" charset="0"/>
                <a:cs typeface="Calibri" panose="020F0502020204030204" pitchFamily="34" charset="0"/>
              </a:rPr>
              <a:t>Variable Name</a:t>
            </a:r>
          </a:p>
        </p:txBody>
      </p:sp>
      <p:cxnSp>
        <p:nvCxnSpPr>
          <p:cNvPr id="28" name="Straight Connector 27">
            <a:extLst>
              <a:ext uri="{FF2B5EF4-FFF2-40B4-BE49-F238E27FC236}">
                <a16:creationId xmlns:a16="http://schemas.microsoft.com/office/drawing/2014/main" id="{B408140F-D163-46C1-A51F-C800D6F67B90}"/>
              </a:ext>
            </a:extLst>
          </p:cNvPr>
          <p:cNvCxnSpPr/>
          <p:nvPr/>
        </p:nvCxnSpPr>
        <p:spPr>
          <a:xfrm>
            <a:off x="6278121" y="5708627"/>
            <a:ext cx="935195"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29" name="Rectangle: Rounded Corners 28">
            <a:extLst>
              <a:ext uri="{FF2B5EF4-FFF2-40B4-BE49-F238E27FC236}">
                <a16:creationId xmlns:a16="http://schemas.microsoft.com/office/drawing/2014/main" id="{F985843B-C841-4FDA-8344-0AEF9C2CE3EE}"/>
              </a:ext>
            </a:extLst>
          </p:cNvPr>
          <p:cNvSpPr/>
          <p:nvPr/>
        </p:nvSpPr>
        <p:spPr>
          <a:xfrm>
            <a:off x="5889687" y="5787660"/>
            <a:ext cx="1744076" cy="387835"/>
          </a:xfrm>
          <a:prstGeom prst="round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Calibri" panose="020F0502020204030204" pitchFamily="34" charset="0"/>
                <a:cs typeface="Calibri" panose="020F0502020204030204" pitchFamily="34" charset="0"/>
              </a:rPr>
              <a:t>Java Terms</a:t>
            </a:r>
          </a:p>
        </p:txBody>
      </p:sp>
      <p:sp>
        <p:nvSpPr>
          <p:cNvPr id="31" name="Multiplication Sign 30">
            <a:extLst>
              <a:ext uri="{FF2B5EF4-FFF2-40B4-BE49-F238E27FC236}">
                <a16:creationId xmlns:a16="http://schemas.microsoft.com/office/drawing/2014/main" id="{9C0FC444-17B5-4708-8FEA-3479D2F68C3F}"/>
              </a:ext>
            </a:extLst>
          </p:cNvPr>
          <p:cNvSpPr/>
          <p:nvPr/>
        </p:nvSpPr>
        <p:spPr>
          <a:xfrm>
            <a:off x="873494" y="3179014"/>
            <a:ext cx="605883" cy="590904"/>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Multiplication Sign 31">
            <a:extLst>
              <a:ext uri="{FF2B5EF4-FFF2-40B4-BE49-F238E27FC236}">
                <a16:creationId xmlns:a16="http://schemas.microsoft.com/office/drawing/2014/main" id="{A8293B9B-23DF-47A0-96C3-272F0A80BB4E}"/>
              </a:ext>
            </a:extLst>
          </p:cNvPr>
          <p:cNvSpPr/>
          <p:nvPr/>
        </p:nvSpPr>
        <p:spPr>
          <a:xfrm>
            <a:off x="6414899" y="5176793"/>
            <a:ext cx="605883" cy="590904"/>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Arrow Connector 32">
            <a:extLst>
              <a:ext uri="{FF2B5EF4-FFF2-40B4-BE49-F238E27FC236}">
                <a16:creationId xmlns:a16="http://schemas.microsoft.com/office/drawing/2014/main" id="{E17F0D1F-7D06-40A2-95D9-9C41D424C104}"/>
              </a:ext>
            </a:extLst>
          </p:cNvPr>
          <p:cNvCxnSpPr>
            <a:cxnSpLocks/>
          </p:cNvCxnSpPr>
          <p:nvPr/>
        </p:nvCxnSpPr>
        <p:spPr>
          <a:xfrm flipV="1">
            <a:off x="2584152" y="2832412"/>
            <a:ext cx="3995068" cy="1758711"/>
          </a:xfrm>
          <a:prstGeom prst="straightConnector1">
            <a:avLst/>
          </a:prstGeom>
          <a:ln w="571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2228CB2E-72E6-4061-AB47-36F8DBE8CD4C}"/>
              </a:ext>
            </a:extLst>
          </p:cNvPr>
          <p:cNvCxnSpPr>
            <a:cxnSpLocks/>
          </p:cNvCxnSpPr>
          <p:nvPr/>
        </p:nvCxnSpPr>
        <p:spPr>
          <a:xfrm flipV="1">
            <a:off x="3247348" y="3429000"/>
            <a:ext cx="3331872" cy="442914"/>
          </a:xfrm>
          <a:prstGeom prst="straightConnector1">
            <a:avLst/>
          </a:prstGeom>
          <a:ln w="571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97BBC5F0-B9AF-4844-8269-5C4EBD5A5C03}"/>
              </a:ext>
            </a:extLst>
          </p:cNvPr>
          <p:cNvCxnSpPr/>
          <p:nvPr/>
        </p:nvCxnSpPr>
        <p:spPr>
          <a:xfrm>
            <a:off x="2279736" y="5580843"/>
            <a:ext cx="935195"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34" name="Rectangle: Rounded Corners 33">
            <a:extLst>
              <a:ext uri="{FF2B5EF4-FFF2-40B4-BE49-F238E27FC236}">
                <a16:creationId xmlns:a16="http://schemas.microsoft.com/office/drawing/2014/main" id="{6EDEDAD1-C6CD-40D0-A8FA-C6BA02DD2C6A}"/>
              </a:ext>
            </a:extLst>
          </p:cNvPr>
          <p:cNvSpPr/>
          <p:nvPr/>
        </p:nvSpPr>
        <p:spPr>
          <a:xfrm>
            <a:off x="2044940" y="5647095"/>
            <a:ext cx="1411318" cy="317879"/>
          </a:xfrm>
          <a:prstGeom prst="round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Calibri" panose="020F0502020204030204" pitchFamily="34" charset="0"/>
                <a:cs typeface="Calibri" panose="020F0502020204030204" pitchFamily="34" charset="0"/>
              </a:rPr>
              <a:t>Proposition</a:t>
            </a:r>
          </a:p>
        </p:txBody>
      </p:sp>
      <p:sp>
        <p:nvSpPr>
          <p:cNvPr id="35" name="Multiplication Sign 34">
            <a:extLst>
              <a:ext uri="{FF2B5EF4-FFF2-40B4-BE49-F238E27FC236}">
                <a16:creationId xmlns:a16="http://schemas.microsoft.com/office/drawing/2014/main" id="{FD153A53-6AC4-4765-86DA-00BADFC117E9}"/>
              </a:ext>
            </a:extLst>
          </p:cNvPr>
          <p:cNvSpPr/>
          <p:nvPr/>
        </p:nvSpPr>
        <p:spPr>
          <a:xfrm>
            <a:off x="2414572" y="5081710"/>
            <a:ext cx="605883" cy="590904"/>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9650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3"/>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1" grpId="0" animBg="1"/>
      <p:bldP spid="23" grpId="0" animBg="1"/>
      <p:bldP spid="25" grpId="0" animBg="1"/>
      <p:bldP spid="27" grpId="0" animBg="1"/>
      <p:bldP spid="29" grpId="0" animBg="1"/>
      <p:bldP spid="31" grpId="0" animBg="1"/>
      <p:bldP spid="32" grpId="0" animBg="1"/>
      <p:bldP spid="34" grpId="0" animBg="1"/>
      <p:bldP spid="3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0AF3C-DD6B-4976-9E80-535D1DE78791}"/>
              </a:ext>
            </a:extLst>
          </p:cNvPr>
          <p:cNvSpPr>
            <a:spLocks noGrp="1"/>
          </p:cNvSpPr>
          <p:nvPr>
            <p:ph type="title"/>
          </p:nvPr>
        </p:nvSpPr>
        <p:spPr/>
        <p:txBody>
          <a:bodyPr>
            <a:normAutofit/>
          </a:bodyPr>
          <a:lstStyle/>
          <a:p>
            <a:r>
              <a:rPr lang="en-US" sz="4000" b="1" dirty="0">
                <a:solidFill>
                  <a:srgbClr val="FF0000"/>
                </a:solidFill>
                <a:latin typeface="Calibri" panose="020F0502020204030204" pitchFamily="34" charset="0"/>
                <a:cs typeface="Calibri" panose="020F0502020204030204" pitchFamily="34" charset="0"/>
              </a:rPr>
              <a:t>Our Analysis Obtained Over </a:t>
            </a:r>
            <a:r>
              <a:rPr lang="en-US" sz="4000" b="1" dirty="0">
                <a:solidFill>
                  <a:srgbClr val="7030A0"/>
                </a:solidFill>
                <a:latin typeface="Calibri" panose="020F0502020204030204" pitchFamily="34" charset="0"/>
                <a:cs typeface="Calibri" panose="020F0502020204030204" pitchFamily="34" charset="0"/>
              </a:rPr>
              <a:t>60,000</a:t>
            </a:r>
            <a:r>
              <a:rPr lang="en-US" sz="4000" b="1" dirty="0">
                <a:solidFill>
                  <a:srgbClr val="FF0000"/>
                </a:solidFill>
                <a:latin typeface="Calibri" panose="020F0502020204030204" pitchFamily="34" charset="0"/>
                <a:cs typeface="Calibri" panose="020F0502020204030204" pitchFamily="34" charset="0"/>
              </a:rPr>
              <a:t> Links Within 133 BDD Projects</a:t>
            </a:r>
          </a:p>
        </p:txBody>
      </p:sp>
      <p:sp>
        <p:nvSpPr>
          <p:cNvPr id="7" name="Rectangle 6">
            <a:extLst>
              <a:ext uri="{FF2B5EF4-FFF2-40B4-BE49-F238E27FC236}">
                <a16:creationId xmlns:a16="http://schemas.microsoft.com/office/drawing/2014/main" id="{52D12DCA-B370-49B7-A003-A2C2DE0A567D}"/>
              </a:ext>
            </a:extLst>
          </p:cNvPr>
          <p:cNvSpPr/>
          <p:nvPr/>
        </p:nvSpPr>
        <p:spPr>
          <a:xfrm>
            <a:off x="1236133" y="5375051"/>
            <a:ext cx="8382000" cy="954107"/>
          </a:xfrm>
          <a:prstGeom prst="rect">
            <a:avLst/>
          </a:prstGeom>
        </p:spPr>
        <p:txBody>
          <a:bodyPr wrap="square">
            <a:spAutoFit/>
          </a:bodyPr>
          <a:lstStyle/>
          <a:p>
            <a:r>
              <a:rPr lang="en-US" sz="2800" b="1" dirty="0">
                <a:latin typeface="Calibri" panose="020F0502020204030204" pitchFamily="34" charset="0"/>
                <a:cs typeface="Calibri" panose="020F0502020204030204" pitchFamily="34" charset="0"/>
              </a:rPr>
              <a:t>NLP analysis obtained </a:t>
            </a:r>
            <a:r>
              <a:rPr lang="en-US" sz="2800" b="1" dirty="0">
                <a:solidFill>
                  <a:srgbClr val="FF0000"/>
                </a:solidFill>
                <a:latin typeface="Calibri" panose="020F0502020204030204" pitchFamily="34" charset="0"/>
                <a:cs typeface="Calibri" panose="020F0502020204030204" pitchFamily="34" charset="0"/>
              </a:rPr>
              <a:t>60,203</a:t>
            </a:r>
            <a:r>
              <a:rPr lang="en-US" sz="2800" b="1" dirty="0">
                <a:latin typeface="Calibri" panose="020F0502020204030204" pitchFamily="34" charset="0"/>
                <a:cs typeface="Calibri" panose="020F0502020204030204" pitchFamily="34" charset="0"/>
              </a:rPr>
              <a:t> links within the same commit and </a:t>
            </a:r>
            <a:r>
              <a:rPr lang="en-US" sz="2800" b="1" dirty="0">
                <a:solidFill>
                  <a:srgbClr val="FF0000"/>
                </a:solidFill>
                <a:latin typeface="Calibri" panose="020F0502020204030204" pitchFamily="34" charset="0"/>
                <a:cs typeface="Calibri" panose="020F0502020204030204" pitchFamily="34" charset="0"/>
              </a:rPr>
              <a:t>1,815</a:t>
            </a:r>
            <a:r>
              <a:rPr lang="en-US" sz="2800" b="1" dirty="0">
                <a:latin typeface="Calibri" panose="020F0502020204030204" pitchFamily="34" charset="0"/>
                <a:cs typeface="Calibri" panose="020F0502020204030204" pitchFamily="34" charset="0"/>
              </a:rPr>
              <a:t> cross commit links. </a:t>
            </a:r>
          </a:p>
        </p:txBody>
      </p:sp>
      <p:sp>
        <p:nvSpPr>
          <p:cNvPr id="3" name="TextBox 2">
            <a:extLst>
              <a:ext uri="{FF2B5EF4-FFF2-40B4-BE49-F238E27FC236}">
                <a16:creationId xmlns:a16="http://schemas.microsoft.com/office/drawing/2014/main" id="{3E316C47-8838-4770-9919-D70E45C707EB}"/>
              </a:ext>
            </a:extLst>
          </p:cNvPr>
          <p:cNvSpPr txBox="1"/>
          <p:nvPr/>
        </p:nvSpPr>
        <p:spPr>
          <a:xfrm>
            <a:off x="838200" y="1883129"/>
            <a:ext cx="2572265" cy="584775"/>
          </a:xfrm>
          <a:prstGeom prst="rect">
            <a:avLst/>
          </a:prstGeom>
          <a:noFill/>
          <a:ln>
            <a:solidFill>
              <a:schemeClr val="tx1"/>
            </a:solidFill>
          </a:ln>
        </p:spPr>
        <p:txBody>
          <a:bodyPr wrap="square" rtlCol="0">
            <a:spAutoFit/>
          </a:bodyPr>
          <a:lstStyle/>
          <a:p>
            <a:r>
              <a:rPr lang="en-US" sz="3200" b="1" dirty="0">
                <a:solidFill>
                  <a:srgbClr val="7030A0"/>
                </a:solidFill>
                <a:latin typeface="Calibri" panose="020F0502020204030204" pitchFamily="34" charset="0"/>
                <a:cs typeface="Calibri" panose="020F0502020204030204" pitchFamily="34" charset="0"/>
              </a:rPr>
              <a:t>.Feature </a:t>
            </a:r>
            <a:r>
              <a:rPr lang="en-US" sz="3200" b="1" dirty="0">
                <a:solidFill>
                  <a:srgbClr val="002060"/>
                </a:solidFill>
                <a:latin typeface="Calibri" panose="020F0502020204030204" pitchFamily="34" charset="0"/>
                <a:cs typeface="Calibri" panose="020F0502020204030204" pitchFamily="34" charset="0"/>
              </a:rPr>
              <a:t>Files</a:t>
            </a:r>
          </a:p>
        </p:txBody>
      </p:sp>
      <p:sp>
        <p:nvSpPr>
          <p:cNvPr id="6" name="TextBox 5">
            <a:extLst>
              <a:ext uri="{FF2B5EF4-FFF2-40B4-BE49-F238E27FC236}">
                <a16:creationId xmlns:a16="http://schemas.microsoft.com/office/drawing/2014/main" id="{19C25592-A214-4B28-8C7F-EBDE43DA17C2}"/>
              </a:ext>
            </a:extLst>
          </p:cNvPr>
          <p:cNvSpPr txBox="1"/>
          <p:nvPr/>
        </p:nvSpPr>
        <p:spPr>
          <a:xfrm>
            <a:off x="7444740" y="1877339"/>
            <a:ext cx="3909060" cy="584775"/>
          </a:xfrm>
          <a:prstGeom prst="rect">
            <a:avLst/>
          </a:prstGeom>
          <a:noFill/>
          <a:ln>
            <a:solidFill>
              <a:schemeClr val="tx1"/>
            </a:solidFill>
          </a:ln>
        </p:spPr>
        <p:txBody>
          <a:bodyPr wrap="square" rtlCol="0">
            <a:spAutoFit/>
          </a:bodyPr>
          <a:lstStyle/>
          <a:p>
            <a:r>
              <a:rPr lang="en-US" sz="3200" b="1" dirty="0">
                <a:solidFill>
                  <a:srgbClr val="7030A0"/>
                </a:solidFill>
                <a:latin typeface="Calibri" panose="020F0502020204030204" pitchFamily="34" charset="0"/>
                <a:cs typeface="Calibri" panose="020F0502020204030204" pitchFamily="34" charset="0"/>
              </a:rPr>
              <a:t>Source Code </a:t>
            </a:r>
            <a:r>
              <a:rPr lang="en-US" sz="3200" b="1" dirty="0">
                <a:solidFill>
                  <a:srgbClr val="002060"/>
                </a:solidFill>
                <a:latin typeface="Calibri" panose="020F0502020204030204" pitchFamily="34" charset="0"/>
                <a:cs typeface="Calibri" panose="020F0502020204030204" pitchFamily="34" charset="0"/>
              </a:rPr>
              <a:t>Files</a:t>
            </a:r>
          </a:p>
        </p:txBody>
      </p:sp>
      <p:sp>
        <p:nvSpPr>
          <p:cNvPr id="8" name="TextBox 7">
            <a:extLst>
              <a:ext uri="{FF2B5EF4-FFF2-40B4-BE49-F238E27FC236}">
                <a16:creationId xmlns:a16="http://schemas.microsoft.com/office/drawing/2014/main" id="{B33F7EE6-031B-479B-B058-C85B7B2A8677}"/>
              </a:ext>
            </a:extLst>
          </p:cNvPr>
          <p:cNvSpPr txBox="1"/>
          <p:nvPr/>
        </p:nvSpPr>
        <p:spPr>
          <a:xfrm>
            <a:off x="4291108" y="4201448"/>
            <a:ext cx="3079885" cy="584775"/>
          </a:xfrm>
          <a:prstGeom prst="rect">
            <a:avLst/>
          </a:prstGeom>
          <a:noFill/>
          <a:ln>
            <a:solidFill>
              <a:schemeClr val="tx1"/>
            </a:solidFill>
          </a:ln>
        </p:spPr>
        <p:txBody>
          <a:bodyPr wrap="square" rtlCol="0">
            <a:spAutoFit/>
          </a:bodyPr>
          <a:lstStyle/>
          <a:p>
            <a:r>
              <a:rPr lang="en-US" sz="3200" b="1" dirty="0">
                <a:solidFill>
                  <a:srgbClr val="002060"/>
                </a:solidFill>
                <a:latin typeface="Calibri" panose="020F0502020204030204" pitchFamily="34" charset="0"/>
                <a:cs typeface="Calibri" panose="020F0502020204030204" pitchFamily="34" charset="0"/>
              </a:rPr>
              <a:t>Cosine Similarity</a:t>
            </a:r>
          </a:p>
        </p:txBody>
      </p:sp>
      <p:cxnSp>
        <p:nvCxnSpPr>
          <p:cNvPr id="9" name="Straight Arrow Connector 8">
            <a:extLst>
              <a:ext uri="{FF2B5EF4-FFF2-40B4-BE49-F238E27FC236}">
                <a16:creationId xmlns:a16="http://schemas.microsoft.com/office/drawing/2014/main" id="{ECFE476B-43DB-45BA-B7D2-AB35A1668CD5}"/>
              </a:ext>
            </a:extLst>
          </p:cNvPr>
          <p:cNvCxnSpPr>
            <a:cxnSpLocks/>
          </p:cNvCxnSpPr>
          <p:nvPr/>
        </p:nvCxnSpPr>
        <p:spPr>
          <a:xfrm>
            <a:off x="3876521" y="3884781"/>
            <a:ext cx="3909060" cy="0"/>
          </a:xfrm>
          <a:prstGeom prst="straightConnector1">
            <a:avLst/>
          </a:prstGeom>
          <a:ln w="571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 name="Arrow: Left 9">
            <a:extLst>
              <a:ext uri="{FF2B5EF4-FFF2-40B4-BE49-F238E27FC236}">
                <a16:creationId xmlns:a16="http://schemas.microsoft.com/office/drawing/2014/main" id="{C43F0313-F64F-489E-A5A4-F9BE2DF08CC3}"/>
              </a:ext>
            </a:extLst>
          </p:cNvPr>
          <p:cNvSpPr/>
          <p:nvPr/>
        </p:nvSpPr>
        <p:spPr>
          <a:xfrm rot="16200000">
            <a:off x="1801166" y="2760516"/>
            <a:ext cx="646330" cy="422830"/>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Arrow: Left 10">
            <a:extLst>
              <a:ext uri="{FF2B5EF4-FFF2-40B4-BE49-F238E27FC236}">
                <a16:creationId xmlns:a16="http://schemas.microsoft.com/office/drawing/2014/main" id="{6E1B519B-A9A6-49F2-A1BE-EF3079CDB829}"/>
              </a:ext>
            </a:extLst>
          </p:cNvPr>
          <p:cNvSpPr/>
          <p:nvPr/>
        </p:nvSpPr>
        <p:spPr>
          <a:xfrm rot="16200000">
            <a:off x="9350115" y="2760516"/>
            <a:ext cx="646330" cy="422830"/>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C901920F-D41B-4B43-8E3B-197C281F6223}"/>
              </a:ext>
            </a:extLst>
          </p:cNvPr>
          <p:cNvSpPr txBox="1"/>
          <p:nvPr/>
        </p:nvSpPr>
        <p:spPr>
          <a:xfrm>
            <a:off x="666234" y="3592393"/>
            <a:ext cx="2916195" cy="584775"/>
          </a:xfrm>
          <a:prstGeom prst="rect">
            <a:avLst/>
          </a:prstGeom>
          <a:noFill/>
          <a:ln>
            <a:solidFill>
              <a:schemeClr val="tx1"/>
            </a:solidFill>
          </a:ln>
        </p:spPr>
        <p:txBody>
          <a:bodyPr wrap="square" rtlCol="0">
            <a:spAutoFit/>
          </a:bodyPr>
          <a:lstStyle/>
          <a:p>
            <a:r>
              <a:rPr lang="en-US" sz="3200" b="1" dirty="0">
                <a:solidFill>
                  <a:srgbClr val="002060"/>
                </a:solidFill>
                <a:latin typeface="Calibri" panose="020F0502020204030204" pitchFamily="34" charset="0"/>
                <a:cs typeface="Calibri" panose="020F0502020204030204" pitchFamily="34" charset="0"/>
              </a:rPr>
              <a:t>Nouns &amp; Verbs</a:t>
            </a:r>
          </a:p>
        </p:txBody>
      </p:sp>
      <p:sp>
        <p:nvSpPr>
          <p:cNvPr id="13" name="TextBox 12">
            <a:extLst>
              <a:ext uri="{FF2B5EF4-FFF2-40B4-BE49-F238E27FC236}">
                <a16:creationId xmlns:a16="http://schemas.microsoft.com/office/drawing/2014/main" id="{476885CB-865B-4659-812D-D0CDCBF89A84}"/>
              </a:ext>
            </a:extLst>
          </p:cNvPr>
          <p:cNvSpPr txBox="1"/>
          <p:nvPr/>
        </p:nvSpPr>
        <p:spPr>
          <a:xfrm>
            <a:off x="8215183" y="3578046"/>
            <a:ext cx="2916195" cy="584775"/>
          </a:xfrm>
          <a:prstGeom prst="rect">
            <a:avLst/>
          </a:prstGeom>
          <a:noFill/>
          <a:ln>
            <a:solidFill>
              <a:schemeClr val="tx1"/>
            </a:solidFill>
          </a:ln>
        </p:spPr>
        <p:txBody>
          <a:bodyPr wrap="square" rtlCol="0">
            <a:spAutoFit/>
          </a:bodyPr>
          <a:lstStyle/>
          <a:p>
            <a:r>
              <a:rPr lang="en-US" sz="3200" b="1" dirty="0">
                <a:solidFill>
                  <a:srgbClr val="002060"/>
                </a:solidFill>
                <a:latin typeface="Calibri" panose="020F0502020204030204" pitchFamily="34" charset="0"/>
                <a:cs typeface="Calibri" panose="020F0502020204030204" pitchFamily="34" charset="0"/>
              </a:rPr>
              <a:t>Nouns &amp; Verbs</a:t>
            </a:r>
          </a:p>
        </p:txBody>
      </p:sp>
      <p:sp>
        <p:nvSpPr>
          <p:cNvPr id="4" name="Slide Number Placeholder 3">
            <a:extLst>
              <a:ext uri="{FF2B5EF4-FFF2-40B4-BE49-F238E27FC236}">
                <a16:creationId xmlns:a16="http://schemas.microsoft.com/office/drawing/2014/main" id="{A3E2EB34-1517-4594-851E-F87C933658CF}"/>
              </a:ext>
            </a:extLst>
          </p:cNvPr>
          <p:cNvSpPr>
            <a:spLocks noGrp="1"/>
          </p:cNvSpPr>
          <p:nvPr>
            <p:ph type="sldNum" sz="quarter" idx="12"/>
          </p:nvPr>
        </p:nvSpPr>
        <p:spPr/>
        <p:txBody>
          <a:bodyPr/>
          <a:lstStyle/>
          <a:p>
            <a:fld id="{87998442-DCDF-4622-933A-F9895919A1C1}" type="slidenum">
              <a:rPr lang="en-US" smtClean="0"/>
              <a:t>11</a:t>
            </a:fld>
            <a:endParaRPr lang="en-US"/>
          </a:p>
        </p:txBody>
      </p:sp>
    </p:spTree>
    <p:extLst>
      <p:ext uri="{BB962C8B-B14F-4D97-AF65-F5344CB8AC3E}">
        <p14:creationId xmlns:p14="http://schemas.microsoft.com/office/powerpoint/2010/main" val="2701076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10" grpId="0" animBg="1"/>
      <p:bldP spid="11" grpId="0" animBg="1"/>
      <p:bldP spid="12" grpId="0" animBg="1"/>
      <p:bldP spid="1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0AF3C-DD6B-4976-9E80-535D1DE78791}"/>
              </a:ext>
            </a:extLst>
          </p:cNvPr>
          <p:cNvSpPr>
            <a:spLocks noGrp="1"/>
          </p:cNvSpPr>
          <p:nvPr>
            <p:ph type="title"/>
          </p:nvPr>
        </p:nvSpPr>
        <p:spPr/>
        <p:txBody>
          <a:bodyPr>
            <a:normAutofit/>
          </a:bodyPr>
          <a:lstStyle/>
          <a:p>
            <a:r>
              <a:rPr lang="en-US" sz="4000" b="1" dirty="0">
                <a:solidFill>
                  <a:srgbClr val="FF0000"/>
                </a:solidFill>
                <a:latin typeface="Calibri" panose="020F0502020204030204" pitchFamily="34" charset="0"/>
                <a:cs typeface="Calibri" panose="020F0502020204030204" pitchFamily="34" charset="0"/>
              </a:rPr>
              <a:t>We then Perform </a:t>
            </a:r>
            <a:r>
              <a:rPr lang="en-US" sz="4000" b="1" dirty="0">
                <a:solidFill>
                  <a:srgbClr val="7030A0"/>
                </a:solidFill>
                <a:latin typeface="Calibri" panose="020F0502020204030204" pitchFamily="34" charset="0"/>
                <a:cs typeface="Calibri" panose="020F0502020204030204" pitchFamily="34" charset="0"/>
              </a:rPr>
              <a:t>Manual Analysis </a:t>
            </a:r>
            <a:r>
              <a:rPr lang="en-US" sz="4000" b="1" dirty="0">
                <a:solidFill>
                  <a:srgbClr val="FF0000"/>
                </a:solidFill>
                <a:latin typeface="Calibri" panose="020F0502020204030204" pitchFamily="34" charset="0"/>
                <a:cs typeface="Calibri" panose="020F0502020204030204" pitchFamily="34" charset="0"/>
              </a:rPr>
              <a:t>to Check the Accuracy of Our Approach</a:t>
            </a:r>
          </a:p>
        </p:txBody>
      </p:sp>
      <p:sp>
        <p:nvSpPr>
          <p:cNvPr id="6" name="TextBox 5">
            <a:extLst>
              <a:ext uri="{FF2B5EF4-FFF2-40B4-BE49-F238E27FC236}">
                <a16:creationId xmlns:a16="http://schemas.microsoft.com/office/drawing/2014/main" id="{AC212E55-D7F1-4FE0-9A9B-66E3F8A57E42}"/>
              </a:ext>
            </a:extLst>
          </p:cNvPr>
          <p:cNvSpPr txBox="1"/>
          <p:nvPr/>
        </p:nvSpPr>
        <p:spPr>
          <a:xfrm>
            <a:off x="3120323" y="3555085"/>
            <a:ext cx="4689141" cy="954107"/>
          </a:xfrm>
          <a:prstGeom prst="rect">
            <a:avLst/>
          </a:prstGeom>
          <a:noFill/>
        </p:spPr>
        <p:txBody>
          <a:bodyPr wrap="square" rtlCol="0">
            <a:spAutoFit/>
          </a:bodyPr>
          <a:lstStyle/>
          <a:p>
            <a:pPr algn="ctr"/>
            <a:r>
              <a:rPr lang="en-CA" sz="2800" b="1" dirty="0">
                <a:solidFill>
                  <a:srgbClr val="002060"/>
                </a:solidFill>
                <a:latin typeface="Calibri" panose="020F0502020204030204" pitchFamily="34" charset="0"/>
                <a:cs typeface="Calibri" panose="020F0502020204030204" pitchFamily="34" charset="0"/>
              </a:rPr>
              <a:t>Conﬁdence level of 95% and conﬁdence interval of 5%</a:t>
            </a:r>
            <a:endParaRPr lang="en-US" sz="2800" b="1" dirty="0">
              <a:solidFill>
                <a:srgbClr val="002060"/>
              </a:solidFill>
              <a:latin typeface="Calibri" panose="020F0502020204030204" pitchFamily="34" charset="0"/>
              <a:cs typeface="Calibri" panose="020F0502020204030204" pitchFamily="34" charset="0"/>
            </a:endParaRPr>
          </a:p>
        </p:txBody>
      </p:sp>
      <p:sp>
        <p:nvSpPr>
          <p:cNvPr id="10" name="Arrow: Left 9">
            <a:extLst>
              <a:ext uri="{FF2B5EF4-FFF2-40B4-BE49-F238E27FC236}">
                <a16:creationId xmlns:a16="http://schemas.microsoft.com/office/drawing/2014/main" id="{B57C04F1-E5C6-408B-8D85-593E35FCA9C8}"/>
              </a:ext>
            </a:extLst>
          </p:cNvPr>
          <p:cNvSpPr/>
          <p:nvPr/>
        </p:nvSpPr>
        <p:spPr>
          <a:xfrm rot="16200000">
            <a:off x="5084590" y="2986639"/>
            <a:ext cx="646330" cy="422830"/>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D62776C-FA8C-4206-BE16-CCBD1203C2DF}"/>
              </a:ext>
            </a:extLst>
          </p:cNvPr>
          <p:cNvSpPr/>
          <p:nvPr/>
        </p:nvSpPr>
        <p:spPr>
          <a:xfrm>
            <a:off x="3905318" y="5536171"/>
            <a:ext cx="2929436" cy="523220"/>
          </a:xfrm>
          <a:prstGeom prst="rect">
            <a:avLst/>
          </a:prstGeom>
          <a:ln w="28575">
            <a:solidFill>
              <a:schemeClr val="tx1"/>
            </a:solidFill>
          </a:ln>
        </p:spPr>
        <p:txBody>
          <a:bodyPr wrap="square">
            <a:spAutoFit/>
          </a:bodyPr>
          <a:lstStyle/>
          <a:p>
            <a:r>
              <a:rPr lang="en-US" sz="2800" b="1" dirty="0">
                <a:solidFill>
                  <a:srgbClr val="002060"/>
                </a:solidFill>
                <a:latin typeface="Calibri" panose="020F0502020204030204" pitchFamily="34" charset="0"/>
                <a:cs typeface="Calibri" panose="020F0502020204030204" pitchFamily="34" charset="0"/>
              </a:rPr>
              <a:t>Sample size of 451</a:t>
            </a:r>
          </a:p>
        </p:txBody>
      </p:sp>
      <p:sp>
        <p:nvSpPr>
          <p:cNvPr id="11" name="Arrow: Left 10">
            <a:extLst>
              <a:ext uri="{FF2B5EF4-FFF2-40B4-BE49-F238E27FC236}">
                <a16:creationId xmlns:a16="http://schemas.microsoft.com/office/drawing/2014/main" id="{EF9252E0-4B01-41C0-B1A3-6326EFE2C149}"/>
              </a:ext>
            </a:extLst>
          </p:cNvPr>
          <p:cNvSpPr/>
          <p:nvPr/>
        </p:nvSpPr>
        <p:spPr>
          <a:xfrm rot="16200000">
            <a:off x="5084590" y="4811267"/>
            <a:ext cx="646330" cy="422830"/>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BF264D7-1031-4C9D-8E5B-038E6F809407}"/>
              </a:ext>
            </a:extLst>
          </p:cNvPr>
          <p:cNvSpPr/>
          <p:nvPr/>
        </p:nvSpPr>
        <p:spPr>
          <a:xfrm>
            <a:off x="3167928" y="1900873"/>
            <a:ext cx="4689142" cy="954107"/>
          </a:xfrm>
          <a:prstGeom prst="rect">
            <a:avLst/>
          </a:prstGeom>
        </p:spPr>
        <p:txBody>
          <a:bodyPr wrap="square">
            <a:spAutoFit/>
          </a:bodyPr>
          <a:lstStyle/>
          <a:p>
            <a:r>
              <a:rPr lang="en-US" sz="2800" b="1" dirty="0">
                <a:solidFill>
                  <a:srgbClr val="002060"/>
                </a:solidFill>
                <a:latin typeface="Calibri" panose="020F0502020204030204" pitchFamily="34" charset="0"/>
                <a:cs typeface="Calibri" panose="020F0502020204030204" pitchFamily="34" charset="0"/>
              </a:rPr>
              <a:t>1,815 cross commit links. Too many to check in detail </a:t>
            </a:r>
          </a:p>
        </p:txBody>
      </p:sp>
      <p:sp>
        <p:nvSpPr>
          <p:cNvPr id="3" name="Slide Number Placeholder 2">
            <a:extLst>
              <a:ext uri="{FF2B5EF4-FFF2-40B4-BE49-F238E27FC236}">
                <a16:creationId xmlns:a16="http://schemas.microsoft.com/office/drawing/2014/main" id="{D5496742-246D-43A9-8F53-B3E8E8511FA2}"/>
              </a:ext>
            </a:extLst>
          </p:cNvPr>
          <p:cNvSpPr>
            <a:spLocks noGrp="1"/>
          </p:cNvSpPr>
          <p:nvPr>
            <p:ph type="sldNum" sz="quarter" idx="12"/>
          </p:nvPr>
        </p:nvSpPr>
        <p:spPr/>
        <p:txBody>
          <a:bodyPr/>
          <a:lstStyle/>
          <a:p>
            <a:fld id="{87998442-DCDF-4622-933A-F9895919A1C1}" type="slidenum">
              <a:rPr lang="en-US" smtClean="0"/>
              <a:t>12</a:t>
            </a:fld>
            <a:endParaRPr lang="en-US"/>
          </a:p>
        </p:txBody>
      </p:sp>
    </p:spTree>
    <p:extLst>
      <p:ext uri="{BB962C8B-B14F-4D97-AF65-F5344CB8AC3E}">
        <p14:creationId xmlns:p14="http://schemas.microsoft.com/office/powerpoint/2010/main" val="2472077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animBg="1"/>
      <p:bldP spid="9" grpId="0" animBg="1"/>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0AF3C-DD6B-4976-9E80-535D1DE78791}"/>
              </a:ext>
            </a:extLst>
          </p:cNvPr>
          <p:cNvSpPr>
            <a:spLocks noGrp="1"/>
          </p:cNvSpPr>
          <p:nvPr>
            <p:ph type="title"/>
          </p:nvPr>
        </p:nvSpPr>
        <p:spPr>
          <a:xfrm>
            <a:off x="838200" y="365125"/>
            <a:ext cx="10515600" cy="1325563"/>
          </a:xfrm>
        </p:spPr>
        <p:txBody>
          <a:bodyPr>
            <a:normAutofit/>
          </a:bodyPr>
          <a:lstStyle/>
          <a:p>
            <a:r>
              <a:rPr lang="en-US" altLang="zh-CN" sz="4000" b="1" dirty="0">
                <a:solidFill>
                  <a:srgbClr val="FF0000"/>
                </a:solidFill>
                <a:latin typeface="Calibri" panose="020F0502020204030204" pitchFamily="34" charset="0"/>
                <a:cs typeface="Calibri" panose="020F0502020204030204" pitchFamily="34" charset="0"/>
              </a:rPr>
              <a:t>Analysis of Links in the Sample</a:t>
            </a:r>
            <a:endParaRPr lang="en-US" sz="4000" b="1" dirty="0">
              <a:solidFill>
                <a:srgbClr val="FF0000"/>
              </a:solidFill>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AC212E55-D7F1-4FE0-9A9B-66E3F8A57E42}"/>
              </a:ext>
            </a:extLst>
          </p:cNvPr>
          <p:cNvSpPr txBox="1"/>
          <p:nvPr/>
        </p:nvSpPr>
        <p:spPr>
          <a:xfrm>
            <a:off x="149111" y="1591268"/>
            <a:ext cx="6481141" cy="523220"/>
          </a:xfrm>
          <a:prstGeom prst="rect">
            <a:avLst/>
          </a:prstGeom>
          <a:noFill/>
        </p:spPr>
        <p:txBody>
          <a:bodyPr wrap="square" rtlCol="0">
            <a:spAutoFit/>
          </a:bodyPr>
          <a:lstStyle/>
          <a:p>
            <a:pPr algn="ctr"/>
            <a:r>
              <a:rPr lang="en-US" sz="2800" b="1" dirty="0">
                <a:solidFill>
                  <a:srgbClr val="002060"/>
                </a:solidFill>
                <a:latin typeface="Calibri" panose="020F0502020204030204" pitchFamily="34" charset="0"/>
                <a:cs typeface="Calibri" panose="020F0502020204030204" pitchFamily="34" charset="0"/>
              </a:rPr>
              <a:t>Sample size of 451.</a:t>
            </a:r>
          </a:p>
        </p:txBody>
      </p:sp>
      <p:sp>
        <p:nvSpPr>
          <p:cNvPr id="7" name="Rectangle 6">
            <a:extLst>
              <a:ext uri="{FF2B5EF4-FFF2-40B4-BE49-F238E27FC236}">
                <a16:creationId xmlns:a16="http://schemas.microsoft.com/office/drawing/2014/main" id="{52D12DCA-B370-49B7-A003-A2C2DE0A567D}"/>
              </a:ext>
            </a:extLst>
          </p:cNvPr>
          <p:cNvSpPr/>
          <p:nvPr/>
        </p:nvSpPr>
        <p:spPr>
          <a:xfrm>
            <a:off x="913983" y="2916127"/>
            <a:ext cx="5182016" cy="954107"/>
          </a:xfrm>
          <a:prstGeom prst="rect">
            <a:avLst/>
          </a:prstGeom>
        </p:spPr>
        <p:txBody>
          <a:bodyPr wrap="square">
            <a:spAutoFit/>
          </a:bodyPr>
          <a:lstStyle/>
          <a:p>
            <a:pPr algn="ctr"/>
            <a:r>
              <a:rPr lang="en-US" sz="2800" b="1" dirty="0">
                <a:solidFill>
                  <a:srgbClr val="002060"/>
                </a:solidFill>
                <a:latin typeface="Calibri" panose="020F0502020204030204" pitchFamily="34" charset="0"/>
                <a:cs typeface="Calibri" panose="020F0502020204030204" pitchFamily="34" charset="0"/>
              </a:rPr>
              <a:t>360 co-changing work items actually linked together. </a:t>
            </a:r>
          </a:p>
        </p:txBody>
      </p:sp>
      <p:sp>
        <p:nvSpPr>
          <p:cNvPr id="8" name="Rectangle 7">
            <a:extLst>
              <a:ext uri="{FF2B5EF4-FFF2-40B4-BE49-F238E27FC236}">
                <a16:creationId xmlns:a16="http://schemas.microsoft.com/office/drawing/2014/main" id="{D7918825-2303-4DD0-B25F-778A5E782D37}"/>
              </a:ext>
            </a:extLst>
          </p:cNvPr>
          <p:cNvSpPr/>
          <p:nvPr/>
        </p:nvSpPr>
        <p:spPr>
          <a:xfrm>
            <a:off x="1075263" y="4749567"/>
            <a:ext cx="4788634" cy="954107"/>
          </a:xfrm>
          <a:prstGeom prst="rect">
            <a:avLst/>
          </a:prstGeom>
        </p:spPr>
        <p:txBody>
          <a:bodyPr wrap="square">
            <a:spAutoFit/>
          </a:bodyPr>
          <a:lstStyle/>
          <a:p>
            <a:pPr algn="ctr"/>
            <a:r>
              <a:rPr lang="en-US" sz="2800" b="1" dirty="0">
                <a:solidFill>
                  <a:srgbClr val="002060"/>
                </a:solidFill>
                <a:latin typeface="Calibri" panose="020F0502020204030204" pitchFamily="34" charset="0"/>
                <a:cs typeface="Calibri" panose="020F0502020204030204" pitchFamily="34" charset="0"/>
              </a:rPr>
              <a:t>80% agreement rate after inspection by another author.</a:t>
            </a:r>
          </a:p>
        </p:txBody>
      </p:sp>
      <p:sp>
        <p:nvSpPr>
          <p:cNvPr id="10" name="Arrow: Left 9">
            <a:extLst>
              <a:ext uri="{FF2B5EF4-FFF2-40B4-BE49-F238E27FC236}">
                <a16:creationId xmlns:a16="http://schemas.microsoft.com/office/drawing/2014/main" id="{B57C04F1-E5C6-408B-8D85-593E35FCA9C8}"/>
              </a:ext>
            </a:extLst>
          </p:cNvPr>
          <p:cNvSpPr/>
          <p:nvPr/>
        </p:nvSpPr>
        <p:spPr>
          <a:xfrm rot="16200000">
            <a:off x="3123495" y="2313815"/>
            <a:ext cx="646330" cy="422830"/>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Arrow: Left 10">
            <a:extLst>
              <a:ext uri="{FF2B5EF4-FFF2-40B4-BE49-F238E27FC236}">
                <a16:creationId xmlns:a16="http://schemas.microsoft.com/office/drawing/2014/main" id="{9EBA4402-39B3-4D2E-B91C-C105217CC7C2}"/>
              </a:ext>
            </a:extLst>
          </p:cNvPr>
          <p:cNvSpPr/>
          <p:nvPr/>
        </p:nvSpPr>
        <p:spPr>
          <a:xfrm rot="16200000">
            <a:off x="3118056" y="4259895"/>
            <a:ext cx="646330" cy="422830"/>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BFD8C844-566C-4FA6-AC43-790762A2AAB2}"/>
              </a:ext>
            </a:extLst>
          </p:cNvPr>
          <p:cNvSpPr txBox="1"/>
          <p:nvPr/>
        </p:nvSpPr>
        <p:spPr>
          <a:xfrm>
            <a:off x="6153099" y="2646533"/>
            <a:ext cx="4312508" cy="2585323"/>
          </a:xfrm>
          <a:prstGeom prst="rect">
            <a:avLst/>
          </a:prstGeom>
          <a:noFill/>
          <a:ln w="38100">
            <a:solidFill>
              <a:schemeClr val="tx1"/>
            </a:solidFill>
          </a:ln>
        </p:spPr>
        <p:txBody>
          <a:bodyPr wrap="square" rtlCol="0">
            <a:spAutoFit/>
          </a:bodyPr>
          <a:lstStyle/>
          <a:p>
            <a:r>
              <a:rPr lang="en-US" sz="5400" b="1" dirty="0">
                <a:latin typeface="Calibri" panose="020F0502020204030204" pitchFamily="34" charset="0"/>
                <a:cs typeface="Calibri" panose="020F0502020204030204" pitchFamily="34" charset="0"/>
              </a:rPr>
              <a:t>Our Approach Yields</a:t>
            </a:r>
          </a:p>
          <a:p>
            <a:r>
              <a:rPr lang="en-US" sz="5400" b="1" dirty="0">
                <a:solidFill>
                  <a:srgbClr val="FF0000"/>
                </a:solidFill>
                <a:latin typeface="Calibri" panose="020F0502020204030204" pitchFamily="34" charset="0"/>
                <a:cs typeface="Calibri" panose="020F0502020204030204" pitchFamily="34" charset="0"/>
              </a:rPr>
              <a:t>79% Accuracy</a:t>
            </a:r>
          </a:p>
        </p:txBody>
      </p:sp>
      <p:sp>
        <p:nvSpPr>
          <p:cNvPr id="4" name="Slide Number Placeholder 3">
            <a:extLst>
              <a:ext uri="{FF2B5EF4-FFF2-40B4-BE49-F238E27FC236}">
                <a16:creationId xmlns:a16="http://schemas.microsoft.com/office/drawing/2014/main" id="{201AB5DD-BADC-4473-BA06-58FF86BA2DA8}"/>
              </a:ext>
            </a:extLst>
          </p:cNvPr>
          <p:cNvSpPr>
            <a:spLocks noGrp="1"/>
          </p:cNvSpPr>
          <p:nvPr>
            <p:ph type="sldNum" sz="quarter" idx="12"/>
          </p:nvPr>
        </p:nvSpPr>
        <p:spPr/>
        <p:txBody>
          <a:bodyPr/>
          <a:lstStyle/>
          <a:p>
            <a:fld id="{87998442-DCDF-4622-933A-F9895919A1C1}" type="slidenum">
              <a:rPr lang="en-US" smtClean="0"/>
              <a:t>13</a:t>
            </a:fld>
            <a:endParaRPr lang="en-US"/>
          </a:p>
        </p:txBody>
      </p:sp>
    </p:spTree>
    <p:extLst>
      <p:ext uri="{BB962C8B-B14F-4D97-AF65-F5344CB8AC3E}">
        <p14:creationId xmlns:p14="http://schemas.microsoft.com/office/powerpoint/2010/main" val="347905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0" grpId="0" animBg="1"/>
      <p:bldP spid="11" grpId="0" animBg="1"/>
      <p:bldP spid="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0470A-61F0-4DE2-97FE-B8DC18E5495E}"/>
              </a:ext>
            </a:extLst>
          </p:cNvPr>
          <p:cNvSpPr>
            <a:spLocks noGrp="1"/>
          </p:cNvSpPr>
          <p:nvPr>
            <p:ph type="title"/>
          </p:nvPr>
        </p:nvSpPr>
        <p:spPr/>
        <p:txBody>
          <a:bodyPr>
            <a:normAutofit/>
          </a:bodyPr>
          <a:lstStyle/>
          <a:p>
            <a:r>
              <a:rPr lang="en-US" sz="4000" b="1" dirty="0">
                <a:solidFill>
                  <a:srgbClr val="FF0000"/>
                </a:solidFill>
                <a:latin typeface="Calibri" panose="020F0502020204030204" pitchFamily="34" charset="0"/>
                <a:cs typeface="Calibri" panose="020F0502020204030204" pitchFamily="34" charset="0"/>
              </a:rPr>
              <a:t>Episode 2: The RQs Strike Back</a:t>
            </a:r>
          </a:p>
        </p:txBody>
      </p:sp>
      <p:sp>
        <p:nvSpPr>
          <p:cNvPr id="3" name="Content Placeholder 2">
            <a:extLst>
              <a:ext uri="{FF2B5EF4-FFF2-40B4-BE49-F238E27FC236}">
                <a16:creationId xmlns:a16="http://schemas.microsoft.com/office/drawing/2014/main" id="{F7F26FF2-13A6-4CEE-ABEC-6D91421689C4}"/>
              </a:ext>
            </a:extLst>
          </p:cNvPr>
          <p:cNvSpPr>
            <a:spLocks noGrp="1"/>
          </p:cNvSpPr>
          <p:nvPr>
            <p:ph idx="1"/>
          </p:nvPr>
        </p:nvSpPr>
        <p:spPr/>
        <p:txBody>
          <a:bodyPr/>
          <a:lstStyle/>
          <a:p>
            <a:r>
              <a:rPr lang="en-CA" b="1" dirty="0">
                <a:solidFill>
                  <a:schemeClr val="tx2">
                    <a:lumMod val="60000"/>
                    <a:lumOff val="40000"/>
                  </a:schemeClr>
                </a:solidFill>
                <a:latin typeface="Calibri" panose="020F0502020204030204" pitchFamily="34" charset="0"/>
                <a:cs typeface="Calibri" panose="020F0502020204030204" pitchFamily="34" charset="0"/>
              </a:rPr>
              <a:t>(RQ1): Can we accurately identify co-changes between .feature files and source code ﬁles?</a:t>
            </a:r>
          </a:p>
          <a:p>
            <a:pPr marL="0" indent="0">
              <a:buNone/>
            </a:pPr>
            <a:endParaRPr lang="en-CA" b="1" dirty="0">
              <a:solidFill>
                <a:schemeClr val="tx2">
                  <a:lumMod val="60000"/>
                  <a:lumOff val="40000"/>
                </a:schemeClr>
              </a:solidFill>
              <a:latin typeface="Calibri" panose="020F0502020204030204" pitchFamily="34" charset="0"/>
              <a:cs typeface="Calibri" panose="020F0502020204030204" pitchFamily="34" charset="0"/>
            </a:endParaRPr>
          </a:p>
          <a:p>
            <a:r>
              <a:rPr lang="en-CA" b="1" dirty="0">
                <a:solidFill>
                  <a:srgbClr val="FF0000"/>
                </a:solidFill>
                <a:latin typeface="Calibri" panose="020F0502020204030204" pitchFamily="34" charset="0"/>
                <a:cs typeface="Calibri" panose="020F0502020204030204" pitchFamily="34" charset="0"/>
              </a:rPr>
              <a:t>(RQ2): </a:t>
            </a:r>
            <a:r>
              <a:rPr lang="en-CA" b="1" dirty="0">
                <a:latin typeface="Calibri" panose="020F0502020204030204" pitchFamily="34" charset="0"/>
                <a:cs typeface="Calibri" panose="020F0502020204030204" pitchFamily="34" charset="0"/>
              </a:rPr>
              <a:t>Can we accurately predict when co-changes between .feature files and source code ﬁles are necessary?</a:t>
            </a:r>
          </a:p>
          <a:p>
            <a:pPr marL="0" indent="0">
              <a:buNone/>
            </a:pPr>
            <a:endParaRPr lang="en-CA" b="1" dirty="0">
              <a:solidFill>
                <a:schemeClr val="tx2">
                  <a:lumMod val="60000"/>
                  <a:lumOff val="40000"/>
                </a:schemeClr>
              </a:solidFill>
              <a:latin typeface="Calibri" panose="020F0502020204030204" pitchFamily="34" charset="0"/>
              <a:cs typeface="Calibri" panose="020F0502020204030204" pitchFamily="34" charset="0"/>
            </a:endParaRPr>
          </a:p>
          <a:p>
            <a:r>
              <a:rPr lang="en-CA" b="1" dirty="0">
                <a:solidFill>
                  <a:schemeClr val="tx2">
                    <a:lumMod val="60000"/>
                    <a:lumOff val="40000"/>
                  </a:schemeClr>
                </a:solidFill>
                <a:latin typeface="Calibri" panose="020F0502020204030204" pitchFamily="34" charset="0"/>
                <a:cs typeface="Calibri" panose="020F0502020204030204" pitchFamily="34" charset="0"/>
              </a:rPr>
              <a:t>(RQ3): What are the most signiﬁcant characteristics for predicting co-changes between .feature files and source code files?</a:t>
            </a:r>
            <a:endParaRPr lang="en-US" b="1" dirty="0">
              <a:solidFill>
                <a:schemeClr val="tx2">
                  <a:lumMod val="60000"/>
                  <a:lumOff val="40000"/>
                </a:schemeClr>
              </a:solidFill>
              <a:latin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58CA80A7-97A9-47D3-8F49-66E54D22F840}"/>
              </a:ext>
            </a:extLst>
          </p:cNvPr>
          <p:cNvSpPr>
            <a:spLocks noGrp="1"/>
          </p:cNvSpPr>
          <p:nvPr>
            <p:ph type="sldNum" sz="quarter" idx="12"/>
          </p:nvPr>
        </p:nvSpPr>
        <p:spPr/>
        <p:txBody>
          <a:bodyPr/>
          <a:lstStyle/>
          <a:p>
            <a:fld id="{87998442-DCDF-4622-933A-F9895919A1C1}" type="slidenum">
              <a:rPr lang="en-US" smtClean="0"/>
              <a:t>14</a:t>
            </a:fld>
            <a:endParaRPr lang="en-US"/>
          </a:p>
        </p:txBody>
      </p:sp>
    </p:spTree>
    <p:extLst>
      <p:ext uri="{BB962C8B-B14F-4D97-AF65-F5344CB8AC3E}">
        <p14:creationId xmlns:p14="http://schemas.microsoft.com/office/powerpoint/2010/main" val="19872952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6718B-292E-4C16-B4F1-9FB5F9D2E2FB}"/>
              </a:ext>
            </a:extLst>
          </p:cNvPr>
          <p:cNvSpPr>
            <a:spLocks noGrp="1"/>
          </p:cNvSpPr>
          <p:nvPr>
            <p:ph type="title"/>
          </p:nvPr>
        </p:nvSpPr>
        <p:spPr/>
        <p:txBody>
          <a:bodyPr>
            <a:normAutofit/>
          </a:bodyPr>
          <a:lstStyle/>
          <a:p>
            <a:r>
              <a:rPr lang="en-US" sz="4000" b="1" dirty="0">
                <a:solidFill>
                  <a:srgbClr val="FF0000"/>
                </a:solidFill>
                <a:latin typeface="Calibri" panose="020F0502020204030204" pitchFamily="34" charset="0"/>
                <a:cs typeface="Calibri" panose="020F0502020204030204" pitchFamily="34" charset="0"/>
              </a:rPr>
              <a:t>19 Characteristics for Prediction</a:t>
            </a:r>
          </a:p>
        </p:txBody>
      </p:sp>
      <p:sp>
        <p:nvSpPr>
          <p:cNvPr id="12" name="Rectangle 11">
            <a:extLst>
              <a:ext uri="{FF2B5EF4-FFF2-40B4-BE49-F238E27FC236}">
                <a16:creationId xmlns:a16="http://schemas.microsoft.com/office/drawing/2014/main" id="{689D0D2F-8026-4898-8D8A-0C46A58DB186}"/>
              </a:ext>
            </a:extLst>
          </p:cNvPr>
          <p:cNvSpPr/>
          <p:nvPr/>
        </p:nvSpPr>
        <p:spPr>
          <a:xfrm>
            <a:off x="1143000" y="1433652"/>
            <a:ext cx="10210800" cy="8279190"/>
          </a:xfrm>
          <a:prstGeom prst="rect">
            <a:avLst/>
          </a:prstGeom>
        </p:spPr>
        <p:txBody>
          <a:bodyPr wrap="square">
            <a:spAutoFit/>
          </a:bodyPr>
          <a:lstStyle/>
          <a:p>
            <a:pPr marL="285750" indent="-285750">
              <a:lnSpc>
                <a:spcPct val="150000"/>
              </a:lnSpc>
              <a:buFont typeface="Arial" panose="020B0604020202020204" pitchFamily="34" charset="0"/>
              <a:buChar char="•"/>
            </a:pPr>
            <a:r>
              <a:rPr lang="en-US" sz="2800" b="1" dirty="0">
                <a:solidFill>
                  <a:srgbClr val="002060"/>
                </a:solidFill>
                <a:latin typeface="Calibri" panose="020F0502020204030204" pitchFamily="34" charset="0"/>
                <a:cs typeface="Calibri" panose="020F0502020204030204" pitchFamily="34" charset="0"/>
              </a:rPr>
              <a:t>Source files added</a:t>
            </a:r>
          </a:p>
          <a:p>
            <a:pPr marL="285750" indent="-285750">
              <a:lnSpc>
                <a:spcPct val="150000"/>
              </a:lnSpc>
              <a:buFont typeface="Arial" panose="020B0604020202020204" pitchFamily="34" charset="0"/>
              <a:buChar char="•"/>
            </a:pPr>
            <a:r>
              <a:rPr lang="en-US" sz="2800" b="1" dirty="0">
                <a:solidFill>
                  <a:srgbClr val="002060"/>
                </a:solidFill>
                <a:latin typeface="Calibri" panose="020F0502020204030204" pitchFamily="34" charset="0"/>
                <a:cs typeface="Calibri" panose="020F0502020204030204" pitchFamily="34" charset="0"/>
              </a:rPr>
              <a:t>Author Experience with BDD</a:t>
            </a:r>
          </a:p>
          <a:p>
            <a:pPr marL="285750" indent="-285750">
              <a:lnSpc>
                <a:spcPct val="150000"/>
              </a:lnSpc>
              <a:buFont typeface="Arial" panose="020B0604020202020204" pitchFamily="34" charset="0"/>
              <a:buChar char="•"/>
            </a:pPr>
            <a:r>
              <a:rPr lang="en-US" sz="2800" b="1" dirty="0">
                <a:solidFill>
                  <a:srgbClr val="002060"/>
                </a:solidFill>
                <a:latin typeface="Calibri" panose="020F0502020204030204" pitchFamily="34" charset="0"/>
                <a:cs typeface="Calibri" panose="020F0502020204030204" pitchFamily="34" charset="0"/>
              </a:rPr>
              <a:t>Test files renamed</a:t>
            </a:r>
          </a:p>
          <a:p>
            <a:pPr marL="285750" indent="-285750">
              <a:lnSpc>
                <a:spcPct val="150000"/>
              </a:lnSpc>
              <a:buFont typeface="Arial" panose="020B0604020202020204" pitchFamily="34" charset="0"/>
              <a:buChar char="•"/>
            </a:pPr>
            <a:r>
              <a:rPr lang="en-US" sz="2800" b="1" dirty="0">
                <a:solidFill>
                  <a:srgbClr val="002060"/>
                </a:solidFill>
                <a:latin typeface="Calibri" panose="020F0502020204030204" pitchFamily="34" charset="0"/>
                <a:cs typeface="Calibri" panose="020F0502020204030204" pitchFamily="34" charset="0"/>
              </a:rPr>
              <a:t>Other files deleted</a:t>
            </a:r>
          </a:p>
          <a:p>
            <a:pPr marL="285750" indent="-285750">
              <a:lnSpc>
                <a:spcPct val="150000"/>
              </a:lnSpc>
              <a:buFont typeface="Arial" panose="020B0604020202020204" pitchFamily="34" charset="0"/>
              <a:buChar char="•"/>
            </a:pPr>
            <a:r>
              <a:rPr lang="en-US" sz="2800" b="1" dirty="0">
                <a:solidFill>
                  <a:srgbClr val="002060"/>
                </a:solidFill>
                <a:latin typeface="Calibri" panose="020F0502020204030204" pitchFamily="34" charset="0"/>
                <a:cs typeface="Calibri" panose="020F0502020204030204" pitchFamily="34" charset="0"/>
              </a:rPr>
              <a:t>Dependencies added (libraries imported)</a:t>
            </a:r>
          </a:p>
          <a:p>
            <a:pPr marL="285750" indent="-285750">
              <a:lnSpc>
                <a:spcPct val="150000"/>
              </a:lnSpc>
              <a:buFont typeface="Arial" panose="020B0604020202020204" pitchFamily="34" charset="0"/>
              <a:buChar char="•"/>
            </a:pPr>
            <a:r>
              <a:rPr lang="en-US" sz="2800" b="1" dirty="0">
                <a:solidFill>
                  <a:srgbClr val="002060"/>
                </a:solidFill>
                <a:latin typeface="Calibri" panose="020F0502020204030204" pitchFamily="34" charset="0"/>
                <a:cs typeface="Calibri" panose="020F0502020204030204" pitchFamily="34" charset="0"/>
              </a:rPr>
              <a:t>Source files renamed</a:t>
            </a:r>
          </a:p>
          <a:p>
            <a:pPr marL="285750" indent="-285750">
              <a:lnSpc>
                <a:spcPct val="150000"/>
              </a:lnSpc>
              <a:buFont typeface="Arial" panose="020B0604020202020204" pitchFamily="34" charset="0"/>
              <a:buChar char="•"/>
            </a:pPr>
            <a:r>
              <a:rPr lang="en-US" sz="2800" b="1" dirty="0">
                <a:solidFill>
                  <a:srgbClr val="002060"/>
                </a:solidFill>
                <a:latin typeface="Calibri" panose="020F0502020204030204" pitchFamily="34" charset="0"/>
                <a:cs typeface="Calibri" panose="020F0502020204030204" pitchFamily="34" charset="0"/>
              </a:rPr>
              <a:t>…</a:t>
            </a:r>
          </a:p>
          <a:p>
            <a:pPr marL="285750" indent="-285750">
              <a:lnSpc>
                <a:spcPct val="150000"/>
              </a:lnSpc>
              <a:buFont typeface="Arial" panose="020B0604020202020204" pitchFamily="34" charset="0"/>
              <a:buChar char="•"/>
            </a:pPr>
            <a:endParaRPr lang="en-US" sz="2800" dirty="0">
              <a:latin typeface="Calibri" panose="020F0502020204030204" pitchFamily="34" charset="0"/>
              <a:cs typeface="Calibri" panose="020F0502020204030204" pitchFamily="34" charset="0"/>
            </a:endParaRPr>
          </a:p>
          <a:p>
            <a:endParaRPr lang="en-US" sz="2800" dirty="0">
              <a:latin typeface="Calibri" panose="020F0502020204030204" pitchFamily="34" charset="0"/>
              <a:cs typeface="Calibri" panose="020F0502020204030204" pitchFamily="34" charset="0"/>
            </a:endParaRPr>
          </a:p>
          <a:p>
            <a:endParaRPr lang="en-US" sz="2800" dirty="0">
              <a:latin typeface="Calibri" panose="020F0502020204030204" pitchFamily="34" charset="0"/>
              <a:cs typeface="Calibri" panose="020F0502020204030204" pitchFamily="34" charset="0"/>
            </a:endParaRPr>
          </a:p>
          <a:p>
            <a:endParaRPr lang="en-US" sz="28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US" sz="28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US" sz="28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US" sz="28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US" sz="2800" dirty="0">
              <a:latin typeface="Calibri" panose="020F0502020204030204" pitchFamily="34" charset="0"/>
              <a:cs typeface="Calibri" panose="020F0502020204030204" pitchFamily="34" charset="0"/>
            </a:endParaRPr>
          </a:p>
        </p:txBody>
      </p:sp>
      <p:sp>
        <p:nvSpPr>
          <p:cNvPr id="3" name="Slide Number Placeholder 2">
            <a:extLst>
              <a:ext uri="{FF2B5EF4-FFF2-40B4-BE49-F238E27FC236}">
                <a16:creationId xmlns:a16="http://schemas.microsoft.com/office/drawing/2014/main" id="{4BF33495-3F22-427D-B404-F2DF58A671EC}"/>
              </a:ext>
            </a:extLst>
          </p:cNvPr>
          <p:cNvSpPr>
            <a:spLocks noGrp="1"/>
          </p:cNvSpPr>
          <p:nvPr>
            <p:ph type="sldNum" sz="quarter" idx="12"/>
          </p:nvPr>
        </p:nvSpPr>
        <p:spPr/>
        <p:txBody>
          <a:bodyPr/>
          <a:lstStyle/>
          <a:p>
            <a:fld id="{87998442-DCDF-4622-933A-F9895919A1C1}" type="slidenum">
              <a:rPr lang="en-US" smtClean="0"/>
              <a:t>15</a:t>
            </a:fld>
            <a:endParaRPr lang="en-US"/>
          </a:p>
        </p:txBody>
      </p:sp>
    </p:spTree>
    <p:extLst>
      <p:ext uri="{BB962C8B-B14F-4D97-AF65-F5344CB8AC3E}">
        <p14:creationId xmlns:p14="http://schemas.microsoft.com/office/powerpoint/2010/main" val="5161009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BF1BA-FC27-4C2F-B8BE-94851E3387E1}"/>
              </a:ext>
            </a:extLst>
          </p:cNvPr>
          <p:cNvSpPr>
            <a:spLocks noGrp="1"/>
          </p:cNvSpPr>
          <p:nvPr>
            <p:ph type="title"/>
          </p:nvPr>
        </p:nvSpPr>
        <p:spPr/>
        <p:txBody>
          <a:bodyPr>
            <a:normAutofit/>
          </a:bodyPr>
          <a:lstStyle/>
          <a:p>
            <a:r>
              <a:rPr lang="en-US" sz="4000" b="1" dirty="0">
                <a:solidFill>
                  <a:srgbClr val="FF0000"/>
                </a:solidFill>
                <a:latin typeface="Calibri" panose="020F0502020204030204" pitchFamily="34" charset="0"/>
                <a:cs typeface="Calibri" panose="020F0502020204030204" pitchFamily="34" charset="0"/>
              </a:rPr>
              <a:t>We Approach Our Question as a </a:t>
            </a:r>
            <a:r>
              <a:rPr lang="en-US" sz="4000" b="1" dirty="0">
                <a:solidFill>
                  <a:srgbClr val="7030A0"/>
                </a:solidFill>
                <a:latin typeface="Calibri" panose="020F0502020204030204" pitchFamily="34" charset="0"/>
                <a:cs typeface="Calibri" panose="020F0502020204030204" pitchFamily="34" charset="0"/>
              </a:rPr>
              <a:t>Binary</a:t>
            </a:r>
            <a:r>
              <a:rPr lang="en-US" sz="4000" b="1" dirty="0">
                <a:solidFill>
                  <a:srgbClr val="FF0000"/>
                </a:solidFill>
                <a:latin typeface="Calibri" panose="020F0502020204030204" pitchFamily="34" charset="0"/>
                <a:cs typeface="Calibri" panose="020F0502020204030204" pitchFamily="34" charset="0"/>
              </a:rPr>
              <a:t> Classification Problem</a:t>
            </a:r>
            <a:endParaRPr lang="en-US" sz="4000" dirty="0">
              <a:solidFill>
                <a:srgbClr val="FF0000"/>
              </a:solidFill>
            </a:endParaRPr>
          </a:p>
        </p:txBody>
      </p:sp>
      <p:sp>
        <p:nvSpPr>
          <p:cNvPr id="4" name="Content Placeholder 2">
            <a:extLst>
              <a:ext uri="{FF2B5EF4-FFF2-40B4-BE49-F238E27FC236}">
                <a16:creationId xmlns:a16="http://schemas.microsoft.com/office/drawing/2014/main" id="{EAC3330D-F60A-4743-822D-1AAE4F5B16EB}"/>
              </a:ext>
            </a:extLst>
          </p:cNvPr>
          <p:cNvSpPr txBox="1">
            <a:spLocks/>
          </p:cNvSpPr>
          <p:nvPr/>
        </p:nvSpPr>
        <p:spPr>
          <a:xfrm>
            <a:off x="1760679" y="2079464"/>
            <a:ext cx="3322739" cy="622935"/>
          </a:xfrm>
          <a:prstGeom prst="rect">
            <a:avLst/>
          </a:prstGeom>
          <a:ln>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solidFill>
                  <a:srgbClr val="002060"/>
                </a:solidFill>
                <a:latin typeface="Calibri" panose="020F0502020204030204" pitchFamily="34" charset="0"/>
                <a:cs typeface="Calibri" panose="020F0502020204030204" pitchFamily="34" charset="0"/>
              </a:rPr>
              <a:t>Source files added</a:t>
            </a:r>
          </a:p>
          <a:p>
            <a:endParaRPr lang="en-US" b="1" dirty="0">
              <a:solidFill>
                <a:srgbClr val="002060"/>
              </a:solidFill>
              <a:latin typeface="Calibri" panose="020F0502020204030204" pitchFamily="34" charset="0"/>
              <a:cs typeface="Calibri" panose="020F0502020204030204" pitchFamily="34" charset="0"/>
            </a:endParaRPr>
          </a:p>
          <a:p>
            <a:endParaRPr lang="en-US" b="1" dirty="0">
              <a:solidFill>
                <a:srgbClr val="002060"/>
              </a:solidFill>
              <a:latin typeface="Calibri" panose="020F0502020204030204" pitchFamily="34" charset="0"/>
              <a:cs typeface="Calibri" panose="020F0502020204030204" pitchFamily="34" charset="0"/>
            </a:endParaRPr>
          </a:p>
          <a:p>
            <a:endParaRPr lang="en-US" b="1" dirty="0">
              <a:solidFill>
                <a:srgbClr val="002060"/>
              </a:solidFill>
              <a:latin typeface="Calibri" panose="020F0502020204030204" pitchFamily="34" charset="0"/>
              <a:cs typeface="Calibri" panose="020F0502020204030204" pitchFamily="34" charset="0"/>
            </a:endParaRPr>
          </a:p>
        </p:txBody>
      </p:sp>
      <p:sp>
        <p:nvSpPr>
          <p:cNvPr id="5" name="Content Placeholder 2">
            <a:extLst>
              <a:ext uri="{FF2B5EF4-FFF2-40B4-BE49-F238E27FC236}">
                <a16:creationId xmlns:a16="http://schemas.microsoft.com/office/drawing/2014/main" id="{57BD307A-C1BE-4254-8B9E-7AE6964B3CC9}"/>
              </a:ext>
            </a:extLst>
          </p:cNvPr>
          <p:cNvSpPr txBox="1">
            <a:spLocks/>
          </p:cNvSpPr>
          <p:nvPr/>
        </p:nvSpPr>
        <p:spPr>
          <a:xfrm>
            <a:off x="1760679" y="2858828"/>
            <a:ext cx="3573197" cy="523220"/>
          </a:xfrm>
          <a:prstGeom prst="rect">
            <a:avLst/>
          </a:prstGeom>
          <a:ln>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rgbClr val="002060"/>
                </a:solidFill>
                <a:latin typeface="Calibri" panose="020F0502020204030204" pitchFamily="34" charset="0"/>
                <a:cs typeface="Calibri" panose="020F0502020204030204" pitchFamily="34" charset="0"/>
              </a:rPr>
              <a:t>Test files changed</a:t>
            </a:r>
          </a:p>
          <a:p>
            <a:pPr marL="0" indent="0">
              <a:buNone/>
            </a:pPr>
            <a:endParaRPr lang="en-US" b="1" dirty="0">
              <a:solidFill>
                <a:srgbClr val="002060"/>
              </a:solidFill>
              <a:latin typeface="Calibri" panose="020F0502020204030204" pitchFamily="34" charset="0"/>
              <a:cs typeface="Calibri" panose="020F0502020204030204" pitchFamily="34" charset="0"/>
            </a:endParaRPr>
          </a:p>
          <a:p>
            <a:endParaRPr lang="en-US" b="1" dirty="0">
              <a:solidFill>
                <a:srgbClr val="002060"/>
              </a:solidFill>
              <a:latin typeface="Calibri" panose="020F0502020204030204" pitchFamily="34" charset="0"/>
              <a:cs typeface="Calibri" panose="020F0502020204030204" pitchFamily="34" charset="0"/>
            </a:endParaRPr>
          </a:p>
          <a:p>
            <a:endParaRPr lang="en-US" b="1" dirty="0">
              <a:solidFill>
                <a:srgbClr val="002060"/>
              </a:solidFill>
              <a:latin typeface="Calibri" panose="020F0502020204030204" pitchFamily="34" charset="0"/>
              <a:cs typeface="Calibri" panose="020F0502020204030204" pitchFamily="34" charset="0"/>
            </a:endParaRPr>
          </a:p>
        </p:txBody>
      </p:sp>
      <p:sp>
        <p:nvSpPr>
          <p:cNvPr id="6" name="Rectangle 5">
            <a:extLst>
              <a:ext uri="{FF2B5EF4-FFF2-40B4-BE49-F238E27FC236}">
                <a16:creationId xmlns:a16="http://schemas.microsoft.com/office/drawing/2014/main" id="{7F1244B5-4754-48E8-B98B-D77DFFB04034}"/>
              </a:ext>
            </a:extLst>
          </p:cNvPr>
          <p:cNvSpPr/>
          <p:nvPr/>
        </p:nvSpPr>
        <p:spPr>
          <a:xfrm>
            <a:off x="1760680" y="4970117"/>
            <a:ext cx="4135336" cy="954107"/>
          </a:xfrm>
          <a:prstGeom prst="rect">
            <a:avLst/>
          </a:prstGeom>
          <a:ln>
            <a:solidFill>
              <a:schemeClr val="tx1"/>
            </a:solidFill>
          </a:ln>
        </p:spPr>
        <p:txBody>
          <a:bodyPr wrap="square">
            <a:spAutoFit/>
          </a:bodyPr>
          <a:lstStyle/>
          <a:p>
            <a:r>
              <a:rPr lang="en-US" sz="2800" b="1" dirty="0">
                <a:solidFill>
                  <a:srgbClr val="002060"/>
                </a:solidFill>
                <a:latin typeface="Calibri" panose="020F0502020204030204" pitchFamily="34" charset="0"/>
                <a:cs typeface="Calibri" panose="020F0502020204030204" pitchFamily="34" charset="0"/>
              </a:rPr>
              <a:t>Author Experience with BDD</a:t>
            </a:r>
          </a:p>
        </p:txBody>
      </p:sp>
      <p:sp>
        <p:nvSpPr>
          <p:cNvPr id="7" name="Rectangle 6">
            <a:extLst>
              <a:ext uri="{FF2B5EF4-FFF2-40B4-BE49-F238E27FC236}">
                <a16:creationId xmlns:a16="http://schemas.microsoft.com/office/drawing/2014/main" id="{78D5C3A3-E785-40C1-A1FE-73B7EF87EC63}"/>
              </a:ext>
            </a:extLst>
          </p:cNvPr>
          <p:cNvSpPr/>
          <p:nvPr/>
        </p:nvSpPr>
        <p:spPr>
          <a:xfrm>
            <a:off x="1760680" y="4264576"/>
            <a:ext cx="3556387" cy="523220"/>
          </a:xfrm>
          <a:prstGeom prst="rect">
            <a:avLst/>
          </a:prstGeom>
          <a:ln>
            <a:solidFill>
              <a:schemeClr val="tx1"/>
            </a:solidFill>
          </a:ln>
        </p:spPr>
        <p:txBody>
          <a:bodyPr wrap="square">
            <a:spAutoFit/>
          </a:bodyPr>
          <a:lstStyle/>
          <a:p>
            <a:r>
              <a:rPr lang="en-US" sz="2800" b="1" dirty="0">
                <a:solidFill>
                  <a:srgbClr val="002060"/>
                </a:solidFill>
                <a:latin typeface="Calibri" panose="020F0502020204030204" pitchFamily="34" charset="0"/>
                <a:cs typeface="Calibri" panose="020F0502020204030204" pitchFamily="34" charset="0"/>
              </a:rPr>
              <a:t>Source files renamed</a:t>
            </a:r>
          </a:p>
        </p:txBody>
      </p:sp>
      <p:sp>
        <p:nvSpPr>
          <p:cNvPr id="8" name="Rectangle 7">
            <a:extLst>
              <a:ext uri="{FF2B5EF4-FFF2-40B4-BE49-F238E27FC236}">
                <a16:creationId xmlns:a16="http://schemas.microsoft.com/office/drawing/2014/main" id="{347FB81C-B744-4A28-9E86-5C9A9AE8BEDE}"/>
              </a:ext>
            </a:extLst>
          </p:cNvPr>
          <p:cNvSpPr/>
          <p:nvPr/>
        </p:nvSpPr>
        <p:spPr>
          <a:xfrm>
            <a:off x="1760679" y="3588335"/>
            <a:ext cx="4018455" cy="523220"/>
          </a:xfrm>
          <a:prstGeom prst="rect">
            <a:avLst/>
          </a:prstGeom>
          <a:ln>
            <a:solidFill>
              <a:schemeClr val="tx1"/>
            </a:solidFill>
          </a:ln>
        </p:spPr>
        <p:txBody>
          <a:bodyPr wrap="square">
            <a:spAutoFit/>
          </a:bodyPr>
          <a:lstStyle/>
          <a:p>
            <a:r>
              <a:rPr lang="en-US" sz="2800" b="1" dirty="0">
                <a:solidFill>
                  <a:srgbClr val="002060"/>
                </a:solidFill>
                <a:latin typeface="Calibri" panose="020F0502020204030204" pitchFamily="34" charset="0"/>
                <a:cs typeface="Calibri" panose="020F0502020204030204" pitchFamily="34" charset="0"/>
              </a:rPr>
              <a:t>Dependencies added</a:t>
            </a:r>
          </a:p>
        </p:txBody>
      </p:sp>
      <p:sp>
        <p:nvSpPr>
          <p:cNvPr id="9" name="TextBox 8">
            <a:extLst>
              <a:ext uri="{FF2B5EF4-FFF2-40B4-BE49-F238E27FC236}">
                <a16:creationId xmlns:a16="http://schemas.microsoft.com/office/drawing/2014/main" id="{CEFEDB2A-4ABE-4F3A-919F-DC9436E67C90}"/>
              </a:ext>
            </a:extLst>
          </p:cNvPr>
          <p:cNvSpPr txBox="1"/>
          <p:nvPr/>
        </p:nvSpPr>
        <p:spPr>
          <a:xfrm>
            <a:off x="3180968" y="6049136"/>
            <a:ext cx="861774" cy="954107"/>
          </a:xfrm>
          <a:prstGeom prst="rect">
            <a:avLst/>
          </a:prstGeom>
          <a:noFill/>
        </p:spPr>
        <p:txBody>
          <a:bodyPr vert="eaVert" wrap="square" rtlCol="0">
            <a:spAutoFit/>
          </a:bodyPr>
          <a:lstStyle/>
          <a:p>
            <a:r>
              <a:rPr lang="en-US" sz="4400" dirty="0">
                <a:latin typeface="Calibri" panose="020F0502020204030204" pitchFamily="34" charset="0"/>
                <a:cs typeface="Calibri" panose="020F0502020204030204" pitchFamily="34" charset="0"/>
              </a:rPr>
              <a:t>….</a:t>
            </a:r>
          </a:p>
        </p:txBody>
      </p:sp>
      <p:sp>
        <p:nvSpPr>
          <p:cNvPr id="10" name="Arrow: Right 9">
            <a:extLst>
              <a:ext uri="{FF2B5EF4-FFF2-40B4-BE49-F238E27FC236}">
                <a16:creationId xmlns:a16="http://schemas.microsoft.com/office/drawing/2014/main" id="{576523C6-EAF6-4BAE-BF56-1E3D24C80B6A}"/>
              </a:ext>
            </a:extLst>
          </p:cNvPr>
          <p:cNvSpPr/>
          <p:nvPr/>
        </p:nvSpPr>
        <p:spPr>
          <a:xfrm>
            <a:off x="5990623" y="3535027"/>
            <a:ext cx="1171264" cy="629836"/>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close up of a sign&#10;&#10;Description automatically generated">
            <a:extLst>
              <a:ext uri="{FF2B5EF4-FFF2-40B4-BE49-F238E27FC236}">
                <a16:creationId xmlns:a16="http://schemas.microsoft.com/office/drawing/2014/main" id="{5C2BC173-C195-4837-865B-E401E2B88F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07534" y="2194971"/>
            <a:ext cx="2380952" cy="2380952"/>
          </a:xfrm>
          <a:prstGeom prst="rect">
            <a:avLst/>
          </a:prstGeom>
        </p:spPr>
      </p:pic>
      <p:pic>
        <p:nvPicPr>
          <p:cNvPr id="12" name="Graphic 11" descr="Checkmark">
            <a:extLst>
              <a:ext uri="{FF2B5EF4-FFF2-40B4-BE49-F238E27FC236}">
                <a16:creationId xmlns:a16="http://schemas.microsoft.com/office/drawing/2014/main" id="{35B528C7-1A05-45D8-8EAD-980F6E696DE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336243" y="4540024"/>
            <a:ext cx="605883" cy="605883"/>
          </a:xfrm>
          <a:prstGeom prst="rect">
            <a:avLst/>
          </a:prstGeom>
        </p:spPr>
      </p:pic>
      <p:sp>
        <p:nvSpPr>
          <p:cNvPr id="13" name="TextBox 12">
            <a:extLst>
              <a:ext uri="{FF2B5EF4-FFF2-40B4-BE49-F238E27FC236}">
                <a16:creationId xmlns:a16="http://schemas.microsoft.com/office/drawing/2014/main" id="{C9D44970-AEB2-40BF-8C93-00E36C578FEA}"/>
              </a:ext>
            </a:extLst>
          </p:cNvPr>
          <p:cNvSpPr txBox="1"/>
          <p:nvPr/>
        </p:nvSpPr>
        <p:spPr>
          <a:xfrm>
            <a:off x="7203423" y="4540024"/>
            <a:ext cx="857279" cy="590904"/>
          </a:xfrm>
          <a:prstGeom prst="rect">
            <a:avLst/>
          </a:prstGeom>
          <a:noFill/>
          <a:ln w="38100">
            <a:solidFill>
              <a:schemeClr val="tx1"/>
            </a:solidFill>
          </a:ln>
        </p:spPr>
        <p:txBody>
          <a:bodyPr wrap="square" rtlCol="0">
            <a:spAutoFit/>
          </a:bodyPr>
          <a:lstStyle/>
          <a:p>
            <a:endParaRPr lang="en-US" dirty="0"/>
          </a:p>
        </p:txBody>
      </p:sp>
      <p:sp>
        <p:nvSpPr>
          <p:cNvPr id="14" name="Multiplication Sign 13">
            <a:extLst>
              <a:ext uri="{FF2B5EF4-FFF2-40B4-BE49-F238E27FC236}">
                <a16:creationId xmlns:a16="http://schemas.microsoft.com/office/drawing/2014/main" id="{FDBE3D46-3C18-4869-ADDD-BC285918DBDC}"/>
              </a:ext>
            </a:extLst>
          </p:cNvPr>
          <p:cNvSpPr/>
          <p:nvPr/>
        </p:nvSpPr>
        <p:spPr>
          <a:xfrm>
            <a:off x="8466257" y="4540024"/>
            <a:ext cx="605883" cy="590904"/>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9DE42A49-82CE-49AF-9A16-D4A8BA81B669}"/>
              </a:ext>
            </a:extLst>
          </p:cNvPr>
          <p:cNvSpPr txBox="1"/>
          <p:nvPr/>
        </p:nvSpPr>
        <p:spPr>
          <a:xfrm>
            <a:off x="8340558" y="4540024"/>
            <a:ext cx="857279" cy="590904"/>
          </a:xfrm>
          <a:prstGeom prst="rect">
            <a:avLst/>
          </a:prstGeom>
          <a:noFill/>
          <a:ln w="38100">
            <a:solidFill>
              <a:schemeClr val="tx1"/>
            </a:solidFill>
          </a:ln>
        </p:spPr>
        <p:txBody>
          <a:bodyPr wrap="square" rtlCol="0">
            <a:spAutoFit/>
          </a:bodyPr>
          <a:lstStyle/>
          <a:p>
            <a:endParaRPr lang="en-US" dirty="0"/>
          </a:p>
        </p:txBody>
      </p:sp>
      <p:sp>
        <p:nvSpPr>
          <p:cNvPr id="3" name="Slide Number Placeholder 2">
            <a:extLst>
              <a:ext uri="{FF2B5EF4-FFF2-40B4-BE49-F238E27FC236}">
                <a16:creationId xmlns:a16="http://schemas.microsoft.com/office/drawing/2014/main" id="{7306976A-80B7-4B91-8683-084EAFB5C8BB}"/>
              </a:ext>
            </a:extLst>
          </p:cNvPr>
          <p:cNvSpPr>
            <a:spLocks noGrp="1"/>
          </p:cNvSpPr>
          <p:nvPr>
            <p:ph type="sldNum" sz="quarter" idx="12"/>
          </p:nvPr>
        </p:nvSpPr>
        <p:spPr/>
        <p:txBody>
          <a:bodyPr/>
          <a:lstStyle/>
          <a:p>
            <a:fld id="{87998442-DCDF-4622-933A-F9895919A1C1}" type="slidenum">
              <a:rPr lang="en-US" smtClean="0"/>
              <a:t>16</a:t>
            </a:fld>
            <a:endParaRPr lang="en-US"/>
          </a:p>
        </p:txBody>
      </p:sp>
    </p:spTree>
    <p:extLst>
      <p:ext uri="{BB962C8B-B14F-4D97-AF65-F5344CB8AC3E}">
        <p14:creationId xmlns:p14="http://schemas.microsoft.com/office/powerpoint/2010/main" val="9327356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5AB20-6F2D-4094-843F-A01404F8C790}"/>
              </a:ext>
            </a:extLst>
          </p:cNvPr>
          <p:cNvSpPr>
            <a:spLocks noGrp="1"/>
          </p:cNvSpPr>
          <p:nvPr>
            <p:ph type="title"/>
          </p:nvPr>
        </p:nvSpPr>
        <p:spPr>
          <a:xfrm>
            <a:off x="648930" y="629266"/>
            <a:ext cx="4149304" cy="2375210"/>
          </a:xfrm>
          <a:ln w="38100">
            <a:solidFill>
              <a:schemeClr val="tx1"/>
            </a:solidFill>
          </a:ln>
        </p:spPr>
        <p:txBody>
          <a:bodyPr>
            <a:normAutofit fontScale="90000"/>
          </a:bodyPr>
          <a:lstStyle/>
          <a:p>
            <a:r>
              <a:rPr lang="en-US" altLang="zh-CN" b="1" dirty="0">
                <a:solidFill>
                  <a:srgbClr val="FF0000"/>
                </a:solidFill>
                <a:latin typeface="Calibri" panose="020F0502020204030204" pitchFamily="34" charset="0"/>
                <a:cs typeface="Calibri" panose="020F0502020204030204" pitchFamily="34" charset="0"/>
              </a:rPr>
              <a:t>Our Top Performing Model Has 0.76 AUC </a:t>
            </a:r>
            <a:endParaRPr lang="en-US" b="1" dirty="0">
              <a:solidFill>
                <a:srgbClr val="FF0000"/>
              </a:solidFill>
              <a:latin typeface="Calibri" panose="020F0502020204030204" pitchFamily="34" charset="0"/>
              <a:cs typeface="Calibri" panose="020F0502020204030204" pitchFamily="34" charset="0"/>
            </a:endParaRPr>
          </a:p>
        </p:txBody>
      </p:sp>
      <p:sp>
        <p:nvSpPr>
          <p:cNvPr id="10" name="Content Placeholder 9">
            <a:extLst>
              <a:ext uri="{FF2B5EF4-FFF2-40B4-BE49-F238E27FC236}">
                <a16:creationId xmlns:a16="http://schemas.microsoft.com/office/drawing/2014/main" id="{87374E24-E86F-4BE7-8594-BB89F5244BB8}"/>
              </a:ext>
            </a:extLst>
          </p:cNvPr>
          <p:cNvSpPr>
            <a:spLocks noGrp="1"/>
          </p:cNvSpPr>
          <p:nvPr>
            <p:ph idx="1"/>
          </p:nvPr>
        </p:nvSpPr>
        <p:spPr>
          <a:xfrm>
            <a:off x="648930" y="3240866"/>
            <a:ext cx="3651466" cy="3785419"/>
          </a:xfrm>
        </p:spPr>
        <p:txBody>
          <a:bodyPr>
            <a:normAutofit/>
          </a:bodyPr>
          <a:lstStyle/>
          <a:p>
            <a:pPr>
              <a:lnSpc>
                <a:spcPct val="150000"/>
              </a:lnSpc>
            </a:pPr>
            <a:r>
              <a:rPr lang="en-US" b="1" dirty="0">
                <a:solidFill>
                  <a:srgbClr val="002060"/>
                </a:solidFill>
                <a:latin typeface="Calibri" panose="020F0502020204030204" pitchFamily="34" charset="0"/>
                <a:cs typeface="Calibri" panose="020F0502020204030204" pitchFamily="34" charset="0"/>
              </a:rPr>
              <a:t>Random Forest (0.76)</a:t>
            </a:r>
          </a:p>
          <a:p>
            <a:pPr>
              <a:lnSpc>
                <a:spcPct val="150000"/>
              </a:lnSpc>
            </a:pPr>
            <a:r>
              <a:rPr lang="en-US" b="1" dirty="0">
                <a:solidFill>
                  <a:srgbClr val="002060"/>
                </a:solidFill>
                <a:latin typeface="Calibri" panose="020F0502020204030204" pitchFamily="34" charset="0"/>
                <a:cs typeface="Calibri" panose="020F0502020204030204" pitchFamily="34" charset="0"/>
              </a:rPr>
              <a:t>Naïve Bayes (0.74)</a:t>
            </a:r>
          </a:p>
          <a:p>
            <a:pPr>
              <a:lnSpc>
                <a:spcPct val="150000"/>
              </a:lnSpc>
            </a:pPr>
            <a:r>
              <a:rPr lang="en-US" b="1" dirty="0">
                <a:solidFill>
                  <a:srgbClr val="002060"/>
                </a:solidFill>
                <a:latin typeface="Calibri" panose="020F0502020204030204" pitchFamily="34" charset="0"/>
                <a:cs typeface="Calibri" panose="020F0502020204030204" pitchFamily="34" charset="0"/>
              </a:rPr>
              <a:t>Logistic R</a:t>
            </a:r>
            <a:r>
              <a:rPr lang="en-US" altLang="zh-CN" b="1" dirty="0">
                <a:solidFill>
                  <a:srgbClr val="002060"/>
                </a:solidFill>
                <a:latin typeface="Calibri" panose="020F0502020204030204" pitchFamily="34" charset="0"/>
                <a:cs typeface="Calibri" panose="020F0502020204030204" pitchFamily="34" charset="0"/>
              </a:rPr>
              <a:t>egression (0.70)</a:t>
            </a:r>
          </a:p>
          <a:p>
            <a:pPr marL="0" indent="0">
              <a:buNone/>
            </a:pPr>
            <a:endParaRPr lang="en-US" dirty="0">
              <a:latin typeface="Calibri" panose="020F0502020204030204" pitchFamily="34" charset="0"/>
              <a:cs typeface="Calibri" panose="020F0502020204030204" pitchFamily="34" charset="0"/>
            </a:endParaRPr>
          </a:p>
          <a:p>
            <a:pPr marL="0" indent="0">
              <a:buNone/>
            </a:pPr>
            <a:endParaRPr lang="en-US" dirty="0">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CAEAC19E-483A-4685-83EB-44C509E1FD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12079" y="629266"/>
            <a:ext cx="6828829" cy="5371778"/>
          </a:xfrm>
          <a:prstGeom prst="rect">
            <a:avLst/>
          </a:prstGeom>
        </p:spPr>
      </p:pic>
      <p:sp>
        <p:nvSpPr>
          <p:cNvPr id="3" name="TextBox 2">
            <a:extLst>
              <a:ext uri="{FF2B5EF4-FFF2-40B4-BE49-F238E27FC236}">
                <a16:creationId xmlns:a16="http://schemas.microsoft.com/office/drawing/2014/main" id="{9A15D828-4B89-41B8-A45D-AB4ED4DE5D89}"/>
              </a:ext>
            </a:extLst>
          </p:cNvPr>
          <p:cNvSpPr txBox="1"/>
          <p:nvPr/>
        </p:nvSpPr>
        <p:spPr>
          <a:xfrm>
            <a:off x="7724633" y="2702257"/>
            <a:ext cx="3220871" cy="1569660"/>
          </a:xfrm>
          <a:prstGeom prst="rect">
            <a:avLst/>
          </a:prstGeom>
          <a:noFill/>
        </p:spPr>
        <p:txBody>
          <a:bodyPr wrap="square" rtlCol="0">
            <a:spAutoFit/>
          </a:bodyPr>
          <a:lstStyle/>
          <a:p>
            <a:r>
              <a:rPr lang="en-US" sz="3200" b="1" dirty="0">
                <a:latin typeface="Calibri" panose="020F0502020204030204" pitchFamily="34" charset="0"/>
                <a:cs typeface="Calibri" panose="020F0502020204030204" pitchFamily="34" charset="0"/>
              </a:rPr>
              <a:t>Area under the random forest ROC curve is AUC</a:t>
            </a:r>
          </a:p>
        </p:txBody>
      </p:sp>
      <p:sp>
        <p:nvSpPr>
          <p:cNvPr id="5" name="Slide Number Placeholder 4">
            <a:extLst>
              <a:ext uri="{FF2B5EF4-FFF2-40B4-BE49-F238E27FC236}">
                <a16:creationId xmlns:a16="http://schemas.microsoft.com/office/drawing/2014/main" id="{B97E235C-1B71-4AD6-B63C-ED81112723F3}"/>
              </a:ext>
            </a:extLst>
          </p:cNvPr>
          <p:cNvSpPr>
            <a:spLocks noGrp="1"/>
          </p:cNvSpPr>
          <p:nvPr>
            <p:ph type="sldNum" sz="quarter" idx="12"/>
          </p:nvPr>
        </p:nvSpPr>
        <p:spPr/>
        <p:txBody>
          <a:bodyPr/>
          <a:lstStyle/>
          <a:p>
            <a:fld id="{87998442-DCDF-4622-933A-F9895919A1C1}" type="slidenum">
              <a:rPr lang="en-US" smtClean="0"/>
              <a:t>17</a:t>
            </a:fld>
            <a:endParaRPr lang="en-US"/>
          </a:p>
        </p:txBody>
      </p:sp>
    </p:spTree>
    <p:extLst>
      <p:ext uri="{BB962C8B-B14F-4D97-AF65-F5344CB8AC3E}">
        <p14:creationId xmlns:p14="http://schemas.microsoft.com/office/powerpoint/2010/main" val="6442944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0470A-61F0-4DE2-97FE-B8DC18E5495E}"/>
              </a:ext>
            </a:extLst>
          </p:cNvPr>
          <p:cNvSpPr>
            <a:spLocks noGrp="1"/>
          </p:cNvSpPr>
          <p:nvPr>
            <p:ph type="title"/>
          </p:nvPr>
        </p:nvSpPr>
        <p:spPr/>
        <p:txBody>
          <a:bodyPr>
            <a:normAutofit/>
          </a:bodyPr>
          <a:lstStyle/>
          <a:p>
            <a:r>
              <a:rPr lang="en-US" sz="4000" b="1" dirty="0">
                <a:solidFill>
                  <a:srgbClr val="FF0000"/>
                </a:solidFill>
                <a:latin typeface="Calibri" panose="020F0502020204030204" pitchFamily="34" charset="0"/>
                <a:cs typeface="Calibri" panose="020F0502020204030204" pitchFamily="34" charset="0"/>
              </a:rPr>
              <a:t>Episode 3: Return of the RQs</a:t>
            </a:r>
          </a:p>
        </p:txBody>
      </p:sp>
      <p:sp>
        <p:nvSpPr>
          <p:cNvPr id="3" name="Content Placeholder 2">
            <a:extLst>
              <a:ext uri="{FF2B5EF4-FFF2-40B4-BE49-F238E27FC236}">
                <a16:creationId xmlns:a16="http://schemas.microsoft.com/office/drawing/2014/main" id="{F7F26FF2-13A6-4CEE-ABEC-6D91421689C4}"/>
              </a:ext>
            </a:extLst>
          </p:cNvPr>
          <p:cNvSpPr>
            <a:spLocks noGrp="1"/>
          </p:cNvSpPr>
          <p:nvPr>
            <p:ph idx="1"/>
          </p:nvPr>
        </p:nvSpPr>
        <p:spPr/>
        <p:txBody>
          <a:bodyPr/>
          <a:lstStyle/>
          <a:p>
            <a:r>
              <a:rPr lang="en-CA" b="1" dirty="0">
                <a:solidFill>
                  <a:schemeClr val="tx2">
                    <a:lumMod val="60000"/>
                    <a:lumOff val="40000"/>
                  </a:schemeClr>
                </a:solidFill>
                <a:latin typeface="Calibri" panose="020F0502020204030204" pitchFamily="34" charset="0"/>
                <a:cs typeface="Calibri" panose="020F0502020204030204" pitchFamily="34" charset="0"/>
              </a:rPr>
              <a:t>(RQ1): Can we accurately identify co-changes between .feature files and source code ﬁles?</a:t>
            </a:r>
          </a:p>
          <a:p>
            <a:pPr marL="0" indent="0">
              <a:buNone/>
            </a:pPr>
            <a:endParaRPr lang="en-CA" b="1" dirty="0">
              <a:solidFill>
                <a:schemeClr val="tx2">
                  <a:lumMod val="60000"/>
                  <a:lumOff val="40000"/>
                </a:schemeClr>
              </a:solidFill>
              <a:latin typeface="Calibri" panose="020F0502020204030204" pitchFamily="34" charset="0"/>
              <a:cs typeface="Calibri" panose="020F0502020204030204" pitchFamily="34" charset="0"/>
            </a:endParaRPr>
          </a:p>
          <a:p>
            <a:r>
              <a:rPr lang="en-CA" b="1" dirty="0">
                <a:solidFill>
                  <a:schemeClr val="tx2">
                    <a:lumMod val="60000"/>
                    <a:lumOff val="40000"/>
                  </a:schemeClr>
                </a:solidFill>
                <a:latin typeface="Calibri" panose="020F0502020204030204" pitchFamily="34" charset="0"/>
                <a:cs typeface="Calibri" panose="020F0502020204030204" pitchFamily="34" charset="0"/>
              </a:rPr>
              <a:t>(RQ2): Can we accurately predict when co-changes between .feature files and source code ﬁles are necessary?</a:t>
            </a:r>
          </a:p>
          <a:p>
            <a:pPr marL="0" indent="0">
              <a:buNone/>
            </a:pPr>
            <a:endParaRPr lang="en-CA" b="1" dirty="0">
              <a:latin typeface="Calibri" panose="020F0502020204030204" pitchFamily="34" charset="0"/>
              <a:cs typeface="Calibri" panose="020F0502020204030204" pitchFamily="34" charset="0"/>
            </a:endParaRPr>
          </a:p>
          <a:p>
            <a:r>
              <a:rPr lang="en-CA" b="1" dirty="0">
                <a:solidFill>
                  <a:srgbClr val="FF0000"/>
                </a:solidFill>
                <a:latin typeface="Calibri" panose="020F0502020204030204" pitchFamily="34" charset="0"/>
                <a:cs typeface="Calibri" panose="020F0502020204030204" pitchFamily="34" charset="0"/>
              </a:rPr>
              <a:t>(RQ3): </a:t>
            </a:r>
            <a:r>
              <a:rPr lang="en-CA" b="1" dirty="0">
                <a:latin typeface="Calibri" panose="020F0502020204030204" pitchFamily="34" charset="0"/>
                <a:cs typeface="Calibri" panose="020F0502020204030204" pitchFamily="34" charset="0"/>
              </a:rPr>
              <a:t>What are the most signiﬁcant characteristics for predicting co-changes between .feature files and source code files?</a:t>
            </a:r>
            <a:endParaRPr lang="en-US" b="1" dirty="0">
              <a:latin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89948AF4-B96F-4DF8-A7F1-E54020F0BAAB}"/>
              </a:ext>
            </a:extLst>
          </p:cNvPr>
          <p:cNvSpPr>
            <a:spLocks noGrp="1"/>
          </p:cNvSpPr>
          <p:nvPr>
            <p:ph type="sldNum" sz="quarter" idx="12"/>
          </p:nvPr>
        </p:nvSpPr>
        <p:spPr/>
        <p:txBody>
          <a:bodyPr/>
          <a:lstStyle/>
          <a:p>
            <a:fld id="{87998442-DCDF-4622-933A-F9895919A1C1}" type="slidenum">
              <a:rPr lang="en-US" smtClean="0"/>
              <a:t>18</a:t>
            </a:fld>
            <a:endParaRPr lang="en-US"/>
          </a:p>
        </p:txBody>
      </p:sp>
    </p:spTree>
    <p:extLst>
      <p:ext uri="{BB962C8B-B14F-4D97-AF65-F5344CB8AC3E}">
        <p14:creationId xmlns:p14="http://schemas.microsoft.com/office/powerpoint/2010/main" val="22165147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8F377-45BA-44D6-9EB9-EE3C81CD1FEB}"/>
              </a:ext>
            </a:extLst>
          </p:cNvPr>
          <p:cNvSpPr>
            <a:spLocks noGrp="1"/>
          </p:cNvSpPr>
          <p:nvPr>
            <p:ph type="title"/>
          </p:nvPr>
        </p:nvSpPr>
        <p:spPr>
          <a:xfrm>
            <a:off x="838200" y="365126"/>
            <a:ext cx="10515600" cy="1177962"/>
          </a:xfrm>
        </p:spPr>
        <p:txBody>
          <a:bodyPr>
            <a:normAutofit fontScale="90000"/>
          </a:bodyPr>
          <a:lstStyle/>
          <a:p>
            <a:r>
              <a:rPr lang="en-US" b="1" dirty="0">
                <a:solidFill>
                  <a:srgbClr val="FF0000"/>
                </a:solidFill>
                <a:latin typeface="Calibri" panose="020F0502020204030204" pitchFamily="34" charset="0"/>
                <a:cs typeface="Calibri" panose="020F0502020204030204" pitchFamily="34" charset="0"/>
              </a:rPr>
              <a:t>Obtain an AUC Value after Eliminating an Attribute</a:t>
            </a:r>
          </a:p>
        </p:txBody>
      </p:sp>
      <p:sp>
        <p:nvSpPr>
          <p:cNvPr id="7" name="Arrow: Right 6">
            <a:extLst>
              <a:ext uri="{FF2B5EF4-FFF2-40B4-BE49-F238E27FC236}">
                <a16:creationId xmlns:a16="http://schemas.microsoft.com/office/drawing/2014/main" id="{4E68D401-AD12-412F-87C0-06811CD4DD04}"/>
              </a:ext>
            </a:extLst>
          </p:cNvPr>
          <p:cNvSpPr/>
          <p:nvPr/>
        </p:nvSpPr>
        <p:spPr>
          <a:xfrm>
            <a:off x="3696387" y="3622771"/>
            <a:ext cx="1294991" cy="447224"/>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TextBox 7">
            <a:extLst>
              <a:ext uri="{FF2B5EF4-FFF2-40B4-BE49-F238E27FC236}">
                <a16:creationId xmlns:a16="http://schemas.microsoft.com/office/drawing/2014/main" id="{B0AEF0CA-8712-46EC-9D91-028AB895B4A7}"/>
              </a:ext>
            </a:extLst>
          </p:cNvPr>
          <p:cNvSpPr txBox="1"/>
          <p:nvPr/>
        </p:nvSpPr>
        <p:spPr>
          <a:xfrm>
            <a:off x="9158754" y="3199971"/>
            <a:ext cx="2611120" cy="1446550"/>
          </a:xfrm>
          <a:prstGeom prst="rect">
            <a:avLst/>
          </a:prstGeom>
          <a:noFill/>
        </p:spPr>
        <p:txBody>
          <a:bodyPr wrap="square" rtlCol="0">
            <a:spAutoFit/>
          </a:bodyPr>
          <a:lstStyle/>
          <a:p>
            <a:r>
              <a:rPr lang="en-US" sz="4400" b="1" dirty="0">
                <a:latin typeface="Calibri" panose="020F0502020204030204" pitchFamily="34" charset="0"/>
                <a:cs typeface="Calibri" panose="020F0502020204030204" pitchFamily="34" charset="0"/>
              </a:rPr>
              <a:t>AUC Decrease?</a:t>
            </a:r>
          </a:p>
        </p:txBody>
      </p:sp>
      <p:sp>
        <p:nvSpPr>
          <p:cNvPr id="9" name="Arrow: Right 8">
            <a:extLst>
              <a:ext uri="{FF2B5EF4-FFF2-40B4-BE49-F238E27FC236}">
                <a16:creationId xmlns:a16="http://schemas.microsoft.com/office/drawing/2014/main" id="{28117521-1EB2-45B2-BBF9-D8F5BEDC851D}"/>
              </a:ext>
            </a:extLst>
          </p:cNvPr>
          <p:cNvSpPr/>
          <p:nvPr/>
        </p:nvSpPr>
        <p:spPr>
          <a:xfrm>
            <a:off x="7674686" y="3622771"/>
            <a:ext cx="1294991" cy="447224"/>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4" name="Graphic 3" descr="Forest scene">
            <a:extLst>
              <a:ext uri="{FF2B5EF4-FFF2-40B4-BE49-F238E27FC236}">
                <a16:creationId xmlns:a16="http://schemas.microsoft.com/office/drawing/2014/main" id="{D5B00FA9-7A18-46D4-B170-4F79AFC0337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2632328">
            <a:off x="6414047" y="3405678"/>
            <a:ext cx="914400" cy="914400"/>
          </a:xfrm>
          <a:prstGeom prst="rect">
            <a:avLst/>
          </a:prstGeom>
        </p:spPr>
      </p:pic>
      <p:pic>
        <p:nvPicPr>
          <p:cNvPr id="11" name="Graphic 10" descr="Fir tree">
            <a:extLst>
              <a:ext uri="{FF2B5EF4-FFF2-40B4-BE49-F238E27FC236}">
                <a16:creationId xmlns:a16="http://schemas.microsoft.com/office/drawing/2014/main" id="{15F6F9D3-FCC6-4D9F-8E26-B39273E232E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001572" y="2408277"/>
            <a:ext cx="914400" cy="914400"/>
          </a:xfrm>
          <a:prstGeom prst="rect">
            <a:avLst/>
          </a:prstGeom>
        </p:spPr>
      </p:pic>
      <p:pic>
        <p:nvPicPr>
          <p:cNvPr id="14" name="Graphic 13" descr="Deciduous tree">
            <a:extLst>
              <a:ext uri="{FF2B5EF4-FFF2-40B4-BE49-F238E27FC236}">
                <a16:creationId xmlns:a16="http://schemas.microsoft.com/office/drawing/2014/main" id="{3F0BEC62-2B8C-4FC0-841A-7A16A881509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2518574">
            <a:off x="5876147" y="2596756"/>
            <a:ext cx="914400" cy="914400"/>
          </a:xfrm>
          <a:prstGeom prst="rect">
            <a:avLst/>
          </a:prstGeom>
        </p:spPr>
      </p:pic>
      <p:pic>
        <p:nvPicPr>
          <p:cNvPr id="16" name="Graphic 15" descr="Dice ">
            <a:extLst>
              <a:ext uri="{FF2B5EF4-FFF2-40B4-BE49-F238E27FC236}">
                <a16:creationId xmlns:a16="http://schemas.microsoft.com/office/drawing/2014/main" id="{B97CBC67-F982-4A0A-B4A4-21A78299A56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052954" y="3041295"/>
            <a:ext cx="2057400" cy="2057400"/>
          </a:xfrm>
          <a:prstGeom prst="rect">
            <a:avLst/>
          </a:prstGeom>
        </p:spPr>
      </p:pic>
      <p:sp>
        <p:nvSpPr>
          <p:cNvPr id="3" name="TextBox 2">
            <a:extLst>
              <a:ext uri="{FF2B5EF4-FFF2-40B4-BE49-F238E27FC236}">
                <a16:creationId xmlns:a16="http://schemas.microsoft.com/office/drawing/2014/main" id="{B0E4CB85-C57C-4288-BE1A-DCE25AE08AEB}"/>
              </a:ext>
            </a:extLst>
          </p:cNvPr>
          <p:cNvSpPr txBox="1"/>
          <p:nvPr/>
        </p:nvSpPr>
        <p:spPr>
          <a:xfrm>
            <a:off x="482504" y="2145363"/>
            <a:ext cx="3456014" cy="4401205"/>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sz="2800" b="1" dirty="0">
                <a:latin typeface="Calibri" panose="020F0502020204030204" pitchFamily="34" charset="0"/>
                <a:cs typeface="Calibri" panose="020F0502020204030204" pitchFamily="34" charset="0"/>
              </a:rPr>
              <a:t>Source file added</a:t>
            </a:r>
          </a:p>
          <a:p>
            <a:pPr marL="457200" indent="-457200">
              <a:lnSpc>
                <a:spcPct val="150000"/>
              </a:lnSpc>
              <a:buFont typeface="Arial" panose="020B0604020202020204" pitchFamily="34" charset="0"/>
              <a:buChar char="•"/>
            </a:pPr>
            <a:r>
              <a:rPr lang="en-US" sz="2800" b="1" dirty="0">
                <a:latin typeface="Calibri" panose="020F0502020204030204" pitchFamily="34" charset="0"/>
                <a:cs typeface="Calibri" panose="020F0502020204030204" pitchFamily="34" charset="0"/>
              </a:rPr>
              <a:t>Test file added</a:t>
            </a:r>
          </a:p>
          <a:p>
            <a:pPr marL="457200" indent="-457200">
              <a:lnSpc>
                <a:spcPct val="150000"/>
              </a:lnSpc>
              <a:buFont typeface="Arial" panose="020B0604020202020204" pitchFamily="34" charset="0"/>
              <a:buChar char="•"/>
            </a:pPr>
            <a:r>
              <a:rPr lang="en-US" sz="2800" b="1" dirty="0">
                <a:latin typeface="Calibri" panose="020F0502020204030204" pitchFamily="34" charset="0"/>
                <a:cs typeface="Calibri" panose="020F0502020204030204" pitchFamily="34" charset="0"/>
              </a:rPr>
              <a:t>Other file added</a:t>
            </a:r>
          </a:p>
          <a:p>
            <a:pPr marL="457200" indent="-457200">
              <a:lnSpc>
                <a:spcPct val="150000"/>
              </a:lnSpc>
              <a:buFont typeface="Arial" panose="020B0604020202020204" pitchFamily="34" charset="0"/>
              <a:buChar char="•"/>
            </a:pPr>
            <a:r>
              <a:rPr lang="en-US" sz="2800" b="1" dirty="0">
                <a:latin typeface="Calibri" panose="020F0502020204030204" pitchFamily="34" charset="0"/>
                <a:cs typeface="Calibri" panose="020F0502020204030204" pitchFamily="34" charset="0"/>
              </a:rPr>
              <a:t>Source file modified</a:t>
            </a:r>
          </a:p>
          <a:p>
            <a:pPr marL="457200" indent="-457200">
              <a:lnSpc>
                <a:spcPct val="150000"/>
              </a:lnSpc>
              <a:buFont typeface="Arial" panose="020B0604020202020204" pitchFamily="34" charset="0"/>
              <a:buChar char="•"/>
            </a:pPr>
            <a:r>
              <a:rPr lang="en-US" sz="2800" b="1" dirty="0">
                <a:latin typeface="Calibri" panose="020F0502020204030204" pitchFamily="34" charset="0"/>
                <a:cs typeface="Calibri" panose="020F0502020204030204" pitchFamily="34" charset="0"/>
              </a:rPr>
              <a:t>Test file modified</a:t>
            </a:r>
          </a:p>
          <a:p>
            <a:endParaRPr lang="en-CA" sz="2800" dirty="0">
              <a:latin typeface="Calibri" panose="020F0502020204030204" pitchFamily="34" charset="0"/>
              <a:cs typeface="Calibri" panose="020F0502020204030204" pitchFamily="34" charset="0"/>
            </a:endParaRPr>
          </a:p>
        </p:txBody>
      </p:sp>
      <p:cxnSp>
        <p:nvCxnSpPr>
          <p:cNvPr id="12" name="Straight Connector 11">
            <a:extLst>
              <a:ext uri="{FF2B5EF4-FFF2-40B4-BE49-F238E27FC236}">
                <a16:creationId xmlns:a16="http://schemas.microsoft.com/office/drawing/2014/main" id="{0DC677D7-5197-49E1-B9D1-1151E89367A5}"/>
              </a:ext>
            </a:extLst>
          </p:cNvPr>
          <p:cNvCxnSpPr/>
          <p:nvPr/>
        </p:nvCxnSpPr>
        <p:spPr>
          <a:xfrm>
            <a:off x="950563" y="2558094"/>
            <a:ext cx="268637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42B169DF-FFB4-49E9-A150-8995CE8BCE58}"/>
              </a:ext>
            </a:extLst>
          </p:cNvPr>
          <p:cNvSpPr>
            <a:spLocks noGrp="1"/>
          </p:cNvSpPr>
          <p:nvPr>
            <p:ph type="sldNum" sz="quarter" idx="12"/>
          </p:nvPr>
        </p:nvSpPr>
        <p:spPr/>
        <p:txBody>
          <a:bodyPr/>
          <a:lstStyle/>
          <a:p>
            <a:fld id="{87998442-DCDF-4622-933A-F9895919A1C1}" type="slidenum">
              <a:rPr lang="en-US" smtClean="0"/>
              <a:t>19</a:t>
            </a:fld>
            <a:endParaRPr lang="en-US"/>
          </a:p>
        </p:txBody>
      </p:sp>
    </p:spTree>
    <p:extLst>
      <p:ext uri="{BB962C8B-B14F-4D97-AF65-F5344CB8AC3E}">
        <p14:creationId xmlns:p14="http://schemas.microsoft.com/office/powerpoint/2010/main" val="3430419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D285A-A906-4743-8BE3-5A056EDF20BF}"/>
              </a:ext>
            </a:extLst>
          </p:cNvPr>
          <p:cNvSpPr>
            <a:spLocks noGrp="1"/>
          </p:cNvSpPr>
          <p:nvPr>
            <p:ph type="title"/>
          </p:nvPr>
        </p:nvSpPr>
        <p:spPr>
          <a:xfrm>
            <a:off x="838200" y="365125"/>
            <a:ext cx="10515600" cy="1325563"/>
          </a:xfrm>
        </p:spPr>
        <p:txBody>
          <a:bodyPr>
            <a:noAutofit/>
          </a:bodyPr>
          <a:lstStyle/>
          <a:p>
            <a:r>
              <a:rPr lang="en-CA" sz="4000" b="1" dirty="0">
                <a:solidFill>
                  <a:srgbClr val="FF0000"/>
                </a:solidFill>
                <a:latin typeface="Calibri" panose="020F0502020204030204" pitchFamily="34" charset="0"/>
                <a:cs typeface="Calibri" panose="020F0502020204030204" pitchFamily="34" charset="0"/>
              </a:rPr>
              <a:t>Behavior Driven Development (BDD) is a New Style of Testing Strategy Based on Test Driven Development</a:t>
            </a:r>
            <a:endParaRPr lang="en-US" sz="4000" b="1" dirty="0">
              <a:solidFill>
                <a:srgbClr val="FF0000"/>
              </a:solidFill>
              <a:latin typeface="Calibri" panose="020F0502020204030204" pitchFamily="34" charset="0"/>
              <a:cs typeface="Calibri" panose="020F0502020204030204" pitchFamily="34" charset="0"/>
            </a:endParaRPr>
          </a:p>
        </p:txBody>
      </p:sp>
      <p:sp>
        <p:nvSpPr>
          <p:cNvPr id="6" name="Content Placeholder 5">
            <a:extLst>
              <a:ext uri="{FF2B5EF4-FFF2-40B4-BE49-F238E27FC236}">
                <a16:creationId xmlns:a16="http://schemas.microsoft.com/office/drawing/2014/main" id="{7575B966-219F-40A9-AE5A-40567980C7B6}"/>
              </a:ext>
            </a:extLst>
          </p:cNvPr>
          <p:cNvSpPr>
            <a:spLocks noGrp="1"/>
          </p:cNvSpPr>
          <p:nvPr>
            <p:ph idx="1"/>
          </p:nvPr>
        </p:nvSpPr>
        <p:spPr>
          <a:xfrm>
            <a:off x="618049" y="2152994"/>
            <a:ext cx="4616167" cy="911396"/>
          </a:xfrm>
        </p:spPr>
        <p:txBody>
          <a:bodyPr/>
          <a:lstStyle/>
          <a:p>
            <a:pPr marL="0" indent="0">
              <a:buNone/>
            </a:pPr>
            <a:r>
              <a:rPr lang="en-US" b="1" dirty="0">
                <a:solidFill>
                  <a:schemeClr val="accent1">
                    <a:lumMod val="50000"/>
                  </a:schemeClr>
                </a:solidFill>
                <a:latin typeface="Calibri" panose="020F0502020204030204" pitchFamily="34" charset="0"/>
                <a:cs typeface="Calibri" panose="020F0502020204030204" pitchFamily="34" charset="0"/>
              </a:rPr>
              <a:t>Traditional Testing Strategies</a:t>
            </a:r>
          </a:p>
        </p:txBody>
      </p:sp>
      <p:sp>
        <p:nvSpPr>
          <p:cNvPr id="10" name="Flowchart: Process 9">
            <a:extLst>
              <a:ext uri="{FF2B5EF4-FFF2-40B4-BE49-F238E27FC236}">
                <a16:creationId xmlns:a16="http://schemas.microsoft.com/office/drawing/2014/main" id="{5960BD4B-5011-497E-9B1F-B121AC2A652E}"/>
              </a:ext>
            </a:extLst>
          </p:cNvPr>
          <p:cNvSpPr/>
          <p:nvPr/>
        </p:nvSpPr>
        <p:spPr>
          <a:xfrm>
            <a:off x="2224875" y="3284161"/>
            <a:ext cx="1185712" cy="1618469"/>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n w="0"/>
                <a:solidFill>
                  <a:schemeClr val="tx1"/>
                </a:solidFill>
                <a:latin typeface="Calibri" panose="020F0502020204030204" pitchFamily="34" charset="0"/>
                <a:cs typeface="Calibri" panose="020F0502020204030204" pitchFamily="34" charset="0"/>
              </a:rPr>
              <a:t>Execute tests</a:t>
            </a:r>
          </a:p>
        </p:txBody>
      </p:sp>
      <p:cxnSp>
        <p:nvCxnSpPr>
          <p:cNvPr id="24" name="Connector: Elbow 23">
            <a:extLst>
              <a:ext uri="{FF2B5EF4-FFF2-40B4-BE49-F238E27FC236}">
                <a16:creationId xmlns:a16="http://schemas.microsoft.com/office/drawing/2014/main" id="{15334721-2CC8-404C-A68D-7796FC102031}"/>
              </a:ext>
            </a:extLst>
          </p:cNvPr>
          <p:cNvCxnSpPr>
            <a:cxnSpLocks/>
            <a:stCxn id="42" idx="3"/>
            <a:endCxn id="10" idx="1"/>
          </p:cNvCxnSpPr>
          <p:nvPr/>
        </p:nvCxnSpPr>
        <p:spPr>
          <a:xfrm>
            <a:off x="1934251" y="3491776"/>
            <a:ext cx="290624" cy="601620"/>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A82A4288-CAFE-4410-8248-3F1C0B01FD42}"/>
              </a:ext>
            </a:extLst>
          </p:cNvPr>
          <p:cNvCxnSpPr>
            <a:cxnSpLocks/>
            <a:stCxn id="43" idx="3"/>
            <a:endCxn id="10" idx="1"/>
          </p:cNvCxnSpPr>
          <p:nvPr/>
        </p:nvCxnSpPr>
        <p:spPr>
          <a:xfrm flipV="1">
            <a:off x="1934250" y="4093396"/>
            <a:ext cx="290625" cy="615088"/>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Content Placeholder 5">
            <a:extLst>
              <a:ext uri="{FF2B5EF4-FFF2-40B4-BE49-F238E27FC236}">
                <a16:creationId xmlns:a16="http://schemas.microsoft.com/office/drawing/2014/main" id="{FBD3BA20-82F0-4B88-B78A-90FD55F3A1FC}"/>
              </a:ext>
            </a:extLst>
          </p:cNvPr>
          <p:cNvSpPr txBox="1">
            <a:spLocks/>
          </p:cNvSpPr>
          <p:nvPr/>
        </p:nvSpPr>
        <p:spPr>
          <a:xfrm>
            <a:off x="5407074" y="2152994"/>
            <a:ext cx="5064610" cy="68497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solidFill>
                  <a:schemeClr val="accent1">
                    <a:lumMod val="50000"/>
                  </a:schemeClr>
                </a:solidFill>
                <a:latin typeface="Calibri" panose="020F0502020204030204" pitchFamily="34" charset="0"/>
                <a:cs typeface="Calibri" panose="020F0502020204030204" pitchFamily="34" charset="0"/>
              </a:rPr>
              <a:t>Behavior Driven Development </a:t>
            </a:r>
          </a:p>
        </p:txBody>
      </p:sp>
      <p:cxnSp>
        <p:nvCxnSpPr>
          <p:cNvPr id="53" name="Straight Arrow Connector 52">
            <a:extLst>
              <a:ext uri="{FF2B5EF4-FFF2-40B4-BE49-F238E27FC236}">
                <a16:creationId xmlns:a16="http://schemas.microsoft.com/office/drawing/2014/main" id="{5708F66B-AA4A-4B46-803D-E85F7A2FED20}"/>
              </a:ext>
            </a:extLst>
          </p:cNvPr>
          <p:cNvCxnSpPr>
            <a:cxnSpLocks/>
            <a:stCxn id="10" idx="3"/>
            <a:endCxn id="56" idx="1"/>
          </p:cNvCxnSpPr>
          <p:nvPr/>
        </p:nvCxnSpPr>
        <p:spPr>
          <a:xfrm flipV="1">
            <a:off x="3410587" y="4085396"/>
            <a:ext cx="252845" cy="8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6" name="Flowchart: Process 55">
            <a:extLst>
              <a:ext uri="{FF2B5EF4-FFF2-40B4-BE49-F238E27FC236}">
                <a16:creationId xmlns:a16="http://schemas.microsoft.com/office/drawing/2014/main" id="{016356CA-C04F-48DE-BB58-9F52E72B5DB0}"/>
              </a:ext>
            </a:extLst>
          </p:cNvPr>
          <p:cNvSpPr/>
          <p:nvPr/>
        </p:nvSpPr>
        <p:spPr>
          <a:xfrm>
            <a:off x="3663432" y="3268161"/>
            <a:ext cx="1168648" cy="1634469"/>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n w="0"/>
                <a:solidFill>
                  <a:schemeClr val="tx1"/>
                </a:solidFill>
                <a:latin typeface="Calibri" panose="020F0502020204030204" pitchFamily="34" charset="0"/>
                <a:cs typeface="Calibri" panose="020F0502020204030204" pitchFamily="34" charset="0"/>
              </a:rPr>
              <a:t>Fix bugs</a:t>
            </a:r>
          </a:p>
        </p:txBody>
      </p:sp>
      <p:sp>
        <p:nvSpPr>
          <p:cNvPr id="68" name="Flowchart: Process 67">
            <a:extLst>
              <a:ext uri="{FF2B5EF4-FFF2-40B4-BE49-F238E27FC236}">
                <a16:creationId xmlns:a16="http://schemas.microsoft.com/office/drawing/2014/main" id="{CC4F87B6-028A-4FCF-BCA8-BD8D196971C1}"/>
              </a:ext>
            </a:extLst>
          </p:cNvPr>
          <p:cNvSpPr/>
          <p:nvPr/>
        </p:nvSpPr>
        <p:spPr>
          <a:xfrm>
            <a:off x="7129543" y="3268161"/>
            <a:ext cx="1490071" cy="1634469"/>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n w="0"/>
                <a:solidFill>
                  <a:schemeClr val="tx1"/>
                </a:solidFill>
                <a:latin typeface="Calibri" panose="020F0502020204030204" pitchFamily="34" charset="0"/>
                <a:cs typeface="Calibri" panose="020F0502020204030204" pitchFamily="34" charset="0"/>
              </a:rPr>
              <a:t>Combine behaviors</a:t>
            </a:r>
          </a:p>
        </p:txBody>
      </p:sp>
      <p:cxnSp>
        <p:nvCxnSpPr>
          <p:cNvPr id="69" name="Straight Arrow Connector 68">
            <a:extLst>
              <a:ext uri="{FF2B5EF4-FFF2-40B4-BE49-F238E27FC236}">
                <a16:creationId xmlns:a16="http://schemas.microsoft.com/office/drawing/2014/main" id="{13E75587-9C70-4095-85A0-67E78DD8E386}"/>
              </a:ext>
            </a:extLst>
          </p:cNvPr>
          <p:cNvCxnSpPr>
            <a:cxnSpLocks/>
            <a:stCxn id="68" idx="3"/>
            <a:endCxn id="70" idx="1"/>
          </p:cNvCxnSpPr>
          <p:nvPr/>
        </p:nvCxnSpPr>
        <p:spPr>
          <a:xfrm>
            <a:off x="8619614" y="4085396"/>
            <a:ext cx="21153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0" name="Flowchart: Process 69">
            <a:extLst>
              <a:ext uri="{FF2B5EF4-FFF2-40B4-BE49-F238E27FC236}">
                <a16:creationId xmlns:a16="http://schemas.microsoft.com/office/drawing/2014/main" id="{B9EE3996-6B8C-4FEC-80B8-3CF4DFE65926}"/>
              </a:ext>
            </a:extLst>
          </p:cNvPr>
          <p:cNvSpPr/>
          <p:nvPr/>
        </p:nvSpPr>
        <p:spPr>
          <a:xfrm>
            <a:off x="8831149" y="3268161"/>
            <a:ext cx="1448203" cy="1634469"/>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n w="0"/>
                <a:solidFill>
                  <a:schemeClr val="tx1"/>
                </a:solidFill>
                <a:latin typeface="Calibri" panose="020F0502020204030204" pitchFamily="34" charset="0"/>
                <a:cs typeface="Calibri" panose="020F0502020204030204" pitchFamily="34" charset="0"/>
              </a:rPr>
              <a:t>Construct scenarios</a:t>
            </a:r>
          </a:p>
        </p:txBody>
      </p:sp>
      <p:cxnSp>
        <p:nvCxnSpPr>
          <p:cNvPr id="98" name="Straight Arrow Connector 97">
            <a:extLst>
              <a:ext uri="{FF2B5EF4-FFF2-40B4-BE49-F238E27FC236}">
                <a16:creationId xmlns:a16="http://schemas.microsoft.com/office/drawing/2014/main" id="{5CF129BC-582B-466B-B7F6-E4A6FBD26A74}"/>
              </a:ext>
            </a:extLst>
          </p:cNvPr>
          <p:cNvCxnSpPr>
            <a:cxnSpLocks/>
            <a:stCxn id="70" idx="3"/>
            <a:endCxn id="64" idx="1"/>
          </p:cNvCxnSpPr>
          <p:nvPr/>
        </p:nvCxnSpPr>
        <p:spPr>
          <a:xfrm flipV="1">
            <a:off x="10279352" y="4083997"/>
            <a:ext cx="211535" cy="139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7" name="Graphic 6" descr="Programmer">
            <a:extLst>
              <a:ext uri="{FF2B5EF4-FFF2-40B4-BE49-F238E27FC236}">
                <a16:creationId xmlns:a16="http://schemas.microsoft.com/office/drawing/2014/main" id="{3A34358F-7C7B-4037-817D-6A69E7894FB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200" y="5543341"/>
            <a:ext cx="914400" cy="914400"/>
          </a:xfrm>
          <a:prstGeom prst="rect">
            <a:avLst/>
          </a:prstGeom>
        </p:spPr>
      </p:pic>
      <p:pic>
        <p:nvPicPr>
          <p:cNvPr id="11" name="Graphic 10" descr="Office worker">
            <a:extLst>
              <a:ext uri="{FF2B5EF4-FFF2-40B4-BE49-F238E27FC236}">
                <a16:creationId xmlns:a16="http://schemas.microsoft.com/office/drawing/2014/main" id="{A0B270C4-E9DE-44C8-AB83-D9C9AFBB439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435667" y="5578475"/>
            <a:ext cx="914400" cy="914400"/>
          </a:xfrm>
          <a:prstGeom prst="rect">
            <a:avLst/>
          </a:prstGeom>
        </p:spPr>
      </p:pic>
      <p:pic>
        <p:nvPicPr>
          <p:cNvPr id="27" name="Graphic 26" descr="Programmer">
            <a:extLst>
              <a:ext uri="{FF2B5EF4-FFF2-40B4-BE49-F238E27FC236}">
                <a16:creationId xmlns:a16="http://schemas.microsoft.com/office/drawing/2014/main" id="{0BB7F483-C42E-4298-BC92-110B7173F66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272670" y="5543341"/>
            <a:ext cx="914400" cy="914400"/>
          </a:xfrm>
          <a:prstGeom prst="rect">
            <a:avLst/>
          </a:prstGeom>
        </p:spPr>
      </p:pic>
      <p:pic>
        <p:nvPicPr>
          <p:cNvPr id="28" name="Graphic 27" descr="Spider web">
            <a:extLst>
              <a:ext uri="{FF2B5EF4-FFF2-40B4-BE49-F238E27FC236}">
                <a16:creationId xmlns:a16="http://schemas.microsoft.com/office/drawing/2014/main" id="{0C3BFFA3-86EE-40DE-B6A6-36FCA227CB8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040641" y="5596508"/>
            <a:ext cx="914400" cy="914400"/>
          </a:xfrm>
          <a:prstGeom prst="rect">
            <a:avLst/>
          </a:prstGeom>
        </p:spPr>
      </p:pic>
      <p:pic>
        <p:nvPicPr>
          <p:cNvPr id="29" name="Graphic 28" descr="Bug under magnifying glass">
            <a:extLst>
              <a:ext uri="{FF2B5EF4-FFF2-40B4-BE49-F238E27FC236}">
                <a16:creationId xmlns:a16="http://schemas.microsoft.com/office/drawing/2014/main" id="{D9F7A239-F1F3-4D8C-A71E-FB2B1028815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383250" y="5624512"/>
            <a:ext cx="914400" cy="914400"/>
          </a:xfrm>
          <a:prstGeom prst="rect">
            <a:avLst/>
          </a:prstGeom>
        </p:spPr>
      </p:pic>
      <p:cxnSp>
        <p:nvCxnSpPr>
          <p:cNvPr id="5" name="Straight Connector 4">
            <a:extLst>
              <a:ext uri="{FF2B5EF4-FFF2-40B4-BE49-F238E27FC236}">
                <a16:creationId xmlns:a16="http://schemas.microsoft.com/office/drawing/2014/main" id="{F66CA8EB-2B6A-45D7-BDFD-8E1BEDCA4DB4}"/>
              </a:ext>
            </a:extLst>
          </p:cNvPr>
          <p:cNvCxnSpPr/>
          <p:nvPr/>
        </p:nvCxnSpPr>
        <p:spPr>
          <a:xfrm>
            <a:off x="5122704" y="1690688"/>
            <a:ext cx="0" cy="4977741"/>
          </a:xfrm>
          <a:prstGeom prst="line">
            <a:avLst/>
          </a:prstGeom>
          <a:ln w="38100">
            <a:solidFill>
              <a:srgbClr val="C00000"/>
            </a:solidFill>
            <a:prstDash val="lgDash"/>
          </a:ln>
        </p:spPr>
        <p:style>
          <a:lnRef idx="1">
            <a:schemeClr val="accent1"/>
          </a:lnRef>
          <a:fillRef idx="0">
            <a:schemeClr val="accent1"/>
          </a:fillRef>
          <a:effectRef idx="0">
            <a:schemeClr val="accent1"/>
          </a:effectRef>
          <a:fontRef idx="minor">
            <a:schemeClr val="tx1"/>
          </a:fontRef>
        </p:style>
      </p:cxnSp>
      <p:pic>
        <p:nvPicPr>
          <p:cNvPr id="31" name="Graphic 30" descr="Bug under magnifying glass">
            <a:extLst>
              <a:ext uri="{FF2B5EF4-FFF2-40B4-BE49-F238E27FC236}">
                <a16:creationId xmlns:a16="http://schemas.microsoft.com/office/drawing/2014/main" id="{208A6F1B-F13E-4DAB-B0E9-133F5B88E39B}"/>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644544" y="5543341"/>
            <a:ext cx="914400" cy="914400"/>
          </a:xfrm>
          <a:prstGeom prst="rect">
            <a:avLst/>
          </a:prstGeom>
        </p:spPr>
      </p:pic>
      <p:pic>
        <p:nvPicPr>
          <p:cNvPr id="12" name="Graphic 11" descr="Classroom">
            <a:extLst>
              <a:ext uri="{FF2B5EF4-FFF2-40B4-BE49-F238E27FC236}">
                <a16:creationId xmlns:a16="http://schemas.microsoft.com/office/drawing/2014/main" id="{FC178DEF-BF4D-41D4-ACB0-75A06F4AAFCE}"/>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741647" y="5578475"/>
            <a:ext cx="914400" cy="914400"/>
          </a:xfrm>
          <a:prstGeom prst="rect">
            <a:avLst/>
          </a:prstGeom>
        </p:spPr>
      </p:pic>
      <p:pic>
        <p:nvPicPr>
          <p:cNvPr id="14" name="Graphic 13" descr="Line arrow: Slight curve">
            <a:extLst>
              <a:ext uri="{FF2B5EF4-FFF2-40B4-BE49-F238E27FC236}">
                <a16:creationId xmlns:a16="http://schemas.microsoft.com/office/drawing/2014/main" id="{8436EE74-1555-4E98-B918-D46BA4475FA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734029" y="5763112"/>
            <a:ext cx="719191" cy="639617"/>
          </a:xfrm>
          <a:prstGeom prst="rect">
            <a:avLst/>
          </a:prstGeom>
        </p:spPr>
      </p:pic>
      <p:pic>
        <p:nvPicPr>
          <p:cNvPr id="36" name="Graphic 35" descr="Line arrow: Slight curve">
            <a:extLst>
              <a:ext uri="{FF2B5EF4-FFF2-40B4-BE49-F238E27FC236}">
                <a16:creationId xmlns:a16="http://schemas.microsoft.com/office/drawing/2014/main" id="{38AAF34E-0CD1-4339-8E37-9B53A425DE9C}"/>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290223" y="5761903"/>
            <a:ext cx="719191" cy="639617"/>
          </a:xfrm>
          <a:prstGeom prst="rect">
            <a:avLst/>
          </a:prstGeom>
        </p:spPr>
      </p:pic>
      <p:pic>
        <p:nvPicPr>
          <p:cNvPr id="40" name="Graphic 39" descr="Line arrow: Slight curve">
            <a:extLst>
              <a:ext uri="{FF2B5EF4-FFF2-40B4-BE49-F238E27FC236}">
                <a16:creationId xmlns:a16="http://schemas.microsoft.com/office/drawing/2014/main" id="{5FBD6217-620F-479B-BD7E-FEEF85E5C218}"/>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7545048" y="5778349"/>
            <a:ext cx="719191" cy="639617"/>
          </a:xfrm>
          <a:prstGeom prst="rect">
            <a:avLst/>
          </a:prstGeom>
        </p:spPr>
      </p:pic>
      <p:pic>
        <p:nvPicPr>
          <p:cNvPr id="41" name="Graphic 40" descr="Line arrow: Slight curve">
            <a:extLst>
              <a:ext uri="{FF2B5EF4-FFF2-40B4-BE49-F238E27FC236}">
                <a16:creationId xmlns:a16="http://schemas.microsoft.com/office/drawing/2014/main" id="{DD83B43D-6536-4AF0-B653-A7BF2F35FCB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9871799" y="5721895"/>
            <a:ext cx="719191" cy="639617"/>
          </a:xfrm>
          <a:prstGeom prst="rect">
            <a:avLst/>
          </a:prstGeom>
        </p:spPr>
      </p:pic>
      <p:sp>
        <p:nvSpPr>
          <p:cNvPr id="3" name="Slide Number Placeholder 2">
            <a:extLst>
              <a:ext uri="{FF2B5EF4-FFF2-40B4-BE49-F238E27FC236}">
                <a16:creationId xmlns:a16="http://schemas.microsoft.com/office/drawing/2014/main" id="{9FB5D38F-217F-48DD-AC19-6E79477FE59C}"/>
              </a:ext>
            </a:extLst>
          </p:cNvPr>
          <p:cNvSpPr>
            <a:spLocks noGrp="1"/>
          </p:cNvSpPr>
          <p:nvPr>
            <p:ph type="sldNum" sz="quarter" idx="12"/>
          </p:nvPr>
        </p:nvSpPr>
        <p:spPr/>
        <p:txBody>
          <a:bodyPr/>
          <a:lstStyle/>
          <a:p>
            <a:fld id="{87998442-DCDF-4622-933A-F9895919A1C1}" type="slidenum">
              <a:rPr lang="en-US" smtClean="0"/>
              <a:t>2</a:t>
            </a:fld>
            <a:endParaRPr lang="en-US"/>
          </a:p>
        </p:txBody>
      </p:sp>
      <p:sp>
        <p:nvSpPr>
          <p:cNvPr id="42" name="Flowchart: Multidocument 41">
            <a:extLst>
              <a:ext uri="{FF2B5EF4-FFF2-40B4-BE49-F238E27FC236}">
                <a16:creationId xmlns:a16="http://schemas.microsoft.com/office/drawing/2014/main" id="{5E4841CF-2BD0-435A-82AF-00FB2EB4C190}"/>
              </a:ext>
            </a:extLst>
          </p:cNvPr>
          <p:cNvSpPr/>
          <p:nvPr/>
        </p:nvSpPr>
        <p:spPr>
          <a:xfrm>
            <a:off x="392544" y="2990101"/>
            <a:ext cx="1541707" cy="1003349"/>
          </a:xfrm>
          <a:prstGeom prst="flowChartMultidocumen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latin typeface="Calibri" panose="020F0502020204030204" pitchFamily="34" charset="0"/>
                <a:cs typeface="Calibri" panose="020F0502020204030204" pitchFamily="34" charset="0"/>
              </a:rPr>
              <a:t>Test suites</a:t>
            </a:r>
          </a:p>
        </p:txBody>
      </p:sp>
      <p:sp>
        <p:nvSpPr>
          <p:cNvPr id="43" name="Flowchart: Multidocument 42">
            <a:extLst>
              <a:ext uri="{FF2B5EF4-FFF2-40B4-BE49-F238E27FC236}">
                <a16:creationId xmlns:a16="http://schemas.microsoft.com/office/drawing/2014/main" id="{A92C4BD9-8417-493A-A602-C071EF3DA53D}"/>
              </a:ext>
            </a:extLst>
          </p:cNvPr>
          <p:cNvSpPr/>
          <p:nvPr/>
        </p:nvSpPr>
        <p:spPr>
          <a:xfrm>
            <a:off x="392543" y="4206809"/>
            <a:ext cx="1541707" cy="1003349"/>
          </a:xfrm>
          <a:prstGeom prst="flowChartMultidocumen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latin typeface="Calibri" panose="020F0502020204030204" pitchFamily="34" charset="0"/>
                <a:cs typeface="Calibri" panose="020F0502020204030204" pitchFamily="34" charset="0"/>
              </a:rPr>
              <a:t>Source code</a:t>
            </a:r>
          </a:p>
        </p:txBody>
      </p:sp>
      <p:cxnSp>
        <p:nvCxnSpPr>
          <p:cNvPr id="49" name="Connector: Elbow 48">
            <a:extLst>
              <a:ext uri="{FF2B5EF4-FFF2-40B4-BE49-F238E27FC236}">
                <a16:creationId xmlns:a16="http://schemas.microsoft.com/office/drawing/2014/main" id="{218B8C52-219A-4340-9414-7AB912565C52}"/>
              </a:ext>
            </a:extLst>
          </p:cNvPr>
          <p:cNvCxnSpPr>
            <a:cxnSpLocks/>
            <a:stCxn id="51" idx="3"/>
          </p:cNvCxnSpPr>
          <p:nvPr/>
        </p:nvCxnSpPr>
        <p:spPr>
          <a:xfrm>
            <a:off x="6834822" y="3491776"/>
            <a:ext cx="284131" cy="574366"/>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Connector: Elbow 49">
            <a:extLst>
              <a:ext uri="{FF2B5EF4-FFF2-40B4-BE49-F238E27FC236}">
                <a16:creationId xmlns:a16="http://schemas.microsoft.com/office/drawing/2014/main" id="{FF2642C7-41C2-462D-A1D3-7B04702AAA5E}"/>
              </a:ext>
            </a:extLst>
          </p:cNvPr>
          <p:cNvCxnSpPr>
            <a:cxnSpLocks/>
            <a:stCxn id="52" idx="3"/>
          </p:cNvCxnSpPr>
          <p:nvPr/>
        </p:nvCxnSpPr>
        <p:spPr>
          <a:xfrm flipV="1">
            <a:off x="6824232" y="4071198"/>
            <a:ext cx="304359" cy="648754"/>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Flowchart: Multidocument 50">
            <a:extLst>
              <a:ext uri="{FF2B5EF4-FFF2-40B4-BE49-F238E27FC236}">
                <a16:creationId xmlns:a16="http://schemas.microsoft.com/office/drawing/2014/main" id="{30A3401D-7002-44FA-B6A4-62B19AA0D4A9}"/>
              </a:ext>
            </a:extLst>
          </p:cNvPr>
          <p:cNvSpPr/>
          <p:nvPr/>
        </p:nvSpPr>
        <p:spPr>
          <a:xfrm>
            <a:off x="5293115" y="2990101"/>
            <a:ext cx="1541707" cy="1003349"/>
          </a:xfrm>
          <a:prstGeom prst="flowChartMultidocumen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latin typeface="Calibri" panose="020F0502020204030204" pitchFamily="34" charset="0"/>
                <a:cs typeface="Calibri" panose="020F0502020204030204" pitchFamily="34" charset="0"/>
              </a:rPr>
              <a:t>.Feature Files</a:t>
            </a:r>
          </a:p>
        </p:txBody>
      </p:sp>
      <p:sp>
        <p:nvSpPr>
          <p:cNvPr id="52" name="Flowchart: Multidocument 51">
            <a:extLst>
              <a:ext uri="{FF2B5EF4-FFF2-40B4-BE49-F238E27FC236}">
                <a16:creationId xmlns:a16="http://schemas.microsoft.com/office/drawing/2014/main" id="{E4E9E4E5-C7ED-44E2-8E45-1C0D95EB62EE}"/>
              </a:ext>
            </a:extLst>
          </p:cNvPr>
          <p:cNvSpPr/>
          <p:nvPr/>
        </p:nvSpPr>
        <p:spPr>
          <a:xfrm>
            <a:off x="5282525" y="4218277"/>
            <a:ext cx="1541707" cy="1003349"/>
          </a:xfrm>
          <a:prstGeom prst="flowChartMultidocumen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latin typeface="Calibri" panose="020F0502020204030204" pitchFamily="34" charset="0"/>
                <a:cs typeface="Calibri" panose="020F0502020204030204" pitchFamily="34" charset="0"/>
              </a:rPr>
              <a:t>Step def. files</a:t>
            </a:r>
          </a:p>
        </p:txBody>
      </p:sp>
      <p:sp>
        <p:nvSpPr>
          <p:cNvPr id="64" name="Flowchart: Multidocument 63">
            <a:extLst>
              <a:ext uri="{FF2B5EF4-FFF2-40B4-BE49-F238E27FC236}">
                <a16:creationId xmlns:a16="http://schemas.microsoft.com/office/drawing/2014/main" id="{D36EC797-42F7-482C-A793-EDB5E07EAA89}"/>
              </a:ext>
            </a:extLst>
          </p:cNvPr>
          <p:cNvSpPr/>
          <p:nvPr/>
        </p:nvSpPr>
        <p:spPr>
          <a:xfrm>
            <a:off x="10490887" y="3536350"/>
            <a:ext cx="1426119" cy="1095293"/>
          </a:xfrm>
          <a:prstGeom prst="flowChartMultidocumen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latin typeface="Calibri" panose="020F0502020204030204" pitchFamily="34" charset="0"/>
                <a:cs typeface="Calibri" panose="020F0502020204030204" pitchFamily="34" charset="0"/>
              </a:rPr>
              <a:t>Test suites</a:t>
            </a:r>
          </a:p>
        </p:txBody>
      </p:sp>
    </p:spTree>
    <p:extLst>
      <p:ext uri="{BB962C8B-B14F-4D97-AF65-F5344CB8AC3E}">
        <p14:creationId xmlns:p14="http://schemas.microsoft.com/office/powerpoint/2010/main" val="3063858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6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0"/>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64"/>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98"/>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1"/>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56" grpId="0" animBg="1"/>
      <p:bldP spid="68" grpId="0" animBg="1"/>
      <p:bldP spid="70" grpId="0" animBg="1"/>
      <p:bldP spid="6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CEAC2E8-DC45-4F8F-B644-789420960198}"/>
              </a:ext>
            </a:extLst>
          </p:cNvPr>
          <p:cNvSpPr txBox="1"/>
          <p:nvPr/>
        </p:nvSpPr>
        <p:spPr>
          <a:xfrm>
            <a:off x="476100" y="2322066"/>
            <a:ext cx="3123021" cy="3816429"/>
          </a:xfrm>
          <a:prstGeom prst="rect">
            <a:avLst/>
          </a:prstGeom>
          <a:noFill/>
          <a:ln w="38100">
            <a:solidFill>
              <a:schemeClr val="tx1"/>
            </a:solidFill>
          </a:ln>
        </p:spPr>
        <p:txBody>
          <a:bodyPr wrap="square" rtlCol="0">
            <a:spAutoFit/>
          </a:bodyPr>
          <a:lstStyle/>
          <a:p>
            <a:pPr marL="457200" indent="-457200">
              <a:lnSpc>
                <a:spcPct val="150000"/>
              </a:lnSpc>
              <a:buFont typeface="Arial" panose="020B0604020202020204" pitchFamily="34" charset="0"/>
              <a:buChar char="•"/>
            </a:pPr>
            <a:r>
              <a:rPr lang="en-US" sz="2800" b="1" dirty="0">
                <a:solidFill>
                  <a:srgbClr val="002060"/>
                </a:solidFill>
                <a:latin typeface="Calibri" panose="020F0502020204030204" pitchFamily="34" charset="0"/>
                <a:cs typeface="Calibri" panose="020F0502020204030204" pitchFamily="34" charset="0"/>
              </a:rPr>
              <a:t>Test files added</a:t>
            </a:r>
          </a:p>
          <a:p>
            <a:pPr marL="457200" indent="-457200">
              <a:lnSpc>
                <a:spcPct val="150000"/>
              </a:lnSpc>
              <a:buFont typeface="Arial" panose="020B0604020202020204" pitchFamily="34" charset="0"/>
              <a:buChar char="•"/>
            </a:pPr>
            <a:r>
              <a:rPr lang="en-US" sz="2800" b="1" dirty="0">
                <a:solidFill>
                  <a:srgbClr val="002060"/>
                </a:solidFill>
                <a:latin typeface="Calibri" panose="020F0502020204030204" pitchFamily="34" charset="0"/>
                <a:cs typeface="Calibri" panose="020F0502020204030204" pitchFamily="34" charset="0"/>
              </a:rPr>
              <a:t>Other files modified</a:t>
            </a:r>
          </a:p>
          <a:p>
            <a:pPr marL="457200" indent="-457200">
              <a:lnSpc>
                <a:spcPct val="150000"/>
              </a:lnSpc>
              <a:buFont typeface="Arial" panose="020B0604020202020204" pitchFamily="34" charset="0"/>
              <a:buChar char="•"/>
            </a:pPr>
            <a:r>
              <a:rPr lang="en-US" sz="2800" b="1" dirty="0">
                <a:solidFill>
                  <a:srgbClr val="002060"/>
                </a:solidFill>
                <a:latin typeface="Calibri" panose="020F0502020204030204" pitchFamily="34" charset="0"/>
                <a:cs typeface="Calibri" panose="020F0502020204030204" pitchFamily="34" charset="0"/>
              </a:rPr>
              <a:t>Test files re-named</a:t>
            </a:r>
          </a:p>
          <a:p>
            <a:endParaRPr lang="en-US" sz="3200" dirty="0">
              <a:latin typeface="Calibri" panose="020F0502020204030204" pitchFamily="34" charset="0"/>
              <a:cs typeface="Calibri" panose="020F0502020204030204" pitchFamily="34" charset="0"/>
            </a:endParaRPr>
          </a:p>
        </p:txBody>
      </p:sp>
      <p:sp>
        <p:nvSpPr>
          <p:cNvPr id="6" name="Title 5">
            <a:extLst>
              <a:ext uri="{FF2B5EF4-FFF2-40B4-BE49-F238E27FC236}">
                <a16:creationId xmlns:a16="http://schemas.microsoft.com/office/drawing/2014/main" id="{A53B6774-4184-467E-870B-C44BAA6BB8A0}"/>
              </a:ext>
            </a:extLst>
          </p:cNvPr>
          <p:cNvSpPr>
            <a:spLocks noGrp="1"/>
          </p:cNvSpPr>
          <p:nvPr>
            <p:ph type="title"/>
          </p:nvPr>
        </p:nvSpPr>
        <p:spPr>
          <a:xfrm>
            <a:off x="760141" y="193616"/>
            <a:ext cx="10515600" cy="1325563"/>
          </a:xfrm>
        </p:spPr>
        <p:txBody>
          <a:bodyPr>
            <a:normAutofit/>
          </a:bodyPr>
          <a:lstStyle/>
          <a:p>
            <a:r>
              <a:rPr lang="en-US" sz="4000" b="1" dirty="0">
                <a:solidFill>
                  <a:srgbClr val="FF0000"/>
                </a:solidFill>
                <a:latin typeface="Calibri" panose="020F0502020204030204" pitchFamily="34" charset="0"/>
                <a:cs typeface="Calibri" panose="020F0502020204030204" pitchFamily="34" charset="0"/>
              </a:rPr>
              <a:t>Test Files and All Other Files Changes Are the Strongest Predictors</a:t>
            </a:r>
          </a:p>
        </p:txBody>
      </p:sp>
      <p:pic>
        <p:nvPicPr>
          <p:cNvPr id="7" name="Picture 6" descr="A screenshot of a cell phone&#10;&#10;Description automatically generated">
            <a:extLst>
              <a:ext uri="{FF2B5EF4-FFF2-40B4-BE49-F238E27FC236}">
                <a16:creationId xmlns:a16="http://schemas.microsoft.com/office/drawing/2014/main" id="{366B48D0-2486-4515-8166-8980A0744D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3757" y="1694482"/>
            <a:ext cx="8085282" cy="4520339"/>
          </a:xfrm>
          <a:prstGeom prst="rect">
            <a:avLst/>
          </a:prstGeom>
        </p:spPr>
      </p:pic>
      <p:sp>
        <p:nvSpPr>
          <p:cNvPr id="2" name="TextBox 1">
            <a:extLst>
              <a:ext uri="{FF2B5EF4-FFF2-40B4-BE49-F238E27FC236}">
                <a16:creationId xmlns:a16="http://schemas.microsoft.com/office/drawing/2014/main" id="{A2089D25-5A25-4701-891D-5120FD174DF2}"/>
              </a:ext>
            </a:extLst>
          </p:cNvPr>
          <p:cNvSpPr txBox="1"/>
          <p:nvPr/>
        </p:nvSpPr>
        <p:spPr>
          <a:xfrm>
            <a:off x="3848986" y="1777139"/>
            <a:ext cx="8040053" cy="1198535"/>
          </a:xfrm>
          <a:prstGeom prst="rect">
            <a:avLst/>
          </a:prstGeom>
          <a:noFill/>
          <a:ln w="28575">
            <a:solidFill>
              <a:srgbClr val="FF0000"/>
            </a:solidFill>
            <a:prstDash val="dash"/>
          </a:ln>
        </p:spPr>
        <p:txBody>
          <a:bodyPr wrap="square" rtlCol="0">
            <a:spAutoFit/>
          </a:bodyPr>
          <a:lstStyle/>
          <a:p>
            <a:endParaRPr lang="en-CA" dirty="0"/>
          </a:p>
        </p:txBody>
      </p:sp>
      <p:sp>
        <p:nvSpPr>
          <p:cNvPr id="3" name="Slide Number Placeholder 2">
            <a:extLst>
              <a:ext uri="{FF2B5EF4-FFF2-40B4-BE49-F238E27FC236}">
                <a16:creationId xmlns:a16="http://schemas.microsoft.com/office/drawing/2014/main" id="{37516572-ADDB-4BC7-9DC8-6A00F7B11E98}"/>
              </a:ext>
            </a:extLst>
          </p:cNvPr>
          <p:cNvSpPr>
            <a:spLocks noGrp="1"/>
          </p:cNvSpPr>
          <p:nvPr>
            <p:ph type="sldNum" sz="quarter" idx="12"/>
          </p:nvPr>
        </p:nvSpPr>
        <p:spPr/>
        <p:txBody>
          <a:bodyPr/>
          <a:lstStyle/>
          <a:p>
            <a:fld id="{87998442-DCDF-4622-933A-F9895919A1C1}" type="slidenum">
              <a:rPr lang="en-US" smtClean="0"/>
              <a:t>20</a:t>
            </a:fld>
            <a:endParaRPr lang="en-US"/>
          </a:p>
        </p:txBody>
      </p:sp>
    </p:spTree>
    <p:extLst>
      <p:ext uri="{BB962C8B-B14F-4D97-AF65-F5344CB8AC3E}">
        <p14:creationId xmlns:p14="http://schemas.microsoft.com/office/powerpoint/2010/main" val="1413584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6C4DC-1E73-423B-9A25-E0350E20C743}"/>
              </a:ext>
            </a:extLst>
          </p:cNvPr>
          <p:cNvSpPr>
            <a:spLocks noGrp="1"/>
          </p:cNvSpPr>
          <p:nvPr>
            <p:ph type="title"/>
          </p:nvPr>
        </p:nvSpPr>
        <p:spPr/>
        <p:txBody>
          <a:bodyPr>
            <a:normAutofit/>
          </a:bodyPr>
          <a:lstStyle/>
          <a:p>
            <a:r>
              <a:rPr lang="en-US" sz="4000" b="1" dirty="0">
                <a:solidFill>
                  <a:srgbClr val="FF0000"/>
                </a:solidFill>
                <a:latin typeface="Calibri" panose="020F0502020204030204" pitchFamily="34" charset="0"/>
                <a:cs typeface="Calibri" panose="020F0502020204030204" pitchFamily="34" charset="0"/>
              </a:rPr>
              <a:t>Co-changes Can Be Detected and Predicted!</a:t>
            </a:r>
          </a:p>
        </p:txBody>
      </p:sp>
      <p:sp>
        <p:nvSpPr>
          <p:cNvPr id="4" name="Content Placeholder 2">
            <a:extLst>
              <a:ext uri="{FF2B5EF4-FFF2-40B4-BE49-F238E27FC236}">
                <a16:creationId xmlns:a16="http://schemas.microsoft.com/office/drawing/2014/main" id="{D7706F75-1BFE-4294-AC74-A3AC4BCF1941}"/>
              </a:ext>
            </a:extLst>
          </p:cNvPr>
          <p:cNvSpPr txBox="1">
            <a:spLocks/>
          </p:cNvSpPr>
          <p:nvPr/>
        </p:nvSpPr>
        <p:spPr>
          <a:xfrm>
            <a:off x="838200" y="1675062"/>
            <a:ext cx="4699000" cy="16557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latin typeface="Calibri" panose="020F0502020204030204" pitchFamily="34" charset="0"/>
                <a:cs typeface="Calibri" panose="020F0502020204030204" pitchFamily="34" charset="0"/>
              </a:rPr>
              <a:t>RQ1: </a:t>
            </a:r>
            <a:r>
              <a:rPr lang="en-US" b="1" dirty="0">
                <a:solidFill>
                  <a:srgbClr val="002060"/>
                </a:solidFill>
                <a:latin typeface="Calibri" panose="020F0502020204030204" pitchFamily="34" charset="0"/>
                <a:cs typeface="Calibri" panose="020F0502020204030204" pitchFamily="34" charset="0"/>
              </a:rPr>
              <a:t>We can detect BDD co-changes with 79% accuracy</a:t>
            </a:r>
          </a:p>
        </p:txBody>
      </p:sp>
      <p:sp>
        <p:nvSpPr>
          <p:cNvPr id="5" name="Content Placeholder 2">
            <a:extLst>
              <a:ext uri="{FF2B5EF4-FFF2-40B4-BE49-F238E27FC236}">
                <a16:creationId xmlns:a16="http://schemas.microsoft.com/office/drawing/2014/main" id="{3ED8A048-3658-44E6-A678-47AEA8F9F081}"/>
              </a:ext>
            </a:extLst>
          </p:cNvPr>
          <p:cNvSpPr txBox="1">
            <a:spLocks/>
          </p:cNvSpPr>
          <p:nvPr/>
        </p:nvSpPr>
        <p:spPr>
          <a:xfrm>
            <a:off x="3678409" y="2665200"/>
            <a:ext cx="4699000" cy="16557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latin typeface="Calibri" panose="020F0502020204030204" pitchFamily="34" charset="0"/>
                <a:cs typeface="Calibri" panose="020F0502020204030204" pitchFamily="34" charset="0"/>
              </a:rPr>
              <a:t>RQ3: </a:t>
            </a:r>
            <a:r>
              <a:rPr lang="en-US" b="1" dirty="0">
                <a:solidFill>
                  <a:srgbClr val="002060"/>
                </a:solidFill>
                <a:latin typeface="Calibri" panose="020F0502020204030204" pitchFamily="34" charset="0"/>
                <a:cs typeface="Calibri" panose="020F0502020204030204" pitchFamily="34" charset="0"/>
              </a:rPr>
              <a:t>Test files added and renamed, and other files modified are strongest predictors</a:t>
            </a:r>
          </a:p>
        </p:txBody>
      </p:sp>
      <p:sp>
        <p:nvSpPr>
          <p:cNvPr id="6" name="Content Placeholder 2">
            <a:extLst>
              <a:ext uri="{FF2B5EF4-FFF2-40B4-BE49-F238E27FC236}">
                <a16:creationId xmlns:a16="http://schemas.microsoft.com/office/drawing/2014/main" id="{5354472A-45AE-4BB2-9A8E-8439235E8B95}"/>
              </a:ext>
            </a:extLst>
          </p:cNvPr>
          <p:cNvSpPr txBox="1">
            <a:spLocks/>
          </p:cNvSpPr>
          <p:nvPr/>
        </p:nvSpPr>
        <p:spPr>
          <a:xfrm>
            <a:off x="6803852" y="1573464"/>
            <a:ext cx="4699000" cy="16557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latin typeface="Calibri" panose="020F0502020204030204" pitchFamily="34" charset="0"/>
                <a:cs typeface="Calibri" panose="020F0502020204030204" pitchFamily="34" charset="0"/>
              </a:rPr>
              <a:t>RQ2: </a:t>
            </a:r>
            <a:r>
              <a:rPr lang="en-US" b="1" dirty="0">
                <a:solidFill>
                  <a:srgbClr val="002060"/>
                </a:solidFill>
                <a:latin typeface="Calibri" panose="020F0502020204030204" pitchFamily="34" charset="0"/>
                <a:cs typeface="Calibri" panose="020F0502020204030204" pitchFamily="34" charset="0"/>
              </a:rPr>
              <a:t>Our top classification technique yields a 0.76 AUC</a:t>
            </a:r>
          </a:p>
        </p:txBody>
      </p:sp>
      <p:pic>
        <p:nvPicPr>
          <p:cNvPr id="7" name="Picture 6" descr="A picture containing person, holding, playing, sky&#10;&#10;Description automatically generated">
            <a:extLst>
              <a:ext uri="{FF2B5EF4-FFF2-40B4-BE49-F238E27FC236}">
                <a16:creationId xmlns:a16="http://schemas.microsoft.com/office/drawing/2014/main" id="{3660944D-FBAE-4C1A-85DB-CC8141E0DA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4946" y="2715885"/>
            <a:ext cx="2043205" cy="2043205"/>
          </a:xfrm>
          <a:prstGeom prst="rect">
            <a:avLst/>
          </a:prstGeom>
        </p:spPr>
      </p:pic>
      <p:sp>
        <p:nvSpPr>
          <p:cNvPr id="3" name="Rectangle 2">
            <a:extLst>
              <a:ext uri="{FF2B5EF4-FFF2-40B4-BE49-F238E27FC236}">
                <a16:creationId xmlns:a16="http://schemas.microsoft.com/office/drawing/2014/main" id="{1881B7C2-EB1D-449D-9D93-B861122CB1B1}"/>
              </a:ext>
            </a:extLst>
          </p:cNvPr>
          <p:cNvSpPr/>
          <p:nvPr/>
        </p:nvSpPr>
        <p:spPr>
          <a:xfrm>
            <a:off x="1512316" y="2908633"/>
            <a:ext cx="715260" cy="461665"/>
          </a:xfrm>
          <a:prstGeom prst="rect">
            <a:avLst/>
          </a:prstGeom>
        </p:spPr>
        <p:txBody>
          <a:bodyPr wrap="none">
            <a:spAutoFit/>
          </a:bodyPr>
          <a:lstStyle/>
          <a:p>
            <a:r>
              <a:rPr lang="en-US" sz="2400" b="1" dirty="0">
                <a:solidFill>
                  <a:srgbClr val="FF0000"/>
                </a:solidFill>
                <a:latin typeface="Calibri" panose="020F0502020204030204" pitchFamily="34" charset="0"/>
                <a:cs typeface="Calibri" panose="020F0502020204030204" pitchFamily="34" charset="0"/>
              </a:rPr>
              <a:t>79%</a:t>
            </a:r>
            <a:endParaRPr lang="en-US" sz="2400" b="1" dirty="0">
              <a:solidFill>
                <a:srgbClr val="FF0000"/>
              </a:solidFill>
            </a:endParaRPr>
          </a:p>
        </p:txBody>
      </p:sp>
      <p:pic>
        <p:nvPicPr>
          <p:cNvPr id="8" name="Picture 7">
            <a:extLst>
              <a:ext uri="{FF2B5EF4-FFF2-40B4-BE49-F238E27FC236}">
                <a16:creationId xmlns:a16="http://schemas.microsoft.com/office/drawing/2014/main" id="{4766F78C-B0B4-4201-B07D-D348270ED49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98632" y="3779211"/>
            <a:ext cx="3340106" cy="3078789"/>
          </a:xfrm>
          <a:prstGeom prst="rect">
            <a:avLst/>
          </a:prstGeom>
        </p:spPr>
      </p:pic>
      <p:sp>
        <p:nvSpPr>
          <p:cNvPr id="10" name="Rectangle 9">
            <a:extLst>
              <a:ext uri="{FF2B5EF4-FFF2-40B4-BE49-F238E27FC236}">
                <a16:creationId xmlns:a16="http://schemas.microsoft.com/office/drawing/2014/main" id="{4654FDC0-C3F7-4FBC-9D69-A43F5BFC839D}"/>
              </a:ext>
            </a:extLst>
          </p:cNvPr>
          <p:cNvSpPr/>
          <p:nvPr/>
        </p:nvSpPr>
        <p:spPr>
          <a:xfrm>
            <a:off x="5407077" y="4973824"/>
            <a:ext cx="492443" cy="1747139"/>
          </a:xfrm>
          <a:prstGeom prst="rect">
            <a:avLst/>
          </a:prstGeom>
        </p:spPr>
        <p:txBody>
          <a:bodyPr vert="eaVert" wrap="square">
            <a:spAutoFit/>
          </a:bodyPr>
          <a:lstStyle/>
          <a:p>
            <a:r>
              <a:rPr lang="en-US" sz="2000" b="1" dirty="0">
                <a:latin typeface="Calibri" panose="020F0502020204030204" pitchFamily="34" charset="0"/>
                <a:cs typeface="Calibri" panose="020F0502020204030204" pitchFamily="34" charset="0"/>
              </a:rPr>
              <a:t>Test Added</a:t>
            </a:r>
            <a:endParaRPr lang="en-US" sz="2000" b="1" dirty="0"/>
          </a:p>
        </p:txBody>
      </p:sp>
      <p:pic>
        <p:nvPicPr>
          <p:cNvPr id="11" name="Picture 10">
            <a:extLst>
              <a:ext uri="{FF2B5EF4-FFF2-40B4-BE49-F238E27FC236}">
                <a16:creationId xmlns:a16="http://schemas.microsoft.com/office/drawing/2014/main" id="{FF754955-BEDE-4F3F-8933-3926688B583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15303" y="2548466"/>
            <a:ext cx="3151735" cy="2836562"/>
          </a:xfrm>
          <a:prstGeom prst="rect">
            <a:avLst/>
          </a:prstGeom>
        </p:spPr>
      </p:pic>
      <p:sp>
        <p:nvSpPr>
          <p:cNvPr id="14" name="Rectangle 13">
            <a:extLst>
              <a:ext uri="{FF2B5EF4-FFF2-40B4-BE49-F238E27FC236}">
                <a16:creationId xmlns:a16="http://schemas.microsoft.com/office/drawing/2014/main" id="{121B80CE-8878-40E7-B774-A09EFA4C02F3}"/>
              </a:ext>
            </a:extLst>
          </p:cNvPr>
          <p:cNvSpPr/>
          <p:nvPr/>
        </p:nvSpPr>
        <p:spPr>
          <a:xfrm>
            <a:off x="8279220" y="2626123"/>
            <a:ext cx="1926784" cy="461665"/>
          </a:xfrm>
          <a:prstGeom prst="rect">
            <a:avLst/>
          </a:prstGeom>
        </p:spPr>
        <p:txBody>
          <a:bodyPr wrap="square">
            <a:spAutoFit/>
          </a:bodyPr>
          <a:lstStyle/>
          <a:p>
            <a:r>
              <a:rPr lang="en-US" sz="2400" b="1" dirty="0">
                <a:solidFill>
                  <a:srgbClr val="FF0000"/>
                </a:solidFill>
                <a:latin typeface="Calibri" panose="020F0502020204030204" pitchFamily="34" charset="0"/>
                <a:cs typeface="Calibri" panose="020F0502020204030204" pitchFamily="34" charset="0"/>
              </a:rPr>
              <a:t>0.76 AUC</a:t>
            </a:r>
            <a:endParaRPr lang="en-US" sz="2400" b="1" dirty="0">
              <a:solidFill>
                <a:srgbClr val="FF0000"/>
              </a:solidFill>
            </a:endParaRPr>
          </a:p>
        </p:txBody>
      </p:sp>
      <p:sp>
        <p:nvSpPr>
          <p:cNvPr id="15" name="Arrow: Down 14">
            <a:extLst>
              <a:ext uri="{FF2B5EF4-FFF2-40B4-BE49-F238E27FC236}">
                <a16:creationId xmlns:a16="http://schemas.microsoft.com/office/drawing/2014/main" id="{B766CF0C-B5D9-4CE5-8042-A46E3DC646D6}"/>
              </a:ext>
            </a:extLst>
          </p:cNvPr>
          <p:cNvSpPr/>
          <p:nvPr/>
        </p:nvSpPr>
        <p:spPr>
          <a:xfrm rot="2739893">
            <a:off x="9359959" y="3074761"/>
            <a:ext cx="470329" cy="776605"/>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EF8FA9A-5105-4358-8B3B-699F5030A50A}"/>
              </a:ext>
            </a:extLst>
          </p:cNvPr>
          <p:cNvSpPr/>
          <p:nvPr/>
        </p:nvSpPr>
        <p:spPr>
          <a:xfrm>
            <a:off x="6191581" y="4033356"/>
            <a:ext cx="492443" cy="2299164"/>
          </a:xfrm>
          <a:prstGeom prst="rect">
            <a:avLst/>
          </a:prstGeom>
        </p:spPr>
        <p:txBody>
          <a:bodyPr vert="eaVert" wrap="square">
            <a:spAutoFit/>
          </a:bodyPr>
          <a:lstStyle/>
          <a:p>
            <a:r>
              <a:rPr lang="en-US" sz="2000" b="1" dirty="0">
                <a:latin typeface="Calibri" panose="020F0502020204030204" pitchFamily="34" charset="0"/>
                <a:cs typeface="Calibri" panose="020F0502020204030204" pitchFamily="34" charset="0"/>
              </a:rPr>
              <a:t>Other Files Changed</a:t>
            </a:r>
            <a:endParaRPr lang="en-US" sz="2000" b="1" dirty="0"/>
          </a:p>
        </p:txBody>
      </p:sp>
      <p:sp>
        <p:nvSpPr>
          <p:cNvPr id="17" name="Rectangle 16">
            <a:extLst>
              <a:ext uri="{FF2B5EF4-FFF2-40B4-BE49-F238E27FC236}">
                <a16:creationId xmlns:a16="http://schemas.microsoft.com/office/drawing/2014/main" id="{760B1C68-798C-4704-BBA3-D9366F8DFA5F}"/>
              </a:ext>
            </a:extLst>
          </p:cNvPr>
          <p:cNvSpPr/>
          <p:nvPr/>
        </p:nvSpPr>
        <p:spPr>
          <a:xfrm>
            <a:off x="4629674" y="4620583"/>
            <a:ext cx="492443" cy="1937795"/>
          </a:xfrm>
          <a:prstGeom prst="rect">
            <a:avLst/>
          </a:prstGeom>
        </p:spPr>
        <p:txBody>
          <a:bodyPr vert="eaVert" wrap="square">
            <a:spAutoFit/>
          </a:bodyPr>
          <a:lstStyle/>
          <a:p>
            <a:r>
              <a:rPr lang="en-US" sz="2000" b="1" dirty="0">
                <a:latin typeface="Calibri" panose="020F0502020204030204" pitchFamily="34" charset="0"/>
                <a:cs typeface="Calibri" panose="020F0502020204030204" pitchFamily="34" charset="0"/>
              </a:rPr>
              <a:t>Tests Renamed</a:t>
            </a:r>
            <a:endParaRPr lang="en-US" sz="2000" b="1" dirty="0"/>
          </a:p>
        </p:txBody>
      </p:sp>
      <p:sp>
        <p:nvSpPr>
          <p:cNvPr id="9" name="Slide Number Placeholder 8">
            <a:extLst>
              <a:ext uri="{FF2B5EF4-FFF2-40B4-BE49-F238E27FC236}">
                <a16:creationId xmlns:a16="http://schemas.microsoft.com/office/drawing/2014/main" id="{4B7D115B-BDA0-497B-925D-BF87A889D9B0}"/>
              </a:ext>
            </a:extLst>
          </p:cNvPr>
          <p:cNvSpPr>
            <a:spLocks noGrp="1"/>
          </p:cNvSpPr>
          <p:nvPr>
            <p:ph type="sldNum" sz="quarter" idx="12"/>
          </p:nvPr>
        </p:nvSpPr>
        <p:spPr/>
        <p:txBody>
          <a:bodyPr/>
          <a:lstStyle/>
          <a:p>
            <a:fld id="{87998442-DCDF-4622-933A-F9895919A1C1}" type="slidenum">
              <a:rPr lang="en-US" smtClean="0"/>
              <a:t>21</a:t>
            </a:fld>
            <a:endParaRPr lang="en-US"/>
          </a:p>
        </p:txBody>
      </p:sp>
    </p:spTree>
    <p:extLst>
      <p:ext uri="{BB962C8B-B14F-4D97-AF65-F5344CB8AC3E}">
        <p14:creationId xmlns:p14="http://schemas.microsoft.com/office/powerpoint/2010/main" val="3344263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10" grpId="0"/>
      <p:bldP spid="14" grpId="0"/>
      <p:bldP spid="15" grpId="0" animBg="1"/>
      <p:bldP spid="16" grpId="0"/>
      <p:bldP spid="1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CF6E8-F6E1-45D7-8FEF-F007D3DF7EE4}"/>
              </a:ext>
            </a:extLst>
          </p:cNvPr>
          <p:cNvSpPr>
            <a:spLocks noGrp="1"/>
          </p:cNvSpPr>
          <p:nvPr>
            <p:ph type="title"/>
          </p:nvPr>
        </p:nvSpPr>
        <p:spPr>
          <a:xfrm>
            <a:off x="838200" y="365125"/>
            <a:ext cx="10515600" cy="1325563"/>
          </a:xfrm>
        </p:spPr>
        <p:txBody>
          <a:bodyPr>
            <a:normAutofit/>
          </a:bodyPr>
          <a:lstStyle/>
          <a:p>
            <a:r>
              <a:rPr lang="en-US" sz="4000" b="1" dirty="0">
                <a:solidFill>
                  <a:srgbClr val="FF0000"/>
                </a:solidFill>
                <a:latin typeface="Calibri" panose="020F0502020204030204" pitchFamily="34" charset="0"/>
                <a:cs typeface="Calibri" panose="020F0502020204030204" pitchFamily="34" charset="0"/>
              </a:rPr>
              <a:t>Modify .Feature Files to </a:t>
            </a:r>
            <a:r>
              <a:rPr lang="en-US" sz="4000" b="1" dirty="0">
                <a:solidFill>
                  <a:srgbClr val="7030A0"/>
                </a:solidFill>
                <a:latin typeface="Calibri" panose="020F0502020204030204" pitchFamily="34" charset="0"/>
                <a:cs typeface="Calibri" panose="020F0502020204030204" pitchFamily="34" charset="0"/>
              </a:rPr>
              <a:t>Maximize</a:t>
            </a:r>
            <a:r>
              <a:rPr lang="en-US" sz="4000" b="1" dirty="0">
                <a:solidFill>
                  <a:srgbClr val="FF0000"/>
                </a:solidFill>
                <a:latin typeface="Calibri" panose="020F0502020204030204" pitchFamily="34" charset="0"/>
                <a:cs typeface="Calibri" panose="020F0502020204030204" pitchFamily="34" charset="0"/>
              </a:rPr>
              <a:t> BDD Advantages When…</a:t>
            </a:r>
          </a:p>
        </p:txBody>
      </p:sp>
      <p:sp>
        <p:nvSpPr>
          <p:cNvPr id="5" name="TextBox 4">
            <a:extLst>
              <a:ext uri="{FF2B5EF4-FFF2-40B4-BE49-F238E27FC236}">
                <a16:creationId xmlns:a16="http://schemas.microsoft.com/office/drawing/2014/main" id="{C1091AEC-404B-4D13-84A9-9E82B8C28E4A}"/>
              </a:ext>
            </a:extLst>
          </p:cNvPr>
          <p:cNvSpPr txBox="1"/>
          <p:nvPr/>
        </p:nvSpPr>
        <p:spPr>
          <a:xfrm>
            <a:off x="2215490" y="2343160"/>
            <a:ext cx="2961640" cy="1231106"/>
          </a:xfrm>
          <a:prstGeom prst="rect">
            <a:avLst/>
          </a:prstGeom>
          <a:noFill/>
        </p:spPr>
        <p:txBody>
          <a:bodyPr wrap="square" rtlCol="0">
            <a:spAutoFit/>
          </a:bodyPr>
          <a:lstStyle/>
          <a:p>
            <a:r>
              <a:rPr lang="en-US" sz="2800" b="1" dirty="0">
                <a:solidFill>
                  <a:srgbClr val="002060"/>
                </a:solidFill>
                <a:latin typeface="Calibri" panose="020F0502020204030204" pitchFamily="34" charset="0"/>
                <a:cs typeface="Calibri" panose="020F0502020204030204" pitchFamily="34" charset="0"/>
              </a:rPr>
              <a:t>Adding and renaming test files</a:t>
            </a:r>
          </a:p>
          <a:p>
            <a:endParaRPr lang="en-US" b="1" dirty="0">
              <a:solidFill>
                <a:srgbClr val="002060"/>
              </a:solidFill>
            </a:endParaRPr>
          </a:p>
        </p:txBody>
      </p:sp>
      <p:sp>
        <p:nvSpPr>
          <p:cNvPr id="6" name="TextBox 5">
            <a:extLst>
              <a:ext uri="{FF2B5EF4-FFF2-40B4-BE49-F238E27FC236}">
                <a16:creationId xmlns:a16="http://schemas.microsoft.com/office/drawing/2014/main" id="{4EB3AA67-C781-4591-9778-C6B549296B62}"/>
              </a:ext>
            </a:extLst>
          </p:cNvPr>
          <p:cNvSpPr txBox="1"/>
          <p:nvPr/>
        </p:nvSpPr>
        <p:spPr>
          <a:xfrm>
            <a:off x="2243837" y="3378592"/>
            <a:ext cx="2961640" cy="1384995"/>
          </a:xfrm>
          <a:prstGeom prst="rect">
            <a:avLst/>
          </a:prstGeom>
          <a:noFill/>
        </p:spPr>
        <p:txBody>
          <a:bodyPr wrap="square" rtlCol="0">
            <a:spAutoFit/>
          </a:bodyPr>
          <a:lstStyle/>
          <a:p>
            <a:r>
              <a:rPr lang="en-US" sz="2800" b="1" dirty="0">
                <a:solidFill>
                  <a:srgbClr val="002060"/>
                </a:solidFill>
                <a:latin typeface="Calibri" panose="020F0502020204030204" pitchFamily="34" charset="0"/>
                <a:cs typeface="Calibri" panose="020F0502020204030204" pitchFamily="34" charset="0"/>
              </a:rPr>
              <a:t>Modifying all other files</a:t>
            </a:r>
          </a:p>
          <a:p>
            <a:endParaRPr lang="en-US" sz="2800" b="1" dirty="0">
              <a:solidFill>
                <a:srgbClr val="002060"/>
              </a:solidFill>
            </a:endParaRPr>
          </a:p>
        </p:txBody>
      </p:sp>
      <p:sp>
        <p:nvSpPr>
          <p:cNvPr id="7" name="TextBox 6">
            <a:extLst>
              <a:ext uri="{FF2B5EF4-FFF2-40B4-BE49-F238E27FC236}">
                <a16:creationId xmlns:a16="http://schemas.microsoft.com/office/drawing/2014/main" id="{9BF7688B-2792-4118-9F7A-E7A39C3F9743}"/>
              </a:ext>
            </a:extLst>
          </p:cNvPr>
          <p:cNvSpPr txBox="1"/>
          <p:nvPr/>
        </p:nvSpPr>
        <p:spPr>
          <a:xfrm>
            <a:off x="2264801" y="4513416"/>
            <a:ext cx="3210560" cy="1231106"/>
          </a:xfrm>
          <a:prstGeom prst="rect">
            <a:avLst/>
          </a:prstGeom>
          <a:noFill/>
        </p:spPr>
        <p:txBody>
          <a:bodyPr wrap="square" rtlCol="0">
            <a:spAutoFit/>
          </a:bodyPr>
          <a:lstStyle/>
          <a:p>
            <a:r>
              <a:rPr lang="en-US" sz="2800" b="1" dirty="0">
                <a:solidFill>
                  <a:srgbClr val="002060"/>
                </a:solidFill>
                <a:latin typeface="Calibri" panose="020F0502020204030204" pitchFamily="34" charset="0"/>
                <a:cs typeface="Calibri" panose="020F0502020204030204" pitchFamily="34" charset="0"/>
              </a:rPr>
              <a:t>Deleting source code </a:t>
            </a:r>
          </a:p>
          <a:p>
            <a:endParaRPr lang="en-US" b="1" dirty="0">
              <a:solidFill>
                <a:srgbClr val="002060"/>
              </a:solidFill>
            </a:endParaRPr>
          </a:p>
        </p:txBody>
      </p:sp>
      <p:sp>
        <p:nvSpPr>
          <p:cNvPr id="8" name="Arrow: Right 7">
            <a:extLst>
              <a:ext uri="{FF2B5EF4-FFF2-40B4-BE49-F238E27FC236}">
                <a16:creationId xmlns:a16="http://schemas.microsoft.com/office/drawing/2014/main" id="{F80097F0-174A-4BF1-A5F3-6BFB6AF56490}"/>
              </a:ext>
            </a:extLst>
          </p:cNvPr>
          <p:cNvSpPr/>
          <p:nvPr/>
        </p:nvSpPr>
        <p:spPr>
          <a:xfrm>
            <a:off x="6442378" y="3406897"/>
            <a:ext cx="1709731" cy="95504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B45D067C-D858-4512-822C-78D51FA2036B}"/>
              </a:ext>
            </a:extLst>
          </p:cNvPr>
          <p:cNvSpPr txBox="1"/>
          <p:nvPr/>
        </p:nvSpPr>
        <p:spPr>
          <a:xfrm>
            <a:off x="8511975" y="3622807"/>
            <a:ext cx="4785360" cy="523220"/>
          </a:xfrm>
          <a:prstGeom prst="rect">
            <a:avLst/>
          </a:prstGeom>
          <a:noFill/>
        </p:spPr>
        <p:txBody>
          <a:bodyPr wrap="square" rtlCol="0">
            <a:spAutoFit/>
          </a:bodyPr>
          <a:lstStyle/>
          <a:p>
            <a:r>
              <a:rPr lang="en-US" sz="2800" b="1" dirty="0">
                <a:solidFill>
                  <a:srgbClr val="002060"/>
                </a:solidFill>
                <a:latin typeface="Calibri" panose="020F0502020204030204" pitchFamily="34" charset="0"/>
                <a:cs typeface="Calibri" panose="020F0502020204030204" pitchFamily="34" charset="0"/>
              </a:rPr>
              <a:t>Modify </a:t>
            </a:r>
            <a:r>
              <a:rPr lang="en-US" sz="2800" b="1" dirty="0">
                <a:solidFill>
                  <a:srgbClr val="7030A0"/>
                </a:solidFill>
                <a:latin typeface="Calibri" panose="020F0502020204030204" pitchFamily="34" charset="0"/>
                <a:cs typeface="Calibri" panose="020F0502020204030204" pitchFamily="34" charset="0"/>
              </a:rPr>
              <a:t>.feature </a:t>
            </a:r>
            <a:r>
              <a:rPr lang="en-US" sz="2800" b="1" dirty="0">
                <a:solidFill>
                  <a:srgbClr val="002060"/>
                </a:solidFill>
                <a:latin typeface="Calibri" panose="020F0502020204030204" pitchFamily="34" charset="0"/>
                <a:cs typeface="Calibri" panose="020F0502020204030204" pitchFamily="34" charset="0"/>
              </a:rPr>
              <a:t>files!</a:t>
            </a:r>
          </a:p>
        </p:txBody>
      </p:sp>
      <p:pic>
        <p:nvPicPr>
          <p:cNvPr id="4" name="Graphic 3" descr="Grinning face with no fill">
            <a:extLst>
              <a:ext uri="{FF2B5EF4-FFF2-40B4-BE49-F238E27FC236}">
                <a16:creationId xmlns:a16="http://schemas.microsoft.com/office/drawing/2014/main" id="{71DAD2F5-56EC-41F9-BB66-E78992CCD83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738732" y="5578475"/>
            <a:ext cx="914400" cy="914400"/>
          </a:xfrm>
          <a:prstGeom prst="rect">
            <a:avLst/>
          </a:prstGeom>
        </p:spPr>
      </p:pic>
      <p:sp>
        <p:nvSpPr>
          <p:cNvPr id="12" name="TextBox 11">
            <a:extLst>
              <a:ext uri="{FF2B5EF4-FFF2-40B4-BE49-F238E27FC236}">
                <a16:creationId xmlns:a16="http://schemas.microsoft.com/office/drawing/2014/main" id="{66C39A3A-541B-4347-B9CB-23E7CAAB3283}"/>
              </a:ext>
            </a:extLst>
          </p:cNvPr>
          <p:cNvSpPr txBox="1"/>
          <p:nvPr/>
        </p:nvSpPr>
        <p:spPr>
          <a:xfrm>
            <a:off x="5205477" y="2608884"/>
            <a:ext cx="553443" cy="413095"/>
          </a:xfrm>
          <a:prstGeom prst="rect">
            <a:avLst/>
          </a:prstGeom>
          <a:noFill/>
          <a:ln w="38100">
            <a:solidFill>
              <a:schemeClr val="tx1"/>
            </a:solidFill>
          </a:ln>
        </p:spPr>
        <p:txBody>
          <a:bodyPr wrap="square" rtlCol="0">
            <a:spAutoFit/>
          </a:bodyPr>
          <a:lstStyle/>
          <a:p>
            <a:endParaRPr lang="en-US" dirty="0"/>
          </a:p>
        </p:txBody>
      </p:sp>
      <p:pic>
        <p:nvPicPr>
          <p:cNvPr id="20" name="Graphic 19" descr="Checklist">
            <a:extLst>
              <a:ext uri="{FF2B5EF4-FFF2-40B4-BE49-F238E27FC236}">
                <a16:creationId xmlns:a16="http://schemas.microsoft.com/office/drawing/2014/main" id="{AFF8A1E8-9A09-409F-A8F6-BF4E04BB84B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723722" y="2532098"/>
            <a:ext cx="914400" cy="914400"/>
          </a:xfrm>
          <a:prstGeom prst="rect">
            <a:avLst/>
          </a:prstGeom>
        </p:spPr>
      </p:pic>
      <p:pic>
        <p:nvPicPr>
          <p:cNvPr id="19" name="Graphic 18" descr="Programmer">
            <a:extLst>
              <a:ext uri="{FF2B5EF4-FFF2-40B4-BE49-F238E27FC236}">
                <a16:creationId xmlns:a16="http://schemas.microsoft.com/office/drawing/2014/main" id="{B17C7A83-ED30-47DE-AA40-125C0BDE6BA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15490" y="5578475"/>
            <a:ext cx="914400" cy="914400"/>
          </a:xfrm>
          <a:prstGeom prst="rect">
            <a:avLst/>
          </a:prstGeom>
        </p:spPr>
      </p:pic>
      <p:pic>
        <p:nvPicPr>
          <p:cNvPr id="10" name="Graphic 9" descr="Pencil">
            <a:extLst>
              <a:ext uri="{FF2B5EF4-FFF2-40B4-BE49-F238E27FC236}">
                <a16:creationId xmlns:a16="http://schemas.microsoft.com/office/drawing/2014/main" id="{AAD2DFB6-3D19-437D-A3E8-E51931F1E4FD}"/>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349213" y="2354820"/>
            <a:ext cx="914400" cy="914400"/>
          </a:xfrm>
          <a:prstGeom prst="rect">
            <a:avLst/>
          </a:prstGeom>
        </p:spPr>
      </p:pic>
      <p:pic>
        <p:nvPicPr>
          <p:cNvPr id="18" name="Graphic 17" descr="Eraser">
            <a:extLst>
              <a:ext uri="{FF2B5EF4-FFF2-40B4-BE49-F238E27FC236}">
                <a16:creationId xmlns:a16="http://schemas.microsoft.com/office/drawing/2014/main" id="{32DD7BE8-DE08-403B-AA8A-AEFEDAF3396D}"/>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329437" y="4306387"/>
            <a:ext cx="914400" cy="914400"/>
          </a:xfrm>
          <a:prstGeom prst="rect">
            <a:avLst/>
          </a:prstGeom>
        </p:spPr>
      </p:pic>
      <p:pic>
        <p:nvPicPr>
          <p:cNvPr id="23" name="Graphic 22" descr="Scissors">
            <a:extLst>
              <a:ext uri="{FF2B5EF4-FFF2-40B4-BE49-F238E27FC236}">
                <a16:creationId xmlns:a16="http://schemas.microsoft.com/office/drawing/2014/main" id="{471FD7FA-AF8B-4DCD-A2F0-C1FED89A324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329437" y="3305677"/>
            <a:ext cx="914400" cy="914400"/>
          </a:xfrm>
          <a:prstGeom prst="rect">
            <a:avLst/>
          </a:prstGeom>
        </p:spPr>
      </p:pic>
      <p:sp>
        <p:nvSpPr>
          <p:cNvPr id="3" name="Slide Number Placeholder 2">
            <a:extLst>
              <a:ext uri="{FF2B5EF4-FFF2-40B4-BE49-F238E27FC236}">
                <a16:creationId xmlns:a16="http://schemas.microsoft.com/office/drawing/2014/main" id="{BD6F2897-A783-41D3-94C8-E5C38F4F7FCF}"/>
              </a:ext>
            </a:extLst>
          </p:cNvPr>
          <p:cNvSpPr>
            <a:spLocks noGrp="1"/>
          </p:cNvSpPr>
          <p:nvPr>
            <p:ph type="sldNum" sz="quarter" idx="12"/>
          </p:nvPr>
        </p:nvSpPr>
        <p:spPr/>
        <p:txBody>
          <a:bodyPr/>
          <a:lstStyle/>
          <a:p>
            <a:fld id="{87998442-DCDF-4622-933A-F9895919A1C1}" type="slidenum">
              <a:rPr lang="en-US" smtClean="0"/>
              <a:t>22</a:t>
            </a:fld>
            <a:endParaRPr lang="en-US"/>
          </a:p>
        </p:txBody>
      </p:sp>
      <p:sp>
        <p:nvSpPr>
          <p:cNvPr id="21" name="TextBox 20">
            <a:extLst>
              <a:ext uri="{FF2B5EF4-FFF2-40B4-BE49-F238E27FC236}">
                <a16:creationId xmlns:a16="http://schemas.microsoft.com/office/drawing/2014/main" id="{B3BB8D20-0749-4BBF-BB40-BE0BF082F1AF}"/>
              </a:ext>
            </a:extLst>
          </p:cNvPr>
          <p:cNvSpPr txBox="1"/>
          <p:nvPr/>
        </p:nvSpPr>
        <p:spPr>
          <a:xfrm>
            <a:off x="5198639" y="3629474"/>
            <a:ext cx="553443" cy="413095"/>
          </a:xfrm>
          <a:prstGeom prst="rect">
            <a:avLst/>
          </a:prstGeom>
          <a:noFill/>
          <a:ln w="38100">
            <a:solidFill>
              <a:schemeClr val="tx1"/>
            </a:solidFill>
          </a:ln>
        </p:spPr>
        <p:txBody>
          <a:bodyPr wrap="square" rtlCol="0">
            <a:spAutoFit/>
          </a:bodyPr>
          <a:lstStyle/>
          <a:p>
            <a:endParaRPr lang="en-US" dirty="0"/>
          </a:p>
        </p:txBody>
      </p:sp>
      <p:sp>
        <p:nvSpPr>
          <p:cNvPr id="22" name="TextBox 21">
            <a:extLst>
              <a:ext uri="{FF2B5EF4-FFF2-40B4-BE49-F238E27FC236}">
                <a16:creationId xmlns:a16="http://schemas.microsoft.com/office/drawing/2014/main" id="{DDB6428E-E57C-4FE1-9CD4-80A7F7F524FF}"/>
              </a:ext>
            </a:extLst>
          </p:cNvPr>
          <p:cNvSpPr txBox="1"/>
          <p:nvPr/>
        </p:nvSpPr>
        <p:spPr>
          <a:xfrm>
            <a:off x="5222239" y="4763587"/>
            <a:ext cx="553443" cy="413095"/>
          </a:xfrm>
          <a:prstGeom prst="rect">
            <a:avLst/>
          </a:prstGeom>
          <a:noFill/>
          <a:ln w="38100">
            <a:solidFill>
              <a:schemeClr val="tx1"/>
            </a:solidFill>
          </a:ln>
        </p:spPr>
        <p:txBody>
          <a:bodyPr wrap="square" rtlCol="0">
            <a:spAutoFit/>
          </a:bodyPr>
          <a:lstStyle/>
          <a:p>
            <a:endParaRPr lang="en-US" dirty="0"/>
          </a:p>
        </p:txBody>
      </p:sp>
    </p:spTree>
    <p:extLst>
      <p:ext uri="{BB962C8B-B14F-4D97-AF65-F5344CB8AC3E}">
        <p14:creationId xmlns:p14="http://schemas.microsoft.com/office/powerpoint/2010/main" val="1540681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8C547B7-C0E1-4EAA-A8F9-51E601CBA9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93922" y="0"/>
            <a:ext cx="5898078" cy="3429000"/>
          </a:xfrm>
          <a:prstGeom prst="rect">
            <a:avLst/>
          </a:prstGeom>
        </p:spPr>
      </p:pic>
      <p:pic>
        <p:nvPicPr>
          <p:cNvPr id="10" name="Picture 9" descr="A screenshot of a cell phone&#10;&#10;Description automatically generated">
            <a:extLst>
              <a:ext uri="{FF2B5EF4-FFF2-40B4-BE49-F238E27FC236}">
                <a16:creationId xmlns:a16="http://schemas.microsoft.com/office/drawing/2014/main" id="{53319979-D07D-4696-874F-8570B633CDB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05466"/>
            <a:ext cx="5898078" cy="3323533"/>
          </a:xfrm>
          <a:prstGeom prst="rect">
            <a:avLst/>
          </a:prstGeom>
        </p:spPr>
      </p:pic>
      <p:pic>
        <p:nvPicPr>
          <p:cNvPr id="13" name="Picture 12" descr="A screenshot of a social media post&#10;&#10;Description automatically generated">
            <a:extLst>
              <a:ext uri="{FF2B5EF4-FFF2-40B4-BE49-F238E27FC236}">
                <a16:creationId xmlns:a16="http://schemas.microsoft.com/office/drawing/2014/main" id="{0C72EA52-9FA2-46D2-AE3D-864650F9614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5222" y="3428999"/>
            <a:ext cx="5998700" cy="3323533"/>
          </a:xfrm>
          <a:prstGeom prst="rect">
            <a:avLst/>
          </a:prstGeom>
        </p:spPr>
      </p:pic>
      <p:pic>
        <p:nvPicPr>
          <p:cNvPr id="15" name="Picture 14" descr="A screenshot of a cell phone&#10;&#10;Description automatically generated">
            <a:extLst>
              <a:ext uri="{FF2B5EF4-FFF2-40B4-BE49-F238E27FC236}">
                <a16:creationId xmlns:a16="http://schemas.microsoft.com/office/drawing/2014/main" id="{148740E3-3E19-438D-808C-DFE5342CDF8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96000" y="3428998"/>
            <a:ext cx="6060251" cy="3323533"/>
          </a:xfrm>
          <a:prstGeom prst="rect">
            <a:avLst/>
          </a:prstGeom>
        </p:spPr>
      </p:pic>
      <p:sp>
        <p:nvSpPr>
          <p:cNvPr id="2" name="Slide Number Placeholder 1">
            <a:extLst>
              <a:ext uri="{FF2B5EF4-FFF2-40B4-BE49-F238E27FC236}">
                <a16:creationId xmlns:a16="http://schemas.microsoft.com/office/drawing/2014/main" id="{5603454C-2442-470B-9485-F73F93E3A9FF}"/>
              </a:ext>
            </a:extLst>
          </p:cNvPr>
          <p:cNvSpPr>
            <a:spLocks noGrp="1"/>
          </p:cNvSpPr>
          <p:nvPr>
            <p:ph type="sldNum" sz="quarter" idx="12"/>
          </p:nvPr>
        </p:nvSpPr>
        <p:spPr/>
        <p:txBody>
          <a:bodyPr/>
          <a:lstStyle/>
          <a:p>
            <a:fld id="{87998442-DCDF-4622-933A-F9895919A1C1}" type="slidenum">
              <a:rPr lang="en-US" smtClean="0"/>
              <a:t>23</a:t>
            </a:fld>
            <a:endParaRPr lang="en-US"/>
          </a:p>
        </p:txBody>
      </p:sp>
    </p:spTree>
    <p:extLst>
      <p:ext uri="{BB962C8B-B14F-4D97-AF65-F5344CB8AC3E}">
        <p14:creationId xmlns:p14="http://schemas.microsoft.com/office/powerpoint/2010/main" val="3155520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93245-4764-4039-9657-34C2A5593E11}"/>
              </a:ext>
            </a:extLst>
          </p:cNvPr>
          <p:cNvSpPr>
            <a:spLocks noGrp="1"/>
          </p:cNvSpPr>
          <p:nvPr>
            <p:ph type="title"/>
          </p:nvPr>
        </p:nvSpPr>
        <p:spPr>
          <a:xfrm>
            <a:off x="838200" y="365125"/>
            <a:ext cx="10515600" cy="1325563"/>
          </a:xfrm>
        </p:spPr>
        <p:txBody>
          <a:bodyPr>
            <a:normAutofit/>
          </a:bodyPr>
          <a:lstStyle/>
          <a:p>
            <a:r>
              <a:rPr lang="en-US" sz="4000" b="1" dirty="0">
                <a:solidFill>
                  <a:srgbClr val="FF0000"/>
                </a:solidFill>
                <a:latin typeface="Calibri" panose="020F0502020204030204" pitchFamily="34" charset="0"/>
                <a:cs typeface="Calibri" panose="020F0502020204030204" pitchFamily="34" charset="0"/>
              </a:rPr>
              <a:t>Example </a:t>
            </a:r>
            <a:r>
              <a:rPr lang="en-US" sz="4000" b="1" dirty="0">
                <a:solidFill>
                  <a:srgbClr val="7030A0"/>
                </a:solidFill>
                <a:latin typeface="Calibri" panose="020F0502020204030204" pitchFamily="34" charset="0"/>
                <a:cs typeface="Calibri" panose="020F0502020204030204" pitchFamily="34" charset="0"/>
              </a:rPr>
              <a:t>.Feature </a:t>
            </a:r>
            <a:r>
              <a:rPr lang="en-US" sz="4000" b="1" dirty="0">
                <a:solidFill>
                  <a:srgbClr val="FF0000"/>
                </a:solidFill>
                <a:latin typeface="Calibri" panose="020F0502020204030204" pitchFamily="34" charset="0"/>
                <a:cs typeface="Calibri" panose="020F0502020204030204" pitchFamily="34" charset="0"/>
              </a:rPr>
              <a:t>File</a:t>
            </a:r>
          </a:p>
        </p:txBody>
      </p:sp>
      <p:sp>
        <p:nvSpPr>
          <p:cNvPr id="3" name="Content Placeholder 2">
            <a:extLst>
              <a:ext uri="{FF2B5EF4-FFF2-40B4-BE49-F238E27FC236}">
                <a16:creationId xmlns:a16="http://schemas.microsoft.com/office/drawing/2014/main" id="{52FA5654-E7C0-41E4-8868-67DC4BE1708C}"/>
              </a:ext>
            </a:extLst>
          </p:cNvPr>
          <p:cNvSpPr>
            <a:spLocks noGrp="1"/>
          </p:cNvSpPr>
          <p:nvPr>
            <p:ph idx="1"/>
          </p:nvPr>
        </p:nvSpPr>
        <p:spPr>
          <a:xfrm>
            <a:off x="838200" y="1825625"/>
            <a:ext cx="1472514" cy="621013"/>
          </a:xfrm>
        </p:spPr>
        <p:txBody>
          <a:bodyPr/>
          <a:lstStyle/>
          <a:p>
            <a:pPr marL="0" indent="0">
              <a:buNone/>
            </a:pPr>
            <a:r>
              <a:rPr lang="en-US" b="1" dirty="0">
                <a:solidFill>
                  <a:schemeClr val="accent1">
                    <a:lumMod val="50000"/>
                  </a:schemeClr>
                </a:solidFill>
                <a:latin typeface="Calibri" panose="020F0502020204030204" pitchFamily="34" charset="0"/>
                <a:cs typeface="Calibri" panose="020F0502020204030204" pitchFamily="34" charset="0"/>
              </a:rPr>
              <a:t>.Feature</a:t>
            </a:r>
          </a:p>
        </p:txBody>
      </p:sp>
      <p:sp>
        <p:nvSpPr>
          <p:cNvPr id="4" name="Slide Number Placeholder 3">
            <a:extLst>
              <a:ext uri="{FF2B5EF4-FFF2-40B4-BE49-F238E27FC236}">
                <a16:creationId xmlns:a16="http://schemas.microsoft.com/office/drawing/2014/main" id="{42B15E01-91D3-444F-9ED2-123266246736}"/>
              </a:ext>
            </a:extLst>
          </p:cNvPr>
          <p:cNvSpPr>
            <a:spLocks noGrp="1"/>
          </p:cNvSpPr>
          <p:nvPr>
            <p:ph type="sldNum" sz="quarter" idx="12"/>
          </p:nvPr>
        </p:nvSpPr>
        <p:spPr/>
        <p:txBody>
          <a:bodyPr/>
          <a:lstStyle/>
          <a:p>
            <a:fld id="{87998442-DCDF-4622-933A-F9895919A1C1}" type="slidenum">
              <a:rPr lang="en-US" smtClean="0"/>
              <a:t>3</a:t>
            </a:fld>
            <a:endParaRPr lang="en-US"/>
          </a:p>
        </p:txBody>
      </p:sp>
      <p:pic>
        <p:nvPicPr>
          <p:cNvPr id="6" name="Content Placeholder 4" descr="A screenshot of a cell phone&#10;&#10;Description automatically generated">
            <a:extLst>
              <a:ext uri="{FF2B5EF4-FFF2-40B4-BE49-F238E27FC236}">
                <a16:creationId xmlns:a16="http://schemas.microsoft.com/office/drawing/2014/main" id="{C9A4080E-6C67-41C3-8194-37ECA9B1FF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4546" y="2972652"/>
            <a:ext cx="4524632" cy="2663016"/>
          </a:xfrm>
          <a:prstGeom prst="rect">
            <a:avLst/>
          </a:prstGeom>
        </p:spPr>
      </p:pic>
    </p:spTree>
    <p:extLst>
      <p:ext uri="{BB962C8B-B14F-4D97-AF65-F5344CB8AC3E}">
        <p14:creationId xmlns:p14="http://schemas.microsoft.com/office/powerpoint/2010/main" val="1857790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93245-4764-4039-9657-34C2A5593E11}"/>
              </a:ext>
            </a:extLst>
          </p:cNvPr>
          <p:cNvSpPr>
            <a:spLocks noGrp="1"/>
          </p:cNvSpPr>
          <p:nvPr>
            <p:ph type="title"/>
          </p:nvPr>
        </p:nvSpPr>
        <p:spPr>
          <a:xfrm>
            <a:off x="838200" y="365125"/>
            <a:ext cx="10515600" cy="1325563"/>
          </a:xfrm>
        </p:spPr>
        <p:txBody>
          <a:bodyPr>
            <a:normAutofit/>
          </a:bodyPr>
          <a:lstStyle/>
          <a:p>
            <a:r>
              <a:rPr lang="en-US" sz="4000" b="1" dirty="0">
                <a:solidFill>
                  <a:srgbClr val="FF0000"/>
                </a:solidFill>
                <a:latin typeface="Calibri" panose="020F0502020204030204" pitchFamily="34" charset="0"/>
                <a:cs typeface="Calibri" panose="020F0502020204030204" pitchFamily="34" charset="0"/>
              </a:rPr>
              <a:t>Example </a:t>
            </a:r>
            <a:r>
              <a:rPr lang="en-US" sz="4000" b="1" dirty="0">
                <a:solidFill>
                  <a:srgbClr val="7030A0"/>
                </a:solidFill>
                <a:latin typeface="Calibri" panose="020F0502020204030204" pitchFamily="34" charset="0"/>
                <a:cs typeface="Calibri" panose="020F0502020204030204" pitchFamily="34" charset="0"/>
              </a:rPr>
              <a:t>Step Definition </a:t>
            </a:r>
            <a:r>
              <a:rPr lang="en-US" sz="4000" b="1" dirty="0">
                <a:solidFill>
                  <a:srgbClr val="FF0000"/>
                </a:solidFill>
                <a:latin typeface="Calibri" panose="020F0502020204030204" pitchFamily="34" charset="0"/>
                <a:cs typeface="Calibri" panose="020F0502020204030204" pitchFamily="34" charset="0"/>
              </a:rPr>
              <a:t>File</a:t>
            </a:r>
          </a:p>
        </p:txBody>
      </p:sp>
      <p:sp>
        <p:nvSpPr>
          <p:cNvPr id="3" name="Content Placeholder 2">
            <a:extLst>
              <a:ext uri="{FF2B5EF4-FFF2-40B4-BE49-F238E27FC236}">
                <a16:creationId xmlns:a16="http://schemas.microsoft.com/office/drawing/2014/main" id="{52FA5654-E7C0-41E4-8868-67DC4BE1708C}"/>
              </a:ext>
            </a:extLst>
          </p:cNvPr>
          <p:cNvSpPr>
            <a:spLocks noGrp="1"/>
          </p:cNvSpPr>
          <p:nvPr>
            <p:ph idx="1"/>
          </p:nvPr>
        </p:nvSpPr>
        <p:spPr>
          <a:xfrm>
            <a:off x="838200" y="1825625"/>
            <a:ext cx="1472514" cy="621013"/>
          </a:xfrm>
        </p:spPr>
        <p:txBody>
          <a:bodyPr/>
          <a:lstStyle/>
          <a:p>
            <a:pPr marL="0" indent="0">
              <a:buNone/>
            </a:pPr>
            <a:r>
              <a:rPr lang="en-US" b="1" dirty="0">
                <a:solidFill>
                  <a:schemeClr val="accent1">
                    <a:lumMod val="50000"/>
                  </a:schemeClr>
                </a:solidFill>
                <a:latin typeface="Calibri" panose="020F0502020204030204" pitchFamily="34" charset="0"/>
                <a:cs typeface="Calibri" panose="020F0502020204030204" pitchFamily="34" charset="0"/>
              </a:rPr>
              <a:t>.Feature</a:t>
            </a:r>
          </a:p>
        </p:txBody>
      </p:sp>
      <p:pic>
        <p:nvPicPr>
          <p:cNvPr id="4" name="Content Placeholder 4" descr="A screenshot of a cell phone&#10;&#10;Description automatically generated">
            <a:extLst>
              <a:ext uri="{FF2B5EF4-FFF2-40B4-BE49-F238E27FC236}">
                <a16:creationId xmlns:a16="http://schemas.microsoft.com/office/drawing/2014/main" id="{849AEB90-ACC7-483B-BFA4-EA83FB5427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4546" y="2972652"/>
            <a:ext cx="4524632" cy="2663016"/>
          </a:xfrm>
          <a:prstGeom prst="rect">
            <a:avLst/>
          </a:prstGeom>
        </p:spPr>
      </p:pic>
      <p:pic>
        <p:nvPicPr>
          <p:cNvPr id="5" name="Content Placeholder 6" descr="A screenshot of a cell phone&#10;&#10;Description automatically generated">
            <a:extLst>
              <a:ext uri="{FF2B5EF4-FFF2-40B4-BE49-F238E27FC236}">
                <a16:creationId xmlns:a16="http://schemas.microsoft.com/office/drawing/2014/main" id="{C1483DA5-3EBB-4008-9EDE-363EFD24938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79758" y="2581575"/>
            <a:ext cx="5455917" cy="3572089"/>
          </a:xfrm>
          <a:prstGeom prst="rect">
            <a:avLst/>
          </a:prstGeom>
        </p:spPr>
      </p:pic>
      <p:sp>
        <p:nvSpPr>
          <p:cNvPr id="6" name="Content Placeholder 2">
            <a:extLst>
              <a:ext uri="{FF2B5EF4-FFF2-40B4-BE49-F238E27FC236}">
                <a16:creationId xmlns:a16="http://schemas.microsoft.com/office/drawing/2014/main" id="{63B4D5D7-9E3D-4838-BF43-8CBE0737C7ED}"/>
              </a:ext>
            </a:extLst>
          </p:cNvPr>
          <p:cNvSpPr txBox="1">
            <a:spLocks/>
          </p:cNvSpPr>
          <p:nvPr/>
        </p:nvSpPr>
        <p:spPr>
          <a:xfrm>
            <a:off x="6379758" y="1825625"/>
            <a:ext cx="2504750" cy="62101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solidFill>
                  <a:schemeClr val="accent1">
                    <a:lumMod val="50000"/>
                  </a:schemeClr>
                </a:solidFill>
                <a:latin typeface="Calibri" panose="020F0502020204030204" pitchFamily="34" charset="0"/>
                <a:cs typeface="Calibri" panose="020F0502020204030204" pitchFamily="34" charset="0"/>
              </a:rPr>
              <a:t>Step Definition</a:t>
            </a:r>
          </a:p>
        </p:txBody>
      </p:sp>
      <p:cxnSp>
        <p:nvCxnSpPr>
          <p:cNvPr id="7" name="Straight Arrow Connector 6">
            <a:extLst>
              <a:ext uri="{FF2B5EF4-FFF2-40B4-BE49-F238E27FC236}">
                <a16:creationId xmlns:a16="http://schemas.microsoft.com/office/drawing/2014/main" id="{A5A6D6F2-EF6F-4F74-881A-6934FB36587B}"/>
              </a:ext>
            </a:extLst>
          </p:cNvPr>
          <p:cNvCxnSpPr>
            <a:cxnSpLocks/>
          </p:cNvCxnSpPr>
          <p:nvPr/>
        </p:nvCxnSpPr>
        <p:spPr>
          <a:xfrm>
            <a:off x="5249178" y="5066977"/>
            <a:ext cx="1202422" cy="56869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0BDE3649-9BB8-4518-86AF-299B3822E885}"/>
              </a:ext>
            </a:extLst>
          </p:cNvPr>
          <p:cNvCxnSpPr>
            <a:cxnSpLocks/>
          </p:cNvCxnSpPr>
          <p:nvPr/>
        </p:nvCxnSpPr>
        <p:spPr>
          <a:xfrm flipV="1">
            <a:off x="2102603" y="2777113"/>
            <a:ext cx="4348997" cy="40004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4FFD723-D738-4A94-9E59-0E0F58F51E5B}"/>
              </a:ext>
            </a:extLst>
          </p:cNvPr>
          <p:cNvCxnSpPr>
            <a:cxnSpLocks/>
          </p:cNvCxnSpPr>
          <p:nvPr/>
        </p:nvCxnSpPr>
        <p:spPr>
          <a:xfrm flipV="1">
            <a:off x="5090883" y="3107589"/>
            <a:ext cx="1360717" cy="106850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Slide Number Placeholder 7">
            <a:extLst>
              <a:ext uri="{FF2B5EF4-FFF2-40B4-BE49-F238E27FC236}">
                <a16:creationId xmlns:a16="http://schemas.microsoft.com/office/drawing/2014/main" id="{BAA37A49-0E80-452B-9B36-A60EF23F34B5}"/>
              </a:ext>
            </a:extLst>
          </p:cNvPr>
          <p:cNvSpPr>
            <a:spLocks noGrp="1"/>
          </p:cNvSpPr>
          <p:nvPr>
            <p:ph type="sldNum" sz="quarter" idx="12"/>
          </p:nvPr>
        </p:nvSpPr>
        <p:spPr/>
        <p:txBody>
          <a:bodyPr/>
          <a:lstStyle/>
          <a:p>
            <a:fld id="{87998442-DCDF-4622-933A-F9895919A1C1}" type="slidenum">
              <a:rPr lang="en-US" smtClean="0"/>
              <a:t>4</a:t>
            </a:fld>
            <a:endParaRPr lang="en-US"/>
          </a:p>
        </p:txBody>
      </p:sp>
    </p:spTree>
    <p:extLst>
      <p:ext uri="{BB962C8B-B14F-4D97-AF65-F5344CB8AC3E}">
        <p14:creationId xmlns:p14="http://schemas.microsoft.com/office/powerpoint/2010/main" val="2674952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93245-4764-4039-9657-34C2A5593E11}"/>
              </a:ext>
            </a:extLst>
          </p:cNvPr>
          <p:cNvSpPr>
            <a:spLocks noGrp="1"/>
          </p:cNvSpPr>
          <p:nvPr>
            <p:ph type="title"/>
          </p:nvPr>
        </p:nvSpPr>
        <p:spPr>
          <a:xfrm>
            <a:off x="838200" y="365125"/>
            <a:ext cx="10515600" cy="1325563"/>
          </a:xfrm>
        </p:spPr>
        <p:txBody>
          <a:bodyPr>
            <a:normAutofit/>
          </a:bodyPr>
          <a:lstStyle/>
          <a:p>
            <a:r>
              <a:rPr lang="en-US" sz="4000" b="1" dirty="0">
                <a:solidFill>
                  <a:srgbClr val="7030A0"/>
                </a:solidFill>
                <a:latin typeface="Calibri" panose="020F0502020204030204" pitchFamily="34" charset="0"/>
                <a:cs typeface="Calibri" panose="020F0502020204030204" pitchFamily="34" charset="0"/>
              </a:rPr>
              <a:t>Step Definition </a:t>
            </a:r>
            <a:r>
              <a:rPr lang="en-US" sz="4000" b="1" dirty="0">
                <a:solidFill>
                  <a:srgbClr val="FF0000"/>
                </a:solidFill>
                <a:latin typeface="Calibri" panose="020F0502020204030204" pitchFamily="34" charset="0"/>
                <a:cs typeface="Calibri" panose="020F0502020204030204" pitchFamily="34" charset="0"/>
              </a:rPr>
              <a:t>File Linkage to </a:t>
            </a:r>
            <a:r>
              <a:rPr lang="en-US" sz="4000" b="1" dirty="0">
                <a:solidFill>
                  <a:srgbClr val="7030A0"/>
                </a:solidFill>
                <a:latin typeface="Calibri" panose="020F0502020204030204" pitchFamily="34" charset="0"/>
                <a:cs typeface="Calibri" panose="020F0502020204030204" pitchFamily="34" charset="0"/>
              </a:rPr>
              <a:t>Source Code</a:t>
            </a:r>
          </a:p>
        </p:txBody>
      </p:sp>
      <p:pic>
        <p:nvPicPr>
          <p:cNvPr id="5" name="Content Placeholder 6" descr="A screenshot of a cell phone&#10;&#10;Description automatically generated">
            <a:extLst>
              <a:ext uri="{FF2B5EF4-FFF2-40B4-BE49-F238E27FC236}">
                <a16:creationId xmlns:a16="http://schemas.microsoft.com/office/drawing/2014/main" id="{C1483DA5-3EBB-4008-9EDE-363EFD2493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7369" y="2843560"/>
            <a:ext cx="4635216" cy="3025131"/>
          </a:xfrm>
          <a:prstGeom prst="rect">
            <a:avLst/>
          </a:prstGeom>
        </p:spPr>
      </p:pic>
      <p:sp>
        <p:nvSpPr>
          <p:cNvPr id="6" name="Content Placeholder 2">
            <a:extLst>
              <a:ext uri="{FF2B5EF4-FFF2-40B4-BE49-F238E27FC236}">
                <a16:creationId xmlns:a16="http://schemas.microsoft.com/office/drawing/2014/main" id="{63B4D5D7-9E3D-4838-BF43-8CBE0737C7ED}"/>
              </a:ext>
            </a:extLst>
          </p:cNvPr>
          <p:cNvSpPr txBox="1">
            <a:spLocks/>
          </p:cNvSpPr>
          <p:nvPr/>
        </p:nvSpPr>
        <p:spPr>
          <a:xfrm>
            <a:off x="838200" y="1778125"/>
            <a:ext cx="2504750" cy="62101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solidFill>
                  <a:schemeClr val="accent1">
                    <a:lumMod val="50000"/>
                  </a:schemeClr>
                </a:solidFill>
                <a:latin typeface="Calibri" panose="020F0502020204030204" pitchFamily="34" charset="0"/>
                <a:cs typeface="Calibri" panose="020F0502020204030204" pitchFamily="34" charset="0"/>
              </a:rPr>
              <a:t>Step Definition</a:t>
            </a:r>
          </a:p>
        </p:txBody>
      </p:sp>
      <p:cxnSp>
        <p:nvCxnSpPr>
          <p:cNvPr id="7" name="Straight Arrow Connector 6">
            <a:extLst>
              <a:ext uri="{FF2B5EF4-FFF2-40B4-BE49-F238E27FC236}">
                <a16:creationId xmlns:a16="http://schemas.microsoft.com/office/drawing/2014/main" id="{A5A6D6F2-EF6F-4F74-881A-6934FB36587B}"/>
              </a:ext>
            </a:extLst>
          </p:cNvPr>
          <p:cNvCxnSpPr>
            <a:cxnSpLocks/>
          </p:cNvCxnSpPr>
          <p:nvPr/>
        </p:nvCxnSpPr>
        <p:spPr>
          <a:xfrm flipV="1">
            <a:off x="5259092" y="2676041"/>
            <a:ext cx="836908" cy="878237"/>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3" name="Picture 12" descr="A screenshot of a cell phone&#10;&#10;Description automatically generated">
            <a:extLst>
              <a:ext uri="{FF2B5EF4-FFF2-40B4-BE49-F238E27FC236}">
                <a16:creationId xmlns:a16="http://schemas.microsoft.com/office/drawing/2014/main" id="{43C5C68A-DE40-4440-BAFF-65120781CF36}"/>
              </a:ext>
            </a:extLst>
          </p:cNvPr>
          <p:cNvPicPr>
            <a:picLocks noChangeAspect="1"/>
          </p:cNvPicPr>
          <p:nvPr/>
        </p:nvPicPr>
        <p:blipFill rotWithShape="1">
          <a:blip r:embed="rId4">
            <a:extLst>
              <a:ext uri="{28A0092B-C50C-407E-A947-70E740481C1C}">
                <a14:useLocalDpi xmlns:a14="http://schemas.microsoft.com/office/drawing/2010/main" val="0"/>
              </a:ext>
            </a:extLst>
          </a:blip>
          <a:srcRect l="-1" r="-249" b="14137"/>
          <a:stretch/>
        </p:blipFill>
        <p:spPr>
          <a:xfrm>
            <a:off x="6096000" y="2356963"/>
            <a:ext cx="6003073" cy="4454325"/>
          </a:xfrm>
          <a:prstGeom prst="rect">
            <a:avLst/>
          </a:prstGeom>
        </p:spPr>
      </p:pic>
      <p:sp>
        <p:nvSpPr>
          <p:cNvPr id="18" name="Content Placeholder 2">
            <a:extLst>
              <a:ext uri="{FF2B5EF4-FFF2-40B4-BE49-F238E27FC236}">
                <a16:creationId xmlns:a16="http://schemas.microsoft.com/office/drawing/2014/main" id="{83F47B1B-BE96-4D0B-983C-2DE18618EFF4}"/>
              </a:ext>
            </a:extLst>
          </p:cNvPr>
          <p:cNvSpPr txBox="1">
            <a:spLocks/>
          </p:cNvSpPr>
          <p:nvPr/>
        </p:nvSpPr>
        <p:spPr>
          <a:xfrm>
            <a:off x="6480956" y="1713319"/>
            <a:ext cx="2504750" cy="62101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solidFill>
                  <a:schemeClr val="accent1">
                    <a:lumMod val="50000"/>
                  </a:schemeClr>
                </a:solidFill>
                <a:latin typeface="Calibri" panose="020F0502020204030204" pitchFamily="34" charset="0"/>
                <a:cs typeface="Calibri" panose="020F0502020204030204" pitchFamily="34" charset="0"/>
              </a:rPr>
              <a:t>Source Code</a:t>
            </a:r>
          </a:p>
        </p:txBody>
      </p:sp>
      <p:sp>
        <p:nvSpPr>
          <p:cNvPr id="3" name="Slide Number Placeholder 2">
            <a:extLst>
              <a:ext uri="{FF2B5EF4-FFF2-40B4-BE49-F238E27FC236}">
                <a16:creationId xmlns:a16="http://schemas.microsoft.com/office/drawing/2014/main" id="{CE9F1D24-A43B-40B9-BA49-2FE689EB8CBF}"/>
              </a:ext>
            </a:extLst>
          </p:cNvPr>
          <p:cNvSpPr>
            <a:spLocks noGrp="1"/>
          </p:cNvSpPr>
          <p:nvPr>
            <p:ph type="sldNum" sz="quarter" idx="12"/>
          </p:nvPr>
        </p:nvSpPr>
        <p:spPr/>
        <p:txBody>
          <a:bodyPr/>
          <a:lstStyle/>
          <a:p>
            <a:fld id="{87998442-DCDF-4622-933A-F9895919A1C1}" type="slidenum">
              <a:rPr lang="en-US" smtClean="0"/>
              <a:t>5</a:t>
            </a:fld>
            <a:endParaRPr lang="en-US"/>
          </a:p>
        </p:txBody>
      </p:sp>
    </p:spTree>
    <p:extLst>
      <p:ext uri="{BB962C8B-B14F-4D97-AF65-F5344CB8AC3E}">
        <p14:creationId xmlns:p14="http://schemas.microsoft.com/office/powerpoint/2010/main" val="4078378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E0B79-3F00-4306-8326-E1507503F0C9}"/>
              </a:ext>
            </a:extLst>
          </p:cNvPr>
          <p:cNvSpPr>
            <a:spLocks noGrp="1"/>
          </p:cNvSpPr>
          <p:nvPr>
            <p:ph type="title"/>
          </p:nvPr>
        </p:nvSpPr>
        <p:spPr>
          <a:xfrm>
            <a:off x="3993994" y="242204"/>
            <a:ext cx="10515600" cy="1325563"/>
          </a:xfrm>
        </p:spPr>
        <p:txBody>
          <a:bodyPr>
            <a:normAutofit/>
          </a:bodyPr>
          <a:lstStyle/>
          <a:p>
            <a:r>
              <a:rPr lang="en-US" sz="4000" b="1" dirty="0">
                <a:solidFill>
                  <a:srgbClr val="FF0000"/>
                </a:solidFill>
                <a:latin typeface="Calibri" panose="020F0502020204030204" pitchFamily="34" charset="0"/>
                <a:cs typeface="Calibri" panose="020F0502020204030204" pitchFamily="34" charset="0"/>
              </a:rPr>
              <a:t>Motivation</a:t>
            </a:r>
          </a:p>
        </p:txBody>
      </p:sp>
      <p:sp>
        <p:nvSpPr>
          <p:cNvPr id="3" name="Content Placeholder 2">
            <a:extLst>
              <a:ext uri="{FF2B5EF4-FFF2-40B4-BE49-F238E27FC236}">
                <a16:creationId xmlns:a16="http://schemas.microsoft.com/office/drawing/2014/main" id="{E611E69F-7AEA-4490-AE57-122CE98F0C49}"/>
              </a:ext>
            </a:extLst>
          </p:cNvPr>
          <p:cNvSpPr>
            <a:spLocks noGrp="1"/>
          </p:cNvSpPr>
          <p:nvPr>
            <p:ph idx="1"/>
          </p:nvPr>
        </p:nvSpPr>
        <p:spPr>
          <a:xfrm>
            <a:off x="6555883" y="1597623"/>
            <a:ext cx="4044384" cy="3279177"/>
          </a:xfrm>
        </p:spPr>
        <p:txBody>
          <a:bodyPr>
            <a:normAutofit/>
          </a:bodyPr>
          <a:lstStyle/>
          <a:p>
            <a:r>
              <a:rPr lang="en-US" b="1" dirty="0">
                <a:solidFill>
                  <a:srgbClr val="002060"/>
                </a:solidFill>
                <a:latin typeface="Calibri" panose="020F0502020204030204" pitchFamily="34" charset="0"/>
                <a:cs typeface="Calibri" panose="020F0502020204030204" pitchFamily="34" charset="0"/>
              </a:rPr>
              <a:t>Out-of-synch co-change reduces benefits of BDD</a:t>
            </a:r>
          </a:p>
          <a:p>
            <a:r>
              <a:rPr lang="en-US" b="1" dirty="0">
                <a:solidFill>
                  <a:srgbClr val="002060"/>
                </a:solidFill>
                <a:latin typeface="Calibri" panose="020F0502020204030204" pitchFamily="34" charset="0"/>
                <a:cs typeface="Calibri" panose="020F0502020204030204" pitchFamily="34" charset="0"/>
              </a:rPr>
              <a:t>New developers entering a project struggle to understand requirements </a:t>
            </a:r>
          </a:p>
        </p:txBody>
      </p:sp>
      <p:pic>
        <p:nvPicPr>
          <p:cNvPr id="6" name="Picture 5" descr="A close up of a device&#10;&#10;Description automatically generated">
            <a:extLst>
              <a:ext uri="{FF2B5EF4-FFF2-40B4-BE49-F238E27FC236}">
                <a16:creationId xmlns:a16="http://schemas.microsoft.com/office/drawing/2014/main" id="{E1CB2780-89B8-405E-812D-007D7C7D92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940798"/>
            <a:ext cx="3525856" cy="2197364"/>
          </a:xfrm>
          <a:prstGeom prst="rect">
            <a:avLst/>
          </a:prstGeom>
        </p:spPr>
      </p:pic>
      <p:pic>
        <p:nvPicPr>
          <p:cNvPr id="7" name="Graphic 6" descr="Call center">
            <a:extLst>
              <a:ext uri="{FF2B5EF4-FFF2-40B4-BE49-F238E27FC236}">
                <a16:creationId xmlns:a16="http://schemas.microsoft.com/office/drawing/2014/main" id="{C8274334-328C-410F-8923-DF747A28C34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886032" y="1095787"/>
            <a:ext cx="914400" cy="914400"/>
          </a:xfrm>
          <a:prstGeom prst="rect">
            <a:avLst/>
          </a:prstGeom>
        </p:spPr>
      </p:pic>
      <p:pic>
        <p:nvPicPr>
          <p:cNvPr id="9" name="Graphic 8" descr="Group brainstorm">
            <a:extLst>
              <a:ext uri="{FF2B5EF4-FFF2-40B4-BE49-F238E27FC236}">
                <a16:creationId xmlns:a16="http://schemas.microsoft.com/office/drawing/2014/main" id="{6B363E32-9410-458B-A060-4D0383103B0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820984" y="3447829"/>
            <a:ext cx="1044497" cy="1044497"/>
          </a:xfrm>
          <a:prstGeom prst="rect">
            <a:avLst/>
          </a:prstGeom>
        </p:spPr>
      </p:pic>
      <p:pic>
        <p:nvPicPr>
          <p:cNvPr id="11" name="Graphic 10" descr="Line arrow: Counter-clockwise curve">
            <a:extLst>
              <a:ext uri="{FF2B5EF4-FFF2-40B4-BE49-F238E27FC236}">
                <a16:creationId xmlns:a16="http://schemas.microsoft.com/office/drawing/2014/main" id="{5CE51EE0-18BA-4741-A12F-555A1E3CB62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270706" y="2380786"/>
            <a:ext cx="914400" cy="914400"/>
          </a:xfrm>
          <a:prstGeom prst="rect">
            <a:avLst/>
          </a:prstGeom>
        </p:spPr>
      </p:pic>
      <p:pic>
        <p:nvPicPr>
          <p:cNvPr id="14" name="Graphic 13" descr="Office worker">
            <a:extLst>
              <a:ext uri="{FF2B5EF4-FFF2-40B4-BE49-F238E27FC236}">
                <a16:creationId xmlns:a16="http://schemas.microsoft.com/office/drawing/2014/main" id="{7E8C0356-9C55-4917-9392-291EA46FE83C}"/>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035842" y="3559927"/>
            <a:ext cx="914400" cy="914400"/>
          </a:xfrm>
          <a:prstGeom prst="rect">
            <a:avLst/>
          </a:prstGeom>
        </p:spPr>
      </p:pic>
      <p:pic>
        <p:nvPicPr>
          <p:cNvPr id="15" name="Graphic 14" descr="Programmer">
            <a:extLst>
              <a:ext uri="{FF2B5EF4-FFF2-40B4-BE49-F238E27FC236}">
                <a16:creationId xmlns:a16="http://schemas.microsoft.com/office/drawing/2014/main" id="{483F4AD3-955E-44EC-B094-C7CC9B67BB37}"/>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3035842" y="1095787"/>
            <a:ext cx="914400" cy="914400"/>
          </a:xfrm>
          <a:prstGeom prst="rect">
            <a:avLst/>
          </a:prstGeom>
        </p:spPr>
      </p:pic>
      <p:sp>
        <p:nvSpPr>
          <p:cNvPr id="16" name="TextBox 15">
            <a:extLst>
              <a:ext uri="{FF2B5EF4-FFF2-40B4-BE49-F238E27FC236}">
                <a16:creationId xmlns:a16="http://schemas.microsoft.com/office/drawing/2014/main" id="{3BA78607-806F-44BC-BE38-9C60DE44EA44}"/>
              </a:ext>
            </a:extLst>
          </p:cNvPr>
          <p:cNvSpPr txBox="1"/>
          <p:nvPr/>
        </p:nvSpPr>
        <p:spPr>
          <a:xfrm>
            <a:off x="4915418" y="2529268"/>
            <a:ext cx="1089102" cy="646331"/>
          </a:xfrm>
          <a:prstGeom prst="rect">
            <a:avLst/>
          </a:prstGeom>
          <a:noFill/>
        </p:spPr>
        <p:txBody>
          <a:bodyPr wrap="square" rtlCol="0">
            <a:spAutoFit/>
          </a:bodyPr>
          <a:lstStyle/>
          <a:p>
            <a:r>
              <a:rPr lang="en-US" sz="3600" b="1" dirty="0">
                <a:solidFill>
                  <a:srgbClr val="00B050"/>
                </a:solidFill>
                <a:latin typeface="Calibri" panose="020F0502020204030204" pitchFamily="34" charset="0"/>
                <a:cs typeface="Calibri" panose="020F0502020204030204" pitchFamily="34" charset="0"/>
              </a:rPr>
              <a:t>BDD</a:t>
            </a:r>
          </a:p>
        </p:txBody>
      </p:sp>
      <p:sp>
        <p:nvSpPr>
          <p:cNvPr id="4" name="Slide Number Placeholder 3">
            <a:extLst>
              <a:ext uri="{FF2B5EF4-FFF2-40B4-BE49-F238E27FC236}">
                <a16:creationId xmlns:a16="http://schemas.microsoft.com/office/drawing/2014/main" id="{C1DA54F1-5454-4390-96AD-44B65F39760B}"/>
              </a:ext>
            </a:extLst>
          </p:cNvPr>
          <p:cNvSpPr>
            <a:spLocks noGrp="1"/>
          </p:cNvSpPr>
          <p:nvPr>
            <p:ph type="sldNum" sz="quarter" idx="12"/>
          </p:nvPr>
        </p:nvSpPr>
        <p:spPr/>
        <p:txBody>
          <a:bodyPr/>
          <a:lstStyle/>
          <a:p>
            <a:fld id="{87998442-DCDF-4622-933A-F9895919A1C1}" type="slidenum">
              <a:rPr lang="en-US" smtClean="0"/>
              <a:t>6</a:t>
            </a:fld>
            <a:endParaRPr lang="en-US"/>
          </a:p>
        </p:txBody>
      </p:sp>
    </p:spTree>
    <p:extLst>
      <p:ext uri="{BB962C8B-B14F-4D97-AF65-F5344CB8AC3E}">
        <p14:creationId xmlns:p14="http://schemas.microsoft.com/office/powerpoint/2010/main" val="950675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E0B79-3F00-4306-8326-E1507503F0C9}"/>
              </a:ext>
            </a:extLst>
          </p:cNvPr>
          <p:cNvSpPr>
            <a:spLocks noGrp="1"/>
          </p:cNvSpPr>
          <p:nvPr>
            <p:ph type="title"/>
          </p:nvPr>
        </p:nvSpPr>
        <p:spPr>
          <a:xfrm>
            <a:off x="3993994" y="242204"/>
            <a:ext cx="10515600" cy="1325563"/>
          </a:xfrm>
        </p:spPr>
        <p:txBody>
          <a:bodyPr>
            <a:normAutofit/>
          </a:bodyPr>
          <a:lstStyle/>
          <a:p>
            <a:r>
              <a:rPr lang="en-US" sz="4000" b="1" dirty="0">
                <a:solidFill>
                  <a:srgbClr val="FF0000"/>
                </a:solidFill>
                <a:latin typeface="Calibri" panose="020F0502020204030204" pitchFamily="34" charset="0"/>
                <a:cs typeface="Calibri" panose="020F0502020204030204" pitchFamily="34" charset="0"/>
              </a:rPr>
              <a:t>Motivation</a:t>
            </a:r>
          </a:p>
        </p:txBody>
      </p:sp>
      <p:sp>
        <p:nvSpPr>
          <p:cNvPr id="3" name="Content Placeholder 2">
            <a:extLst>
              <a:ext uri="{FF2B5EF4-FFF2-40B4-BE49-F238E27FC236}">
                <a16:creationId xmlns:a16="http://schemas.microsoft.com/office/drawing/2014/main" id="{E611E69F-7AEA-4490-AE57-122CE98F0C49}"/>
              </a:ext>
            </a:extLst>
          </p:cNvPr>
          <p:cNvSpPr>
            <a:spLocks noGrp="1"/>
          </p:cNvSpPr>
          <p:nvPr>
            <p:ph idx="1"/>
          </p:nvPr>
        </p:nvSpPr>
        <p:spPr>
          <a:xfrm>
            <a:off x="6555882" y="1597624"/>
            <a:ext cx="4006793" cy="2689020"/>
          </a:xfrm>
        </p:spPr>
        <p:txBody>
          <a:bodyPr>
            <a:normAutofit/>
          </a:bodyPr>
          <a:lstStyle/>
          <a:p>
            <a:r>
              <a:rPr lang="en-US" b="1" dirty="0">
                <a:solidFill>
                  <a:srgbClr val="002060"/>
                </a:solidFill>
                <a:latin typeface="Calibri" panose="020F0502020204030204" pitchFamily="34" charset="0"/>
                <a:cs typeface="Calibri" panose="020F0502020204030204" pitchFamily="34" charset="0"/>
              </a:rPr>
              <a:t>Out-of-synch co-change reduces benefits of BDD</a:t>
            </a:r>
          </a:p>
          <a:p>
            <a:r>
              <a:rPr lang="en-US" b="1" dirty="0">
                <a:solidFill>
                  <a:srgbClr val="002060"/>
                </a:solidFill>
                <a:latin typeface="Calibri" panose="020F0502020204030204" pitchFamily="34" charset="0"/>
                <a:cs typeface="Calibri" panose="020F0502020204030204" pitchFamily="34" charset="0"/>
              </a:rPr>
              <a:t>New developers entering a project struggle to understand requirements </a:t>
            </a:r>
          </a:p>
        </p:txBody>
      </p:sp>
      <p:sp>
        <p:nvSpPr>
          <p:cNvPr id="4" name="TextBox 3">
            <a:extLst>
              <a:ext uri="{FF2B5EF4-FFF2-40B4-BE49-F238E27FC236}">
                <a16:creationId xmlns:a16="http://schemas.microsoft.com/office/drawing/2014/main" id="{8C64A879-9792-4AE5-BDF0-75DE01B1AA00}"/>
              </a:ext>
            </a:extLst>
          </p:cNvPr>
          <p:cNvSpPr txBox="1"/>
          <p:nvPr/>
        </p:nvSpPr>
        <p:spPr>
          <a:xfrm>
            <a:off x="838200" y="4640808"/>
            <a:ext cx="10616514" cy="1384995"/>
          </a:xfrm>
          <a:prstGeom prst="rect">
            <a:avLst/>
          </a:prstGeom>
          <a:noFill/>
          <a:ln w="28575">
            <a:solidFill>
              <a:schemeClr val="tx1"/>
            </a:solidFill>
          </a:ln>
        </p:spPr>
        <p:txBody>
          <a:bodyPr wrap="square" rtlCol="0">
            <a:spAutoFit/>
          </a:bodyPr>
          <a:lstStyle/>
          <a:p>
            <a:r>
              <a:rPr lang="en-US" sz="2800" b="1" dirty="0">
                <a:solidFill>
                  <a:srgbClr val="C00000"/>
                </a:solidFill>
                <a:latin typeface="Calibri" panose="020F0502020204030204" pitchFamily="34" charset="0"/>
                <a:cs typeface="Calibri" panose="020F0502020204030204" pitchFamily="34" charset="0"/>
              </a:rPr>
              <a:t>Identify code characteristics that can predict co-changes between </a:t>
            </a:r>
            <a:r>
              <a:rPr lang="en-US" sz="2800" b="1" dirty="0">
                <a:solidFill>
                  <a:srgbClr val="7030A0"/>
                </a:solidFill>
                <a:latin typeface="Calibri" panose="020F0502020204030204" pitchFamily="34" charset="0"/>
                <a:cs typeface="Calibri" panose="020F0502020204030204" pitchFamily="34" charset="0"/>
              </a:rPr>
              <a:t>.feature </a:t>
            </a:r>
            <a:r>
              <a:rPr lang="en-US" sz="2800" b="1" dirty="0">
                <a:solidFill>
                  <a:srgbClr val="C00000"/>
                </a:solidFill>
                <a:latin typeface="Calibri" panose="020F0502020204030204" pitchFamily="34" charset="0"/>
                <a:cs typeface="Calibri" panose="020F0502020204030204" pitchFamily="34" charset="0"/>
              </a:rPr>
              <a:t>files and </a:t>
            </a:r>
            <a:r>
              <a:rPr lang="en-US" sz="2800" b="1" dirty="0">
                <a:solidFill>
                  <a:srgbClr val="7030A0"/>
                </a:solidFill>
                <a:latin typeface="Calibri" panose="020F0502020204030204" pitchFamily="34" charset="0"/>
                <a:cs typeface="Calibri" panose="020F0502020204030204" pitchFamily="34" charset="0"/>
              </a:rPr>
              <a:t>source code </a:t>
            </a:r>
            <a:r>
              <a:rPr lang="en-US" sz="2800" b="1" dirty="0">
                <a:solidFill>
                  <a:srgbClr val="C00000"/>
                </a:solidFill>
                <a:latin typeface="Calibri" panose="020F0502020204030204" pitchFamily="34" charset="0"/>
                <a:cs typeface="Calibri" panose="020F0502020204030204" pitchFamily="34" charset="0"/>
              </a:rPr>
              <a:t>files (BDD co-changes) to help developers reduce out-of-sync BDD co-changes</a:t>
            </a:r>
          </a:p>
        </p:txBody>
      </p:sp>
      <p:pic>
        <p:nvPicPr>
          <p:cNvPr id="6" name="Picture 5" descr="A close up of a device&#10;&#10;Description automatically generated">
            <a:extLst>
              <a:ext uri="{FF2B5EF4-FFF2-40B4-BE49-F238E27FC236}">
                <a16:creationId xmlns:a16="http://schemas.microsoft.com/office/drawing/2014/main" id="{E1CB2780-89B8-405E-812D-007D7C7D92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940798"/>
            <a:ext cx="3525856" cy="2197364"/>
          </a:xfrm>
          <a:prstGeom prst="rect">
            <a:avLst/>
          </a:prstGeom>
        </p:spPr>
      </p:pic>
      <p:pic>
        <p:nvPicPr>
          <p:cNvPr id="7" name="Graphic 6" descr="Call center">
            <a:extLst>
              <a:ext uri="{FF2B5EF4-FFF2-40B4-BE49-F238E27FC236}">
                <a16:creationId xmlns:a16="http://schemas.microsoft.com/office/drawing/2014/main" id="{C8274334-328C-410F-8923-DF747A28C34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886032" y="1095787"/>
            <a:ext cx="914400" cy="914400"/>
          </a:xfrm>
          <a:prstGeom prst="rect">
            <a:avLst/>
          </a:prstGeom>
        </p:spPr>
      </p:pic>
      <p:pic>
        <p:nvPicPr>
          <p:cNvPr id="9" name="Graphic 8" descr="Group brainstorm">
            <a:extLst>
              <a:ext uri="{FF2B5EF4-FFF2-40B4-BE49-F238E27FC236}">
                <a16:creationId xmlns:a16="http://schemas.microsoft.com/office/drawing/2014/main" id="{6B363E32-9410-458B-A060-4D0383103B0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820984" y="3447829"/>
            <a:ext cx="1044497" cy="1044497"/>
          </a:xfrm>
          <a:prstGeom prst="rect">
            <a:avLst/>
          </a:prstGeom>
        </p:spPr>
      </p:pic>
      <p:pic>
        <p:nvPicPr>
          <p:cNvPr id="11" name="Graphic 10" descr="Line arrow: Counter-clockwise curve">
            <a:extLst>
              <a:ext uri="{FF2B5EF4-FFF2-40B4-BE49-F238E27FC236}">
                <a16:creationId xmlns:a16="http://schemas.microsoft.com/office/drawing/2014/main" id="{5CE51EE0-18BA-4741-A12F-555A1E3CB62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270706" y="2380786"/>
            <a:ext cx="914400" cy="914400"/>
          </a:xfrm>
          <a:prstGeom prst="rect">
            <a:avLst/>
          </a:prstGeom>
        </p:spPr>
      </p:pic>
      <p:pic>
        <p:nvPicPr>
          <p:cNvPr id="14" name="Graphic 13" descr="Office worker">
            <a:extLst>
              <a:ext uri="{FF2B5EF4-FFF2-40B4-BE49-F238E27FC236}">
                <a16:creationId xmlns:a16="http://schemas.microsoft.com/office/drawing/2014/main" id="{7E8C0356-9C55-4917-9392-291EA46FE83C}"/>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035842" y="3559927"/>
            <a:ext cx="914400" cy="914400"/>
          </a:xfrm>
          <a:prstGeom prst="rect">
            <a:avLst/>
          </a:prstGeom>
        </p:spPr>
      </p:pic>
      <p:pic>
        <p:nvPicPr>
          <p:cNvPr id="15" name="Graphic 14" descr="Programmer">
            <a:extLst>
              <a:ext uri="{FF2B5EF4-FFF2-40B4-BE49-F238E27FC236}">
                <a16:creationId xmlns:a16="http://schemas.microsoft.com/office/drawing/2014/main" id="{483F4AD3-955E-44EC-B094-C7CC9B67BB37}"/>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3035842" y="1095787"/>
            <a:ext cx="914400" cy="914400"/>
          </a:xfrm>
          <a:prstGeom prst="rect">
            <a:avLst/>
          </a:prstGeom>
        </p:spPr>
      </p:pic>
      <p:sp>
        <p:nvSpPr>
          <p:cNvPr id="16" name="TextBox 15">
            <a:extLst>
              <a:ext uri="{FF2B5EF4-FFF2-40B4-BE49-F238E27FC236}">
                <a16:creationId xmlns:a16="http://schemas.microsoft.com/office/drawing/2014/main" id="{3BA78607-806F-44BC-BE38-9C60DE44EA44}"/>
              </a:ext>
            </a:extLst>
          </p:cNvPr>
          <p:cNvSpPr txBox="1"/>
          <p:nvPr/>
        </p:nvSpPr>
        <p:spPr>
          <a:xfrm>
            <a:off x="4915418" y="2529268"/>
            <a:ext cx="1089102" cy="646331"/>
          </a:xfrm>
          <a:prstGeom prst="rect">
            <a:avLst/>
          </a:prstGeom>
          <a:noFill/>
        </p:spPr>
        <p:txBody>
          <a:bodyPr wrap="square" rtlCol="0">
            <a:spAutoFit/>
          </a:bodyPr>
          <a:lstStyle/>
          <a:p>
            <a:r>
              <a:rPr lang="en-US" sz="3600" b="1" dirty="0">
                <a:solidFill>
                  <a:srgbClr val="00B050"/>
                </a:solidFill>
                <a:latin typeface="Calibri" panose="020F0502020204030204" pitchFamily="34" charset="0"/>
                <a:cs typeface="Calibri" panose="020F0502020204030204" pitchFamily="34" charset="0"/>
              </a:rPr>
              <a:t>BDD</a:t>
            </a:r>
          </a:p>
        </p:txBody>
      </p:sp>
      <p:sp>
        <p:nvSpPr>
          <p:cNvPr id="5" name="Slide Number Placeholder 4">
            <a:extLst>
              <a:ext uri="{FF2B5EF4-FFF2-40B4-BE49-F238E27FC236}">
                <a16:creationId xmlns:a16="http://schemas.microsoft.com/office/drawing/2014/main" id="{2CDBECA0-C701-4721-A4EE-AD3F28AAACAA}"/>
              </a:ext>
            </a:extLst>
          </p:cNvPr>
          <p:cNvSpPr>
            <a:spLocks noGrp="1"/>
          </p:cNvSpPr>
          <p:nvPr>
            <p:ph type="sldNum" sz="quarter" idx="12"/>
          </p:nvPr>
        </p:nvSpPr>
        <p:spPr/>
        <p:txBody>
          <a:bodyPr/>
          <a:lstStyle/>
          <a:p>
            <a:fld id="{87998442-DCDF-4622-933A-F9895919A1C1}" type="slidenum">
              <a:rPr lang="en-US" smtClean="0"/>
              <a:t>7</a:t>
            </a:fld>
            <a:endParaRPr lang="en-US"/>
          </a:p>
        </p:txBody>
      </p:sp>
    </p:spTree>
    <p:extLst>
      <p:ext uri="{BB962C8B-B14F-4D97-AF65-F5344CB8AC3E}">
        <p14:creationId xmlns:p14="http://schemas.microsoft.com/office/powerpoint/2010/main" val="2114860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01D7E-8424-4623-9EDD-5F538ECCDC0A}"/>
              </a:ext>
            </a:extLst>
          </p:cNvPr>
          <p:cNvSpPr>
            <a:spLocks noGrp="1"/>
          </p:cNvSpPr>
          <p:nvPr>
            <p:ph type="title"/>
          </p:nvPr>
        </p:nvSpPr>
        <p:spPr>
          <a:xfrm>
            <a:off x="838200" y="365125"/>
            <a:ext cx="10515600" cy="1325563"/>
          </a:xfrm>
        </p:spPr>
        <p:txBody>
          <a:bodyPr>
            <a:normAutofit/>
          </a:bodyPr>
          <a:lstStyle/>
          <a:p>
            <a:r>
              <a:rPr lang="en-US" sz="4000" b="1" dirty="0">
                <a:solidFill>
                  <a:srgbClr val="FF0000"/>
                </a:solidFill>
                <a:latin typeface="Calibri" panose="020F0502020204030204" pitchFamily="34" charset="0"/>
                <a:cs typeface="Calibri" panose="020F0502020204030204" pitchFamily="34" charset="0"/>
              </a:rPr>
              <a:t>We Selected </a:t>
            </a:r>
            <a:r>
              <a:rPr lang="en-US" sz="4000" b="1" dirty="0">
                <a:solidFill>
                  <a:srgbClr val="7030A0"/>
                </a:solidFill>
                <a:latin typeface="Calibri" panose="020F0502020204030204" pitchFamily="34" charset="0"/>
                <a:cs typeface="Calibri" panose="020F0502020204030204" pitchFamily="34" charset="0"/>
              </a:rPr>
              <a:t>133</a:t>
            </a:r>
            <a:r>
              <a:rPr lang="en-US" sz="4000" b="1" dirty="0">
                <a:solidFill>
                  <a:srgbClr val="FF0000"/>
                </a:solidFill>
                <a:latin typeface="Calibri" panose="020F0502020204030204" pitchFamily="34" charset="0"/>
                <a:cs typeface="Calibri" panose="020F0502020204030204" pitchFamily="34" charset="0"/>
              </a:rPr>
              <a:t> BDD Projects for Analysis</a:t>
            </a:r>
          </a:p>
        </p:txBody>
      </p:sp>
      <p:sp>
        <p:nvSpPr>
          <p:cNvPr id="4" name="Flowchart: Magnetic Disk 3">
            <a:extLst>
              <a:ext uri="{FF2B5EF4-FFF2-40B4-BE49-F238E27FC236}">
                <a16:creationId xmlns:a16="http://schemas.microsoft.com/office/drawing/2014/main" id="{0D95672C-E31C-4B91-B24D-5D1D22708769}"/>
              </a:ext>
            </a:extLst>
          </p:cNvPr>
          <p:cNvSpPr/>
          <p:nvPr/>
        </p:nvSpPr>
        <p:spPr>
          <a:xfrm>
            <a:off x="656095" y="2712203"/>
            <a:ext cx="2166037" cy="2112936"/>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b="1" dirty="0">
                <a:solidFill>
                  <a:schemeClr val="accent1">
                    <a:lumMod val="50000"/>
                  </a:schemeClr>
                </a:solidFill>
                <a:latin typeface="Calibri" panose="020F0502020204030204" pitchFamily="34" charset="0"/>
                <a:cs typeface="Calibri" panose="020F0502020204030204" pitchFamily="34" charset="0"/>
              </a:rPr>
              <a:t>GitHub Open Repositories</a:t>
            </a:r>
            <a:endParaRPr lang="en-CA" sz="2800" b="1" dirty="0">
              <a:solidFill>
                <a:schemeClr val="accent1">
                  <a:lumMod val="50000"/>
                </a:schemeClr>
              </a:solidFill>
              <a:latin typeface="Calibri" panose="020F0502020204030204" pitchFamily="34" charset="0"/>
              <a:cs typeface="Calibri" panose="020F0502020204030204" pitchFamily="34" charset="0"/>
            </a:endParaRPr>
          </a:p>
        </p:txBody>
      </p:sp>
      <p:sp>
        <p:nvSpPr>
          <p:cNvPr id="5" name="Flowchart: Process 4">
            <a:extLst>
              <a:ext uri="{FF2B5EF4-FFF2-40B4-BE49-F238E27FC236}">
                <a16:creationId xmlns:a16="http://schemas.microsoft.com/office/drawing/2014/main" id="{4731FFEA-AE23-4E81-9A40-E04575579EA6}"/>
              </a:ext>
            </a:extLst>
          </p:cNvPr>
          <p:cNvSpPr/>
          <p:nvPr/>
        </p:nvSpPr>
        <p:spPr>
          <a:xfrm>
            <a:off x="3056454" y="2712204"/>
            <a:ext cx="1983932" cy="2112936"/>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b="1" dirty="0">
                <a:ln w="0"/>
                <a:solidFill>
                  <a:schemeClr val="tx1"/>
                </a:solidFill>
                <a:latin typeface="Calibri" panose="020F0502020204030204" pitchFamily="34" charset="0"/>
                <a:cs typeface="Calibri" panose="020F0502020204030204" pitchFamily="34" charset="0"/>
              </a:rPr>
              <a:t> </a:t>
            </a:r>
            <a:r>
              <a:rPr lang="en-US" sz="2800" b="1" dirty="0">
                <a:ln w="0"/>
                <a:solidFill>
                  <a:schemeClr val="accent1">
                    <a:lumMod val="50000"/>
                  </a:schemeClr>
                </a:solidFill>
                <a:latin typeface="Calibri" panose="020F0502020204030204" pitchFamily="34" charset="0"/>
                <a:cs typeface="Calibri" panose="020F0502020204030204" pitchFamily="34" charset="0"/>
              </a:rPr>
              <a:t>Select Java projects</a:t>
            </a:r>
          </a:p>
        </p:txBody>
      </p:sp>
      <p:cxnSp>
        <p:nvCxnSpPr>
          <p:cNvPr id="6" name="Straight Arrow Connector 5">
            <a:extLst>
              <a:ext uri="{FF2B5EF4-FFF2-40B4-BE49-F238E27FC236}">
                <a16:creationId xmlns:a16="http://schemas.microsoft.com/office/drawing/2014/main" id="{F0926100-5B03-4026-A2CF-2CC490C2F972}"/>
              </a:ext>
            </a:extLst>
          </p:cNvPr>
          <p:cNvCxnSpPr>
            <a:cxnSpLocks/>
            <a:stCxn id="5" idx="3"/>
            <a:endCxn id="7" idx="1"/>
          </p:cNvCxnSpPr>
          <p:nvPr/>
        </p:nvCxnSpPr>
        <p:spPr>
          <a:xfrm flipV="1">
            <a:off x="5040386" y="3768671"/>
            <a:ext cx="218394" cy="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7" name="Flowchart: Process 6">
            <a:extLst>
              <a:ext uri="{FF2B5EF4-FFF2-40B4-BE49-F238E27FC236}">
                <a16:creationId xmlns:a16="http://schemas.microsoft.com/office/drawing/2014/main" id="{8CB59EF9-ECC5-4362-A8FD-F9A94BEB2115}"/>
              </a:ext>
            </a:extLst>
          </p:cNvPr>
          <p:cNvSpPr/>
          <p:nvPr/>
        </p:nvSpPr>
        <p:spPr>
          <a:xfrm>
            <a:off x="5258780" y="2712203"/>
            <a:ext cx="1983932" cy="2112936"/>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b="1" dirty="0">
                <a:ln w="0"/>
                <a:solidFill>
                  <a:schemeClr val="accent1">
                    <a:lumMod val="50000"/>
                  </a:schemeClr>
                </a:solidFill>
                <a:latin typeface="Calibri" panose="020F0502020204030204" pitchFamily="34" charset="0"/>
                <a:cs typeface="Calibri" panose="020F0502020204030204" pitchFamily="34" charset="0"/>
              </a:rPr>
              <a:t>Select projects with .feature files</a:t>
            </a:r>
          </a:p>
        </p:txBody>
      </p:sp>
      <p:cxnSp>
        <p:nvCxnSpPr>
          <p:cNvPr id="12" name="Straight Arrow Connector 11">
            <a:extLst>
              <a:ext uri="{FF2B5EF4-FFF2-40B4-BE49-F238E27FC236}">
                <a16:creationId xmlns:a16="http://schemas.microsoft.com/office/drawing/2014/main" id="{66CB1828-6CC5-486C-B43C-8A910860BEDD}"/>
              </a:ext>
            </a:extLst>
          </p:cNvPr>
          <p:cNvCxnSpPr>
            <a:cxnSpLocks/>
            <a:stCxn id="4" idx="4"/>
            <a:endCxn id="5" idx="1"/>
          </p:cNvCxnSpPr>
          <p:nvPr/>
        </p:nvCxnSpPr>
        <p:spPr>
          <a:xfrm>
            <a:off x="2822132" y="3768671"/>
            <a:ext cx="234322" cy="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8" name="Flowchart: Process 17">
            <a:extLst>
              <a:ext uri="{FF2B5EF4-FFF2-40B4-BE49-F238E27FC236}">
                <a16:creationId xmlns:a16="http://schemas.microsoft.com/office/drawing/2014/main" id="{87017B4B-7BC9-4ABF-9274-54145415B237}"/>
              </a:ext>
            </a:extLst>
          </p:cNvPr>
          <p:cNvSpPr/>
          <p:nvPr/>
        </p:nvSpPr>
        <p:spPr>
          <a:xfrm>
            <a:off x="7464113" y="2712203"/>
            <a:ext cx="1874254" cy="2112936"/>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b="1" dirty="0">
                <a:ln w="0"/>
                <a:solidFill>
                  <a:schemeClr val="accent1">
                    <a:lumMod val="50000"/>
                  </a:schemeClr>
                </a:solidFill>
                <a:latin typeface="Calibri" panose="020F0502020204030204" pitchFamily="34" charset="0"/>
                <a:cs typeface="Calibri" panose="020F0502020204030204" pitchFamily="34" charset="0"/>
              </a:rPr>
              <a:t>Eliminate  BDD commit projects</a:t>
            </a:r>
          </a:p>
        </p:txBody>
      </p:sp>
      <p:sp>
        <p:nvSpPr>
          <p:cNvPr id="19" name="Flowchart: Process 18">
            <a:extLst>
              <a:ext uri="{FF2B5EF4-FFF2-40B4-BE49-F238E27FC236}">
                <a16:creationId xmlns:a16="http://schemas.microsoft.com/office/drawing/2014/main" id="{FB62BACE-2915-4869-BA14-BD005762FEEC}"/>
              </a:ext>
            </a:extLst>
          </p:cNvPr>
          <p:cNvSpPr/>
          <p:nvPr/>
        </p:nvSpPr>
        <p:spPr>
          <a:xfrm>
            <a:off x="9635730" y="2712203"/>
            <a:ext cx="1960805" cy="2112936"/>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b="1" dirty="0">
                <a:ln w="0"/>
                <a:solidFill>
                  <a:schemeClr val="accent1">
                    <a:lumMod val="50000"/>
                  </a:schemeClr>
                </a:solidFill>
                <a:latin typeface="Calibri" panose="020F0502020204030204" pitchFamily="34" charset="0"/>
                <a:cs typeface="Calibri" panose="020F0502020204030204" pitchFamily="34" charset="0"/>
              </a:rPr>
              <a:t>Select projects with English logs</a:t>
            </a:r>
          </a:p>
        </p:txBody>
      </p:sp>
      <p:cxnSp>
        <p:nvCxnSpPr>
          <p:cNvPr id="20" name="Straight Arrow Connector 19">
            <a:extLst>
              <a:ext uri="{FF2B5EF4-FFF2-40B4-BE49-F238E27FC236}">
                <a16:creationId xmlns:a16="http://schemas.microsoft.com/office/drawing/2014/main" id="{A3ED484E-09C6-4D6F-8EFE-59CCAF53DD7D}"/>
              </a:ext>
            </a:extLst>
          </p:cNvPr>
          <p:cNvCxnSpPr>
            <a:cxnSpLocks/>
            <a:endCxn id="19" idx="1"/>
          </p:cNvCxnSpPr>
          <p:nvPr/>
        </p:nvCxnSpPr>
        <p:spPr>
          <a:xfrm>
            <a:off x="9343311" y="3768671"/>
            <a:ext cx="292419"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97053BAA-D605-4396-AFC8-3EA8F36A532A}"/>
              </a:ext>
            </a:extLst>
          </p:cNvPr>
          <p:cNvCxnSpPr>
            <a:cxnSpLocks/>
            <a:stCxn id="7" idx="3"/>
            <a:endCxn id="18" idx="1"/>
          </p:cNvCxnSpPr>
          <p:nvPr/>
        </p:nvCxnSpPr>
        <p:spPr>
          <a:xfrm>
            <a:off x="7242712" y="3768671"/>
            <a:ext cx="221401"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pic>
        <p:nvPicPr>
          <p:cNvPr id="27" name="Picture 26">
            <a:extLst>
              <a:ext uri="{FF2B5EF4-FFF2-40B4-BE49-F238E27FC236}">
                <a16:creationId xmlns:a16="http://schemas.microsoft.com/office/drawing/2014/main" id="{3A6BC6B3-8E59-4B50-ACA4-81F47ADCC1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44077" y="534041"/>
            <a:ext cx="2252866" cy="1087257"/>
          </a:xfrm>
          <a:prstGeom prst="rect">
            <a:avLst/>
          </a:prstGeom>
        </p:spPr>
      </p:pic>
      <p:sp>
        <p:nvSpPr>
          <p:cNvPr id="3" name="TextBox 2">
            <a:extLst>
              <a:ext uri="{FF2B5EF4-FFF2-40B4-BE49-F238E27FC236}">
                <a16:creationId xmlns:a16="http://schemas.microsoft.com/office/drawing/2014/main" id="{967D49C0-C399-4849-8B26-E71A25D810AB}"/>
              </a:ext>
            </a:extLst>
          </p:cNvPr>
          <p:cNvSpPr txBox="1"/>
          <p:nvPr/>
        </p:nvSpPr>
        <p:spPr>
          <a:xfrm>
            <a:off x="1088121" y="5042351"/>
            <a:ext cx="1843208" cy="954107"/>
          </a:xfrm>
          <a:prstGeom prst="rect">
            <a:avLst/>
          </a:prstGeom>
          <a:noFill/>
        </p:spPr>
        <p:txBody>
          <a:bodyPr wrap="square" rtlCol="0">
            <a:spAutoFit/>
          </a:bodyPr>
          <a:lstStyle/>
          <a:p>
            <a:r>
              <a:rPr lang="en-US" sz="2800" b="1" dirty="0">
                <a:solidFill>
                  <a:srgbClr val="FF0000"/>
                </a:solidFill>
                <a:latin typeface="Calibri" panose="020F0502020204030204" pitchFamily="34" charset="0"/>
                <a:cs typeface="Calibri" panose="020F0502020204030204" pitchFamily="34" charset="0"/>
              </a:rPr>
              <a:t>1,005,247</a:t>
            </a:r>
            <a:r>
              <a:rPr lang="en-US" sz="2800" b="1" dirty="0">
                <a:latin typeface="Calibri" panose="020F0502020204030204" pitchFamily="34" charset="0"/>
                <a:cs typeface="Calibri" panose="020F0502020204030204" pitchFamily="34" charset="0"/>
              </a:rPr>
              <a:t> Projects</a:t>
            </a:r>
            <a:endParaRPr lang="en-CA" sz="2800" b="1" dirty="0">
              <a:latin typeface="Calibri" panose="020F0502020204030204" pitchFamily="34" charset="0"/>
              <a:cs typeface="Calibri" panose="020F0502020204030204" pitchFamily="34" charset="0"/>
            </a:endParaRPr>
          </a:p>
        </p:txBody>
      </p:sp>
      <p:sp>
        <p:nvSpPr>
          <p:cNvPr id="16" name="TextBox 15">
            <a:extLst>
              <a:ext uri="{FF2B5EF4-FFF2-40B4-BE49-F238E27FC236}">
                <a16:creationId xmlns:a16="http://schemas.microsoft.com/office/drawing/2014/main" id="{74D0CE83-4F3E-4FD9-86F8-E62B46EA30D0}"/>
              </a:ext>
            </a:extLst>
          </p:cNvPr>
          <p:cNvSpPr txBox="1"/>
          <p:nvPr/>
        </p:nvSpPr>
        <p:spPr>
          <a:xfrm>
            <a:off x="3548024" y="5042348"/>
            <a:ext cx="1843208" cy="954107"/>
          </a:xfrm>
          <a:prstGeom prst="rect">
            <a:avLst/>
          </a:prstGeom>
          <a:noFill/>
        </p:spPr>
        <p:txBody>
          <a:bodyPr wrap="square" rtlCol="0">
            <a:spAutoFit/>
          </a:bodyPr>
          <a:lstStyle/>
          <a:p>
            <a:r>
              <a:rPr lang="en-US" sz="2800" b="1" dirty="0">
                <a:solidFill>
                  <a:srgbClr val="FF0000"/>
                </a:solidFill>
                <a:latin typeface="Calibri" panose="020F0502020204030204" pitchFamily="34" charset="0"/>
                <a:cs typeface="Calibri" panose="020F0502020204030204" pitchFamily="34" charset="0"/>
              </a:rPr>
              <a:t>59,933</a:t>
            </a:r>
            <a:r>
              <a:rPr lang="en-US" sz="2800" b="1" dirty="0">
                <a:latin typeface="Calibri" panose="020F0502020204030204" pitchFamily="34" charset="0"/>
                <a:cs typeface="Calibri" panose="020F0502020204030204" pitchFamily="34" charset="0"/>
              </a:rPr>
              <a:t> Projects</a:t>
            </a:r>
            <a:endParaRPr lang="en-CA" sz="2800" b="1" dirty="0">
              <a:latin typeface="Calibri" panose="020F0502020204030204" pitchFamily="34" charset="0"/>
              <a:cs typeface="Calibri" panose="020F0502020204030204" pitchFamily="34" charset="0"/>
            </a:endParaRPr>
          </a:p>
        </p:txBody>
      </p:sp>
      <p:sp>
        <p:nvSpPr>
          <p:cNvPr id="17" name="TextBox 16">
            <a:extLst>
              <a:ext uri="{FF2B5EF4-FFF2-40B4-BE49-F238E27FC236}">
                <a16:creationId xmlns:a16="http://schemas.microsoft.com/office/drawing/2014/main" id="{F36930AC-7BB9-4EA3-AF89-2164B282CEFC}"/>
              </a:ext>
            </a:extLst>
          </p:cNvPr>
          <p:cNvSpPr txBox="1"/>
          <p:nvPr/>
        </p:nvSpPr>
        <p:spPr>
          <a:xfrm>
            <a:off x="5636023" y="5042348"/>
            <a:ext cx="1843208" cy="954107"/>
          </a:xfrm>
          <a:prstGeom prst="rect">
            <a:avLst/>
          </a:prstGeom>
          <a:noFill/>
        </p:spPr>
        <p:txBody>
          <a:bodyPr wrap="square" rtlCol="0">
            <a:spAutoFit/>
          </a:bodyPr>
          <a:lstStyle/>
          <a:p>
            <a:r>
              <a:rPr lang="en-US" sz="2800" b="1" dirty="0">
                <a:solidFill>
                  <a:srgbClr val="FF0000"/>
                </a:solidFill>
                <a:latin typeface="Calibri" panose="020F0502020204030204" pitchFamily="34" charset="0"/>
                <a:cs typeface="Calibri" panose="020F0502020204030204" pitchFamily="34" charset="0"/>
              </a:rPr>
              <a:t>927</a:t>
            </a:r>
            <a:r>
              <a:rPr lang="en-US" sz="2800" b="1" dirty="0">
                <a:latin typeface="Calibri" panose="020F0502020204030204" pitchFamily="34" charset="0"/>
                <a:cs typeface="Calibri" panose="020F0502020204030204" pitchFamily="34" charset="0"/>
              </a:rPr>
              <a:t> </a:t>
            </a:r>
          </a:p>
          <a:p>
            <a:r>
              <a:rPr lang="en-US" sz="2800" b="1" dirty="0">
                <a:latin typeface="Calibri" panose="020F0502020204030204" pitchFamily="34" charset="0"/>
                <a:cs typeface="Calibri" panose="020F0502020204030204" pitchFamily="34" charset="0"/>
              </a:rPr>
              <a:t>Projects</a:t>
            </a:r>
            <a:endParaRPr lang="en-CA" sz="2800" b="1" dirty="0">
              <a:latin typeface="Calibri" panose="020F0502020204030204" pitchFamily="34" charset="0"/>
              <a:cs typeface="Calibri" panose="020F0502020204030204" pitchFamily="34" charset="0"/>
            </a:endParaRPr>
          </a:p>
        </p:txBody>
      </p:sp>
      <p:sp>
        <p:nvSpPr>
          <p:cNvPr id="21" name="TextBox 20">
            <a:extLst>
              <a:ext uri="{FF2B5EF4-FFF2-40B4-BE49-F238E27FC236}">
                <a16:creationId xmlns:a16="http://schemas.microsoft.com/office/drawing/2014/main" id="{584F3629-06F5-43BA-8328-32573E30F24F}"/>
              </a:ext>
            </a:extLst>
          </p:cNvPr>
          <p:cNvSpPr txBox="1"/>
          <p:nvPr/>
        </p:nvSpPr>
        <p:spPr>
          <a:xfrm>
            <a:off x="7787578" y="5042348"/>
            <a:ext cx="1843208" cy="954107"/>
          </a:xfrm>
          <a:prstGeom prst="rect">
            <a:avLst/>
          </a:prstGeom>
          <a:noFill/>
        </p:spPr>
        <p:txBody>
          <a:bodyPr wrap="square" rtlCol="0">
            <a:spAutoFit/>
          </a:bodyPr>
          <a:lstStyle/>
          <a:p>
            <a:r>
              <a:rPr lang="en-US" sz="2800" b="1" dirty="0">
                <a:solidFill>
                  <a:srgbClr val="FF0000"/>
                </a:solidFill>
                <a:latin typeface="Calibri" panose="020F0502020204030204" pitchFamily="34" charset="0"/>
                <a:cs typeface="Calibri" panose="020F0502020204030204" pitchFamily="34" charset="0"/>
              </a:rPr>
              <a:t>890</a:t>
            </a:r>
          </a:p>
          <a:p>
            <a:r>
              <a:rPr lang="en-US" sz="2800" b="1" dirty="0">
                <a:latin typeface="Calibri" panose="020F0502020204030204" pitchFamily="34" charset="0"/>
                <a:cs typeface="Calibri" panose="020F0502020204030204" pitchFamily="34" charset="0"/>
              </a:rPr>
              <a:t>Projects</a:t>
            </a:r>
            <a:endParaRPr lang="en-CA" sz="2800" b="1" dirty="0">
              <a:latin typeface="Calibri" panose="020F0502020204030204" pitchFamily="34" charset="0"/>
              <a:cs typeface="Calibri" panose="020F0502020204030204" pitchFamily="34" charset="0"/>
            </a:endParaRPr>
          </a:p>
        </p:txBody>
      </p:sp>
      <p:sp>
        <p:nvSpPr>
          <p:cNvPr id="22" name="TextBox 21">
            <a:extLst>
              <a:ext uri="{FF2B5EF4-FFF2-40B4-BE49-F238E27FC236}">
                <a16:creationId xmlns:a16="http://schemas.microsoft.com/office/drawing/2014/main" id="{875110DB-F6FB-4650-B831-7281DAE137B0}"/>
              </a:ext>
            </a:extLst>
          </p:cNvPr>
          <p:cNvSpPr txBox="1"/>
          <p:nvPr/>
        </p:nvSpPr>
        <p:spPr>
          <a:xfrm>
            <a:off x="9944077" y="5042348"/>
            <a:ext cx="1843208" cy="954107"/>
          </a:xfrm>
          <a:prstGeom prst="rect">
            <a:avLst/>
          </a:prstGeom>
          <a:noFill/>
        </p:spPr>
        <p:txBody>
          <a:bodyPr wrap="square" rtlCol="0">
            <a:spAutoFit/>
          </a:bodyPr>
          <a:lstStyle/>
          <a:p>
            <a:r>
              <a:rPr lang="en-US" sz="2800" b="1" dirty="0">
                <a:solidFill>
                  <a:srgbClr val="FF0000"/>
                </a:solidFill>
                <a:latin typeface="Calibri" panose="020F0502020204030204" pitchFamily="34" charset="0"/>
                <a:cs typeface="Calibri" panose="020F0502020204030204" pitchFamily="34" charset="0"/>
              </a:rPr>
              <a:t>133</a:t>
            </a:r>
          </a:p>
          <a:p>
            <a:r>
              <a:rPr lang="en-US" sz="2800" b="1" dirty="0">
                <a:latin typeface="Calibri" panose="020F0502020204030204" pitchFamily="34" charset="0"/>
                <a:cs typeface="Calibri" panose="020F0502020204030204" pitchFamily="34" charset="0"/>
              </a:rPr>
              <a:t>Projects</a:t>
            </a:r>
            <a:endParaRPr lang="en-CA" sz="2800" b="1" dirty="0">
              <a:latin typeface="Calibri" panose="020F0502020204030204" pitchFamily="34" charset="0"/>
              <a:cs typeface="Calibri" panose="020F0502020204030204" pitchFamily="34" charset="0"/>
            </a:endParaRPr>
          </a:p>
        </p:txBody>
      </p:sp>
      <p:sp>
        <p:nvSpPr>
          <p:cNvPr id="8" name="Slide Number Placeholder 7">
            <a:extLst>
              <a:ext uri="{FF2B5EF4-FFF2-40B4-BE49-F238E27FC236}">
                <a16:creationId xmlns:a16="http://schemas.microsoft.com/office/drawing/2014/main" id="{BFCDF0A1-0511-4AD1-BBD1-68718FBF401E}"/>
              </a:ext>
            </a:extLst>
          </p:cNvPr>
          <p:cNvSpPr>
            <a:spLocks noGrp="1"/>
          </p:cNvSpPr>
          <p:nvPr>
            <p:ph type="sldNum" sz="quarter" idx="12"/>
          </p:nvPr>
        </p:nvSpPr>
        <p:spPr/>
        <p:txBody>
          <a:bodyPr/>
          <a:lstStyle/>
          <a:p>
            <a:fld id="{87998442-DCDF-4622-933A-F9895919A1C1}" type="slidenum">
              <a:rPr lang="en-US" smtClean="0"/>
              <a:t>8</a:t>
            </a:fld>
            <a:endParaRPr lang="en-US"/>
          </a:p>
        </p:txBody>
      </p:sp>
    </p:spTree>
    <p:extLst>
      <p:ext uri="{BB962C8B-B14F-4D97-AF65-F5344CB8AC3E}">
        <p14:creationId xmlns:p14="http://schemas.microsoft.com/office/powerpoint/2010/main" val="2783013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18" grpId="0" animBg="1"/>
      <p:bldP spid="19" grpId="0" animBg="1"/>
      <p:bldP spid="16" grpId="0"/>
      <p:bldP spid="17" grpId="0"/>
      <p:bldP spid="21" grpId="0"/>
      <p:bldP spid="2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0470A-61F0-4DE2-97FE-B8DC18E5495E}"/>
              </a:ext>
            </a:extLst>
          </p:cNvPr>
          <p:cNvSpPr>
            <a:spLocks noGrp="1"/>
          </p:cNvSpPr>
          <p:nvPr>
            <p:ph type="title"/>
          </p:nvPr>
        </p:nvSpPr>
        <p:spPr/>
        <p:txBody>
          <a:bodyPr/>
          <a:lstStyle/>
          <a:p>
            <a:r>
              <a:rPr lang="en-US" sz="4000" b="1" dirty="0">
                <a:solidFill>
                  <a:srgbClr val="FF0000"/>
                </a:solidFill>
                <a:latin typeface="Calibri" panose="020F0502020204030204" pitchFamily="34" charset="0"/>
                <a:cs typeface="Calibri" panose="020F0502020204030204" pitchFamily="34" charset="0"/>
              </a:rPr>
              <a:t>Research Questions</a:t>
            </a:r>
            <a:endParaRPr lang="en-US" b="1" dirty="0">
              <a:solidFill>
                <a:srgbClr val="FF0000"/>
              </a:solidFill>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F7F26FF2-13A6-4CEE-ABEC-6D91421689C4}"/>
              </a:ext>
            </a:extLst>
          </p:cNvPr>
          <p:cNvSpPr>
            <a:spLocks noGrp="1"/>
          </p:cNvSpPr>
          <p:nvPr>
            <p:ph idx="1"/>
          </p:nvPr>
        </p:nvSpPr>
        <p:spPr/>
        <p:txBody>
          <a:bodyPr/>
          <a:lstStyle/>
          <a:p>
            <a:r>
              <a:rPr lang="en-CA" b="1" dirty="0">
                <a:solidFill>
                  <a:srgbClr val="FF0000"/>
                </a:solidFill>
                <a:latin typeface="Calibri" panose="020F0502020204030204" pitchFamily="34" charset="0"/>
                <a:cs typeface="Calibri" panose="020F0502020204030204" pitchFamily="34" charset="0"/>
              </a:rPr>
              <a:t>(RQ1): </a:t>
            </a:r>
            <a:r>
              <a:rPr lang="en-CA" b="1" dirty="0">
                <a:latin typeface="Calibri" panose="020F0502020204030204" pitchFamily="34" charset="0"/>
                <a:cs typeface="Calibri" panose="020F0502020204030204" pitchFamily="34" charset="0"/>
              </a:rPr>
              <a:t>Can we accurately identify co-changes between .feature files and source code ﬁles?</a:t>
            </a:r>
          </a:p>
          <a:p>
            <a:pPr marL="0" indent="0">
              <a:buNone/>
            </a:pPr>
            <a:endParaRPr lang="en-CA" b="1" dirty="0">
              <a:solidFill>
                <a:schemeClr val="tx2">
                  <a:lumMod val="60000"/>
                  <a:lumOff val="40000"/>
                </a:schemeClr>
              </a:solidFill>
              <a:latin typeface="Calibri" panose="020F0502020204030204" pitchFamily="34" charset="0"/>
              <a:cs typeface="Calibri" panose="020F0502020204030204" pitchFamily="34" charset="0"/>
            </a:endParaRPr>
          </a:p>
          <a:p>
            <a:r>
              <a:rPr lang="en-CA" b="1" dirty="0">
                <a:solidFill>
                  <a:schemeClr val="tx2">
                    <a:lumMod val="60000"/>
                    <a:lumOff val="40000"/>
                  </a:schemeClr>
                </a:solidFill>
                <a:latin typeface="Calibri" panose="020F0502020204030204" pitchFamily="34" charset="0"/>
                <a:cs typeface="Calibri" panose="020F0502020204030204" pitchFamily="34" charset="0"/>
              </a:rPr>
              <a:t>(RQ2): Can we accurately predict when co-changes between .feature files and source code ﬁles are necessary?</a:t>
            </a:r>
          </a:p>
          <a:p>
            <a:pPr marL="0" indent="0">
              <a:buNone/>
            </a:pPr>
            <a:endParaRPr lang="en-CA" b="1" dirty="0">
              <a:solidFill>
                <a:schemeClr val="tx2">
                  <a:lumMod val="60000"/>
                  <a:lumOff val="40000"/>
                </a:schemeClr>
              </a:solidFill>
              <a:latin typeface="Calibri" panose="020F0502020204030204" pitchFamily="34" charset="0"/>
              <a:cs typeface="Calibri" panose="020F0502020204030204" pitchFamily="34" charset="0"/>
            </a:endParaRPr>
          </a:p>
          <a:p>
            <a:r>
              <a:rPr lang="en-CA" b="1" dirty="0">
                <a:solidFill>
                  <a:schemeClr val="tx2">
                    <a:lumMod val="60000"/>
                    <a:lumOff val="40000"/>
                  </a:schemeClr>
                </a:solidFill>
                <a:latin typeface="Calibri" panose="020F0502020204030204" pitchFamily="34" charset="0"/>
                <a:cs typeface="Calibri" panose="020F0502020204030204" pitchFamily="34" charset="0"/>
              </a:rPr>
              <a:t>(RQ3): What are the most signiﬁcant characteristics for predicting co-changes between .feature files and source code files?</a:t>
            </a:r>
            <a:endParaRPr lang="en-US" b="1" dirty="0">
              <a:solidFill>
                <a:schemeClr val="tx2">
                  <a:lumMod val="60000"/>
                  <a:lumOff val="40000"/>
                </a:schemeClr>
              </a:solidFill>
              <a:latin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EC6C08DB-3E35-490E-968B-1063D5CE5CFA}"/>
              </a:ext>
            </a:extLst>
          </p:cNvPr>
          <p:cNvSpPr>
            <a:spLocks noGrp="1"/>
          </p:cNvSpPr>
          <p:nvPr>
            <p:ph type="sldNum" sz="quarter" idx="12"/>
          </p:nvPr>
        </p:nvSpPr>
        <p:spPr/>
        <p:txBody>
          <a:bodyPr/>
          <a:lstStyle/>
          <a:p>
            <a:fld id="{87998442-DCDF-4622-933A-F9895919A1C1}" type="slidenum">
              <a:rPr lang="en-US" smtClean="0"/>
              <a:t>9</a:t>
            </a:fld>
            <a:endParaRPr lang="en-US"/>
          </a:p>
        </p:txBody>
      </p:sp>
    </p:spTree>
    <p:extLst>
      <p:ext uri="{BB962C8B-B14F-4D97-AF65-F5344CB8AC3E}">
        <p14:creationId xmlns:p14="http://schemas.microsoft.com/office/powerpoint/2010/main" val="15982345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1097</TotalTime>
  <Words>1818</Words>
  <Application>Microsoft Office PowerPoint</Application>
  <PresentationFormat>Widescreen</PresentationFormat>
  <Paragraphs>234</Paragraphs>
  <Slides>23</Slides>
  <Notes>23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等线</vt:lpstr>
      <vt:lpstr>等线 Light</vt:lpstr>
      <vt:lpstr>Arial</vt:lpstr>
      <vt:lpstr>Bookman Old Style</vt:lpstr>
      <vt:lpstr>Calibri</vt:lpstr>
      <vt:lpstr>Office Theme</vt:lpstr>
      <vt:lpstr>Predicting Co-Changes between Functionality Specifications and Source Code in Behavior Driven Development</vt:lpstr>
      <vt:lpstr>Behavior Driven Development (BDD) is a New Style of Testing Strategy Based on Test Driven Development</vt:lpstr>
      <vt:lpstr>Example .Feature File</vt:lpstr>
      <vt:lpstr>Example Step Definition File</vt:lpstr>
      <vt:lpstr>Step Definition File Linkage to Source Code</vt:lpstr>
      <vt:lpstr>Motivation</vt:lpstr>
      <vt:lpstr>Motivation</vt:lpstr>
      <vt:lpstr>We Selected 133 BDD Projects for Analysis</vt:lpstr>
      <vt:lpstr>Research Questions</vt:lpstr>
      <vt:lpstr>PowerPoint Presentation</vt:lpstr>
      <vt:lpstr>Our Analysis Obtained Over 60,000 Links Within 133 BDD Projects</vt:lpstr>
      <vt:lpstr>We then Perform Manual Analysis to Check the Accuracy of Our Approach</vt:lpstr>
      <vt:lpstr>Analysis of Links in the Sample</vt:lpstr>
      <vt:lpstr>Episode 2: The RQs Strike Back</vt:lpstr>
      <vt:lpstr>19 Characteristics for Prediction</vt:lpstr>
      <vt:lpstr>We Approach Our Question as a Binary Classification Problem</vt:lpstr>
      <vt:lpstr>Our Top Performing Model Has 0.76 AUC </vt:lpstr>
      <vt:lpstr>Episode 3: Return of the RQs</vt:lpstr>
      <vt:lpstr>Obtain an AUC Value after Eliminating an Attribute</vt:lpstr>
      <vt:lpstr>Test Files and All Other Files Changes Are the Strongest Predictors</vt:lpstr>
      <vt:lpstr>Co-changes Can Be Detected and Predicted!</vt:lpstr>
      <vt:lpstr>Modify .Feature Files to Maximize BDD Advantages When…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Co-Changes between Functionality Specifications and Source Code in Behavior Driven Development</dc:title>
  <dc:creator>Aidan Yang</dc:creator>
  <cp:lastModifiedBy>Aidan Yang</cp:lastModifiedBy>
  <cp:revision>320</cp:revision>
  <dcterms:created xsi:type="dcterms:W3CDTF">2019-05-13T05:47:09Z</dcterms:created>
  <dcterms:modified xsi:type="dcterms:W3CDTF">2019-05-27T19:07:27Z</dcterms:modified>
</cp:coreProperties>
</file>