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94" r:id="rId6"/>
    <p:sldMasterId id="2147483681" r:id="rId7"/>
  </p:sldMasterIdLst>
  <p:notesMasterIdLst>
    <p:notesMasterId r:id="rId26"/>
  </p:notesMasterIdLst>
  <p:handoutMasterIdLst>
    <p:handoutMasterId r:id="rId27"/>
  </p:handoutMasterIdLst>
  <p:sldIdLst>
    <p:sldId id="256" r:id="rId8"/>
    <p:sldId id="257" r:id="rId9"/>
    <p:sldId id="258" r:id="rId10"/>
    <p:sldId id="260" r:id="rId11"/>
    <p:sldId id="280" r:id="rId12"/>
    <p:sldId id="279" r:id="rId13"/>
    <p:sldId id="277" r:id="rId14"/>
    <p:sldId id="278" r:id="rId15"/>
    <p:sldId id="270" r:id="rId16"/>
    <p:sldId id="281" r:id="rId17"/>
    <p:sldId id="271" r:id="rId18"/>
    <p:sldId id="288" r:id="rId19"/>
    <p:sldId id="285" r:id="rId20"/>
    <p:sldId id="289" r:id="rId21"/>
    <p:sldId id="282" r:id="rId22"/>
    <p:sldId id="286" r:id="rId23"/>
    <p:sldId id="273" r:id="rId24"/>
    <p:sldId id="287" r:id="rId2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May" initials="P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FA5"/>
    <a:srgbClr val="0F1291"/>
    <a:srgbClr val="FE6622"/>
    <a:srgbClr val="A5FFA7"/>
    <a:srgbClr val="000000"/>
    <a:srgbClr val="0066FF"/>
    <a:srgbClr val="FFA5A5"/>
    <a:srgbClr val="4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6" autoAdjust="0"/>
    <p:restoredTop sz="90937" autoAdjust="0"/>
  </p:normalViewPr>
  <p:slideViewPr>
    <p:cSldViewPr>
      <p:cViewPr>
        <p:scale>
          <a:sx n="91" d="100"/>
          <a:sy n="91" d="100"/>
        </p:scale>
        <p:origin x="-55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1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F8FAE-CC00-4942-B53A-AA70EF46AC5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D74664-8DAE-4245-9AE9-8355FA29E067}">
      <dgm:prSet phldrT="[Text]"/>
      <dgm:spPr/>
      <dgm:t>
        <a:bodyPr/>
        <a:lstStyle/>
        <a:p>
          <a:r>
            <a:rPr lang="en-AU" dirty="0" smtClean="0"/>
            <a:t>2009</a:t>
          </a:r>
          <a:endParaRPr lang="en-AU" dirty="0"/>
        </a:p>
      </dgm:t>
    </dgm:pt>
    <dgm:pt modelId="{D3B9861D-8967-4E86-8385-9A0491D262AB}" type="parTrans" cxnId="{A6BD3BA5-1E97-4037-A4A9-243AE5ABDC03}">
      <dgm:prSet/>
      <dgm:spPr/>
      <dgm:t>
        <a:bodyPr/>
        <a:lstStyle/>
        <a:p>
          <a:endParaRPr lang="en-AU"/>
        </a:p>
      </dgm:t>
    </dgm:pt>
    <dgm:pt modelId="{8E5BA653-03E0-474A-A087-E2959794F608}" type="sibTrans" cxnId="{A6BD3BA5-1E97-4037-A4A9-243AE5ABDC03}">
      <dgm:prSet/>
      <dgm:spPr/>
      <dgm:t>
        <a:bodyPr/>
        <a:lstStyle/>
        <a:p>
          <a:endParaRPr lang="en-AU"/>
        </a:p>
      </dgm:t>
    </dgm:pt>
    <dgm:pt modelId="{901742A5-03E5-4CF1-BA60-07F2F0974059}">
      <dgm:prSet phldrT="[Text]"/>
      <dgm:spPr/>
      <dgm:t>
        <a:bodyPr/>
        <a:lstStyle/>
        <a:p>
          <a:r>
            <a:rPr lang="en-AU" dirty="0" smtClean="0"/>
            <a:t>2010</a:t>
          </a:r>
          <a:endParaRPr lang="en-AU" dirty="0"/>
        </a:p>
      </dgm:t>
    </dgm:pt>
    <dgm:pt modelId="{A358C4E3-5168-44AB-940A-CD199675B823}" type="parTrans" cxnId="{83F05025-AE12-4536-83B4-1B2D6014C84A}">
      <dgm:prSet/>
      <dgm:spPr/>
      <dgm:t>
        <a:bodyPr/>
        <a:lstStyle/>
        <a:p>
          <a:endParaRPr lang="en-AU"/>
        </a:p>
      </dgm:t>
    </dgm:pt>
    <dgm:pt modelId="{78556EE3-83B4-4B4D-99AE-DA06506B6759}" type="sibTrans" cxnId="{83F05025-AE12-4536-83B4-1B2D6014C84A}">
      <dgm:prSet/>
      <dgm:spPr/>
      <dgm:t>
        <a:bodyPr/>
        <a:lstStyle/>
        <a:p>
          <a:endParaRPr lang="en-AU"/>
        </a:p>
      </dgm:t>
    </dgm:pt>
    <dgm:pt modelId="{62BECE46-B620-436E-AD09-627D52C5D830}">
      <dgm:prSet phldrT="[Text]"/>
      <dgm:spPr/>
      <dgm:t>
        <a:bodyPr/>
        <a:lstStyle/>
        <a:p>
          <a:r>
            <a:rPr lang="en-AU" dirty="0" smtClean="0"/>
            <a:t>2011</a:t>
          </a:r>
          <a:endParaRPr lang="en-AU" dirty="0"/>
        </a:p>
      </dgm:t>
    </dgm:pt>
    <dgm:pt modelId="{E6314A4E-54E6-4948-BA8B-2B5A9C9E1B0E}" type="parTrans" cxnId="{4BD39314-D505-40A8-8E72-0060F8A43E3F}">
      <dgm:prSet/>
      <dgm:spPr/>
      <dgm:t>
        <a:bodyPr/>
        <a:lstStyle/>
        <a:p>
          <a:endParaRPr lang="en-AU"/>
        </a:p>
      </dgm:t>
    </dgm:pt>
    <dgm:pt modelId="{8EB6D816-027F-4E9D-B0E3-62BE52DD870F}" type="sibTrans" cxnId="{4BD39314-D505-40A8-8E72-0060F8A43E3F}">
      <dgm:prSet/>
      <dgm:spPr/>
      <dgm:t>
        <a:bodyPr/>
        <a:lstStyle/>
        <a:p>
          <a:endParaRPr lang="en-AU"/>
        </a:p>
      </dgm:t>
    </dgm:pt>
    <dgm:pt modelId="{5358D70C-B95B-4E8B-AC6C-A448DDD0F73A}">
      <dgm:prSet phldrT="[Text]"/>
      <dgm:spPr/>
      <dgm:t>
        <a:bodyPr/>
        <a:lstStyle/>
        <a:p>
          <a:r>
            <a:rPr lang="en-AU" dirty="0" smtClean="0"/>
            <a:t>2012</a:t>
          </a:r>
          <a:endParaRPr lang="en-AU" dirty="0"/>
        </a:p>
      </dgm:t>
    </dgm:pt>
    <dgm:pt modelId="{4ADB51D2-8CF1-4367-ADAF-66A29FCA6FC2}" type="parTrans" cxnId="{83B38D8D-C830-4CF8-B499-7E2397FE8551}">
      <dgm:prSet/>
      <dgm:spPr/>
      <dgm:t>
        <a:bodyPr/>
        <a:lstStyle/>
        <a:p>
          <a:endParaRPr lang="en-AU"/>
        </a:p>
      </dgm:t>
    </dgm:pt>
    <dgm:pt modelId="{0BD84F99-DDE1-43BE-AEA4-E74338D58ED8}" type="sibTrans" cxnId="{83B38D8D-C830-4CF8-B499-7E2397FE8551}">
      <dgm:prSet/>
      <dgm:spPr/>
      <dgm:t>
        <a:bodyPr/>
        <a:lstStyle/>
        <a:p>
          <a:endParaRPr lang="en-AU"/>
        </a:p>
      </dgm:t>
    </dgm:pt>
    <dgm:pt modelId="{200D737A-227D-4A71-AACF-243E954E2171}" type="pres">
      <dgm:prSet presAssocID="{764F8FAE-CC00-4942-B53A-AA70EF46AC5A}" presName="Name0" presStyleCnt="0">
        <dgm:presLayoutVars>
          <dgm:dir/>
          <dgm:animLvl val="lvl"/>
          <dgm:resizeHandles val="exact"/>
        </dgm:presLayoutVars>
      </dgm:prSet>
      <dgm:spPr/>
    </dgm:pt>
    <dgm:pt modelId="{C11A80C6-E77A-4B39-A058-D49B3905BAC9}" type="pres">
      <dgm:prSet presAssocID="{0ED74664-8DAE-4245-9AE9-8355FA29E06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7D4AE39-5638-44B8-831A-189B208E1464}" type="pres">
      <dgm:prSet presAssocID="{8E5BA653-03E0-474A-A087-E2959794F608}" presName="parTxOnlySpace" presStyleCnt="0"/>
      <dgm:spPr/>
    </dgm:pt>
    <dgm:pt modelId="{EA03D565-A112-4E2B-B850-A29E36FE76F0}" type="pres">
      <dgm:prSet presAssocID="{901742A5-03E5-4CF1-BA60-07F2F0974059}" presName="parTxOnly" presStyleLbl="node1" presStyleIdx="1" presStyleCnt="4" custLinFactNeighborX="-121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97A58B8-DD3E-4F36-820A-6E234AD9CCD0}" type="pres">
      <dgm:prSet presAssocID="{78556EE3-83B4-4B4D-99AE-DA06506B6759}" presName="parTxOnlySpace" presStyleCnt="0"/>
      <dgm:spPr/>
    </dgm:pt>
    <dgm:pt modelId="{E36A0135-6BBD-41A3-B936-63669A4F89FC}" type="pres">
      <dgm:prSet presAssocID="{62BECE46-B620-436E-AD09-627D52C5D8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4134CE9-D160-4F17-9DCC-09F4B36D48AF}" type="pres">
      <dgm:prSet presAssocID="{8EB6D816-027F-4E9D-B0E3-62BE52DD870F}" presName="parTxOnlySpace" presStyleCnt="0"/>
      <dgm:spPr/>
    </dgm:pt>
    <dgm:pt modelId="{EDE5C4B0-015E-49BE-8648-BEB1AB22E31D}" type="pres">
      <dgm:prSet presAssocID="{5358D70C-B95B-4E8B-AC6C-A448DDD0F73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78B097F9-6FED-44B1-A0B5-B103510E5F8F}" type="presOf" srcId="{62BECE46-B620-436E-AD09-627D52C5D830}" destId="{E36A0135-6BBD-41A3-B936-63669A4F89FC}" srcOrd="0" destOrd="0" presId="urn:microsoft.com/office/officeart/2005/8/layout/chevron1"/>
    <dgm:cxn modelId="{F57F4E3C-22ED-4A7F-9D54-89902EC48B23}" type="presOf" srcId="{0ED74664-8DAE-4245-9AE9-8355FA29E067}" destId="{C11A80C6-E77A-4B39-A058-D49B3905BAC9}" srcOrd="0" destOrd="0" presId="urn:microsoft.com/office/officeart/2005/8/layout/chevron1"/>
    <dgm:cxn modelId="{29C4B8DB-CD92-4107-A24E-7F7F5D977CD2}" type="presOf" srcId="{901742A5-03E5-4CF1-BA60-07F2F0974059}" destId="{EA03D565-A112-4E2B-B850-A29E36FE76F0}" srcOrd="0" destOrd="0" presId="urn:microsoft.com/office/officeart/2005/8/layout/chevron1"/>
    <dgm:cxn modelId="{83B38D8D-C830-4CF8-B499-7E2397FE8551}" srcId="{764F8FAE-CC00-4942-B53A-AA70EF46AC5A}" destId="{5358D70C-B95B-4E8B-AC6C-A448DDD0F73A}" srcOrd="3" destOrd="0" parTransId="{4ADB51D2-8CF1-4367-ADAF-66A29FCA6FC2}" sibTransId="{0BD84F99-DDE1-43BE-AEA4-E74338D58ED8}"/>
    <dgm:cxn modelId="{83F05025-AE12-4536-83B4-1B2D6014C84A}" srcId="{764F8FAE-CC00-4942-B53A-AA70EF46AC5A}" destId="{901742A5-03E5-4CF1-BA60-07F2F0974059}" srcOrd="1" destOrd="0" parTransId="{A358C4E3-5168-44AB-940A-CD199675B823}" sibTransId="{78556EE3-83B4-4B4D-99AE-DA06506B6759}"/>
    <dgm:cxn modelId="{37E450AF-6BF5-4CA0-A2EC-ACD827FC24A1}" type="presOf" srcId="{764F8FAE-CC00-4942-B53A-AA70EF46AC5A}" destId="{200D737A-227D-4A71-AACF-243E954E2171}" srcOrd="0" destOrd="0" presId="urn:microsoft.com/office/officeart/2005/8/layout/chevron1"/>
    <dgm:cxn modelId="{97365224-948E-49B3-9432-5E73B2462751}" type="presOf" srcId="{5358D70C-B95B-4E8B-AC6C-A448DDD0F73A}" destId="{EDE5C4B0-015E-49BE-8648-BEB1AB22E31D}" srcOrd="0" destOrd="0" presId="urn:microsoft.com/office/officeart/2005/8/layout/chevron1"/>
    <dgm:cxn modelId="{A6BD3BA5-1E97-4037-A4A9-243AE5ABDC03}" srcId="{764F8FAE-CC00-4942-B53A-AA70EF46AC5A}" destId="{0ED74664-8DAE-4245-9AE9-8355FA29E067}" srcOrd="0" destOrd="0" parTransId="{D3B9861D-8967-4E86-8385-9A0491D262AB}" sibTransId="{8E5BA653-03E0-474A-A087-E2959794F608}"/>
    <dgm:cxn modelId="{4BD39314-D505-40A8-8E72-0060F8A43E3F}" srcId="{764F8FAE-CC00-4942-B53A-AA70EF46AC5A}" destId="{62BECE46-B620-436E-AD09-627D52C5D830}" srcOrd="2" destOrd="0" parTransId="{E6314A4E-54E6-4948-BA8B-2B5A9C9E1B0E}" sibTransId="{8EB6D816-027F-4E9D-B0E3-62BE52DD870F}"/>
    <dgm:cxn modelId="{82436DA7-D269-47A4-96BB-53BDD62C011B}" type="presParOf" srcId="{200D737A-227D-4A71-AACF-243E954E2171}" destId="{C11A80C6-E77A-4B39-A058-D49B3905BAC9}" srcOrd="0" destOrd="0" presId="urn:microsoft.com/office/officeart/2005/8/layout/chevron1"/>
    <dgm:cxn modelId="{87DA264B-EBD2-4020-AF4C-B354ED24BAE2}" type="presParOf" srcId="{200D737A-227D-4A71-AACF-243E954E2171}" destId="{17D4AE39-5638-44B8-831A-189B208E1464}" srcOrd="1" destOrd="0" presId="urn:microsoft.com/office/officeart/2005/8/layout/chevron1"/>
    <dgm:cxn modelId="{B917CEEC-2DB4-4FA8-8673-AEF97EF293A4}" type="presParOf" srcId="{200D737A-227D-4A71-AACF-243E954E2171}" destId="{EA03D565-A112-4E2B-B850-A29E36FE76F0}" srcOrd="2" destOrd="0" presId="urn:microsoft.com/office/officeart/2005/8/layout/chevron1"/>
    <dgm:cxn modelId="{ED8A7884-C7ED-4378-AEBE-BD8EF268E42E}" type="presParOf" srcId="{200D737A-227D-4A71-AACF-243E954E2171}" destId="{997A58B8-DD3E-4F36-820A-6E234AD9CCD0}" srcOrd="3" destOrd="0" presId="urn:microsoft.com/office/officeart/2005/8/layout/chevron1"/>
    <dgm:cxn modelId="{4B706008-8D80-433B-A855-CDA934F32349}" type="presParOf" srcId="{200D737A-227D-4A71-AACF-243E954E2171}" destId="{E36A0135-6BBD-41A3-B936-63669A4F89FC}" srcOrd="4" destOrd="0" presId="urn:microsoft.com/office/officeart/2005/8/layout/chevron1"/>
    <dgm:cxn modelId="{2E408BB7-C73A-432D-8F4D-CEBF52C20D49}" type="presParOf" srcId="{200D737A-227D-4A71-AACF-243E954E2171}" destId="{F4134CE9-D160-4F17-9DCC-09F4B36D48AF}" srcOrd="5" destOrd="0" presId="urn:microsoft.com/office/officeart/2005/8/layout/chevron1"/>
    <dgm:cxn modelId="{ADF44C69-4637-4DFA-8B86-2094858748D3}" type="presParOf" srcId="{200D737A-227D-4A71-AACF-243E954E2171}" destId="{EDE5C4B0-015E-49BE-8648-BEB1AB22E31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2FA249-41D6-4AA4-A53F-46EDA40997B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D508699-2945-499F-BB50-2CEB395007EB}">
      <dgm:prSet phldrT="[Text]"/>
      <dgm:spPr/>
      <dgm:t>
        <a:bodyPr/>
        <a:lstStyle/>
        <a:p>
          <a:r>
            <a:rPr lang="en-AU" dirty="0" smtClean="0"/>
            <a:t>Node.js</a:t>
          </a:r>
          <a:endParaRPr lang="en-AU" dirty="0"/>
        </a:p>
      </dgm:t>
    </dgm:pt>
    <dgm:pt modelId="{AB8E74C3-C8D1-4C9A-AFDF-67687306E295}" type="parTrans" cxnId="{D22223F3-7A62-4BF3-826A-498FA4BE6801}">
      <dgm:prSet/>
      <dgm:spPr/>
      <dgm:t>
        <a:bodyPr/>
        <a:lstStyle/>
        <a:p>
          <a:endParaRPr lang="en-AU"/>
        </a:p>
      </dgm:t>
    </dgm:pt>
    <dgm:pt modelId="{DDBF469F-E18B-44B9-9D46-BD2A5AED8F0C}" type="sibTrans" cxnId="{D22223F3-7A62-4BF3-826A-498FA4BE6801}">
      <dgm:prSet/>
      <dgm:spPr/>
      <dgm:t>
        <a:bodyPr/>
        <a:lstStyle/>
        <a:p>
          <a:endParaRPr lang="en-AU"/>
        </a:p>
      </dgm:t>
    </dgm:pt>
    <dgm:pt modelId="{FE067C44-B7E0-4484-9D8B-4A0278A675E5}">
      <dgm:prSet phldrT="[Text]"/>
      <dgm:spPr/>
      <dgm:t>
        <a:bodyPr/>
        <a:lstStyle/>
        <a:p>
          <a:r>
            <a:rPr lang="en-AU" dirty="0" err="1" smtClean="0"/>
            <a:t>IISNode</a:t>
          </a:r>
          <a:endParaRPr lang="en-AU" dirty="0"/>
        </a:p>
      </dgm:t>
    </dgm:pt>
    <dgm:pt modelId="{73AC9EF7-1C08-4B2F-A947-CDFE0D1C8D30}" type="parTrans" cxnId="{98DF66BC-ABB0-4A47-956A-4C502D3AEF5D}">
      <dgm:prSet/>
      <dgm:spPr/>
      <dgm:t>
        <a:bodyPr/>
        <a:lstStyle/>
        <a:p>
          <a:endParaRPr lang="en-AU"/>
        </a:p>
      </dgm:t>
    </dgm:pt>
    <dgm:pt modelId="{8695913D-A25B-402F-8E3A-8BD549E77270}" type="sibTrans" cxnId="{98DF66BC-ABB0-4A47-956A-4C502D3AEF5D}">
      <dgm:prSet/>
      <dgm:spPr/>
      <dgm:t>
        <a:bodyPr/>
        <a:lstStyle/>
        <a:p>
          <a:endParaRPr lang="en-AU"/>
        </a:p>
      </dgm:t>
    </dgm:pt>
    <dgm:pt modelId="{37F1D755-DF85-4C58-A611-56E84A629CFD}">
      <dgm:prSet phldrT="[Text]"/>
      <dgm:spPr/>
      <dgm:t>
        <a:bodyPr/>
        <a:lstStyle/>
        <a:p>
          <a:r>
            <a:rPr lang="en-AU" dirty="0" smtClean="0"/>
            <a:t>NPM for </a:t>
          </a:r>
          <a:r>
            <a:rPr lang="en-AU" dirty="0" err="1" smtClean="0"/>
            <a:t>WIndows</a:t>
          </a:r>
          <a:endParaRPr lang="en-AU" dirty="0"/>
        </a:p>
      </dgm:t>
    </dgm:pt>
    <dgm:pt modelId="{F8E27910-BF1F-4EFA-B1F4-6180EB735B99}" type="parTrans" cxnId="{E19AC402-2335-4B60-9846-6A858EE1068C}">
      <dgm:prSet/>
      <dgm:spPr/>
      <dgm:t>
        <a:bodyPr/>
        <a:lstStyle/>
        <a:p>
          <a:endParaRPr lang="en-AU"/>
        </a:p>
      </dgm:t>
    </dgm:pt>
    <dgm:pt modelId="{A06AF3E2-6C89-42F6-917B-A670CD5DC322}" type="sibTrans" cxnId="{E19AC402-2335-4B60-9846-6A858EE1068C}">
      <dgm:prSet/>
      <dgm:spPr/>
      <dgm:t>
        <a:bodyPr/>
        <a:lstStyle/>
        <a:p>
          <a:endParaRPr lang="en-AU"/>
        </a:p>
      </dgm:t>
    </dgm:pt>
    <dgm:pt modelId="{77144441-5DA7-418B-AB2D-99E6E0B62E3A}">
      <dgm:prSet phldrT="[Text]"/>
      <dgm:spPr/>
      <dgm:t>
        <a:bodyPr/>
        <a:lstStyle/>
        <a:p>
          <a:r>
            <a:rPr lang="en-AU" dirty="0" smtClean="0"/>
            <a:t>Azure Emulator</a:t>
          </a:r>
        </a:p>
      </dgm:t>
    </dgm:pt>
    <dgm:pt modelId="{BBB0F3BA-018D-482C-ABBE-F05DB0F58932}" type="parTrans" cxnId="{BF760E94-70A4-4905-B862-BDD8250AD6F7}">
      <dgm:prSet/>
      <dgm:spPr/>
      <dgm:t>
        <a:bodyPr/>
        <a:lstStyle/>
        <a:p>
          <a:endParaRPr lang="en-AU"/>
        </a:p>
      </dgm:t>
    </dgm:pt>
    <dgm:pt modelId="{2F73DC44-B967-4507-BFAF-396786347BA6}" type="sibTrans" cxnId="{BF760E94-70A4-4905-B862-BDD8250AD6F7}">
      <dgm:prSet/>
      <dgm:spPr/>
      <dgm:t>
        <a:bodyPr/>
        <a:lstStyle/>
        <a:p>
          <a:endParaRPr lang="en-AU"/>
        </a:p>
      </dgm:t>
    </dgm:pt>
    <dgm:pt modelId="{8AEADC98-9749-40F2-BA9E-BA8D50B5C8D6}">
      <dgm:prSet phldrT="[Text]"/>
      <dgm:spPr/>
      <dgm:t>
        <a:bodyPr/>
        <a:lstStyle/>
        <a:p>
          <a:r>
            <a:rPr lang="en-AU" dirty="0" smtClean="0"/>
            <a:t>Azure PowerShell </a:t>
          </a:r>
          <a:r>
            <a:rPr lang="en-AU" dirty="0" err="1" smtClean="0"/>
            <a:t>cmdlets</a:t>
          </a:r>
          <a:endParaRPr lang="en-AU" dirty="0" smtClean="0"/>
        </a:p>
      </dgm:t>
    </dgm:pt>
    <dgm:pt modelId="{F7F97F48-F82C-40C8-B81C-0DD94426CE89}" type="parTrans" cxnId="{9769323F-4B27-4FC3-A1CB-4556E6102E0C}">
      <dgm:prSet/>
      <dgm:spPr/>
      <dgm:t>
        <a:bodyPr/>
        <a:lstStyle/>
        <a:p>
          <a:endParaRPr lang="en-AU"/>
        </a:p>
      </dgm:t>
    </dgm:pt>
    <dgm:pt modelId="{A87336D3-50DE-41E8-9708-66B0EB09EAE3}" type="sibTrans" cxnId="{9769323F-4B27-4FC3-A1CB-4556E6102E0C}">
      <dgm:prSet/>
      <dgm:spPr/>
      <dgm:t>
        <a:bodyPr/>
        <a:lstStyle/>
        <a:p>
          <a:endParaRPr lang="en-AU"/>
        </a:p>
      </dgm:t>
    </dgm:pt>
    <dgm:pt modelId="{BFA8EE9C-DCAD-4A72-981A-562AF575C35F}" type="pres">
      <dgm:prSet presAssocID="{612FA249-41D6-4AA4-A53F-46EDA40997B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C1469FA9-0D16-4852-8D36-F4D72043AA08}" type="pres">
      <dgm:prSet presAssocID="{AD508699-2945-499F-BB50-2CEB395007E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24C3F80-E393-445B-9E93-BF8200BA0569}" type="pres">
      <dgm:prSet presAssocID="{DDBF469F-E18B-44B9-9D46-BD2A5AED8F0C}" presName="sibTrans" presStyleCnt="0"/>
      <dgm:spPr/>
    </dgm:pt>
    <dgm:pt modelId="{744D547D-58BE-4752-8309-1832680F98D1}" type="pres">
      <dgm:prSet presAssocID="{FE067C44-B7E0-4484-9D8B-4A0278A675E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7680191-6690-4806-9406-F02F02DFFADC}" type="pres">
      <dgm:prSet presAssocID="{8695913D-A25B-402F-8E3A-8BD549E77270}" presName="sibTrans" presStyleCnt="0"/>
      <dgm:spPr/>
    </dgm:pt>
    <dgm:pt modelId="{DEEE9154-A3EC-4DAB-9952-EECA76A1B22E}" type="pres">
      <dgm:prSet presAssocID="{37F1D755-DF85-4C58-A611-56E84A629CF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0F92A1F-D4F4-4484-B333-787BF5488C98}" type="pres">
      <dgm:prSet presAssocID="{A06AF3E2-6C89-42F6-917B-A670CD5DC322}" presName="sibTrans" presStyleCnt="0"/>
      <dgm:spPr/>
    </dgm:pt>
    <dgm:pt modelId="{A40A3835-788C-463B-BBCE-3935360373CF}" type="pres">
      <dgm:prSet presAssocID="{77144441-5DA7-418B-AB2D-99E6E0B62E3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DC553C9-2872-4217-AC6D-6EEBB0916254}" type="pres">
      <dgm:prSet presAssocID="{2F73DC44-B967-4507-BFAF-396786347BA6}" presName="sibTrans" presStyleCnt="0"/>
      <dgm:spPr/>
    </dgm:pt>
    <dgm:pt modelId="{5A315452-6BEC-44F6-A89D-559E22B716FA}" type="pres">
      <dgm:prSet presAssocID="{8AEADC98-9749-40F2-BA9E-BA8D50B5C8D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98DF66BC-ABB0-4A47-956A-4C502D3AEF5D}" srcId="{612FA249-41D6-4AA4-A53F-46EDA40997B1}" destId="{FE067C44-B7E0-4484-9D8B-4A0278A675E5}" srcOrd="1" destOrd="0" parTransId="{73AC9EF7-1C08-4B2F-A947-CDFE0D1C8D30}" sibTransId="{8695913D-A25B-402F-8E3A-8BD549E77270}"/>
    <dgm:cxn modelId="{D22223F3-7A62-4BF3-826A-498FA4BE6801}" srcId="{612FA249-41D6-4AA4-A53F-46EDA40997B1}" destId="{AD508699-2945-499F-BB50-2CEB395007EB}" srcOrd="0" destOrd="0" parTransId="{AB8E74C3-C8D1-4C9A-AFDF-67687306E295}" sibTransId="{DDBF469F-E18B-44B9-9D46-BD2A5AED8F0C}"/>
    <dgm:cxn modelId="{18ED819C-C911-42BC-88E1-47F40843A7CF}" type="presOf" srcId="{77144441-5DA7-418B-AB2D-99E6E0B62E3A}" destId="{A40A3835-788C-463B-BBCE-3935360373CF}" srcOrd="0" destOrd="0" presId="urn:microsoft.com/office/officeart/2005/8/layout/default"/>
    <dgm:cxn modelId="{BF760E94-70A4-4905-B862-BDD8250AD6F7}" srcId="{612FA249-41D6-4AA4-A53F-46EDA40997B1}" destId="{77144441-5DA7-418B-AB2D-99E6E0B62E3A}" srcOrd="3" destOrd="0" parTransId="{BBB0F3BA-018D-482C-ABBE-F05DB0F58932}" sibTransId="{2F73DC44-B967-4507-BFAF-396786347BA6}"/>
    <dgm:cxn modelId="{8521A195-1969-470E-8072-CDF0564FDE60}" type="presOf" srcId="{AD508699-2945-499F-BB50-2CEB395007EB}" destId="{C1469FA9-0D16-4852-8D36-F4D72043AA08}" srcOrd="0" destOrd="0" presId="urn:microsoft.com/office/officeart/2005/8/layout/default"/>
    <dgm:cxn modelId="{E19AC402-2335-4B60-9846-6A858EE1068C}" srcId="{612FA249-41D6-4AA4-A53F-46EDA40997B1}" destId="{37F1D755-DF85-4C58-A611-56E84A629CFD}" srcOrd="2" destOrd="0" parTransId="{F8E27910-BF1F-4EFA-B1F4-6180EB735B99}" sibTransId="{A06AF3E2-6C89-42F6-917B-A670CD5DC322}"/>
    <dgm:cxn modelId="{910CA049-6385-49D8-9639-112E6375743A}" type="presOf" srcId="{612FA249-41D6-4AA4-A53F-46EDA40997B1}" destId="{BFA8EE9C-DCAD-4A72-981A-562AF575C35F}" srcOrd="0" destOrd="0" presId="urn:microsoft.com/office/officeart/2005/8/layout/default"/>
    <dgm:cxn modelId="{AC273B18-E4DC-4395-BF97-CD403AA4C86C}" type="presOf" srcId="{FE067C44-B7E0-4484-9D8B-4A0278A675E5}" destId="{744D547D-58BE-4752-8309-1832680F98D1}" srcOrd="0" destOrd="0" presId="urn:microsoft.com/office/officeart/2005/8/layout/default"/>
    <dgm:cxn modelId="{447AC45E-267A-4A56-847D-529DF28B7132}" type="presOf" srcId="{8AEADC98-9749-40F2-BA9E-BA8D50B5C8D6}" destId="{5A315452-6BEC-44F6-A89D-559E22B716FA}" srcOrd="0" destOrd="0" presId="urn:microsoft.com/office/officeart/2005/8/layout/default"/>
    <dgm:cxn modelId="{9769323F-4B27-4FC3-A1CB-4556E6102E0C}" srcId="{612FA249-41D6-4AA4-A53F-46EDA40997B1}" destId="{8AEADC98-9749-40F2-BA9E-BA8D50B5C8D6}" srcOrd="4" destOrd="0" parTransId="{F7F97F48-F82C-40C8-B81C-0DD94426CE89}" sibTransId="{A87336D3-50DE-41E8-9708-66B0EB09EAE3}"/>
    <dgm:cxn modelId="{10DD729A-BE80-4B2B-9D91-99DFD8ADCE0C}" type="presOf" srcId="{37F1D755-DF85-4C58-A611-56E84A629CFD}" destId="{DEEE9154-A3EC-4DAB-9952-EECA76A1B22E}" srcOrd="0" destOrd="0" presId="urn:microsoft.com/office/officeart/2005/8/layout/default"/>
    <dgm:cxn modelId="{E72AA8A1-E58A-4050-8E25-BCF902C515F2}" type="presParOf" srcId="{BFA8EE9C-DCAD-4A72-981A-562AF575C35F}" destId="{C1469FA9-0D16-4852-8D36-F4D72043AA08}" srcOrd="0" destOrd="0" presId="urn:microsoft.com/office/officeart/2005/8/layout/default"/>
    <dgm:cxn modelId="{103ACBF1-1A38-4EFA-ABE8-56EF33C63134}" type="presParOf" srcId="{BFA8EE9C-DCAD-4A72-981A-562AF575C35F}" destId="{724C3F80-E393-445B-9E93-BF8200BA0569}" srcOrd="1" destOrd="0" presId="urn:microsoft.com/office/officeart/2005/8/layout/default"/>
    <dgm:cxn modelId="{8EAAA12B-9B01-4BEB-B6DA-37379A081DCD}" type="presParOf" srcId="{BFA8EE9C-DCAD-4A72-981A-562AF575C35F}" destId="{744D547D-58BE-4752-8309-1832680F98D1}" srcOrd="2" destOrd="0" presId="urn:microsoft.com/office/officeart/2005/8/layout/default"/>
    <dgm:cxn modelId="{D8E2AC2B-829A-425F-9451-2B1EF33E585B}" type="presParOf" srcId="{BFA8EE9C-DCAD-4A72-981A-562AF575C35F}" destId="{27680191-6690-4806-9406-F02F02DFFADC}" srcOrd="3" destOrd="0" presId="urn:microsoft.com/office/officeart/2005/8/layout/default"/>
    <dgm:cxn modelId="{F33E34CE-B6DA-4B9F-86F0-32B7BC4FC7DE}" type="presParOf" srcId="{BFA8EE9C-DCAD-4A72-981A-562AF575C35F}" destId="{DEEE9154-A3EC-4DAB-9952-EECA76A1B22E}" srcOrd="4" destOrd="0" presId="urn:microsoft.com/office/officeart/2005/8/layout/default"/>
    <dgm:cxn modelId="{800BCAC0-3E28-4F7B-A5E9-C276288C50DC}" type="presParOf" srcId="{BFA8EE9C-DCAD-4A72-981A-562AF575C35F}" destId="{C0F92A1F-D4F4-4484-B333-787BF5488C98}" srcOrd="5" destOrd="0" presId="urn:microsoft.com/office/officeart/2005/8/layout/default"/>
    <dgm:cxn modelId="{A75BE86C-4BBD-4E2C-93FC-F896F7A1B8F1}" type="presParOf" srcId="{BFA8EE9C-DCAD-4A72-981A-562AF575C35F}" destId="{A40A3835-788C-463B-BBCE-3935360373CF}" srcOrd="6" destOrd="0" presId="urn:microsoft.com/office/officeart/2005/8/layout/default"/>
    <dgm:cxn modelId="{CF50ED57-0467-4D90-9274-11F1FC726155}" type="presParOf" srcId="{BFA8EE9C-DCAD-4A72-981A-562AF575C35F}" destId="{7DC553C9-2872-4217-AC6D-6EEBB0916254}" srcOrd="7" destOrd="0" presId="urn:microsoft.com/office/officeart/2005/8/layout/default"/>
    <dgm:cxn modelId="{DE473A15-1364-418D-B679-745CD1A5D455}" type="presParOf" srcId="{BFA8EE9C-DCAD-4A72-981A-562AF575C35F}" destId="{5A315452-6BEC-44F6-A89D-559E22B716F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A80C6-E77A-4B39-A058-D49B3905BAC9}">
      <dsp:nvSpPr>
        <dsp:cNvPr id="0" name=""/>
        <dsp:cNvSpPr/>
      </dsp:nvSpPr>
      <dsp:spPr>
        <a:xfrm>
          <a:off x="4041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2009</a:t>
          </a:r>
          <a:endParaRPr lang="en-AU" sz="2100" kern="1200" dirty="0"/>
        </a:p>
      </dsp:txBody>
      <dsp:txXfrm>
        <a:off x="184061" y="0"/>
        <a:ext cx="1992631" cy="360040"/>
      </dsp:txXfrm>
    </dsp:sp>
    <dsp:sp modelId="{EA03D565-A112-4E2B-B850-A29E36FE76F0}">
      <dsp:nvSpPr>
        <dsp:cNvPr id="0" name=""/>
        <dsp:cNvSpPr/>
      </dsp:nvSpPr>
      <dsp:spPr>
        <a:xfrm>
          <a:off x="2092759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2010</a:t>
          </a:r>
          <a:endParaRPr lang="en-AU" sz="2100" kern="1200" dirty="0"/>
        </a:p>
      </dsp:txBody>
      <dsp:txXfrm>
        <a:off x="2272779" y="0"/>
        <a:ext cx="1992631" cy="360040"/>
      </dsp:txXfrm>
    </dsp:sp>
    <dsp:sp modelId="{E36A0135-6BBD-41A3-B936-63669A4F89FC}">
      <dsp:nvSpPr>
        <dsp:cNvPr id="0" name=""/>
        <dsp:cNvSpPr/>
      </dsp:nvSpPr>
      <dsp:spPr>
        <a:xfrm>
          <a:off x="4238850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2011</a:t>
          </a:r>
          <a:endParaRPr lang="en-AU" sz="2100" kern="1200" dirty="0"/>
        </a:p>
      </dsp:txBody>
      <dsp:txXfrm>
        <a:off x="4418870" y="0"/>
        <a:ext cx="1992631" cy="360040"/>
      </dsp:txXfrm>
    </dsp:sp>
    <dsp:sp modelId="{EDE5C4B0-015E-49BE-8648-BEB1AB22E31D}">
      <dsp:nvSpPr>
        <dsp:cNvPr id="0" name=""/>
        <dsp:cNvSpPr/>
      </dsp:nvSpPr>
      <dsp:spPr>
        <a:xfrm>
          <a:off x="6356254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2012</a:t>
          </a:r>
          <a:endParaRPr lang="en-AU" sz="2100" kern="1200" dirty="0"/>
        </a:p>
      </dsp:txBody>
      <dsp:txXfrm>
        <a:off x="6536274" y="0"/>
        <a:ext cx="1992631" cy="360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69FA9-0D16-4852-8D36-F4D72043AA08}">
      <dsp:nvSpPr>
        <dsp:cNvPr id="0" name=""/>
        <dsp:cNvSpPr/>
      </dsp:nvSpPr>
      <dsp:spPr>
        <a:xfrm>
          <a:off x="825612" y="1834"/>
          <a:ext cx="1892685" cy="1135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 dirty="0" smtClean="0"/>
            <a:t>Node.js</a:t>
          </a:r>
          <a:endParaRPr lang="en-AU" sz="2200" kern="1200" dirty="0"/>
        </a:p>
      </dsp:txBody>
      <dsp:txXfrm>
        <a:off x="825612" y="1834"/>
        <a:ext cx="1892685" cy="1135611"/>
      </dsp:txXfrm>
    </dsp:sp>
    <dsp:sp modelId="{744D547D-58BE-4752-8309-1832680F98D1}">
      <dsp:nvSpPr>
        <dsp:cNvPr id="0" name=""/>
        <dsp:cNvSpPr/>
      </dsp:nvSpPr>
      <dsp:spPr>
        <a:xfrm>
          <a:off x="2907566" y="1834"/>
          <a:ext cx="1892685" cy="1135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 dirty="0" err="1" smtClean="0"/>
            <a:t>IISNode</a:t>
          </a:r>
          <a:endParaRPr lang="en-AU" sz="2200" kern="1200" dirty="0"/>
        </a:p>
      </dsp:txBody>
      <dsp:txXfrm>
        <a:off x="2907566" y="1834"/>
        <a:ext cx="1892685" cy="1135611"/>
      </dsp:txXfrm>
    </dsp:sp>
    <dsp:sp modelId="{DEEE9154-A3EC-4DAB-9952-EECA76A1B22E}">
      <dsp:nvSpPr>
        <dsp:cNvPr id="0" name=""/>
        <dsp:cNvSpPr/>
      </dsp:nvSpPr>
      <dsp:spPr>
        <a:xfrm>
          <a:off x="825612" y="1326714"/>
          <a:ext cx="1892685" cy="1135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 dirty="0" smtClean="0"/>
            <a:t>NPM for </a:t>
          </a:r>
          <a:r>
            <a:rPr lang="en-AU" sz="2200" kern="1200" dirty="0" err="1" smtClean="0"/>
            <a:t>WIndows</a:t>
          </a:r>
          <a:endParaRPr lang="en-AU" sz="2200" kern="1200" dirty="0"/>
        </a:p>
      </dsp:txBody>
      <dsp:txXfrm>
        <a:off x="825612" y="1326714"/>
        <a:ext cx="1892685" cy="1135611"/>
      </dsp:txXfrm>
    </dsp:sp>
    <dsp:sp modelId="{A40A3835-788C-463B-BBCE-3935360373CF}">
      <dsp:nvSpPr>
        <dsp:cNvPr id="0" name=""/>
        <dsp:cNvSpPr/>
      </dsp:nvSpPr>
      <dsp:spPr>
        <a:xfrm>
          <a:off x="2907566" y="1326714"/>
          <a:ext cx="1892685" cy="1135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 dirty="0" smtClean="0"/>
            <a:t>Azure Emulator</a:t>
          </a:r>
        </a:p>
      </dsp:txBody>
      <dsp:txXfrm>
        <a:off x="2907566" y="1326714"/>
        <a:ext cx="1892685" cy="1135611"/>
      </dsp:txXfrm>
    </dsp:sp>
    <dsp:sp modelId="{5A315452-6BEC-44F6-A89D-559E22B716FA}">
      <dsp:nvSpPr>
        <dsp:cNvPr id="0" name=""/>
        <dsp:cNvSpPr/>
      </dsp:nvSpPr>
      <dsp:spPr>
        <a:xfrm>
          <a:off x="1866589" y="2651594"/>
          <a:ext cx="1892685" cy="1135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 dirty="0" smtClean="0"/>
            <a:t>Azure PowerShell </a:t>
          </a:r>
          <a:r>
            <a:rPr lang="en-AU" sz="2200" kern="1200" dirty="0" err="1" smtClean="0"/>
            <a:t>cmdlets</a:t>
          </a:r>
          <a:endParaRPr lang="en-AU" sz="2200" kern="1200" dirty="0" smtClean="0"/>
        </a:p>
      </dsp:txBody>
      <dsp:txXfrm>
        <a:off x="1866589" y="2651594"/>
        <a:ext cx="1892685" cy="1135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875F-706E-40BB-864A-2D06F0E4670E}" type="datetimeFigureOut">
              <a:rPr lang="en-AU" smtClean="0"/>
              <a:pPr/>
              <a:t>19/03/2012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706E-6FD6-4D71-9E13-AB34AFBF8A8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9B5-0C03-42A4-A086-8D97D52D2493}" type="datetimeFigureOut">
              <a:rPr lang="en-AU" smtClean="0"/>
              <a:pPr/>
              <a:t>19/03/2012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02B4-1092-4461-B0F9-3B294B1D8DE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86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1/server.js/debug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42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998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 node.js only</a:t>
            </a:r>
            <a:r>
              <a:rPr lang="en-AU" baseline="0" dirty="0" smtClean="0"/>
              <a:t> one piece of code is ever executing at any one time , everything is single threaded. Whenever you write code that will perform some I/O you wrap it in a function specifying a call back to execute when it completes.</a:t>
            </a:r>
          </a:p>
          <a:p>
            <a:endParaRPr lang="en-AU" baseline="0" dirty="0" smtClean="0"/>
          </a:p>
          <a:p>
            <a:r>
              <a:rPr lang="en-AU" baseline="0" dirty="0" smtClean="0"/>
              <a:t>Downside is if you write bad code you can block EVERYBODY.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The event loop co-ordinates what code executes next..</a:t>
            </a:r>
          </a:p>
          <a:p>
            <a:endParaRPr lang="en-AU" baseline="0" dirty="0" smtClean="0"/>
          </a:p>
          <a:p>
            <a:r>
              <a:rPr lang="en-AU" baseline="0" dirty="0" smtClean="0"/>
              <a:t>Under the covers a small number threads execute the I/O operations but you don’t have any control over this…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C:\SAUG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AzureService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DebugDemo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AzureNodeWebRole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</a:t>
            </a:r>
            <a:r>
              <a:rPr lang="en-AU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edit the file</a:t>
            </a: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AzureEmulator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-launch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 add breakpoint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http://127.0.0.1:81/server.js/debug/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http://127.0.0.1:81</a:t>
            </a: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http://127.0.0.1:81/server.js/kill</a:t>
            </a: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615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char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able - 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rgbClr val="4F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43108" y="1571612"/>
            <a:ext cx="5143536" cy="2714644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even an observation. THIS SLIDE SHOULD BE USED SPARINGLY</a:t>
            </a:r>
            <a:endParaRPr lang="en-US" dirty="0"/>
          </a:p>
        </p:txBody>
      </p:sp>
      <p:pic>
        <p:nvPicPr>
          <p:cNvPr id="6" name="Picture 5" descr="Quote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357322" cy="1063671"/>
          </a:xfrm>
          <a:prstGeom prst="rect">
            <a:avLst/>
          </a:prstGeom>
        </p:spPr>
      </p:pic>
      <p:pic>
        <p:nvPicPr>
          <p:cNvPr id="7" name="Picture 6" descr="End_Quotes_dark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811" y="4929198"/>
            <a:ext cx="1332906" cy="1044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</a:t>
            </a:r>
            <a:endParaRPr lang="en-US" dirty="0"/>
          </a:p>
        </p:txBody>
      </p:sp>
      <p:pic>
        <p:nvPicPr>
          <p:cNvPr id="5" name="Picture 4" descr="Bracket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8289" y="6905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57422" y="1571612"/>
            <a:ext cx="5429288" cy="2571768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  <p:pic>
        <p:nvPicPr>
          <p:cNvPr id="6" name="Picture 5" descr="Quote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350" y="404813"/>
            <a:ext cx="1414444" cy="1108434"/>
          </a:xfrm>
          <a:prstGeom prst="rect">
            <a:avLst/>
          </a:prstGeom>
        </p:spPr>
      </p:pic>
      <p:pic>
        <p:nvPicPr>
          <p:cNvPr id="7" name="Picture 6" descr="End_Quotes_light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4786322"/>
            <a:ext cx="1443789" cy="11314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SPARINGLY.</a:t>
            </a:r>
            <a:endParaRPr lang="en-US" dirty="0"/>
          </a:p>
        </p:txBody>
      </p:sp>
      <p:pic>
        <p:nvPicPr>
          <p:cNvPr id="5" name="Picture 4" descr="Bracket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7" y="7286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Logo_Tagline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56" y="2714620"/>
            <a:ext cx="5561663" cy="11029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4F5150"/>
                </a:solidFill>
              </a:defRPr>
            </a:lvl1pPr>
            <a:lvl2pPr marL="539750" indent="-2746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63" indent="-265113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50" indent="-357188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100" indent="-273050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Cop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419225"/>
            <a:ext cx="49149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67375" y="1419225"/>
            <a:ext cx="3019425" cy="4762500"/>
          </a:xfrm>
          <a:prstGeom prst="rect">
            <a:avLst/>
          </a:prstGeom>
        </p:spPr>
        <p:txBody>
          <a:bodyPr/>
          <a:lstStyle>
            <a:lvl1pPr marL="265113" indent="-265113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  <a:lvl2pPr marL="539750" indent="-274638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3pPr>
            <a:lvl4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ct val="20000"/>
              </a:spcBef>
              <a:defRPr lang="en-AU" sz="2400" kern="1200" dirty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4301" y="133350"/>
            <a:ext cx="8905874" cy="59070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114300" y="133350"/>
            <a:ext cx="8905875" cy="59070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ictur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AU" sz="2400" kern="120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Imag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236296" y="6309320"/>
            <a:ext cx="1838325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7" r:id="rId13"/>
    <p:sldLayoutId id="2147483674" r:id="rId14"/>
    <p:sldLayoutId id="2147483675" r:id="rId15"/>
    <p:sldLayoutId id="2147483678" r:id="rId16"/>
    <p:sldLayoutId id="2147483679" r:id="rId17"/>
    <p:sldLayoutId id="2147483680" r:id="rId18"/>
    <p:sldLayoutId id="2147483676" r:id="rId19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search.npmjs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6815110" cy="3384376"/>
          </a:xfrm>
        </p:spPr>
        <p:txBody>
          <a:bodyPr/>
          <a:lstStyle/>
          <a:p>
            <a:pPr algn="ctr"/>
            <a:r>
              <a:rPr lang="en-AU" sz="6000" dirty="0"/>
              <a:t>Building Node.js </a:t>
            </a:r>
            <a:r>
              <a:rPr lang="en-AU" sz="6000" dirty="0" smtClean="0"/>
              <a:t>applications </a:t>
            </a:r>
            <a:r>
              <a:rPr lang="en-AU" sz="6000" dirty="0"/>
              <a:t>on Windows Azure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5536" y="5258314"/>
            <a:ext cx="7200800" cy="41188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 smtClean="0"/>
          </a:p>
          <a:p>
            <a:r>
              <a:rPr lang="en-AU" sz="2000" dirty="0" smtClean="0"/>
              <a:t>Aidan Casey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build a http webserver in 6 lines of code!</a:t>
            </a:r>
            <a:endParaRPr lang="en-AU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654154"/>
              </p:ext>
            </p:extLst>
          </p:nvPr>
        </p:nvGraphicFramePr>
        <p:xfrm>
          <a:off x="179512" y="566124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566124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3607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Node Package Manager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NPM registry </a:t>
            </a:r>
            <a:r>
              <a:rPr lang="en-AU" dirty="0" smtClean="0"/>
              <a:t>contains over 8000 </a:t>
            </a:r>
            <a:r>
              <a:rPr lang="en-AU" dirty="0" smtClean="0"/>
              <a:t>open </a:t>
            </a:r>
            <a:r>
              <a:rPr lang="en-AU" dirty="0" smtClean="0"/>
              <a:t>source packages</a:t>
            </a:r>
          </a:p>
          <a:p>
            <a:r>
              <a:rPr lang="en-AU" dirty="0" smtClean="0"/>
              <a:t>Easy to install </a:t>
            </a:r>
            <a:r>
              <a:rPr lang="en-AU" dirty="0"/>
              <a:t>from </a:t>
            </a:r>
            <a:r>
              <a:rPr lang="en-AU" dirty="0" smtClean="0"/>
              <a:t>command </a:t>
            </a:r>
            <a:r>
              <a:rPr lang="en-AU" dirty="0"/>
              <a:t>line </a:t>
            </a:r>
            <a:endParaRPr lang="en-AU" dirty="0" smtClean="0"/>
          </a:p>
          <a:p>
            <a:r>
              <a:rPr lang="en-AU" dirty="0" smtClean="0"/>
              <a:t>Not all packages are cross platform (some target O/S specific features)</a:t>
            </a:r>
          </a:p>
          <a:p>
            <a:r>
              <a:rPr lang="en-AU" dirty="0" smtClean="0"/>
              <a:t>Beware of </a:t>
            </a:r>
            <a:r>
              <a:rPr lang="en-AU" b="1" dirty="0" smtClean="0"/>
              <a:t>dependency hell !</a:t>
            </a:r>
            <a:endParaRPr lang="en-AU" b="1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/>
              <a:t>m</a:t>
            </a:r>
            <a:r>
              <a:rPr lang="en-AU" dirty="0" smtClean="0"/>
              <a:t>ost popular…</a:t>
            </a:r>
            <a:endParaRPr lang="en-AU" dirty="0"/>
          </a:p>
          <a:p>
            <a:pPr marL="0" indent="0">
              <a:buNone/>
            </a:pPr>
            <a:r>
              <a:rPr lang="en-AU" dirty="0" smtClean="0"/>
              <a:t>Express (web </a:t>
            </a:r>
            <a:r>
              <a:rPr lang="en-AU" dirty="0" err="1" smtClean="0"/>
              <a:t>dev</a:t>
            </a:r>
            <a:r>
              <a:rPr lang="en-AU" dirty="0" smtClean="0"/>
              <a:t> framework), Socket.IO (real-time </a:t>
            </a:r>
            <a:r>
              <a:rPr lang="en-AU" dirty="0" err="1" smtClean="0"/>
              <a:t>comms</a:t>
            </a:r>
            <a:r>
              <a:rPr lang="en-AU" dirty="0" smtClean="0"/>
              <a:t>), Jade (</a:t>
            </a:r>
            <a:r>
              <a:rPr lang="en-AU" dirty="0" err="1" smtClean="0"/>
              <a:t>templating</a:t>
            </a:r>
            <a:r>
              <a:rPr lang="en-AU" dirty="0" smtClean="0"/>
              <a:t> engine), </a:t>
            </a:r>
            <a:r>
              <a:rPr lang="en-AU" dirty="0" err="1" smtClean="0"/>
              <a:t>OAuth,node</a:t>
            </a:r>
            <a:r>
              <a:rPr lang="en-AU" dirty="0" smtClean="0"/>
              <a:t>-static </a:t>
            </a:r>
            <a:r>
              <a:rPr lang="en-AU" dirty="0" smtClean="0"/>
              <a:t>(serving up static content)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47" y="3308603"/>
            <a:ext cx="576064" cy="5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043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 Node Apps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console.log(“my debug message”)</a:t>
            </a:r>
          </a:p>
          <a:p>
            <a:r>
              <a:rPr lang="en-AU" dirty="0" smtClean="0"/>
              <a:t>Node Inspector (Chrome/Safari/</a:t>
            </a:r>
            <a:r>
              <a:rPr lang="en-AU" dirty="0" err="1" smtClean="0"/>
              <a:t>FireFox</a:t>
            </a:r>
            <a:r>
              <a:rPr lang="en-AU" dirty="0" smtClean="0"/>
              <a:t>)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57096"/>
            <a:ext cx="6120680" cy="289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802201"/>
              </p:ext>
            </p:extLst>
          </p:nvPr>
        </p:nvGraphicFramePr>
        <p:xfrm>
          <a:off x="251520" y="6172200"/>
          <a:ext cx="1663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Packager Shell Object" showAsIcon="1" r:id="rId5" imgW="1663920" imgH="685800" progId="Package">
                  <p:embed/>
                </p:oleObj>
              </mc:Choice>
              <mc:Fallback>
                <p:oleObj name="Packager Shell Object" showAsIcon="1" r:id="rId5" imgW="16639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6172200"/>
                        <a:ext cx="1663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30771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Cloud9IDE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91839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Windows Azure SDK for Node.js</a:t>
            </a:r>
          </a:p>
        </p:txBody>
      </p:sp>
      <p:pic>
        <p:nvPicPr>
          <p:cNvPr id="2050" name="Picture 2" descr="C:\Users\AIDAN\Desktop\azure SD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4925393" cy="117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76961155"/>
              </p:ext>
            </p:extLst>
          </p:nvPr>
        </p:nvGraphicFramePr>
        <p:xfrm>
          <a:off x="1475656" y="2924944"/>
          <a:ext cx="5625864" cy="3789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3024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Windows Azure SDK for Node.js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Super easy to deploy </a:t>
            </a:r>
            <a:r>
              <a:rPr lang="en-AU" dirty="0" smtClean="0"/>
              <a:t> using </a:t>
            </a:r>
            <a:r>
              <a:rPr lang="en-AU" dirty="0" smtClean="0"/>
              <a:t>P</a:t>
            </a:r>
            <a:r>
              <a:rPr lang="en-AU" dirty="0" smtClean="0"/>
              <a:t>owerShell </a:t>
            </a:r>
            <a:r>
              <a:rPr lang="en-AU" dirty="0" err="1" smtClean="0"/>
              <a:t>cmdlets</a:t>
            </a:r>
            <a:endParaRPr lang="en-AU" dirty="0" smtClean="0">
              <a:sym typeface="Wingdings" pitchFamily="2" charset="2"/>
            </a:endParaRPr>
          </a:p>
          <a:p>
            <a:r>
              <a:rPr lang="en-AU" dirty="0" smtClean="0">
                <a:sym typeface="Wingdings" pitchFamily="2" charset="2"/>
              </a:rPr>
              <a:t>Azure package  gives access </a:t>
            </a:r>
            <a:r>
              <a:rPr lang="en-AU" dirty="0" smtClean="0">
                <a:sym typeface="Wingdings" pitchFamily="2" charset="2"/>
              </a:rPr>
              <a:t>to</a:t>
            </a:r>
            <a:endParaRPr lang="en-AU" dirty="0" smtClean="0">
              <a:sym typeface="Wingdings" pitchFamily="2" charset="2"/>
            </a:endParaRPr>
          </a:p>
          <a:p>
            <a:pPr lvl="1"/>
            <a:r>
              <a:rPr lang="en-AU" dirty="0" smtClean="0">
                <a:sym typeface="Wingdings" pitchFamily="2" charset="2"/>
              </a:rPr>
              <a:t>blob service, table service, queue service, service bus …</a:t>
            </a:r>
            <a:endParaRPr lang="en-AU" dirty="0" smtClean="0"/>
          </a:p>
          <a:p>
            <a:r>
              <a:rPr lang="en-AU" dirty="0" smtClean="0"/>
              <a:t>Currently you can’t deploy multiple node apps to the same instance</a:t>
            </a:r>
          </a:p>
          <a:p>
            <a:r>
              <a:rPr lang="en-AU" dirty="0" smtClean="0"/>
              <a:t>You need to push up the source code for all packages you use</a:t>
            </a:r>
          </a:p>
          <a:p>
            <a:r>
              <a:rPr lang="en-AU" dirty="0" smtClean="0"/>
              <a:t>Debugging supported via </a:t>
            </a:r>
            <a:r>
              <a:rPr lang="en-AU" dirty="0" err="1" smtClean="0"/>
              <a:t>IISNode</a:t>
            </a:r>
            <a:r>
              <a:rPr lang="en-AU" dirty="0" smtClean="0"/>
              <a:t> &amp; </a:t>
            </a:r>
            <a:r>
              <a:rPr lang="en-AU" dirty="0"/>
              <a:t>n</a:t>
            </a:r>
            <a:r>
              <a:rPr lang="en-AU" dirty="0" smtClean="0"/>
              <a:t>ode Inspector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1756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Deep dive: Building a real-time </a:t>
            </a:r>
            <a:r>
              <a:rPr lang="en-AU" dirty="0" err="1" smtClean="0"/>
              <a:t>ChatRoom</a:t>
            </a:r>
            <a:r>
              <a:rPr lang="en-AU" dirty="0" smtClean="0"/>
              <a:t> with Node.js , Sockets.io and Knockout.js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12356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should I use it?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Chat/Messaging Apps</a:t>
            </a:r>
          </a:p>
          <a:p>
            <a:r>
              <a:rPr lang="en-AU" dirty="0" smtClean="0"/>
              <a:t>Real time Apps ( stocks / ticker tape)</a:t>
            </a:r>
          </a:p>
          <a:p>
            <a:r>
              <a:rPr lang="en-AU" dirty="0" smtClean="0"/>
              <a:t>Highly Concurrent apps</a:t>
            </a:r>
          </a:p>
          <a:p>
            <a:r>
              <a:rPr lang="en-AU" dirty="0" smtClean="0"/>
              <a:t>Single page apps with lots of asynchronous calls (</a:t>
            </a:r>
            <a:r>
              <a:rPr lang="en-AU" dirty="0" smtClean="0"/>
              <a:t>Gmail etc.)</a:t>
            </a:r>
            <a:endParaRPr lang="en-AU" dirty="0" smtClean="0"/>
          </a:p>
          <a:p>
            <a:r>
              <a:rPr lang="en-AU" dirty="0" smtClean="0"/>
              <a:t>Serving lots of dynamic content</a:t>
            </a:r>
          </a:p>
          <a:p>
            <a:r>
              <a:rPr lang="en-AU" dirty="0" smtClean="0"/>
              <a:t>Small development teams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066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r>
              <a:rPr lang="en-AU" dirty="0" smtClean="0"/>
              <a:t>Thanks for listening 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0178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9449"/>
            <a:ext cx="8229600" cy="885295"/>
          </a:xfrm>
        </p:spPr>
        <p:txBody>
          <a:bodyPr/>
          <a:lstStyle/>
          <a:p>
            <a:r>
              <a:rPr lang="en-AU" dirty="0" smtClean="0"/>
              <a:t>About me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7544" y="891302"/>
            <a:ext cx="8229600" cy="4762500"/>
          </a:xfrm>
        </p:spPr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olutions </a:t>
            </a:r>
            <a:r>
              <a:rPr lang="en-AU" dirty="0"/>
              <a:t>a</a:t>
            </a:r>
            <a:r>
              <a:rPr lang="en-AU" dirty="0" smtClean="0"/>
              <a:t>rchitect at MYOB</a:t>
            </a:r>
          </a:p>
          <a:p>
            <a:r>
              <a:rPr lang="en-AU" dirty="0"/>
              <a:t>b</a:t>
            </a:r>
            <a:r>
              <a:rPr lang="en-AU" dirty="0" smtClean="0"/>
              <a:t>orn in Dublin Ireland, </a:t>
            </a:r>
            <a:r>
              <a:rPr lang="en-AU" dirty="0" smtClean="0"/>
              <a:t>living in </a:t>
            </a:r>
            <a:r>
              <a:rPr lang="en-AU" dirty="0" smtClean="0"/>
              <a:t>Australia </a:t>
            </a:r>
            <a:r>
              <a:rPr lang="en-AU" dirty="0" smtClean="0"/>
              <a:t>since</a:t>
            </a:r>
            <a:r>
              <a:rPr lang="en-AU" dirty="0" smtClean="0"/>
              <a:t> </a:t>
            </a:r>
            <a:r>
              <a:rPr lang="en-AU" dirty="0" smtClean="0"/>
              <a:t>2006</a:t>
            </a:r>
          </a:p>
          <a:p>
            <a:r>
              <a:rPr lang="en-AU" dirty="0" smtClean="0"/>
              <a:t>16 years development experience working with Microsoft technologies</a:t>
            </a:r>
          </a:p>
          <a:p>
            <a:r>
              <a:rPr lang="en-AU" dirty="0"/>
              <a:t>c</a:t>
            </a:r>
            <a:r>
              <a:rPr lang="en-AU" dirty="0" smtClean="0"/>
              <a:t>urrently </a:t>
            </a:r>
            <a:r>
              <a:rPr lang="en-AU" dirty="0"/>
              <a:t>w</a:t>
            </a:r>
            <a:r>
              <a:rPr lang="en-AU" dirty="0" smtClean="0"/>
              <a:t>orking  on a cloud platform </a:t>
            </a:r>
            <a:r>
              <a:rPr lang="en-AU" dirty="0"/>
              <a:t>for the next generation of MYOB’s </a:t>
            </a:r>
            <a:r>
              <a:rPr lang="en-AU" dirty="0" smtClean="0"/>
              <a:t>accounting products – (C#.NET ,WCF, SQL Server, .NET 4.0)</a:t>
            </a:r>
          </a:p>
          <a:p>
            <a:pPr marL="0" indent="0">
              <a:buNone/>
            </a:pPr>
            <a:endParaRPr lang="en-AU" dirty="0" smtClean="0"/>
          </a:p>
          <a:p>
            <a:pPr marL="538163" lvl="2" indent="0">
              <a:buNone/>
            </a:pPr>
            <a:r>
              <a:rPr lang="en-AU" sz="1400" dirty="0" smtClean="0"/>
              <a:t> 			aidancasey@gmail.com</a:t>
            </a:r>
          </a:p>
          <a:p>
            <a:pPr marL="538163" lvl="2" indent="0">
              <a:buNone/>
            </a:pPr>
            <a:r>
              <a:rPr lang="en-AU" sz="1400" dirty="0" smtClean="0"/>
              <a:t>  			</a:t>
            </a:r>
            <a:r>
              <a:rPr lang="en-AU" sz="1400" dirty="0"/>
              <a:t>@AIDANJCASEY</a:t>
            </a:r>
          </a:p>
          <a:p>
            <a:pPr marL="538163" lvl="2" indent="0">
              <a:buNone/>
            </a:pPr>
            <a:r>
              <a:rPr lang="en-AU" sz="1400" dirty="0" smtClean="0"/>
              <a:t>			</a:t>
            </a:r>
            <a:r>
              <a:rPr lang="en-AU" sz="1400" dirty="0" err="1" smtClean="0"/>
              <a:t>git@github.com:aidancasey</a:t>
            </a:r>
            <a:endParaRPr lang="en-A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55" y="5285953"/>
            <a:ext cx="1127981" cy="44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62690"/>
            <a:ext cx="475878" cy="55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48" y="4941168"/>
            <a:ext cx="375088" cy="36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682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 to node.js</a:t>
            </a:r>
          </a:p>
          <a:p>
            <a:r>
              <a:rPr lang="en-AU" dirty="0" smtClean="0"/>
              <a:t>t</a:t>
            </a:r>
            <a:r>
              <a:rPr lang="en-AU" dirty="0" smtClean="0"/>
              <a:t>ooling, SDKs  and developer </a:t>
            </a:r>
            <a:r>
              <a:rPr lang="en-AU" dirty="0" smtClean="0"/>
              <a:t>experience</a:t>
            </a:r>
          </a:p>
          <a:p>
            <a:r>
              <a:rPr lang="en-AU" dirty="0"/>
              <a:t>b</a:t>
            </a:r>
            <a:r>
              <a:rPr lang="en-AU" dirty="0" smtClean="0"/>
              <a:t>uild </a:t>
            </a:r>
            <a:r>
              <a:rPr lang="en-AU" dirty="0" smtClean="0"/>
              <a:t>and </a:t>
            </a:r>
            <a:r>
              <a:rPr lang="en-AU" dirty="0" smtClean="0"/>
              <a:t>deploy </a:t>
            </a:r>
            <a:r>
              <a:rPr lang="en-AU" dirty="0" smtClean="0"/>
              <a:t>a </a:t>
            </a:r>
            <a:r>
              <a:rPr lang="en-AU" dirty="0" smtClean="0"/>
              <a:t>chat </a:t>
            </a:r>
            <a:r>
              <a:rPr lang="en-AU" dirty="0" smtClean="0"/>
              <a:t>room application using Windows Azure SDK for Node.js</a:t>
            </a:r>
          </a:p>
          <a:p>
            <a:r>
              <a:rPr lang="en-AU" dirty="0" smtClean="0"/>
              <a:t>When should I use it</a:t>
            </a:r>
            <a:r>
              <a:rPr lang="en-AU" dirty="0" smtClean="0"/>
              <a:t>?</a:t>
            </a:r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239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885295"/>
          </a:xfrm>
        </p:spPr>
        <p:txBody>
          <a:bodyPr/>
          <a:lstStyle/>
          <a:p>
            <a:r>
              <a:rPr lang="en-AU" dirty="0" smtClean="0"/>
              <a:t>What is node.js?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Server side technology for building scalable network </a:t>
            </a:r>
            <a:r>
              <a:rPr lang="en-AU" dirty="0" smtClean="0"/>
              <a:t> </a:t>
            </a:r>
            <a:r>
              <a:rPr lang="en-AU" dirty="0" smtClean="0"/>
              <a:t>programs.</a:t>
            </a:r>
          </a:p>
          <a:p>
            <a:r>
              <a:rPr lang="en-AU" dirty="0" smtClean="0"/>
              <a:t>Executes server side JavaScript code using Google's V8 JavaScript engine</a:t>
            </a:r>
          </a:p>
          <a:p>
            <a:r>
              <a:rPr lang="en-AU" dirty="0" smtClean="0"/>
              <a:t>Asynchronous non-blocking programming model.</a:t>
            </a:r>
          </a:p>
          <a:p>
            <a:r>
              <a:rPr lang="en-AU" dirty="0" smtClean="0"/>
              <a:t>Suitable for </a:t>
            </a:r>
            <a:r>
              <a:rPr lang="en-AU" dirty="0"/>
              <a:t>applications that have a lot of concurrent connections </a:t>
            </a:r>
            <a:r>
              <a:rPr lang="en-AU" dirty="0" smtClean="0"/>
              <a:t>and </a:t>
            </a:r>
            <a:r>
              <a:rPr lang="en-AU" dirty="0"/>
              <a:t>each request only needs very few </a:t>
            </a:r>
            <a:r>
              <a:rPr lang="en-AU" dirty="0" smtClean="0"/>
              <a:t>CPU cycles 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12698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Timeline</a:t>
            </a:r>
            <a:endParaRPr lang="en-AU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42790857"/>
              </p:ext>
            </p:extLst>
          </p:nvPr>
        </p:nvGraphicFramePr>
        <p:xfrm>
          <a:off x="179512" y="3284984"/>
          <a:ext cx="8712968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989" y="1930334"/>
            <a:ext cx="128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Jan 2009</a:t>
            </a:r>
          </a:p>
          <a:p>
            <a:r>
              <a:rPr lang="en-AU" sz="1000" dirty="0" smtClean="0"/>
              <a:t>Created </a:t>
            </a:r>
            <a:r>
              <a:rPr lang="en-AU" sz="1000" b="1" dirty="0" smtClean="0"/>
              <a:t>Ryan Dahl</a:t>
            </a:r>
            <a:endParaRPr lang="en-AU" sz="10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5536" y="2420888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9792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April 2010  </a:t>
            </a:r>
            <a:r>
              <a:rPr lang="en-AU" sz="1000" b="1" dirty="0" err="1"/>
              <a:t>Heroku</a:t>
            </a:r>
            <a:r>
              <a:rPr lang="en-AU" sz="1000" dirty="0"/>
              <a:t>  launches node support</a:t>
            </a:r>
            <a:endParaRPr lang="en-AU" sz="10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76339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0159" y="984355"/>
            <a:ext cx="1140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Nov 2011  Windows Azure </a:t>
            </a:r>
            <a:r>
              <a:rPr lang="en-AU" sz="1000" dirty="0" smtClean="0"/>
              <a:t>support</a:t>
            </a:r>
          </a:p>
          <a:p>
            <a:endParaRPr lang="en-AU" sz="1000" dirty="0"/>
          </a:p>
          <a:p>
            <a:r>
              <a:rPr lang="en-AU" sz="1000" b="1" dirty="0" smtClean="0"/>
              <a:t>EBay</a:t>
            </a:r>
            <a:r>
              <a:rPr lang="en-AU" sz="1000" dirty="0" smtClean="0"/>
              <a:t> releases API built on node</a:t>
            </a:r>
          </a:p>
          <a:p>
            <a:endParaRPr lang="en-AU" sz="1000" dirty="0"/>
          </a:p>
          <a:p>
            <a:r>
              <a:rPr lang="en-AU" sz="1000" b="1" dirty="0" smtClean="0"/>
              <a:t>Cloud9IDE</a:t>
            </a:r>
            <a:r>
              <a:rPr lang="en-AU" sz="1000" dirty="0" smtClean="0"/>
              <a:t> azure</a:t>
            </a:r>
          </a:p>
          <a:p>
            <a:r>
              <a:rPr lang="en-AU" sz="1000" dirty="0" smtClean="0"/>
              <a:t>support</a:t>
            </a:r>
          </a:p>
          <a:p>
            <a:endParaRPr lang="en-AU" sz="1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144691" y="2489712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27724" y="4548915"/>
            <a:ext cx="1140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 Oct 2011  node.js overtakes </a:t>
            </a:r>
            <a:r>
              <a:rPr lang="en-AU" sz="1000" b="1" dirty="0"/>
              <a:t>Ruby </a:t>
            </a:r>
            <a:r>
              <a:rPr lang="en-AU" sz="1000" dirty="0"/>
              <a:t>as most popular repo on </a:t>
            </a:r>
            <a:r>
              <a:rPr lang="en-AU" sz="1000" dirty="0" err="1"/>
              <a:t>gitHub</a:t>
            </a:r>
            <a:endParaRPr lang="en-AU" sz="10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91026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0790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Feb  2012 </a:t>
            </a:r>
          </a:p>
          <a:p>
            <a:r>
              <a:rPr lang="en-AU" sz="1000" b="1" dirty="0" smtClean="0"/>
              <a:t> App Harbour </a:t>
            </a:r>
          </a:p>
          <a:p>
            <a:r>
              <a:rPr lang="en-AU" sz="1000" dirty="0" smtClean="0"/>
              <a:t> support</a:t>
            </a:r>
            <a:endParaRPr lang="en-AU" sz="1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885977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89697" y="939201"/>
            <a:ext cx="1140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2011  </a:t>
            </a:r>
          </a:p>
          <a:p>
            <a:endParaRPr lang="en-AU" sz="1000" b="1" dirty="0" smtClean="0"/>
          </a:p>
          <a:p>
            <a:r>
              <a:rPr lang="en-AU" sz="1000" b="1" dirty="0" smtClean="0"/>
              <a:t>LinkedIn </a:t>
            </a:r>
            <a:r>
              <a:rPr lang="en-AU" sz="1000" dirty="0" smtClean="0"/>
              <a:t>adopts node for mobile platform</a:t>
            </a:r>
          </a:p>
          <a:p>
            <a:endParaRPr lang="en-AU" sz="1000" dirty="0"/>
          </a:p>
          <a:p>
            <a:r>
              <a:rPr lang="en-AU" sz="1000" b="1" dirty="0" err="1" smtClean="0"/>
              <a:t>IISNode</a:t>
            </a:r>
            <a:endParaRPr lang="en-AU" sz="1000" b="1" dirty="0" smtClean="0"/>
          </a:p>
          <a:p>
            <a:r>
              <a:rPr lang="en-AU" sz="1000" dirty="0" smtClean="0"/>
              <a:t>(port to Windows)</a:t>
            </a:r>
            <a:endParaRPr lang="en-AU" sz="10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394460" y="2492896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4974" y="4797474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2010 </a:t>
            </a:r>
          </a:p>
          <a:p>
            <a:r>
              <a:rPr lang="en-AU" sz="1000" b="1" dirty="0" smtClean="0"/>
              <a:t>Yammer</a:t>
            </a:r>
            <a:r>
              <a:rPr lang="en-AU" sz="1000" dirty="0" smtClean="0"/>
              <a:t> adopts node.js</a:t>
            </a:r>
            <a:endParaRPr lang="en-AU" sz="1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9872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20" y="72936"/>
            <a:ext cx="3075460" cy="91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Connector 23"/>
          <p:cNvCxnSpPr/>
          <p:nvPr/>
        </p:nvCxnSpPr>
        <p:spPr>
          <a:xfrm>
            <a:off x="4067944" y="1930334"/>
            <a:ext cx="0" cy="13546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28774" y="1292131"/>
            <a:ext cx="786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Nov 2010  Cloud9IDE</a:t>
            </a:r>
          </a:p>
          <a:p>
            <a:r>
              <a:rPr lang="en-AU" sz="1000" b="1" dirty="0" smtClean="0"/>
              <a:t> </a:t>
            </a:r>
            <a:r>
              <a:rPr lang="en-AU" sz="1000" dirty="0" smtClean="0"/>
              <a:t>launches</a:t>
            </a:r>
            <a:endParaRPr lang="en-AU" sz="1000" b="1" dirty="0"/>
          </a:p>
        </p:txBody>
      </p:sp>
    </p:spTree>
    <p:extLst>
      <p:ext uri="{BB962C8B-B14F-4D97-AF65-F5344CB8AC3E}">
        <p14:creationId xmlns:p14="http://schemas.microsoft.com/office/powerpoint/2010/main" val="4344151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Event Loop Processing Explained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19368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78" y="188640"/>
            <a:ext cx="8229600" cy="885295"/>
          </a:xfrm>
        </p:spPr>
        <p:txBody>
          <a:bodyPr/>
          <a:lstStyle/>
          <a:p>
            <a:r>
              <a:rPr lang="en-AU" dirty="0"/>
              <a:t>T</a:t>
            </a:r>
            <a:r>
              <a:rPr lang="en-AU" dirty="0" smtClean="0"/>
              <a:t>raditional  </a:t>
            </a:r>
            <a:r>
              <a:rPr lang="en-AU" dirty="0"/>
              <a:t>W</a:t>
            </a:r>
            <a:r>
              <a:rPr lang="en-AU" dirty="0" smtClean="0"/>
              <a:t>eb server synchronous I/O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83768" y="1772816"/>
            <a:ext cx="1944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83768" y="1259468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01" y="1772816"/>
            <a:ext cx="3085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 processes the request</a:t>
            </a:r>
          </a:p>
          <a:p>
            <a:r>
              <a:rPr lang="en-AU" dirty="0"/>
              <a:t>a</a:t>
            </a:r>
            <a:r>
              <a:rPr lang="en-AU" dirty="0" smtClean="0"/>
              <a:t>nd blocks till completion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83768" y="2214156"/>
            <a:ext cx="2289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8671" y="2276872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18" name="Curved Up Arrow 17"/>
          <p:cNvSpPr/>
          <p:nvPr/>
        </p:nvSpPr>
        <p:spPr>
          <a:xfrm flipV="1">
            <a:off x="4575978" y="1728797"/>
            <a:ext cx="473751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1701" y="3544455"/>
            <a:ext cx="34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1000 processes the request</a:t>
            </a:r>
          </a:p>
          <a:p>
            <a:r>
              <a:rPr lang="en-AU" dirty="0"/>
              <a:t>and blocks till completion</a:t>
            </a:r>
          </a:p>
        </p:txBody>
      </p:sp>
      <p:sp>
        <p:nvSpPr>
          <p:cNvPr id="25" name="Curved Up Arrow 24"/>
          <p:cNvSpPr/>
          <p:nvPr/>
        </p:nvSpPr>
        <p:spPr>
          <a:xfrm flipV="1">
            <a:off x="4560825" y="3544455"/>
            <a:ext cx="504056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60825" y="1286269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(with 1000 threads)</a:t>
            </a:r>
            <a:endParaRPr lang="en-AU" b="1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>
            <a:off x="2538728" y="3644200"/>
            <a:ext cx="18892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38728" y="313085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1000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538728" y="4104781"/>
            <a:ext cx="20377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07274" y="4167497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9512" y="1728797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96213" y="2276872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504" y="1320098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3553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1002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79512" y="2780928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7504" y="234888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1003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3" name="Folded Corner 52"/>
          <p:cNvSpPr/>
          <p:nvPr/>
        </p:nvSpPr>
        <p:spPr>
          <a:xfrm>
            <a:off x="179512" y="3891350"/>
            <a:ext cx="1728191" cy="104981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Requests queue up as blocked threads wait on server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8499700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43" grpId="0"/>
      <p:bldP spid="45" grpId="0"/>
      <p:bldP spid="49" grpId="0"/>
      <p:bldP spid="50" grpId="0"/>
      <p:bldP spid="52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Single threaded event loop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560825" y="1286269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</a:t>
            </a:r>
            <a:endParaRPr lang="en-AU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9832" y="1844824"/>
            <a:ext cx="1368152" cy="7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93469" y="1482656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82505" y="394234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59832" y="2351008"/>
            <a:ext cx="1368152" cy="1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93469" y="1988840"/>
            <a:ext cx="16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en-AU" dirty="0" smtClean="0">
                <a:solidFill>
                  <a:srgbClr val="FF0000"/>
                </a:solidFill>
              </a:rPr>
              <a:t>10000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4560825" y="1851988"/>
            <a:ext cx="443223" cy="100094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flipH="1">
            <a:off x="5904206" y="1822976"/>
            <a:ext cx="532454" cy="102996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2436" y="2028083"/>
            <a:ext cx="16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Single threaded</a:t>
            </a:r>
          </a:p>
          <a:p>
            <a:r>
              <a:rPr lang="en-AU" dirty="0" smtClean="0"/>
              <a:t> event Loop</a:t>
            </a:r>
            <a:endParaRPr lang="en-AU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44025" y="3068960"/>
            <a:ext cx="134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0766" y="3182535"/>
            <a:ext cx="3487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Listen for requests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starts any I/O operations by</a:t>
            </a:r>
          </a:p>
          <a:p>
            <a:r>
              <a:rPr lang="en-AU" dirty="0" smtClean="0"/>
              <a:t>     specifying a call back to execute </a:t>
            </a:r>
          </a:p>
          <a:p>
            <a:r>
              <a:rPr lang="en-AU" dirty="0" smtClean="0"/>
              <a:t>      on completion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Continue to listen for requests</a:t>
            </a:r>
          </a:p>
          <a:p>
            <a:r>
              <a:rPr lang="en-AU" dirty="0" smtClean="0"/>
              <a:t> </a:t>
            </a:r>
          </a:p>
          <a:p>
            <a:endParaRPr lang="en-AU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82505" y="357301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5986" y="3182535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5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3305987" y="3568946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227757" y="4653136"/>
            <a:ext cx="405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“With node.js everything runs in parallel</a:t>
            </a:r>
          </a:p>
          <a:p>
            <a:r>
              <a:rPr lang="en-AU" b="1" dirty="0" smtClean="0"/>
              <a:t>Except your code ! ”</a:t>
            </a:r>
            <a:endParaRPr lang="en-AU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402735" y="4364279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49489" y="4013531"/>
            <a:ext cx="171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</a:t>
            </a:r>
            <a:r>
              <a:rPr lang="en-AU" dirty="0" smtClean="0"/>
              <a:t>10000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4905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Don’t Block!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13520" y="2314956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Bad code snippet….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4211796"/>
            <a:ext cx="22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Good code snippet…. 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0845" y="1280220"/>
            <a:ext cx="8240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Since the Event Loop runs on a single thread you must avoid blocking calls at all times.</a:t>
            </a:r>
          </a:p>
          <a:p>
            <a:r>
              <a:rPr lang="en-AU" dirty="0" smtClean="0"/>
              <a:t>Blocking code blocks </a:t>
            </a:r>
            <a:r>
              <a:rPr lang="en-AU" u="sng" dirty="0" smtClean="0"/>
              <a:t>EVERYTHING</a:t>
            </a:r>
            <a:r>
              <a:rPr lang="en-AU" dirty="0" smtClean="0"/>
              <a:t> !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640171"/>
            <a:ext cx="3314700" cy="1571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278" y="4581128"/>
            <a:ext cx="31813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493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YOB">
      <a:dk1>
        <a:srgbClr val="4F5150"/>
      </a:dk1>
      <a:lt1>
        <a:sysClr val="window" lastClr="FFFFFF"/>
      </a:lt1>
      <a:dk2>
        <a:srgbClr val="777777"/>
      </a:dk2>
      <a:lt2>
        <a:srgbClr val="FFFFFF"/>
      </a:lt2>
      <a:accent1>
        <a:srgbClr val="5C247B"/>
      </a:accent1>
      <a:accent2>
        <a:srgbClr val="A366D0"/>
      </a:accent2>
      <a:accent3>
        <a:srgbClr val="CFAFE7"/>
      </a:accent3>
      <a:accent4>
        <a:srgbClr val="C0C0C0"/>
      </a:accent4>
      <a:accent5>
        <a:srgbClr val="777777"/>
      </a:accent5>
      <a:accent6>
        <a:srgbClr val="4D4D4D"/>
      </a:accent6>
      <a:hlink>
        <a:srgbClr val="3F3F3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http://intranet.myob.com</rca:property>
    <rca:property rca:type="CreateSynchronously">True</rca:property>
    <rca:property rca:type="AllowChangeProcessingConfig">False</rca:property>
    <rca:property rca:type="ConverterSpecificSettings"/>
  </rca:Converter>
</rca:RCAuthoring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338DB30D3EB4ABE65D2479CCF85A9" ma:contentTypeVersion="0" ma:contentTypeDescription="Create a new document." ma:contentTypeScope="" ma:versionID="e08cca4bbb452052ee8557012e0ce1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DEC00FF-5F1B-415D-9C89-173832172D95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1808454-9866-4B7E-A1D8-23F2207FA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E6E84-255A-45E8-8353-BCD6A4998E02}">
  <ds:schemaRefs>
    <ds:schemaRef ds:uri="urn:sharePointPublishingRcaProperties"/>
  </ds:schemaRefs>
</ds:datastoreItem>
</file>

<file path=customXml/itemProps4.xml><?xml version="1.0" encoding="utf-8"?>
<ds:datastoreItem xmlns:ds="http://schemas.openxmlformats.org/officeDocument/2006/customXml" ds:itemID="{F96B973E-9A82-4B20-85B6-76BB7E7B8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27806</TotalTime>
  <Words>677</Words>
  <Application>Microsoft Office PowerPoint</Application>
  <PresentationFormat>On-screen Show (4:3)</PresentationFormat>
  <Paragraphs>155</Paragraphs>
  <Slides>18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1_Office Theme</vt:lpstr>
      <vt:lpstr>1_Custom Design</vt:lpstr>
      <vt:lpstr>Custom Design</vt:lpstr>
      <vt:lpstr>Packager Shell Object</vt:lpstr>
      <vt:lpstr>Building Node.js applications on Windows Azure</vt:lpstr>
      <vt:lpstr>About me</vt:lpstr>
      <vt:lpstr>Agenda</vt:lpstr>
      <vt:lpstr>What is node.js?</vt:lpstr>
      <vt:lpstr>Timeline</vt:lpstr>
      <vt:lpstr>Event Loop Processing Explained</vt:lpstr>
      <vt:lpstr>Traditional  Web server synchronous I/O model</vt:lpstr>
      <vt:lpstr>Single threaded event loop model</vt:lpstr>
      <vt:lpstr>Don’t Block!</vt:lpstr>
      <vt:lpstr>Demo : build a http webserver in 6 lines of code!</vt:lpstr>
      <vt:lpstr>Node Package Manager</vt:lpstr>
      <vt:lpstr>Debugging Node Apps</vt:lpstr>
      <vt:lpstr>Demo : Cloud9IDE</vt:lpstr>
      <vt:lpstr>Windows Azure SDK for Node.js</vt:lpstr>
      <vt:lpstr>Windows Azure SDK for Node.js</vt:lpstr>
      <vt:lpstr>Deep dive: Building a real-time ChatRoom with Node.js , Sockets.io and Knockout.js</vt:lpstr>
      <vt:lpstr>When should I use it? </vt:lpstr>
      <vt:lpstr>PowerPoint Presentation</vt:lpstr>
    </vt:vector>
  </TitlesOfParts>
  <Company>MYOB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the AD products to the cloud</dc:title>
  <dc:creator>Natasha.Teelow</dc:creator>
  <cp:lastModifiedBy>AIDAN</cp:lastModifiedBy>
  <cp:revision>1164</cp:revision>
  <dcterms:created xsi:type="dcterms:W3CDTF">2010-05-18T03:27:16Z</dcterms:created>
  <dcterms:modified xsi:type="dcterms:W3CDTF">2012-03-19T09:49:58Z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0x01010084F338DB30D3EB4ABE65D2479CCF85A9</vt:lpwstr>
  </property>
  <property fmtid="{D5CDD505-2E9C-101B-9397-08002B2CF9AE}" pid="3" name="SDLC Type">
    <vt:lpwstr>Detailed Requirements</vt:lpwstr>
  </property>
</Properties>
</file>