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94" r:id="rId6"/>
    <p:sldMasterId id="2147483681" r:id="rId7"/>
  </p:sldMasterIdLst>
  <p:notesMasterIdLst>
    <p:notesMasterId r:id="rId25"/>
  </p:notesMasterIdLst>
  <p:handoutMasterIdLst>
    <p:handoutMasterId r:id="rId26"/>
  </p:handoutMasterIdLst>
  <p:sldIdLst>
    <p:sldId id="256" r:id="rId8"/>
    <p:sldId id="257" r:id="rId9"/>
    <p:sldId id="258" r:id="rId10"/>
    <p:sldId id="260" r:id="rId11"/>
    <p:sldId id="280" r:id="rId12"/>
    <p:sldId id="279" r:id="rId13"/>
    <p:sldId id="277" r:id="rId14"/>
    <p:sldId id="278" r:id="rId15"/>
    <p:sldId id="270" r:id="rId16"/>
    <p:sldId id="281" r:id="rId17"/>
    <p:sldId id="271" r:id="rId18"/>
    <p:sldId id="285" r:id="rId19"/>
    <p:sldId id="288" r:id="rId20"/>
    <p:sldId id="282" r:id="rId21"/>
    <p:sldId id="286" r:id="rId22"/>
    <p:sldId id="273" r:id="rId23"/>
    <p:sldId id="287" r:id="rId2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May" initials="PM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FFA5"/>
    <a:srgbClr val="0F1291"/>
    <a:srgbClr val="FE6622"/>
    <a:srgbClr val="A5FFA7"/>
    <a:srgbClr val="000000"/>
    <a:srgbClr val="0066FF"/>
    <a:srgbClr val="FFA5A5"/>
    <a:srgbClr val="4F5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96" autoAdjust="0"/>
    <p:restoredTop sz="72157" autoAdjust="0"/>
  </p:normalViewPr>
  <p:slideViewPr>
    <p:cSldViewPr>
      <p:cViewPr>
        <p:scale>
          <a:sx n="91" d="100"/>
          <a:sy n="91" d="100"/>
        </p:scale>
        <p:origin x="-55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910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4F8FAE-CC00-4942-B53A-AA70EF46AC5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ED74664-8DAE-4245-9AE9-8355FA29E067}">
      <dgm:prSet phldrT="[Text]"/>
      <dgm:spPr/>
      <dgm:t>
        <a:bodyPr/>
        <a:lstStyle/>
        <a:p>
          <a:r>
            <a:rPr lang="en-AU" dirty="0" smtClean="0"/>
            <a:t>2009</a:t>
          </a:r>
          <a:endParaRPr lang="en-AU" dirty="0"/>
        </a:p>
      </dgm:t>
    </dgm:pt>
    <dgm:pt modelId="{D3B9861D-8967-4E86-8385-9A0491D262AB}" type="parTrans" cxnId="{A6BD3BA5-1E97-4037-A4A9-243AE5ABDC03}">
      <dgm:prSet/>
      <dgm:spPr/>
      <dgm:t>
        <a:bodyPr/>
        <a:lstStyle/>
        <a:p>
          <a:endParaRPr lang="en-AU"/>
        </a:p>
      </dgm:t>
    </dgm:pt>
    <dgm:pt modelId="{8E5BA653-03E0-474A-A087-E2959794F608}" type="sibTrans" cxnId="{A6BD3BA5-1E97-4037-A4A9-243AE5ABDC03}">
      <dgm:prSet/>
      <dgm:spPr/>
      <dgm:t>
        <a:bodyPr/>
        <a:lstStyle/>
        <a:p>
          <a:endParaRPr lang="en-AU"/>
        </a:p>
      </dgm:t>
    </dgm:pt>
    <dgm:pt modelId="{901742A5-03E5-4CF1-BA60-07F2F0974059}">
      <dgm:prSet phldrT="[Text]"/>
      <dgm:spPr/>
      <dgm:t>
        <a:bodyPr/>
        <a:lstStyle/>
        <a:p>
          <a:r>
            <a:rPr lang="en-AU" dirty="0" smtClean="0"/>
            <a:t>2010</a:t>
          </a:r>
          <a:endParaRPr lang="en-AU" dirty="0"/>
        </a:p>
      </dgm:t>
    </dgm:pt>
    <dgm:pt modelId="{A358C4E3-5168-44AB-940A-CD199675B823}" type="parTrans" cxnId="{83F05025-AE12-4536-83B4-1B2D6014C84A}">
      <dgm:prSet/>
      <dgm:spPr/>
      <dgm:t>
        <a:bodyPr/>
        <a:lstStyle/>
        <a:p>
          <a:endParaRPr lang="en-AU"/>
        </a:p>
      </dgm:t>
    </dgm:pt>
    <dgm:pt modelId="{78556EE3-83B4-4B4D-99AE-DA06506B6759}" type="sibTrans" cxnId="{83F05025-AE12-4536-83B4-1B2D6014C84A}">
      <dgm:prSet/>
      <dgm:spPr/>
      <dgm:t>
        <a:bodyPr/>
        <a:lstStyle/>
        <a:p>
          <a:endParaRPr lang="en-AU"/>
        </a:p>
      </dgm:t>
    </dgm:pt>
    <dgm:pt modelId="{62BECE46-B620-436E-AD09-627D52C5D830}">
      <dgm:prSet phldrT="[Text]"/>
      <dgm:spPr/>
      <dgm:t>
        <a:bodyPr/>
        <a:lstStyle/>
        <a:p>
          <a:r>
            <a:rPr lang="en-AU" dirty="0" smtClean="0"/>
            <a:t>2011</a:t>
          </a:r>
          <a:endParaRPr lang="en-AU" dirty="0"/>
        </a:p>
      </dgm:t>
    </dgm:pt>
    <dgm:pt modelId="{E6314A4E-54E6-4948-BA8B-2B5A9C9E1B0E}" type="parTrans" cxnId="{4BD39314-D505-40A8-8E72-0060F8A43E3F}">
      <dgm:prSet/>
      <dgm:spPr/>
      <dgm:t>
        <a:bodyPr/>
        <a:lstStyle/>
        <a:p>
          <a:endParaRPr lang="en-AU"/>
        </a:p>
      </dgm:t>
    </dgm:pt>
    <dgm:pt modelId="{8EB6D816-027F-4E9D-B0E3-62BE52DD870F}" type="sibTrans" cxnId="{4BD39314-D505-40A8-8E72-0060F8A43E3F}">
      <dgm:prSet/>
      <dgm:spPr/>
      <dgm:t>
        <a:bodyPr/>
        <a:lstStyle/>
        <a:p>
          <a:endParaRPr lang="en-AU"/>
        </a:p>
      </dgm:t>
    </dgm:pt>
    <dgm:pt modelId="{5358D70C-B95B-4E8B-AC6C-A448DDD0F73A}">
      <dgm:prSet phldrT="[Text]"/>
      <dgm:spPr/>
      <dgm:t>
        <a:bodyPr/>
        <a:lstStyle/>
        <a:p>
          <a:r>
            <a:rPr lang="en-AU" dirty="0" smtClean="0"/>
            <a:t>2012</a:t>
          </a:r>
          <a:endParaRPr lang="en-AU" dirty="0"/>
        </a:p>
      </dgm:t>
    </dgm:pt>
    <dgm:pt modelId="{4ADB51D2-8CF1-4367-ADAF-66A29FCA6FC2}" type="parTrans" cxnId="{83B38D8D-C830-4CF8-B499-7E2397FE8551}">
      <dgm:prSet/>
      <dgm:spPr/>
      <dgm:t>
        <a:bodyPr/>
        <a:lstStyle/>
        <a:p>
          <a:endParaRPr lang="en-AU"/>
        </a:p>
      </dgm:t>
    </dgm:pt>
    <dgm:pt modelId="{0BD84F99-DDE1-43BE-AEA4-E74338D58ED8}" type="sibTrans" cxnId="{83B38D8D-C830-4CF8-B499-7E2397FE8551}">
      <dgm:prSet/>
      <dgm:spPr/>
      <dgm:t>
        <a:bodyPr/>
        <a:lstStyle/>
        <a:p>
          <a:endParaRPr lang="en-AU"/>
        </a:p>
      </dgm:t>
    </dgm:pt>
    <dgm:pt modelId="{200D737A-227D-4A71-AACF-243E954E2171}" type="pres">
      <dgm:prSet presAssocID="{764F8FAE-CC00-4942-B53A-AA70EF46AC5A}" presName="Name0" presStyleCnt="0">
        <dgm:presLayoutVars>
          <dgm:dir/>
          <dgm:animLvl val="lvl"/>
          <dgm:resizeHandles val="exact"/>
        </dgm:presLayoutVars>
      </dgm:prSet>
      <dgm:spPr/>
    </dgm:pt>
    <dgm:pt modelId="{C11A80C6-E77A-4B39-A058-D49B3905BAC9}" type="pres">
      <dgm:prSet presAssocID="{0ED74664-8DAE-4245-9AE9-8355FA29E06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7D4AE39-5638-44B8-831A-189B208E1464}" type="pres">
      <dgm:prSet presAssocID="{8E5BA653-03E0-474A-A087-E2959794F608}" presName="parTxOnlySpace" presStyleCnt="0"/>
      <dgm:spPr/>
    </dgm:pt>
    <dgm:pt modelId="{EA03D565-A112-4E2B-B850-A29E36FE76F0}" type="pres">
      <dgm:prSet presAssocID="{901742A5-03E5-4CF1-BA60-07F2F0974059}" presName="parTxOnly" presStyleLbl="node1" presStyleIdx="1" presStyleCnt="4" custLinFactNeighborX="-1219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97A58B8-DD3E-4F36-820A-6E234AD9CCD0}" type="pres">
      <dgm:prSet presAssocID="{78556EE3-83B4-4B4D-99AE-DA06506B6759}" presName="parTxOnlySpace" presStyleCnt="0"/>
      <dgm:spPr/>
    </dgm:pt>
    <dgm:pt modelId="{E36A0135-6BBD-41A3-B936-63669A4F89FC}" type="pres">
      <dgm:prSet presAssocID="{62BECE46-B620-436E-AD09-627D52C5D8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4134CE9-D160-4F17-9DCC-09F4B36D48AF}" type="pres">
      <dgm:prSet presAssocID="{8EB6D816-027F-4E9D-B0E3-62BE52DD870F}" presName="parTxOnlySpace" presStyleCnt="0"/>
      <dgm:spPr/>
    </dgm:pt>
    <dgm:pt modelId="{EDE5C4B0-015E-49BE-8648-BEB1AB22E31D}" type="pres">
      <dgm:prSet presAssocID="{5358D70C-B95B-4E8B-AC6C-A448DDD0F73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78B097F9-6FED-44B1-A0B5-B103510E5F8F}" type="presOf" srcId="{62BECE46-B620-436E-AD09-627D52C5D830}" destId="{E36A0135-6BBD-41A3-B936-63669A4F89FC}" srcOrd="0" destOrd="0" presId="urn:microsoft.com/office/officeart/2005/8/layout/chevron1"/>
    <dgm:cxn modelId="{F57F4E3C-22ED-4A7F-9D54-89902EC48B23}" type="presOf" srcId="{0ED74664-8DAE-4245-9AE9-8355FA29E067}" destId="{C11A80C6-E77A-4B39-A058-D49B3905BAC9}" srcOrd="0" destOrd="0" presId="urn:microsoft.com/office/officeart/2005/8/layout/chevron1"/>
    <dgm:cxn modelId="{29C4B8DB-CD92-4107-A24E-7F7F5D977CD2}" type="presOf" srcId="{901742A5-03E5-4CF1-BA60-07F2F0974059}" destId="{EA03D565-A112-4E2B-B850-A29E36FE76F0}" srcOrd="0" destOrd="0" presId="urn:microsoft.com/office/officeart/2005/8/layout/chevron1"/>
    <dgm:cxn modelId="{83B38D8D-C830-4CF8-B499-7E2397FE8551}" srcId="{764F8FAE-CC00-4942-B53A-AA70EF46AC5A}" destId="{5358D70C-B95B-4E8B-AC6C-A448DDD0F73A}" srcOrd="3" destOrd="0" parTransId="{4ADB51D2-8CF1-4367-ADAF-66A29FCA6FC2}" sibTransId="{0BD84F99-DDE1-43BE-AEA4-E74338D58ED8}"/>
    <dgm:cxn modelId="{83F05025-AE12-4536-83B4-1B2D6014C84A}" srcId="{764F8FAE-CC00-4942-B53A-AA70EF46AC5A}" destId="{901742A5-03E5-4CF1-BA60-07F2F0974059}" srcOrd="1" destOrd="0" parTransId="{A358C4E3-5168-44AB-940A-CD199675B823}" sibTransId="{78556EE3-83B4-4B4D-99AE-DA06506B6759}"/>
    <dgm:cxn modelId="{37E450AF-6BF5-4CA0-A2EC-ACD827FC24A1}" type="presOf" srcId="{764F8FAE-CC00-4942-B53A-AA70EF46AC5A}" destId="{200D737A-227D-4A71-AACF-243E954E2171}" srcOrd="0" destOrd="0" presId="urn:microsoft.com/office/officeart/2005/8/layout/chevron1"/>
    <dgm:cxn modelId="{97365224-948E-49B3-9432-5E73B2462751}" type="presOf" srcId="{5358D70C-B95B-4E8B-AC6C-A448DDD0F73A}" destId="{EDE5C4B0-015E-49BE-8648-BEB1AB22E31D}" srcOrd="0" destOrd="0" presId="urn:microsoft.com/office/officeart/2005/8/layout/chevron1"/>
    <dgm:cxn modelId="{A6BD3BA5-1E97-4037-A4A9-243AE5ABDC03}" srcId="{764F8FAE-CC00-4942-B53A-AA70EF46AC5A}" destId="{0ED74664-8DAE-4245-9AE9-8355FA29E067}" srcOrd="0" destOrd="0" parTransId="{D3B9861D-8967-4E86-8385-9A0491D262AB}" sibTransId="{8E5BA653-03E0-474A-A087-E2959794F608}"/>
    <dgm:cxn modelId="{4BD39314-D505-40A8-8E72-0060F8A43E3F}" srcId="{764F8FAE-CC00-4942-B53A-AA70EF46AC5A}" destId="{62BECE46-B620-436E-AD09-627D52C5D830}" srcOrd="2" destOrd="0" parTransId="{E6314A4E-54E6-4948-BA8B-2B5A9C9E1B0E}" sibTransId="{8EB6D816-027F-4E9D-B0E3-62BE52DD870F}"/>
    <dgm:cxn modelId="{82436DA7-D269-47A4-96BB-53BDD62C011B}" type="presParOf" srcId="{200D737A-227D-4A71-AACF-243E954E2171}" destId="{C11A80C6-E77A-4B39-A058-D49B3905BAC9}" srcOrd="0" destOrd="0" presId="urn:microsoft.com/office/officeart/2005/8/layout/chevron1"/>
    <dgm:cxn modelId="{87DA264B-EBD2-4020-AF4C-B354ED24BAE2}" type="presParOf" srcId="{200D737A-227D-4A71-AACF-243E954E2171}" destId="{17D4AE39-5638-44B8-831A-189B208E1464}" srcOrd="1" destOrd="0" presId="urn:microsoft.com/office/officeart/2005/8/layout/chevron1"/>
    <dgm:cxn modelId="{B917CEEC-2DB4-4FA8-8673-AEF97EF293A4}" type="presParOf" srcId="{200D737A-227D-4A71-AACF-243E954E2171}" destId="{EA03D565-A112-4E2B-B850-A29E36FE76F0}" srcOrd="2" destOrd="0" presId="urn:microsoft.com/office/officeart/2005/8/layout/chevron1"/>
    <dgm:cxn modelId="{ED8A7884-C7ED-4378-AEBE-BD8EF268E42E}" type="presParOf" srcId="{200D737A-227D-4A71-AACF-243E954E2171}" destId="{997A58B8-DD3E-4F36-820A-6E234AD9CCD0}" srcOrd="3" destOrd="0" presId="urn:microsoft.com/office/officeart/2005/8/layout/chevron1"/>
    <dgm:cxn modelId="{4B706008-8D80-433B-A855-CDA934F32349}" type="presParOf" srcId="{200D737A-227D-4A71-AACF-243E954E2171}" destId="{E36A0135-6BBD-41A3-B936-63669A4F89FC}" srcOrd="4" destOrd="0" presId="urn:microsoft.com/office/officeart/2005/8/layout/chevron1"/>
    <dgm:cxn modelId="{2E408BB7-C73A-432D-8F4D-CEBF52C20D49}" type="presParOf" srcId="{200D737A-227D-4A71-AACF-243E954E2171}" destId="{F4134CE9-D160-4F17-9DCC-09F4B36D48AF}" srcOrd="5" destOrd="0" presId="urn:microsoft.com/office/officeart/2005/8/layout/chevron1"/>
    <dgm:cxn modelId="{ADF44C69-4637-4DFA-8B86-2094858748D3}" type="presParOf" srcId="{200D737A-227D-4A71-AACF-243E954E2171}" destId="{EDE5C4B0-015E-49BE-8648-BEB1AB22E31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A80C6-E77A-4B39-A058-D49B3905BAC9}">
      <dsp:nvSpPr>
        <dsp:cNvPr id="0" name=""/>
        <dsp:cNvSpPr/>
      </dsp:nvSpPr>
      <dsp:spPr>
        <a:xfrm>
          <a:off x="4041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2009</a:t>
          </a:r>
          <a:endParaRPr lang="en-AU" sz="2100" kern="1200" dirty="0"/>
        </a:p>
      </dsp:txBody>
      <dsp:txXfrm>
        <a:off x="184061" y="0"/>
        <a:ext cx="1992631" cy="360040"/>
      </dsp:txXfrm>
    </dsp:sp>
    <dsp:sp modelId="{EA03D565-A112-4E2B-B850-A29E36FE76F0}">
      <dsp:nvSpPr>
        <dsp:cNvPr id="0" name=""/>
        <dsp:cNvSpPr/>
      </dsp:nvSpPr>
      <dsp:spPr>
        <a:xfrm>
          <a:off x="2092759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2010</a:t>
          </a:r>
          <a:endParaRPr lang="en-AU" sz="2100" kern="1200" dirty="0"/>
        </a:p>
      </dsp:txBody>
      <dsp:txXfrm>
        <a:off x="2272779" y="0"/>
        <a:ext cx="1992631" cy="360040"/>
      </dsp:txXfrm>
    </dsp:sp>
    <dsp:sp modelId="{E36A0135-6BBD-41A3-B936-63669A4F89FC}">
      <dsp:nvSpPr>
        <dsp:cNvPr id="0" name=""/>
        <dsp:cNvSpPr/>
      </dsp:nvSpPr>
      <dsp:spPr>
        <a:xfrm>
          <a:off x="4238850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2011</a:t>
          </a:r>
          <a:endParaRPr lang="en-AU" sz="2100" kern="1200" dirty="0"/>
        </a:p>
      </dsp:txBody>
      <dsp:txXfrm>
        <a:off x="4418870" y="0"/>
        <a:ext cx="1992631" cy="360040"/>
      </dsp:txXfrm>
    </dsp:sp>
    <dsp:sp modelId="{EDE5C4B0-015E-49BE-8648-BEB1AB22E31D}">
      <dsp:nvSpPr>
        <dsp:cNvPr id="0" name=""/>
        <dsp:cNvSpPr/>
      </dsp:nvSpPr>
      <dsp:spPr>
        <a:xfrm>
          <a:off x="6356254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2012</a:t>
          </a:r>
          <a:endParaRPr lang="en-AU" sz="2100" kern="1200" dirty="0"/>
        </a:p>
      </dsp:txBody>
      <dsp:txXfrm>
        <a:off x="6536274" y="0"/>
        <a:ext cx="1992631" cy="360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5875F-706E-40BB-864A-2D06F0E4670E}" type="datetimeFigureOut">
              <a:rPr lang="en-AU" smtClean="0"/>
              <a:pPr/>
              <a:t>13/03/2012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C706E-6FD6-4D71-9E13-AB34AFBF8A80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0321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F49B5-0C03-42A4-A086-8D97D52D2493}" type="datetimeFigureOut">
              <a:rPr lang="en-AU" smtClean="0"/>
              <a:pPr/>
              <a:t>13/03/2012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F02B4-1092-4461-B0F9-3B294B1D8DE8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386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6429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998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In node.js only</a:t>
            </a:r>
            <a:r>
              <a:rPr lang="en-AU" baseline="0" dirty="0" smtClean="0"/>
              <a:t> one piece of code is ever executing at any one time , everything is single threaded. Whenever you write code that will perform some I/O you wrap it in a function specifying a call back to execute when it completes.</a:t>
            </a:r>
          </a:p>
          <a:p>
            <a:endParaRPr lang="en-AU" baseline="0" dirty="0" smtClean="0"/>
          </a:p>
          <a:p>
            <a:r>
              <a:rPr lang="en-AU" baseline="0" dirty="0" smtClean="0"/>
              <a:t>Downside is if you write bad code you can block EVERYBODY.</a:t>
            </a:r>
          </a:p>
          <a:p>
            <a:endParaRPr lang="en-AU" baseline="0" dirty="0" smtClean="0"/>
          </a:p>
          <a:p>
            <a:r>
              <a:rPr lang="en-AU" baseline="0" dirty="0" smtClean="0"/>
              <a:t>The event loop co-ordinates what code executes next..</a:t>
            </a:r>
          </a:p>
          <a:p>
            <a:endParaRPr lang="en-AU" baseline="0" dirty="0" smtClean="0"/>
          </a:p>
          <a:p>
            <a:r>
              <a:rPr lang="en-AU" baseline="0" dirty="0" smtClean="0"/>
              <a:t>Under the covers a small number threads execute the I/O operations but you don’t have any control over this…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688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char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table - 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rgbClr val="4F51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143108" y="1571612"/>
            <a:ext cx="5143536" cy="2714644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even an observation. THIS SLIDE SHOULD BE USED SPARINGLY</a:t>
            </a:r>
            <a:endParaRPr lang="en-US" dirty="0"/>
          </a:p>
        </p:txBody>
      </p:sp>
      <p:pic>
        <p:nvPicPr>
          <p:cNvPr id="6" name="Picture 5" descr="Quote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28596" y="357166"/>
            <a:ext cx="1357322" cy="1063671"/>
          </a:xfrm>
          <a:prstGeom prst="rect">
            <a:avLst/>
          </a:prstGeom>
        </p:spPr>
      </p:pic>
      <p:pic>
        <p:nvPicPr>
          <p:cNvPr id="7" name="Picture 6" descr="End_Quotes_dark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345811" y="4929198"/>
            <a:ext cx="1332906" cy="104453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</a:t>
            </a:r>
            <a:endParaRPr lang="en-US" dirty="0"/>
          </a:p>
        </p:txBody>
      </p:sp>
      <p:pic>
        <p:nvPicPr>
          <p:cNvPr id="5" name="Picture 4" descr="Bracket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8289" y="6905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Quot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357422" y="1571612"/>
            <a:ext cx="5429288" cy="2571768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  <p:pic>
        <p:nvPicPr>
          <p:cNvPr id="6" name="Picture 5" descr="Quote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350" y="404813"/>
            <a:ext cx="1414444" cy="1108434"/>
          </a:xfrm>
          <a:prstGeom prst="rect">
            <a:avLst/>
          </a:prstGeom>
        </p:spPr>
      </p:pic>
      <p:pic>
        <p:nvPicPr>
          <p:cNvPr id="7" name="Picture 6" descr="End_Quotes_light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15206" y="4786322"/>
            <a:ext cx="1443789" cy="11314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SPARINGLY.</a:t>
            </a:r>
            <a:endParaRPr lang="en-US" dirty="0"/>
          </a:p>
        </p:txBody>
      </p:sp>
      <p:pic>
        <p:nvPicPr>
          <p:cNvPr id="5" name="Picture 4" descr="Bracket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7" y="7286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Logo_Tagline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57356" y="2714620"/>
            <a:ext cx="5561663" cy="110292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 marL="266700" indent="-266700">
              <a:spcBef>
                <a:spcPts val="600"/>
              </a:spcBef>
              <a:spcAft>
                <a:spcPts val="600"/>
              </a:spcAft>
              <a:defRPr sz="2400">
                <a:solidFill>
                  <a:srgbClr val="4F5150"/>
                </a:solidFill>
              </a:defRPr>
            </a:lvl1pPr>
            <a:lvl2pPr marL="539750" indent="-27463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>
                <a:solidFill>
                  <a:srgbClr val="4F5150"/>
                </a:solidFill>
              </a:defRPr>
            </a:lvl2pPr>
            <a:lvl3pPr marL="804863" indent="-265113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4F5150"/>
                </a:solidFill>
              </a:defRPr>
            </a:lvl3pPr>
            <a:lvl4pPr marL="1162050" indent="-357188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4pPr>
            <a:lvl5pPr marL="1435100" indent="-273050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13/03/2012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13/03/2012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13/03/2012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13/03/2012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13/03/2012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13/03/2012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13/03/2012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13/03/2012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13/03/2012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13/03/2012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13/03/2012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13/03/2012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13/03/2012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13/03/2012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13/03/2012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13/03/2012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13/03/2012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13/03/2012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13/03/2012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13/03/2012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abl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13/03/2012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13/03/2012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13/03/2012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Copy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457200" y="1419225"/>
            <a:ext cx="49149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667375" y="1419225"/>
            <a:ext cx="3019425" cy="4762500"/>
          </a:xfrm>
          <a:prstGeom prst="rect">
            <a:avLst/>
          </a:prstGeom>
        </p:spPr>
        <p:txBody>
          <a:bodyPr/>
          <a:lstStyle>
            <a:lvl1pPr marL="265113" indent="-265113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  <a:lvl2pPr marL="539750" indent="-274638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2pPr>
            <a:lvl3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3pPr>
            <a:lvl4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ct val="20000"/>
              </a:spcBef>
              <a:defRPr lang="en-AU" sz="2400" kern="1200" dirty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4301" y="133350"/>
            <a:ext cx="8905874" cy="590708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2"/>
          </p:nvPr>
        </p:nvSpPr>
        <p:spPr>
          <a:xfrm>
            <a:off x="114300" y="133350"/>
            <a:ext cx="8905875" cy="59070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Picture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6858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en-AU" sz="2400" kern="120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Image.gif"/>
          <p:cNvPicPr>
            <a:picLocks noChangeAspect="1"/>
          </p:cNvPicPr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7236296" y="6309320"/>
            <a:ext cx="1838325" cy="523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7" r:id="rId13"/>
    <p:sldLayoutId id="2147483674" r:id="rId14"/>
    <p:sldLayoutId id="2147483675" r:id="rId15"/>
    <p:sldLayoutId id="2147483678" r:id="rId16"/>
    <p:sldLayoutId id="2147483679" r:id="rId17"/>
    <p:sldLayoutId id="2147483680" r:id="rId18"/>
    <p:sldLayoutId id="2147483676" r:id="rId19"/>
  </p:sldLayoutIdLst>
  <p:transition>
    <p:fade thruBlk="1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0310C-7EC1-470A-8BF5-D51EF2D864BA}" type="datetimeFigureOut">
              <a:rPr lang="en-AU" smtClean="0"/>
              <a:pPr/>
              <a:t>13/03/2012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8AA0-9735-4FA2-95DD-391EE93AFE89}" type="datetimeFigureOut">
              <a:rPr lang="en-AU" smtClean="0"/>
              <a:pPr/>
              <a:t>13/03/2012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340768"/>
            <a:ext cx="7772400" cy="2232248"/>
          </a:xfrm>
        </p:spPr>
        <p:txBody>
          <a:bodyPr/>
          <a:lstStyle/>
          <a:p>
            <a:r>
              <a:rPr lang="en-AU" sz="4800" dirty="0"/>
              <a:t>Building Node.js Applications on Windows Azure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95536" y="5064435"/>
            <a:ext cx="7200800" cy="411882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 smtClean="0"/>
          </a:p>
          <a:p>
            <a:r>
              <a:rPr lang="en-AU" dirty="0" smtClean="0"/>
              <a:t>Aidan Casey 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Demo : build a http webserver in 5 lines of code!</a:t>
            </a:r>
            <a:endParaRPr lang="en-AU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928342"/>
              </p:ext>
            </p:extLst>
          </p:nvPr>
        </p:nvGraphicFramePr>
        <p:xfrm>
          <a:off x="179512" y="566124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566124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3607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Node Package Manager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NPM registry contains over 8000 free open source packages</a:t>
            </a:r>
          </a:p>
          <a:p>
            <a:r>
              <a:rPr lang="en-AU" dirty="0" smtClean="0"/>
              <a:t>Easy to install </a:t>
            </a:r>
            <a:r>
              <a:rPr lang="en-AU" dirty="0"/>
              <a:t>from </a:t>
            </a:r>
            <a:r>
              <a:rPr lang="en-AU" dirty="0" smtClean="0"/>
              <a:t>command </a:t>
            </a:r>
            <a:r>
              <a:rPr lang="en-AU" dirty="0"/>
              <a:t>line </a:t>
            </a:r>
            <a:endParaRPr lang="en-AU" dirty="0" smtClean="0"/>
          </a:p>
          <a:p>
            <a:r>
              <a:rPr lang="en-AU" dirty="0" smtClean="0"/>
              <a:t>Not all packages are cross platform (some target O/S specific features)</a:t>
            </a:r>
          </a:p>
          <a:p>
            <a:r>
              <a:rPr lang="en-AU" dirty="0" smtClean="0"/>
              <a:t>Beware of </a:t>
            </a:r>
            <a:r>
              <a:rPr lang="en-AU" b="1" dirty="0" smtClean="0"/>
              <a:t>dependency hell !</a:t>
            </a:r>
            <a:endParaRPr lang="en-AU" b="1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popular modules  include-</a:t>
            </a:r>
            <a:endParaRPr lang="en-AU" dirty="0"/>
          </a:p>
          <a:p>
            <a:pPr marL="0" indent="0">
              <a:buNone/>
            </a:pPr>
            <a:r>
              <a:rPr lang="en-AU" dirty="0" smtClean="0"/>
              <a:t>Express (web </a:t>
            </a:r>
            <a:r>
              <a:rPr lang="en-AU" dirty="0" err="1" smtClean="0"/>
              <a:t>dev</a:t>
            </a:r>
            <a:r>
              <a:rPr lang="en-AU" dirty="0" smtClean="0"/>
              <a:t> framework), Socket.IO (real-time </a:t>
            </a:r>
            <a:r>
              <a:rPr lang="en-AU" dirty="0" err="1" smtClean="0"/>
              <a:t>comms</a:t>
            </a:r>
            <a:r>
              <a:rPr lang="en-AU" dirty="0" smtClean="0"/>
              <a:t>), Jade (</a:t>
            </a:r>
            <a:r>
              <a:rPr lang="en-AU" dirty="0" err="1" smtClean="0"/>
              <a:t>templating</a:t>
            </a:r>
            <a:r>
              <a:rPr lang="en-AU" dirty="0" smtClean="0"/>
              <a:t> engine), </a:t>
            </a:r>
            <a:r>
              <a:rPr lang="en-AU" dirty="0" err="1" smtClean="0"/>
              <a:t>OAuth</a:t>
            </a:r>
            <a:endParaRPr lang="en-AU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747" y="3308603"/>
            <a:ext cx="576064" cy="52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20430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Demo : quick demo of running and debugging on Cloud9IDE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91839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Debugging Options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Cloud9IDE</a:t>
            </a:r>
          </a:p>
          <a:p>
            <a:r>
              <a:rPr lang="en-AU" dirty="0"/>
              <a:t>c</a:t>
            </a:r>
            <a:r>
              <a:rPr lang="en-AU" dirty="0" smtClean="0"/>
              <a:t>onsole.log(“my debug message”);</a:t>
            </a:r>
          </a:p>
          <a:p>
            <a:r>
              <a:rPr lang="en-AU" dirty="0" smtClean="0"/>
              <a:t>Node Inspector</a:t>
            </a:r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57096"/>
            <a:ext cx="6120680" cy="289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30771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Windows Azure SDK for Node.js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 Lays down : node.js, </a:t>
            </a:r>
            <a:r>
              <a:rPr lang="en-AU" dirty="0" err="1" smtClean="0"/>
              <a:t>IISNode</a:t>
            </a:r>
            <a:r>
              <a:rPr lang="en-AU" dirty="0" smtClean="0"/>
              <a:t>, NPM </a:t>
            </a:r>
            <a:r>
              <a:rPr lang="en-AU" dirty="0"/>
              <a:t>for </a:t>
            </a:r>
            <a:r>
              <a:rPr lang="en-AU" dirty="0" smtClean="0"/>
              <a:t>Windows, Azure Emulator, Windows </a:t>
            </a:r>
            <a:r>
              <a:rPr lang="en-AU" dirty="0"/>
              <a:t>Azure </a:t>
            </a:r>
            <a:r>
              <a:rPr lang="en-AU" dirty="0" smtClean="0"/>
              <a:t>PowerShell </a:t>
            </a:r>
            <a:r>
              <a:rPr lang="en-AU" dirty="0" err="1" smtClean="0"/>
              <a:t>cmdlets</a:t>
            </a: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Super easy to deploy (but takes some time </a:t>
            </a:r>
            <a:r>
              <a:rPr lang="en-AU" dirty="0" smtClean="0">
                <a:sym typeface="Wingdings" pitchFamily="2" charset="2"/>
              </a:rPr>
              <a:t>)</a:t>
            </a:r>
            <a:endParaRPr lang="en-AU" dirty="0" smtClean="0"/>
          </a:p>
          <a:p>
            <a:r>
              <a:rPr lang="en-AU" dirty="0" smtClean="0"/>
              <a:t>Currently you can’t deploy multiple node apps to the same instance</a:t>
            </a:r>
          </a:p>
          <a:p>
            <a:r>
              <a:rPr lang="en-AU" dirty="0" smtClean="0"/>
              <a:t>You need to push up the source code for all packages you use ( NPM)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1756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Deep dive: Building a real-time </a:t>
            </a:r>
            <a:r>
              <a:rPr lang="en-AU" dirty="0" err="1" smtClean="0"/>
              <a:t>ChatRoom</a:t>
            </a:r>
            <a:r>
              <a:rPr lang="en-AU" dirty="0" smtClean="0"/>
              <a:t> with Node.js , Sockets.io and Knockout.js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12356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When should I use it?	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Chat/Messaging Apps</a:t>
            </a:r>
          </a:p>
          <a:p>
            <a:r>
              <a:rPr lang="en-AU" dirty="0" smtClean="0"/>
              <a:t>Real time Apps ( stocks / ticker tape)</a:t>
            </a:r>
          </a:p>
          <a:p>
            <a:r>
              <a:rPr lang="en-AU" dirty="0" smtClean="0"/>
              <a:t>Highly Concurrent apps</a:t>
            </a:r>
          </a:p>
          <a:p>
            <a:r>
              <a:rPr lang="en-AU" dirty="0" smtClean="0"/>
              <a:t>Single page apps with lots of asynchronous calls (Gmail </a:t>
            </a:r>
            <a:r>
              <a:rPr lang="en-AU" dirty="0" err="1" smtClean="0"/>
              <a:t>etc</a:t>
            </a:r>
            <a:r>
              <a:rPr lang="en-AU" dirty="0" smtClean="0"/>
              <a:t>)</a:t>
            </a:r>
          </a:p>
          <a:p>
            <a:r>
              <a:rPr lang="en-AU" dirty="0" smtClean="0"/>
              <a:t>Serving lots of dynamic content</a:t>
            </a:r>
          </a:p>
          <a:p>
            <a:r>
              <a:rPr lang="en-AU" dirty="0" smtClean="0"/>
              <a:t>Small development teams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00662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en-AU" dirty="0" smtClean="0"/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endParaRPr lang="en-AU" dirty="0" smtClean="0"/>
          </a:p>
          <a:p>
            <a:pPr marL="0" indent="0" algn="ctr">
              <a:buNone/>
            </a:pPr>
            <a:r>
              <a:rPr lang="en-AU" dirty="0" smtClean="0"/>
              <a:t>Thanks for listening 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0178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9449"/>
            <a:ext cx="8229600" cy="885295"/>
          </a:xfrm>
        </p:spPr>
        <p:txBody>
          <a:bodyPr/>
          <a:lstStyle/>
          <a:p>
            <a:r>
              <a:rPr lang="en-AU" dirty="0" smtClean="0"/>
              <a:t>Introduce myself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S</a:t>
            </a:r>
            <a:r>
              <a:rPr lang="en-AU" dirty="0" smtClean="0"/>
              <a:t>olutions </a:t>
            </a:r>
            <a:r>
              <a:rPr lang="en-AU" dirty="0"/>
              <a:t>a</a:t>
            </a:r>
            <a:r>
              <a:rPr lang="en-AU" dirty="0" smtClean="0"/>
              <a:t>rchitect at MYOB</a:t>
            </a:r>
          </a:p>
          <a:p>
            <a:r>
              <a:rPr lang="en-AU" dirty="0"/>
              <a:t>B</a:t>
            </a:r>
            <a:r>
              <a:rPr lang="en-AU" dirty="0" smtClean="0"/>
              <a:t>orn in Dublin Ireland, moved to Australia in 2006</a:t>
            </a:r>
          </a:p>
          <a:p>
            <a:r>
              <a:rPr lang="en-AU" dirty="0" smtClean="0"/>
              <a:t>16 years development experience working with Microsoft technologies</a:t>
            </a:r>
          </a:p>
          <a:p>
            <a:r>
              <a:rPr lang="en-AU" smtClean="0"/>
              <a:t>Currently </a:t>
            </a:r>
            <a:r>
              <a:rPr lang="en-AU" dirty="0" err="1"/>
              <a:t>w</a:t>
            </a:r>
            <a:r>
              <a:rPr lang="en-AU" smtClean="0"/>
              <a:t>orking  </a:t>
            </a:r>
            <a:r>
              <a:rPr lang="en-AU" dirty="0" smtClean="0"/>
              <a:t>on a cloud platform </a:t>
            </a:r>
            <a:r>
              <a:rPr lang="en-AU" dirty="0"/>
              <a:t>for the next generation of MYOB’s </a:t>
            </a:r>
            <a:r>
              <a:rPr lang="en-AU" dirty="0" smtClean="0"/>
              <a:t>accounting products – (C#.NET ,WCF, SQL Server, .NET 4.0)</a:t>
            </a:r>
          </a:p>
          <a:p>
            <a:pPr marL="0" indent="0">
              <a:buNone/>
            </a:pPr>
            <a:endParaRPr lang="en-AU" dirty="0" smtClean="0"/>
          </a:p>
          <a:p>
            <a:pPr marL="538163" lvl="2" indent="0">
              <a:buNone/>
            </a:pPr>
            <a:r>
              <a:rPr lang="en-AU" sz="1400" dirty="0" smtClean="0"/>
              <a:t> 			aidancasey@gmail.com</a:t>
            </a:r>
          </a:p>
          <a:p>
            <a:pPr marL="538163" lvl="2" indent="0">
              <a:buNone/>
            </a:pPr>
            <a:r>
              <a:rPr lang="en-AU" sz="1400" dirty="0" smtClean="0"/>
              <a:t>  			http://www.linkedin.com/pub/aidan-casey/2/a71/353</a:t>
            </a:r>
          </a:p>
          <a:p>
            <a:pPr marL="538163" lvl="2" indent="0">
              <a:buNone/>
            </a:pPr>
            <a:r>
              <a:rPr lang="en-AU" sz="1400" dirty="0" smtClean="0"/>
              <a:t>			</a:t>
            </a:r>
            <a:r>
              <a:rPr lang="en-AU" sz="1400" dirty="0" err="1" smtClean="0"/>
              <a:t>git@github.com:aidancasey</a:t>
            </a:r>
            <a:endParaRPr lang="en-AU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496834"/>
            <a:ext cx="864096" cy="244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55" y="5790009"/>
            <a:ext cx="1127981" cy="447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966746"/>
            <a:ext cx="475878" cy="550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6821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Agenda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Introduction to node.js</a:t>
            </a:r>
          </a:p>
          <a:p>
            <a:r>
              <a:rPr lang="en-AU" dirty="0" smtClean="0"/>
              <a:t>Tooling and developer experience</a:t>
            </a:r>
          </a:p>
          <a:p>
            <a:r>
              <a:rPr lang="en-AU" dirty="0" smtClean="0"/>
              <a:t>Build and publish a simple chat room application to azure</a:t>
            </a:r>
          </a:p>
          <a:p>
            <a:r>
              <a:rPr lang="en-AU" dirty="0" smtClean="0"/>
              <a:t>When should I use it?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2396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06688" cy="885295"/>
          </a:xfrm>
        </p:spPr>
        <p:txBody>
          <a:bodyPr/>
          <a:lstStyle/>
          <a:p>
            <a:r>
              <a:rPr lang="en-AU" dirty="0" smtClean="0"/>
              <a:t>What is node.js?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Server side technology for building scalable network programs.</a:t>
            </a:r>
          </a:p>
          <a:p>
            <a:r>
              <a:rPr lang="en-AU" dirty="0" smtClean="0"/>
              <a:t>Executes server side JavaScript code using Google's (super fast)V8 JavaScript engine</a:t>
            </a:r>
          </a:p>
          <a:p>
            <a:r>
              <a:rPr lang="en-AU" dirty="0" smtClean="0"/>
              <a:t>Asynchronous non-blocking programming model.</a:t>
            </a:r>
          </a:p>
          <a:p>
            <a:r>
              <a:rPr lang="en-AU" dirty="0" smtClean="0"/>
              <a:t>“data intensive/ real time applications”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12698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Timeline</a:t>
            </a:r>
            <a:endParaRPr lang="en-AU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42790857"/>
              </p:ext>
            </p:extLst>
          </p:nvPr>
        </p:nvGraphicFramePr>
        <p:xfrm>
          <a:off x="179512" y="3284984"/>
          <a:ext cx="8712968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8989" y="1930334"/>
            <a:ext cx="1284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Jan 2009</a:t>
            </a:r>
          </a:p>
          <a:p>
            <a:r>
              <a:rPr lang="en-AU" sz="1000" dirty="0" smtClean="0"/>
              <a:t>Created </a:t>
            </a:r>
            <a:r>
              <a:rPr lang="en-AU" sz="1000" b="1" dirty="0" smtClean="0"/>
              <a:t>Ryan Dahl</a:t>
            </a:r>
            <a:endParaRPr lang="en-AU" sz="10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95536" y="2420888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99792" y="1971129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April 2010  </a:t>
            </a:r>
            <a:r>
              <a:rPr lang="en-AU" sz="1000" b="1" dirty="0" err="1"/>
              <a:t>Heroku</a:t>
            </a:r>
            <a:r>
              <a:rPr lang="en-AU" sz="1000" dirty="0"/>
              <a:t>  launches node support</a:t>
            </a:r>
            <a:endParaRPr lang="en-AU" sz="10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976339" y="2461683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50159" y="984355"/>
            <a:ext cx="11406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Nov 2011  Windows Azure </a:t>
            </a:r>
            <a:r>
              <a:rPr lang="en-AU" sz="1000" dirty="0" smtClean="0"/>
              <a:t>support</a:t>
            </a:r>
          </a:p>
          <a:p>
            <a:endParaRPr lang="en-AU" sz="1000" dirty="0"/>
          </a:p>
          <a:p>
            <a:r>
              <a:rPr lang="en-AU" sz="1000" b="1" dirty="0" smtClean="0"/>
              <a:t>EBay</a:t>
            </a:r>
            <a:r>
              <a:rPr lang="en-AU" sz="1000" dirty="0" smtClean="0"/>
              <a:t> releases API built on node</a:t>
            </a:r>
          </a:p>
          <a:p>
            <a:endParaRPr lang="en-AU" sz="1000" dirty="0"/>
          </a:p>
          <a:p>
            <a:r>
              <a:rPr lang="en-AU" sz="1000" b="1" dirty="0" smtClean="0"/>
              <a:t>Cloud9IDE</a:t>
            </a:r>
            <a:r>
              <a:rPr lang="en-AU" sz="1000" dirty="0" smtClean="0"/>
              <a:t> azure</a:t>
            </a:r>
          </a:p>
          <a:p>
            <a:r>
              <a:rPr lang="en-AU" sz="1000" dirty="0" smtClean="0"/>
              <a:t>support</a:t>
            </a:r>
          </a:p>
          <a:p>
            <a:endParaRPr lang="en-AU" sz="1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144691" y="2489712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27724" y="4548915"/>
            <a:ext cx="1140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 Oct 2011  node.js overtakes </a:t>
            </a:r>
            <a:r>
              <a:rPr lang="en-AU" sz="1000" b="1" dirty="0"/>
              <a:t>Ruby </a:t>
            </a:r>
            <a:r>
              <a:rPr lang="en-AU" sz="1000" dirty="0"/>
              <a:t>as most popular repo on </a:t>
            </a:r>
            <a:r>
              <a:rPr lang="en-AU" sz="1000" dirty="0" err="1"/>
              <a:t>gitHub</a:t>
            </a:r>
            <a:endParaRPr lang="en-AU" sz="10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091026" y="3645024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80790" y="1971129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Feb  2012 </a:t>
            </a:r>
          </a:p>
          <a:p>
            <a:r>
              <a:rPr lang="en-AU" sz="1000" b="1" dirty="0" smtClean="0"/>
              <a:t> App Harbour </a:t>
            </a:r>
          </a:p>
          <a:p>
            <a:r>
              <a:rPr lang="en-AU" sz="1000" dirty="0" smtClean="0"/>
              <a:t> support</a:t>
            </a:r>
            <a:endParaRPr lang="en-AU" sz="10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885977" y="2461683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89697" y="939201"/>
            <a:ext cx="1140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July 2011  </a:t>
            </a:r>
          </a:p>
          <a:p>
            <a:endParaRPr lang="en-AU" sz="1000" b="1" dirty="0" smtClean="0"/>
          </a:p>
          <a:p>
            <a:r>
              <a:rPr lang="en-AU" sz="1000" b="1" dirty="0" smtClean="0"/>
              <a:t>LinkedIn </a:t>
            </a:r>
            <a:r>
              <a:rPr lang="en-AU" sz="1000" dirty="0" smtClean="0"/>
              <a:t>adopts node for mobile platform</a:t>
            </a:r>
          </a:p>
          <a:p>
            <a:endParaRPr lang="en-AU" sz="1000" dirty="0"/>
          </a:p>
          <a:p>
            <a:r>
              <a:rPr lang="en-AU" sz="1000" b="1" dirty="0" err="1" smtClean="0"/>
              <a:t>IISNode</a:t>
            </a:r>
            <a:endParaRPr lang="en-AU" sz="1000" b="1" dirty="0" smtClean="0"/>
          </a:p>
          <a:p>
            <a:r>
              <a:rPr lang="en-AU" sz="1000" dirty="0" smtClean="0"/>
              <a:t>(port to Windows)</a:t>
            </a:r>
            <a:endParaRPr lang="en-AU" sz="10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394460" y="2492896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74974" y="4797474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July 2010 </a:t>
            </a:r>
          </a:p>
          <a:p>
            <a:r>
              <a:rPr lang="en-AU" sz="1000" b="1" dirty="0" smtClean="0"/>
              <a:t>Yammer</a:t>
            </a:r>
            <a:r>
              <a:rPr lang="en-AU" sz="1000" dirty="0" smtClean="0"/>
              <a:t> adopts node.js</a:t>
            </a:r>
            <a:endParaRPr lang="en-AU" sz="10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9872" y="3645024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20" y="72936"/>
            <a:ext cx="3075460" cy="91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Straight Connector 23"/>
          <p:cNvCxnSpPr/>
          <p:nvPr/>
        </p:nvCxnSpPr>
        <p:spPr>
          <a:xfrm>
            <a:off x="4067944" y="1930334"/>
            <a:ext cx="0" cy="135465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28774" y="1292131"/>
            <a:ext cx="786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Nov 2010  Cloud9IDE</a:t>
            </a:r>
          </a:p>
          <a:p>
            <a:r>
              <a:rPr lang="en-AU" sz="1000" b="1" dirty="0" smtClean="0"/>
              <a:t> </a:t>
            </a:r>
            <a:r>
              <a:rPr lang="en-AU" sz="1000" dirty="0" smtClean="0"/>
              <a:t>launches</a:t>
            </a:r>
            <a:endParaRPr lang="en-AU" sz="1000" b="1" dirty="0"/>
          </a:p>
        </p:txBody>
      </p:sp>
    </p:spTree>
    <p:extLst>
      <p:ext uri="{BB962C8B-B14F-4D97-AF65-F5344CB8AC3E}">
        <p14:creationId xmlns:p14="http://schemas.microsoft.com/office/powerpoint/2010/main" val="4344151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Event Loop Processing Explained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19368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78" y="188640"/>
            <a:ext cx="8229600" cy="885295"/>
          </a:xfrm>
        </p:spPr>
        <p:txBody>
          <a:bodyPr/>
          <a:lstStyle/>
          <a:p>
            <a:r>
              <a:rPr lang="en-AU" dirty="0"/>
              <a:t>T</a:t>
            </a:r>
            <a:r>
              <a:rPr lang="en-AU" dirty="0" smtClean="0"/>
              <a:t>raditional  </a:t>
            </a:r>
            <a:r>
              <a:rPr lang="en-AU" dirty="0"/>
              <a:t>W</a:t>
            </a:r>
            <a:r>
              <a:rPr lang="en-AU" dirty="0" smtClean="0"/>
              <a:t>eb server synchronous I/O model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427984" y="1286269"/>
            <a:ext cx="4104456" cy="47158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83768" y="1772816"/>
            <a:ext cx="19442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83768" y="1259468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01" y="1772816"/>
            <a:ext cx="3085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thread 1 processes the request</a:t>
            </a:r>
          </a:p>
          <a:p>
            <a:r>
              <a:rPr lang="en-AU" dirty="0"/>
              <a:t>a</a:t>
            </a:r>
            <a:r>
              <a:rPr lang="en-AU" dirty="0" smtClean="0"/>
              <a:t>nd blocks till completion</a:t>
            </a:r>
            <a:endParaRPr lang="en-AU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483768" y="2214156"/>
            <a:ext cx="2289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48671" y="2276872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</a:t>
            </a:r>
            <a:endParaRPr lang="en-AU" dirty="0"/>
          </a:p>
        </p:txBody>
      </p:sp>
      <p:sp>
        <p:nvSpPr>
          <p:cNvPr id="18" name="Curved Up Arrow 17"/>
          <p:cNvSpPr/>
          <p:nvPr/>
        </p:nvSpPr>
        <p:spPr>
          <a:xfrm flipV="1">
            <a:off x="4575978" y="1728797"/>
            <a:ext cx="473751" cy="324698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1701" y="3544455"/>
            <a:ext cx="3436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thread 1000 processes the request</a:t>
            </a:r>
          </a:p>
          <a:p>
            <a:r>
              <a:rPr lang="en-AU" dirty="0"/>
              <a:t>and blocks till completion</a:t>
            </a:r>
          </a:p>
        </p:txBody>
      </p:sp>
      <p:sp>
        <p:nvSpPr>
          <p:cNvPr id="25" name="Curved Up Arrow 24"/>
          <p:cNvSpPr/>
          <p:nvPr/>
        </p:nvSpPr>
        <p:spPr>
          <a:xfrm flipV="1">
            <a:off x="4560825" y="3544455"/>
            <a:ext cx="504056" cy="324698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60825" y="1286269"/>
            <a:ext cx="327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Web Server (with 1000 threads)</a:t>
            </a:r>
            <a:endParaRPr lang="en-AU" b="1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>
            <a:off x="2538728" y="3644200"/>
            <a:ext cx="18892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38728" y="3130852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1000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538728" y="4104781"/>
            <a:ext cx="20377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07274" y="4167497"/>
            <a:ext cx="160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1000</a:t>
            </a:r>
            <a:endParaRPr lang="en-AU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79512" y="1728797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96213" y="2276872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7504" y="1320098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1001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7504" y="1835532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1002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79512" y="2780928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7504" y="2348880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1003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53" name="Folded Corner 52"/>
          <p:cNvSpPr/>
          <p:nvPr/>
        </p:nvSpPr>
        <p:spPr>
          <a:xfrm>
            <a:off x="179512" y="3891350"/>
            <a:ext cx="1728191" cy="104981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Requests queue up as blocked threads wait on server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8499700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 animBg="1"/>
      <p:bldP spid="43" grpId="0"/>
      <p:bldP spid="45" grpId="0"/>
      <p:bldP spid="49" grpId="0"/>
      <p:bldP spid="50" grpId="0"/>
      <p:bldP spid="52" grpId="0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Single threaded event loop model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427984" y="1286269"/>
            <a:ext cx="4104456" cy="47158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4560825" y="1286269"/>
            <a:ext cx="134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Web Server </a:t>
            </a:r>
            <a:endParaRPr lang="en-AU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59832" y="1844824"/>
            <a:ext cx="1368152" cy="7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93469" y="1482656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 1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482505" y="394234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59832" y="2351008"/>
            <a:ext cx="1368152" cy="14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93469" y="1988840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 1000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>
            <a:off x="4560825" y="1851988"/>
            <a:ext cx="443223" cy="1000948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 flipH="1">
            <a:off x="5904206" y="1822976"/>
            <a:ext cx="532454" cy="102996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2436" y="2028083"/>
            <a:ext cx="165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Single threaded</a:t>
            </a:r>
          </a:p>
          <a:p>
            <a:r>
              <a:rPr lang="en-AU" dirty="0" smtClean="0"/>
              <a:t> event Loop</a:t>
            </a:r>
            <a:endParaRPr lang="en-AU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244025" y="3068960"/>
            <a:ext cx="13441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70766" y="3182535"/>
            <a:ext cx="34878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Listen for requests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starts any I/O operations by</a:t>
            </a:r>
          </a:p>
          <a:p>
            <a:r>
              <a:rPr lang="en-AU" dirty="0" smtClean="0"/>
              <a:t>     specifying a call back to execute </a:t>
            </a:r>
          </a:p>
          <a:p>
            <a:r>
              <a:rPr lang="en-AU" dirty="0" smtClean="0"/>
              <a:t>      on completion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Continue to listen for requests</a:t>
            </a:r>
          </a:p>
          <a:p>
            <a:r>
              <a:rPr lang="en-AU" dirty="0" smtClean="0"/>
              <a:t> </a:t>
            </a:r>
          </a:p>
          <a:p>
            <a:endParaRPr lang="en-AU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482505" y="3573016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05986" y="3182535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5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3305987" y="3568946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</a:t>
            </a:r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227757" y="4653136"/>
            <a:ext cx="405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“With node.js everything runs in parallel</a:t>
            </a:r>
          </a:p>
          <a:p>
            <a:r>
              <a:rPr lang="en-AU" b="1" dirty="0" smtClean="0"/>
              <a:t>Except your code ! ”</a:t>
            </a:r>
            <a:endParaRPr lang="en-AU" b="1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402735" y="4364279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49489" y="4013531"/>
            <a:ext cx="160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1000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49052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6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Don’t Block!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842012"/>
            <a:ext cx="5630061" cy="809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587854"/>
            <a:ext cx="5582429" cy="8573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576" y="2314956"/>
            <a:ext cx="201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Bad code snippet….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761331" y="4083798"/>
            <a:ext cx="222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Good code snippet…. 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570845" y="1280220"/>
            <a:ext cx="852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Since the Event Loop runs on a single thread you must avoid blocking calls at all times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59493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MYOB">
      <a:dk1>
        <a:srgbClr val="4F5150"/>
      </a:dk1>
      <a:lt1>
        <a:sysClr val="window" lastClr="FFFFFF"/>
      </a:lt1>
      <a:dk2>
        <a:srgbClr val="777777"/>
      </a:dk2>
      <a:lt2>
        <a:srgbClr val="FFFFFF"/>
      </a:lt2>
      <a:accent1>
        <a:srgbClr val="5C247B"/>
      </a:accent1>
      <a:accent2>
        <a:srgbClr val="A366D0"/>
      </a:accent2>
      <a:accent3>
        <a:srgbClr val="CFAFE7"/>
      </a:accent3>
      <a:accent4>
        <a:srgbClr val="C0C0C0"/>
      </a:accent4>
      <a:accent5>
        <a:srgbClr val="777777"/>
      </a:accent5>
      <a:accent6>
        <a:srgbClr val="4D4D4D"/>
      </a:accent6>
      <a:hlink>
        <a:srgbClr val="3F3F3F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rca:RCAuthoringProperties xmlns:rca="urn:sharePointPublishingRcaProperties">
  <rca:Converter rca:guid="6dfdc5b4-2a28-4a06-b0c6-ad3901e3a807">
    <rca:property rca:type="InheritParentSettings">False</rca:property>
    <rca:property rca:type="SelectedPageLayout">24</rca:property>
    <rca:property rca:type="SelectedPageField">f55c4d88-1f2e-4ad9-aaa8-819af4ee7ee8</rca:property>
    <rca:property rca:type="SelectedStylesField">a932ec3f-94c1-48b1-b6dc-41aaa6eb7e54</rca:property>
    <rca:property rca:type="CreatePageWithSourceDocument">True</rca:property>
    <rca:property rca:type="AllowChangeLocationConfig">True</rca:property>
    <rca:property rca:type="ConfiguredPageLocation">http://intranet.myob.com</rca:property>
    <rca:property rca:type="CreateSynchronously">True</rca:property>
    <rca:property rca:type="AllowChangeProcessingConfig">False</rca:property>
    <rca:property rca:type="ConverterSpecificSettings"/>
  </rca:Converter>
</rca:RCAuthoring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F338DB30D3EB4ABE65D2479CCF85A9" ma:contentTypeVersion="0" ma:contentTypeDescription="Create a new document." ma:contentTypeScope="" ma:versionID="e08cca4bbb452052ee8557012e0ce1d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7DE6E84-255A-45E8-8353-BCD6A4998E02}">
  <ds:schemaRefs>
    <ds:schemaRef ds:uri="urn:sharePointPublishingRcaProperties"/>
  </ds:schemaRefs>
</ds:datastoreItem>
</file>

<file path=customXml/itemProps2.xml><?xml version="1.0" encoding="utf-8"?>
<ds:datastoreItem xmlns:ds="http://schemas.openxmlformats.org/officeDocument/2006/customXml" ds:itemID="{71808454-9866-4B7E-A1D8-23F2207FA8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EC00FF-5F1B-415D-9C89-173832172D95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F96B973E-9A82-4B20-85B6-76BB7E7B8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27680</TotalTime>
  <Words>638</Words>
  <Application>Microsoft Office PowerPoint</Application>
  <PresentationFormat>On-screen Show (4:3)</PresentationFormat>
  <Paragraphs>131</Paragraphs>
  <Slides>17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1_Office Theme</vt:lpstr>
      <vt:lpstr>1_Custom Design</vt:lpstr>
      <vt:lpstr>Custom Design</vt:lpstr>
      <vt:lpstr>Packager Shell Object</vt:lpstr>
      <vt:lpstr>Building Node.js Applications on Windows Azure</vt:lpstr>
      <vt:lpstr>Introduce myself</vt:lpstr>
      <vt:lpstr>Agenda</vt:lpstr>
      <vt:lpstr>What is node.js?</vt:lpstr>
      <vt:lpstr>Timeline</vt:lpstr>
      <vt:lpstr>Event Loop Processing Explained</vt:lpstr>
      <vt:lpstr>Traditional  Web server synchronous I/O model</vt:lpstr>
      <vt:lpstr>Single threaded event loop model</vt:lpstr>
      <vt:lpstr>Don’t Block!</vt:lpstr>
      <vt:lpstr>Demo : build a http webserver in 5 lines of code!</vt:lpstr>
      <vt:lpstr>Node Package Manager</vt:lpstr>
      <vt:lpstr>Demo : quick demo of running and debugging on Cloud9IDE</vt:lpstr>
      <vt:lpstr>Debugging Options</vt:lpstr>
      <vt:lpstr>Windows Azure SDK for Node.js</vt:lpstr>
      <vt:lpstr>Deep dive: Building a real-time ChatRoom with Node.js , Sockets.io and Knockout.js</vt:lpstr>
      <vt:lpstr>When should I use it? </vt:lpstr>
      <vt:lpstr>PowerPoint Presentation</vt:lpstr>
    </vt:vector>
  </TitlesOfParts>
  <Company>MYOB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the AD products to the cloud</dc:title>
  <dc:creator>Natasha.Teelow</dc:creator>
  <cp:lastModifiedBy>AIDAN</cp:lastModifiedBy>
  <cp:revision>1143</cp:revision>
  <dcterms:created xsi:type="dcterms:W3CDTF">2010-05-18T03:27:16Z</dcterms:created>
  <dcterms:modified xsi:type="dcterms:W3CDTF">2012-03-13T10:43:35Z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0x01010084F338DB30D3EB4ABE65D2479CCF85A9</vt:lpwstr>
  </property>
  <property fmtid="{D5CDD505-2E9C-101B-9397-08002B2CF9AE}" pid="3" name="SDLC Type">
    <vt:lpwstr>Detailed Requirements</vt:lpwstr>
  </property>
</Properties>
</file>