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  <p:sldMasterId id="2147483694" r:id="rId6"/>
    <p:sldMasterId id="2147483681" r:id="rId7"/>
  </p:sldMasterIdLst>
  <p:notesMasterIdLst>
    <p:notesMasterId r:id="rId27"/>
  </p:notesMasterIdLst>
  <p:handoutMasterIdLst>
    <p:handoutMasterId r:id="rId28"/>
  </p:handoutMasterIdLst>
  <p:sldIdLst>
    <p:sldId id="256" r:id="rId8"/>
    <p:sldId id="257" r:id="rId9"/>
    <p:sldId id="258" r:id="rId10"/>
    <p:sldId id="290" r:id="rId11"/>
    <p:sldId id="260" r:id="rId12"/>
    <p:sldId id="280" r:id="rId13"/>
    <p:sldId id="279" r:id="rId14"/>
    <p:sldId id="277" r:id="rId15"/>
    <p:sldId id="278" r:id="rId16"/>
    <p:sldId id="270" r:id="rId17"/>
    <p:sldId id="281" r:id="rId18"/>
    <p:sldId id="288" r:id="rId19"/>
    <p:sldId id="285" r:id="rId20"/>
    <p:sldId id="271" r:id="rId21"/>
    <p:sldId id="289" r:id="rId22"/>
    <p:sldId id="282" r:id="rId23"/>
    <p:sldId id="286" r:id="rId24"/>
    <p:sldId id="273" r:id="rId25"/>
    <p:sldId id="287" r:id="rId26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May" initials="PM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6622"/>
    <a:srgbClr val="C3FFA5"/>
    <a:srgbClr val="0F1291"/>
    <a:srgbClr val="A5FFA7"/>
    <a:srgbClr val="000000"/>
    <a:srgbClr val="0066FF"/>
    <a:srgbClr val="FFA5A5"/>
    <a:srgbClr val="4F51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0" autoAdjust="0"/>
    <p:restoredTop sz="90937" autoAdjust="0"/>
  </p:normalViewPr>
  <p:slideViewPr>
    <p:cSldViewPr>
      <p:cViewPr>
        <p:scale>
          <a:sx n="91" d="100"/>
          <a:sy n="91" d="100"/>
        </p:scale>
        <p:origin x="-342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910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4F8FAE-CC00-4942-B53A-AA70EF46AC5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ED74664-8DAE-4245-9AE9-8355FA29E067}">
      <dgm:prSet phldrT="[Text]"/>
      <dgm:spPr/>
      <dgm:t>
        <a:bodyPr/>
        <a:lstStyle/>
        <a:p>
          <a:r>
            <a:rPr lang="en-AU" dirty="0" smtClean="0"/>
            <a:t>2009</a:t>
          </a:r>
          <a:endParaRPr lang="en-AU" dirty="0"/>
        </a:p>
      </dgm:t>
    </dgm:pt>
    <dgm:pt modelId="{D3B9861D-8967-4E86-8385-9A0491D262AB}" type="parTrans" cxnId="{A6BD3BA5-1E97-4037-A4A9-243AE5ABDC03}">
      <dgm:prSet/>
      <dgm:spPr/>
      <dgm:t>
        <a:bodyPr/>
        <a:lstStyle/>
        <a:p>
          <a:endParaRPr lang="en-AU"/>
        </a:p>
      </dgm:t>
    </dgm:pt>
    <dgm:pt modelId="{8E5BA653-03E0-474A-A087-E2959794F608}" type="sibTrans" cxnId="{A6BD3BA5-1E97-4037-A4A9-243AE5ABDC03}">
      <dgm:prSet/>
      <dgm:spPr/>
      <dgm:t>
        <a:bodyPr/>
        <a:lstStyle/>
        <a:p>
          <a:endParaRPr lang="en-AU"/>
        </a:p>
      </dgm:t>
    </dgm:pt>
    <dgm:pt modelId="{901742A5-03E5-4CF1-BA60-07F2F0974059}">
      <dgm:prSet phldrT="[Text]"/>
      <dgm:spPr/>
      <dgm:t>
        <a:bodyPr/>
        <a:lstStyle/>
        <a:p>
          <a:r>
            <a:rPr lang="en-AU" dirty="0" smtClean="0"/>
            <a:t>2010</a:t>
          </a:r>
          <a:endParaRPr lang="en-AU" dirty="0"/>
        </a:p>
      </dgm:t>
    </dgm:pt>
    <dgm:pt modelId="{A358C4E3-5168-44AB-940A-CD199675B823}" type="parTrans" cxnId="{83F05025-AE12-4536-83B4-1B2D6014C84A}">
      <dgm:prSet/>
      <dgm:spPr/>
      <dgm:t>
        <a:bodyPr/>
        <a:lstStyle/>
        <a:p>
          <a:endParaRPr lang="en-AU"/>
        </a:p>
      </dgm:t>
    </dgm:pt>
    <dgm:pt modelId="{78556EE3-83B4-4B4D-99AE-DA06506B6759}" type="sibTrans" cxnId="{83F05025-AE12-4536-83B4-1B2D6014C84A}">
      <dgm:prSet/>
      <dgm:spPr/>
      <dgm:t>
        <a:bodyPr/>
        <a:lstStyle/>
        <a:p>
          <a:endParaRPr lang="en-AU"/>
        </a:p>
      </dgm:t>
    </dgm:pt>
    <dgm:pt modelId="{62BECE46-B620-436E-AD09-627D52C5D830}">
      <dgm:prSet phldrT="[Text]"/>
      <dgm:spPr/>
      <dgm:t>
        <a:bodyPr/>
        <a:lstStyle/>
        <a:p>
          <a:r>
            <a:rPr lang="en-AU" dirty="0" smtClean="0"/>
            <a:t>2011</a:t>
          </a:r>
          <a:endParaRPr lang="en-AU" dirty="0"/>
        </a:p>
      </dgm:t>
    </dgm:pt>
    <dgm:pt modelId="{E6314A4E-54E6-4948-BA8B-2B5A9C9E1B0E}" type="parTrans" cxnId="{4BD39314-D505-40A8-8E72-0060F8A43E3F}">
      <dgm:prSet/>
      <dgm:spPr/>
      <dgm:t>
        <a:bodyPr/>
        <a:lstStyle/>
        <a:p>
          <a:endParaRPr lang="en-AU"/>
        </a:p>
      </dgm:t>
    </dgm:pt>
    <dgm:pt modelId="{8EB6D816-027F-4E9D-B0E3-62BE52DD870F}" type="sibTrans" cxnId="{4BD39314-D505-40A8-8E72-0060F8A43E3F}">
      <dgm:prSet/>
      <dgm:spPr/>
      <dgm:t>
        <a:bodyPr/>
        <a:lstStyle/>
        <a:p>
          <a:endParaRPr lang="en-AU"/>
        </a:p>
      </dgm:t>
    </dgm:pt>
    <dgm:pt modelId="{5358D70C-B95B-4E8B-AC6C-A448DDD0F73A}">
      <dgm:prSet phldrT="[Text]"/>
      <dgm:spPr/>
      <dgm:t>
        <a:bodyPr/>
        <a:lstStyle/>
        <a:p>
          <a:r>
            <a:rPr lang="en-AU" dirty="0" smtClean="0"/>
            <a:t>2012</a:t>
          </a:r>
          <a:endParaRPr lang="en-AU" dirty="0"/>
        </a:p>
      </dgm:t>
    </dgm:pt>
    <dgm:pt modelId="{4ADB51D2-8CF1-4367-ADAF-66A29FCA6FC2}" type="parTrans" cxnId="{83B38D8D-C830-4CF8-B499-7E2397FE8551}">
      <dgm:prSet/>
      <dgm:spPr/>
      <dgm:t>
        <a:bodyPr/>
        <a:lstStyle/>
        <a:p>
          <a:endParaRPr lang="en-AU"/>
        </a:p>
      </dgm:t>
    </dgm:pt>
    <dgm:pt modelId="{0BD84F99-DDE1-43BE-AEA4-E74338D58ED8}" type="sibTrans" cxnId="{83B38D8D-C830-4CF8-B499-7E2397FE8551}">
      <dgm:prSet/>
      <dgm:spPr/>
      <dgm:t>
        <a:bodyPr/>
        <a:lstStyle/>
        <a:p>
          <a:endParaRPr lang="en-AU"/>
        </a:p>
      </dgm:t>
    </dgm:pt>
    <dgm:pt modelId="{200D737A-227D-4A71-AACF-243E954E2171}" type="pres">
      <dgm:prSet presAssocID="{764F8FAE-CC00-4942-B53A-AA70EF46AC5A}" presName="Name0" presStyleCnt="0">
        <dgm:presLayoutVars>
          <dgm:dir/>
          <dgm:animLvl val="lvl"/>
          <dgm:resizeHandles val="exact"/>
        </dgm:presLayoutVars>
      </dgm:prSet>
      <dgm:spPr/>
    </dgm:pt>
    <dgm:pt modelId="{C11A80C6-E77A-4B39-A058-D49B3905BAC9}" type="pres">
      <dgm:prSet presAssocID="{0ED74664-8DAE-4245-9AE9-8355FA29E06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7D4AE39-5638-44B8-831A-189B208E1464}" type="pres">
      <dgm:prSet presAssocID="{8E5BA653-03E0-474A-A087-E2959794F608}" presName="parTxOnlySpace" presStyleCnt="0"/>
      <dgm:spPr/>
    </dgm:pt>
    <dgm:pt modelId="{EA03D565-A112-4E2B-B850-A29E36FE76F0}" type="pres">
      <dgm:prSet presAssocID="{901742A5-03E5-4CF1-BA60-07F2F0974059}" presName="parTxOnly" presStyleLbl="node1" presStyleIdx="1" presStyleCnt="4" custLinFactNeighborX="-1219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997A58B8-DD3E-4F36-820A-6E234AD9CCD0}" type="pres">
      <dgm:prSet presAssocID="{78556EE3-83B4-4B4D-99AE-DA06506B6759}" presName="parTxOnlySpace" presStyleCnt="0"/>
      <dgm:spPr/>
    </dgm:pt>
    <dgm:pt modelId="{E36A0135-6BBD-41A3-B936-63669A4F89FC}" type="pres">
      <dgm:prSet presAssocID="{62BECE46-B620-436E-AD09-627D52C5D8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4134CE9-D160-4F17-9DCC-09F4B36D48AF}" type="pres">
      <dgm:prSet presAssocID="{8EB6D816-027F-4E9D-B0E3-62BE52DD870F}" presName="parTxOnlySpace" presStyleCnt="0"/>
      <dgm:spPr/>
    </dgm:pt>
    <dgm:pt modelId="{EDE5C4B0-015E-49BE-8648-BEB1AB22E31D}" type="pres">
      <dgm:prSet presAssocID="{5358D70C-B95B-4E8B-AC6C-A448DDD0F73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78B097F9-6FED-44B1-A0B5-B103510E5F8F}" type="presOf" srcId="{62BECE46-B620-436E-AD09-627D52C5D830}" destId="{E36A0135-6BBD-41A3-B936-63669A4F89FC}" srcOrd="0" destOrd="0" presId="urn:microsoft.com/office/officeart/2005/8/layout/chevron1"/>
    <dgm:cxn modelId="{F57F4E3C-22ED-4A7F-9D54-89902EC48B23}" type="presOf" srcId="{0ED74664-8DAE-4245-9AE9-8355FA29E067}" destId="{C11A80C6-E77A-4B39-A058-D49B3905BAC9}" srcOrd="0" destOrd="0" presId="urn:microsoft.com/office/officeart/2005/8/layout/chevron1"/>
    <dgm:cxn modelId="{29C4B8DB-CD92-4107-A24E-7F7F5D977CD2}" type="presOf" srcId="{901742A5-03E5-4CF1-BA60-07F2F0974059}" destId="{EA03D565-A112-4E2B-B850-A29E36FE76F0}" srcOrd="0" destOrd="0" presId="urn:microsoft.com/office/officeart/2005/8/layout/chevron1"/>
    <dgm:cxn modelId="{83B38D8D-C830-4CF8-B499-7E2397FE8551}" srcId="{764F8FAE-CC00-4942-B53A-AA70EF46AC5A}" destId="{5358D70C-B95B-4E8B-AC6C-A448DDD0F73A}" srcOrd="3" destOrd="0" parTransId="{4ADB51D2-8CF1-4367-ADAF-66A29FCA6FC2}" sibTransId="{0BD84F99-DDE1-43BE-AEA4-E74338D58ED8}"/>
    <dgm:cxn modelId="{83F05025-AE12-4536-83B4-1B2D6014C84A}" srcId="{764F8FAE-CC00-4942-B53A-AA70EF46AC5A}" destId="{901742A5-03E5-4CF1-BA60-07F2F0974059}" srcOrd="1" destOrd="0" parTransId="{A358C4E3-5168-44AB-940A-CD199675B823}" sibTransId="{78556EE3-83B4-4B4D-99AE-DA06506B6759}"/>
    <dgm:cxn modelId="{37E450AF-6BF5-4CA0-A2EC-ACD827FC24A1}" type="presOf" srcId="{764F8FAE-CC00-4942-B53A-AA70EF46AC5A}" destId="{200D737A-227D-4A71-AACF-243E954E2171}" srcOrd="0" destOrd="0" presId="urn:microsoft.com/office/officeart/2005/8/layout/chevron1"/>
    <dgm:cxn modelId="{97365224-948E-49B3-9432-5E73B2462751}" type="presOf" srcId="{5358D70C-B95B-4E8B-AC6C-A448DDD0F73A}" destId="{EDE5C4B0-015E-49BE-8648-BEB1AB22E31D}" srcOrd="0" destOrd="0" presId="urn:microsoft.com/office/officeart/2005/8/layout/chevron1"/>
    <dgm:cxn modelId="{A6BD3BA5-1E97-4037-A4A9-243AE5ABDC03}" srcId="{764F8FAE-CC00-4942-B53A-AA70EF46AC5A}" destId="{0ED74664-8DAE-4245-9AE9-8355FA29E067}" srcOrd="0" destOrd="0" parTransId="{D3B9861D-8967-4E86-8385-9A0491D262AB}" sibTransId="{8E5BA653-03E0-474A-A087-E2959794F608}"/>
    <dgm:cxn modelId="{4BD39314-D505-40A8-8E72-0060F8A43E3F}" srcId="{764F8FAE-CC00-4942-B53A-AA70EF46AC5A}" destId="{62BECE46-B620-436E-AD09-627D52C5D830}" srcOrd="2" destOrd="0" parTransId="{E6314A4E-54E6-4948-BA8B-2B5A9C9E1B0E}" sibTransId="{8EB6D816-027F-4E9D-B0E3-62BE52DD870F}"/>
    <dgm:cxn modelId="{82436DA7-D269-47A4-96BB-53BDD62C011B}" type="presParOf" srcId="{200D737A-227D-4A71-AACF-243E954E2171}" destId="{C11A80C6-E77A-4B39-A058-D49B3905BAC9}" srcOrd="0" destOrd="0" presId="urn:microsoft.com/office/officeart/2005/8/layout/chevron1"/>
    <dgm:cxn modelId="{87DA264B-EBD2-4020-AF4C-B354ED24BAE2}" type="presParOf" srcId="{200D737A-227D-4A71-AACF-243E954E2171}" destId="{17D4AE39-5638-44B8-831A-189B208E1464}" srcOrd="1" destOrd="0" presId="urn:microsoft.com/office/officeart/2005/8/layout/chevron1"/>
    <dgm:cxn modelId="{B917CEEC-2DB4-4FA8-8673-AEF97EF293A4}" type="presParOf" srcId="{200D737A-227D-4A71-AACF-243E954E2171}" destId="{EA03D565-A112-4E2B-B850-A29E36FE76F0}" srcOrd="2" destOrd="0" presId="urn:microsoft.com/office/officeart/2005/8/layout/chevron1"/>
    <dgm:cxn modelId="{ED8A7884-C7ED-4378-AEBE-BD8EF268E42E}" type="presParOf" srcId="{200D737A-227D-4A71-AACF-243E954E2171}" destId="{997A58B8-DD3E-4F36-820A-6E234AD9CCD0}" srcOrd="3" destOrd="0" presId="urn:microsoft.com/office/officeart/2005/8/layout/chevron1"/>
    <dgm:cxn modelId="{4B706008-8D80-433B-A855-CDA934F32349}" type="presParOf" srcId="{200D737A-227D-4A71-AACF-243E954E2171}" destId="{E36A0135-6BBD-41A3-B936-63669A4F89FC}" srcOrd="4" destOrd="0" presId="urn:microsoft.com/office/officeart/2005/8/layout/chevron1"/>
    <dgm:cxn modelId="{2E408BB7-C73A-432D-8F4D-CEBF52C20D49}" type="presParOf" srcId="{200D737A-227D-4A71-AACF-243E954E2171}" destId="{F4134CE9-D160-4F17-9DCC-09F4B36D48AF}" srcOrd="5" destOrd="0" presId="urn:microsoft.com/office/officeart/2005/8/layout/chevron1"/>
    <dgm:cxn modelId="{ADF44C69-4637-4DFA-8B86-2094858748D3}" type="presParOf" srcId="{200D737A-227D-4A71-AACF-243E954E2171}" destId="{EDE5C4B0-015E-49BE-8648-BEB1AB22E31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2FA249-41D6-4AA4-A53F-46EDA40997B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AD508699-2945-499F-BB50-2CEB395007EB}">
      <dgm:prSet phldrT="[Text]"/>
      <dgm:spPr/>
      <dgm:t>
        <a:bodyPr/>
        <a:lstStyle/>
        <a:p>
          <a:r>
            <a:rPr lang="en-AU" dirty="0" smtClean="0"/>
            <a:t>Node.js</a:t>
          </a:r>
          <a:endParaRPr lang="en-AU" dirty="0"/>
        </a:p>
      </dgm:t>
    </dgm:pt>
    <dgm:pt modelId="{AB8E74C3-C8D1-4C9A-AFDF-67687306E295}" type="parTrans" cxnId="{D22223F3-7A62-4BF3-826A-498FA4BE6801}">
      <dgm:prSet/>
      <dgm:spPr/>
      <dgm:t>
        <a:bodyPr/>
        <a:lstStyle/>
        <a:p>
          <a:endParaRPr lang="en-AU"/>
        </a:p>
      </dgm:t>
    </dgm:pt>
    <dgm:pt modelId="{DDBF469F-E18B-44B9-9D46-BD2A5AED8F0C}" type="sibTrans" cxnId="{D22223F3-7A62-4BF3-826A-498FA4BE6801}">
      <dgm:prSet/>
      <dgm:spPr/>
      <dgm:t>
        <a:bodyPr/>
        <a:lstStyle/>
        <a:p>
          <a:endParaRPr lang="en-AU"/>
        </a:p>
      </dgm:t>
    </dgm:pt>
    <dgm:pt modelId="{FE067C44-B7E0-4484-9D8B-4A0278A675E5}">
      <dgm:prSet phldrT="[Text]"/>
      <dgm:spPr/>
      <dgm:t>
        <a:bodyPr/>
        <a:lstStyle/>
        <a:p>
          <a:r>
            <a:rPr lang="en-AU" dirty="0" err="1" smtClean="0"/>
            <a:t>IISNode</a:t>
          </a:r>
          <a:endParaRPr lang="en-AU" dirty="0"/>
        </a:p>
      </dgm:t>
    </dgm:pt>
    <dgm:pt modelId="{73AC9EF7-1C08-4B2F-A947-CDFE0D1C8D30}" type="parTrans" cxnId="{98DF66BC-ABB0-4A47-956A-4C502D3AEF5D}">
      <dgm:prSet/>
      <dgm:spPr/>
      <dgm:t>
        <a:bodyPr/>
        <a:lstStyle/>
        <a:p>
          <a:endParaRPr lang="en-AU"/>
        </a:p>
      </dgm:t>
    </dgm:pt>
    <dgm:pt modelId="{8695913D-A25B-402F-8E3A-8BD549E77270}" type="sibTrans" cxnId="{98DF66BC-ABB0-4A47-956A-4C502D3AEF5D}">
      <dgm:prSet/>
      <dgm:spPr/>
      <dgm:t>
        <a:bodyPr/>
        <a:lstStyle/>
        <a:p>
          <a:endParaRPr lang="en-AU"/>
        </a:p>
      </dgm:t>
    </dgm:pt>
    <dgm:pt modelId="{37F1D755-DF85-4C58-A611-56E84A629CFD}">
      <dgm:prSet phldrT="[Text]"/>
      <dgm:spPr/>
      <dgm:t>
        <a:bodyPr/>
        <a:lstStyle/>
        <a:p>
          <a:r>
            <a:rPr lang="en-AU" dirty="0" smtClean="0"/>
            <a:t>NPM for </a:t>
          </a:r>
          <a:r>
            <a:rPr lang="en-AU" dirty="0" err="1" smtClean="0"/>
            <a:t>WIndows</a:t>
          </a:r>
          <a:endParaRPr lang="en-AU" dirty="0"/>
        </a:p>
      </dgm:t>
    </dgm:pt>
    <dgm:pt modelId="{F8E27910-BF1F-4EFA-B1F4-6180EB735B99}" type="parTrans" cxnId="{E19AC402-2335-4B60-9846-6A858EE1068C}">
      <dgm:prSet/>
      <dgm:spPr/>
      <dgm:t>
        <a:bodyPr/>
        <a:lstStyle/>
        <a:p>
          <a:endParaRPr lang="en-AU"/>
        </a:p>
      </dgm:t>
    </dgm:pt>
    <dgm:pt modelId="{A06AF3E2-6C89-42F6-917B-A670CD5DC322}" type="sibTrans" cxnId="{E19AC402-2335-4B60-9846-6A858EE1068C}">
      <dgm:prSet/>
      <dgm:spPr/>
      <dgm:t>
        <a:bodyPr/>
        <a:lstStyle/>
        <a:p>
          <a:endParaRPr lang="en-AU"/>
        </a:p>
      </dgm:t>
    </dgm:pt>
    <dgm:pt modelId="{77144441-5DA7-418B-AB2D-99E6E0B62E3A}">
      <dgm:prSet phldrT="[Text]"/>
      <dgm:spPr/>
      <dgm:t>
        <a:bodyPr/>
        <a:lstStyle/>
        <a:p>
          <a:r>
            <a:rPr lang="en-AU" dirty="0" smtClean="0"/>
            <a:t>Azure Emulator</a:t>
          </a:r>
        </a:p>
      </dgm:t>
    </dgm:pt>
    <dgm:pt modelId="{BBB0F3BA-018D-482C-ABBE-F05DB0F58932}" type="parTrans" cxnId="{BF760E94-70A4-4905-B862-BDD8250AD6F7}">
      <dgm:prSet/>
      <dgm:spPr/>
      <dgm:t>
        <a:bodyPr/>
        <a:lstStyle/>
        <a:p>
          <a:endParaRPr lang="en-AU"/>
        </a:p>
      </dgm:t>
    </dgm:pt>
    <dgm:pt modelId="{2F73DC44-B967-4507-BFAF-396786347BA6}" type="sibTrans" cxnId="{BF760E94-70A4-4905-B862-BDD8250AD6F7}">
      <dgm:prSet/>
      <dgm:spPr/>
      <dgm:t>
        <a:bodyPr/>
        <a:lstStyle/>
        <a:p>
          <a:endParaRPr lang="en-AU"/>
        </a:p>
      </dgm:t>
    </dgm:pt>
    <dgm:pt modelId="{8AEADC98-9749-40F2-BA9E-BA8D50B5C8D6}">
      <dgm:prSet phldrT="[Text]"/>
      <dgm:spPr/>
      <dgm:t>
        <a:bodyPr/>
        <a:lstStyle/>
        <a:p>
          <a:r>
            <a:rPr lang="en-AU" dirty="0" smtClean="0"/>
            <a:t>Azure PowerShell </a:t>
          </a:r>
          <a:r>
            <a:rPr lang="en-AU" dirty="0" err="1" smtClean="0"/>
            <a:t>cmdlets</a:t>
          </a:r>
          <a:endParaRPr lang="en-AU" dirty="0" smtClean="0"/>
        </a:p>
      </dgm:t>
    </dgm:pt>
    <dgm:pt modelId="{F7F97F48-F82C-40C8-B81C-0DD94426CE89}" type="parTrans" cxnId="{9769323F-4B27-4FC3-A1CB-4556E6102E0C}">
      <dgm:prSet/>
      <dgm:spPr/>
      <dgm:t>
        <a:bodyPr/>
        <a:lstStyle/>
        <a:p>
          <a:endParaRPr lang="en-AU"/>
        </a:p>
      </dgm:t>
    </dgm:pt>
    <dgm:pt modelId="{A87336D3-50DE-41E8-9708-66B0EB09EAE3}" type="sibTrans" cxnId="{9769323F-4B27-4FC3-A1CB-4556E6102E0C}">
      <dgm:prSet/>
      <dgm:spPr/>
      <dgm:t>
        <a:bodyPr/>
        <a:lstStyle/>
        <a:p>
          <a:endParaRPr lang="en-AU"/>
        </a:p>
      </dgm:t>
    </dgm:pt>
    <dgm:pt modelId="{BFA8EE9C-DCAD-4A72-981A-562AF575C35F}" type="pres">
      <dgm:prSet presAssocID="{612FA249-41D6-4AA4-A53F-46EDA40997B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C1469FA9-0D16-4852-8D36-F4D72043AA08}" type="pres">
      <dgm:prSet presAssocID="{AD508699-2945-499F-BB50-2CEB395007E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24C3F80-E393-445B-9E93-BF8200BA0569}" type="pres">
      <dgm:prSet presAssocID="{DDBF469F-E18B-44B9-9D46-BD2A5AED8F0C}" presName="sibTrans" presStyleCnt="0"/>
      <dgm:spPr/>
    </dgm:pt>
    <dgm:pt modelId="{744D547D-58BE-4752-8309-1832680F98D1}" type="pres">
      <dgm:prSet presAssocID="{FE067C44-B7E0-4484-9D8B-4A0278A675E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7680191-6690-4806-9406-F02F02DFFADC}" type="pres">
      <dgm:prSet presAssocID="{8695913D-A25B-402F-8E3A-8BD549E77270}" presName="sibTrans" presStyleCnt="0"/>
      <dgm:spPr/>
    </dgm:pt>
    <dgm:pt modelId="{DEEE9154-A3EC-4DAB-9952-EECA76A1B22E}" type="pres">
      <dgm:prSet presAssocID="{37F1D755-DF85-4C58-A611-56E84A629CF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C0F92A1F-D4F4-4484-B333-787BF5488C98}" type="pres">
      <dgm:prSet presAssocID="{A06AF3E2-6C89-42F6-917B-A670CD5DC322}" presName="sibTrans" presStyleCnt="0"/>
      <dgm:spPr/>
    </dgm:pt>
    <dgm:pt modelId="{A40A3835-788C-463B-BBCE-3935360373CF}" type="pres">
      <dgm:prSet presAssocID="{77144441-5DA7-418B-AB2D-99E6E0B62E3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DC553C9-2872-4217-AC6D-6EEBB0916254}" type="pres">
      <dgm:prSet presAssocID="{2F73DC44-B967-4507-BFAF-396786347BA6}" presName="sibTrans" presStyleCnt="0"/>
      <dgm:spPr/>
    </dgm:pt>
    <dgm:pt modelId="{5A315452-6BEC-44F6-A89D-559E22B716FA}" type="pres">
      <dgm:prSet presAssocID="{8AEADC98-9749-40F2-BA9E-BA8D50B5C8D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98DF66BC-ABB0-4A47-956A-4C502D3AEF5D}" srcId="{612FA249-41D6-4AA4-A53F-46EDA40997B1}" destId="{FE067C44-B7E0-4484-9D8B-4A0278A675E5}" srcOrd="1" destOrd="0" parTransId="{73AC9EF7-1C08-4B2F-A947-CDFE0D1C8D30}" sibTransId="{8695913D-A25B-402F-8E3A-8BD549E77270}"/>
    <dgm:cxn modelId="{D22223F3-7A62-4BF3-826A-498FA4BE6801}" srcId="{612FA249-41D6-4AA4-A53F-46EDA40997B1}" destId="{AD508699-2945-499F-BB50-2CEB395007EB}" srcOrd="0" destOrd="0" parTransId="{AB8E74C3-C8D1-4C9A-AFDF-67687306E295}" sibTransId="{DDBF469F-E18B-44B9-9D46-BD2A5AED8F0C}"/>
    <dgm:cxn modelId="{18ED819C-C911-42BC-88E1-47F40843A7CF}" type="presOf" srcId="{77144441-5DA7-418B-AB2D-99E6E0B62E3A}" destId="{A40A3835-788C-463B-BBCE-3935360373CF}" srcOrd="0" destOrd="0" presId="urn:microsoft.com/office/officeart/2005/8/layout/default"/>
    <dgm:cxn modelId="{BF760E94-70A4-4905-B862-BDD8250AD6F7}" srcId="{612FA249-41D6-4AA4-A53F-46EDA40997B1}" destId="{77144441-5DA7-418B-AB2D-99E6E0B62E3A}" srcOrd="3" destOrd="0" parTransId="{BBB0F3BA-018D-482C-ABBE-F05DB0F58932}" sibTransId="{2F73DC44-B967-4507-BFAF-396786347BA6}"/>
    <dgm:cxn modelId="{8521A195-1969-470E-8072-CDF0564FDE60}" type="presOf" srcId="{AD508699-2945-499F-BB50-2CEB395007EB}" destId="{C1469FA9-0D16-4852-8D36-F4D72043AA08}" srcOrd="0" destOrd="0" presId="urn:microsoft.com/office/officeart/2005/8/layout/default"/>
    <dgm:cxn modelId="{E19AC402-2335-4B60-9846-6A858EE1068C}" srcId="{612FA249-41D6-4AA4-A53F-46EDA40997B1}" destId="{37F1D755-DF85-4C58-A611-56E84A629CFD}" srcOrd="2" destOrd="0" parTransId="{F8E27910-BF1F-4EFA-B1F4-6180EB735B99}" sibTransId="{A06AF3E2-6C89-42F6-917B-A670CD5DC322}"/>
    <dgm:cxn modelId="{910CA049-6385-49D8-9639-112E6375743A}" type="presOf" srcId="{612FA249-41D6-4AA4-A53F-46EDA40997B1}" destId="{BFA8EE9C-DCAD-4A72-981A-562AF575C35F}" srcOrd="0" destOrd="0" presId="urn:microsoft.com/office/officeart/2005/8/layout/default"/>
    <dgm:cxn modelId="{AC273B18-E4DC-4395-BF97-CD403AA4C86C}" type="presOf" srcId="{FE067C44-B7E0-4484-9D8B-4A0278A675E5}" destId="{744D547D-58BE-4752-8309-1832680F98D1}" srcOrd="0" destOrd="0" presId="urn:microsoft.com/office/officeart/2005/8/layout/default"/>
    <dgm:cxn modelId="{447AC45E-267A-4A56-847D-529DF28B7132}" type="presOf" srcId="{8AEADC98-9749-40F2-BA9E-BA8D50B5C8D6}" destId="{5A315452-6BEC-44F6-A89D-559E22B716FA}" srcOrd="0" destOrd="0" presId="urn:microsoft.com/office/officeart/2005/8/layout/default"/>
    <dgm:cxn modelId="{9769323F-4B27-4FC3-A1CB-4556E6102E0C}" srcId="{612FA249-41D6-4AA4-A53F-46EDA40997B1}" destId="{8AEADC98-9749-40F2-BA9E-BA8D50B5C8D6}" srcOrd="4" destOrd="0" parTransId="{F7F97F48-F82C-40C8-B81C-0DD94426CE89}" sibTransId="{A87336D3-50DE-41E8-9708-66B0EB09EAE3}"/>
    <dgm:cxn modelId="{10DD729A-BE80-4B2B-9D91-99DFD8ADCE0C}" type="presOf" srcId="{37F1D755-DF85-4C58-A611-56E84A629CFD}" destId="{DEEE9154-A3EC-4DAB-9952-EECA76A1B22E}" srcOrd="0" destOrd="0" presId="urn:microsoft.com/office/officeart/2005/8/layout/default"/>
    <dgm:cxn modelId="{E72AA8A1-E58A-4050-8E25-BCF902C515F2}" type="presParOf" srcId="{BFA8EE9C-DCAD-4A72-981A-562AF575C35F}" destId="{C1469FA9-0D16-4852-8D36-F4D72043AA08}" srcOrd="0" destOrd="0" presId="urn:microsoft.com/office/officeart/2005/8/layout/default"/>
    <dgm:cxn modelId="{103ACBF1-1A38-4EFA-ABE8-56EF33C63134}" type="presParOf" srcId="{BFA8EE9C-DCAD-4A72-981A-562AF575C35F}" destId="{724C3F80-E393-445B-9E93-BF8200BA0569}" srcOrd="1" destOrd="0" presId="urn:microsoft.com/office/officeart/2005/8/layout/default"/>
    <dgm:cxn modelId="{8EAAA12B-9B01-4BEB-B6DA-37379A081DCD}" type="presParOf" srcId="{BFA8EE9C-DCAD-4A72-981A-562AF575C35F}" destId="{744D547D-58BE-4752-8309-1832680F98D1}" srcOrd="2" destOrd="0" presId="urn:microsoft.com/office/officeart/2005/8/layout/default"/>
    <dgm:cxn modelId="{D8E2AC2B-829A-425F-9451-2B1EF33E585B}" type="presParOf" srcId="{BFA8EE9C-DCAD-4A72-981A-562AF575C35F}" destId="{27680191-6690-4806-9406-F02F02DFFADC}" srcOrd="3" destOrd="0" presId="urn:microsoft.com/office/officeart/2005/8/layout/default"/>
    <dgm:cxn modelId="{F33E34CE-B6DA-4B9F-86F0-32B7BC4FC7DE}" type="presParOf" srcId="{BFA8EE9C-DCAD-4A72-981A-562AF575C35F}" destId="{DEEE9154-A3EC-4DAB-9952-EECA76A1B22E}" srcOrd="4" destOrd="0" presId="urn:microsoft.com/office/officeart/2005/8/layout/default"/>
    <dgm:cxn modelId="{800BCAC0-3E28-4F7B-A5E9-C276288C50DC}" type="presParOf" srcId="{BFA8EE9C-DCAD-4A72-981A-562AF575C35F}" destId="{C0F92A1F-D4F4-4484-B333-787BF5488C98}" srcOrd="5" destOrd="0" presId="urn:microsoft.com/office/officeart/2005/8/layout/default"/>
    <dgm:cxn modelId="{A75BE86C-4BBD-4E2C-93FC-F896F7A1B8F1}" type="presParOf" srcId="{BFA8EE9C-DCAD-4A72-981A-562AF575C35F}" destId="{A40A3835-788C-463B-BBCE-3935360373CF}" srcOrd="6" destOrd="0" presId="urn:microsoft.com/office/officeart/2005/8/layout/default"/>
    <dgm:cxn modelId="{CF50ED57-0467-4D90-9274-11F1FC726155}" type="presParOf" srcId="{BFA8EE9C-DCAD-4A72-981A-562AF575C35F}" destId="{7DC553C9-2872-4217-AC6D-6EEBB0916254}" srcOrd="7" destOrd="0" presId="urn:microsoft.com/office/officeart/2005/8/layout/default"/>
    <dgm:cxn modelId="{DE473A15-1364-418D-B679-745CD1A5D455}" type="presParOf" srcId="{BFA8EE9C-DCAD-4A72-981A-562AF575C35F}" destId="{5A315452-6BEC-44F6-A89D-559E22B716F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A80C6-E77A-4B39-A058-D49B3905BAC9}">
      <dsp:nvSpPr>
        <dsp:cNvPr id="0" name=""/>
        <dsp:cNvSpPr/>
      </dsp:nvSpPr>
      <dsp:spPr>
        <a:xfrm>
          <a:off x="4041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2009</a:t>
          </a:r>
          <a:endParaRPr lang="en-AU" sz="2100" kern="1200" dirty="0"/>
        </a:p>
      </dsp:txBody>
      <dsp:txXfrm>
        <a:off x="184061" y="0"/>
        <a:ext cx="1992631" cy="360040"/>
      </dsp:txXfrm>
    </dsp:sp>
    <dsp:sp modelId="{EA03D565-A112-4E2B-B850-A29E36FE76F0}">
      <dsp:nvSpPr>
        <dsp:cNvPr id="0" name=""/>
        <dsp:cNvSpPr/>
      </dsp:nvSpPr>
      <dsp:spPr>
        <a:xfrm>
          <a:off x="2092759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2010</a:t>
          </a:r>
          <a:endParaRPr lang="en-AU" sz="2100" kern="1200" dirty="0"/>
        </a:p>
      </dsp:txBody>
      <dsp:txXfrm>
        <a:off x="2272779" y="0"/>
        <a:ext cx="1992631" cy="360040"/>
      </dsp:txXfrm>
    </dsp:sp>
    <dsp:sp modelId="{E36A0135-6BBD-41A3-B936-63669A4F89FC}">
      <dsp:nvSpPr>
        <dsp:cNvPr id="0" name=""/>
        <dsp:cNvSpPr/>
      </dsp:nvSpPr>
      <dsp:spPr>
        <a:xfrm>
          <a:off x="4238850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2011</a:t>
          </a:r>
          <a:endParaRPr lang="en-AU" sz="2100" kern="1200" dirty="0"/>
        </a:p>
      </dsp:txBody>
      <dsp:txXfrm>
        <a:off x="4418870" y="0"/>
        <a:ext cx="1992631" cy="360040"/>
      </dsp:txXfrm>
    </dsp:sp>
    <dsp:sp modelId="{EDE5C4B0-015E-49BE-8648-BEB1AB22E31D}">
      <dsp:nvSpPr>
        <dsp:cNvPr id="0" name=""/>
        <dsp:cNvSpPr/>
      </dsp:nvSpPr>
      <dsp:spPr>
        <a:xfrm>
          <a:off x="6356254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2012</a:t>
          </a:r>
          <a:endParaRPr lang="en-AU" sz="2100" kern="1200" dirty="0"/>
        </a:p>
      </dsp:txBody>
      <dsp:txXfrm>
        <a:off x="6536274" y="0"/>
        <a:ext cx="1992631" cy="360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69FA9-0D16-4852-8D36-F4D72043AA08}">
      <dsp:nvSpPr>
        <dsp:cNvPr id="0" name=""/>
        <dsp:cNvSpPr/>
      </dsp:nvSpPr>
      <dsp:spPr>
        <a:xfrm>
          <a:off x="0" y="431857"/>
          <a:ext cx="1530170" cy="9181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Node.js</a:t>
          </a:r>
          <a:endParaRPr lang="en-AU" sz="1800" kern="1200" dirty="0"/>
        </a:p>
      </dsp:txBody>
      <dsp:txXfrm>
        <a:off x="0" y="431857"/>
        <a:ext cx="1530170" cy="918102"/>
      </dsp:txXfrm>
    </dsp:sp>
    <dsp:sp modelId="{744D547D-58BE-4752-8309-1832680F98D1}">
      <dsp:nvSpPr>
        <dsp:cNvPr id="0" name=""/>
        <dsp:cNvSpPr/>
      </dsp:nvSpPr>
      <dsp:spPr>
        <a:xfrm>
          <a:off x="1683187" y="431857"/>
          <a:ext cx="1530170" cy="9181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err="1" smtClean="0"/>
            <a:t>IISNode</a:t>
          </a:r>
          <a:endParaRPr lang="en-AU" sz="1800" kern="1200" dirty="0"/>
        </a:p>
      </dsp:txBody>
      <dsp:txXfrm>
        <a:off x="1683187" y="431857"/>
        <a:ext cx="1530170" cy="918102"/>
      </dsp:txXfrm>
    </dsp:sp>
    <dsp:sp modelId="{DEEE9154-A3EC-4DAB-9952-EECA76A1B22E}">
      <dsp:nvSpPr>
        <dsp:cNvPr id="0" name=""/>
        <dsp:cNvSpPr/>
      </dsp:nvSpPr>
      <dsp:spPr>
        <a:xfrm>
          <a:off x="3366374" y="431857"/>
          <a:ext cx="1530170" cy="9181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NPM for </a:t>
          </a:r>
          <a:r>
            <a:rPr lang="en-AU" sz="1800" kern="1200" dirty="0" err="1" smtClean="0"/>
            <a:t>WIndows</a:t>
          </a:r>
          <a:endParaRPr lang="en-AU" sz="1800" kern="1200" dirty="0"/>
        </a:p>
      </dsp:txBody>
      <dsp:txXfrm>
        <a:off x="3366374" y="431857"/>
        <a:ext cx="1530170" cy="918102"/>
      </dsp:txXfrm>
    </dsp:sp>
    <dsp:sp modelId="{A40A3835-788C-463B-BBCE-3935360373CF}">
      <dsp:nvSpPr>
        <dsp:cNvPr id="0" name=""/>
        <dsp:cNvSpPr/>
      </dsp:nvSpPr>
      <dsp:spPr>
        <a:xfrm>
          <a:off x="841593" y="1502976"/>
          <a:ext cx="1530170" cy="9181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Azure Emulator</a:t>
          </a:r>
        </a:p>
      </dsp:txBody>
      <dsp:txXfrm>
        <a:off x="841593" y="1502976"/>
        <a:ext cx="1530170" cy="918102"/>
      </dsp:txXfrm>
    </dsp:sp>
    <dsp:sp modelId="{5A315452-6BEC-44F6-A89D-559E22B716FA}">
      <dsp:nvSpPr>
        <dsp:cNvPr id="0" name=""/>
        <dsp:cNvSpPr/>
      </dsp:nvSpPr>
      <dsp:spPr>
        <a:xfrm>
          <a:off x="2524780" y="1502976"/>
          <a:ext cx="1530170" cy="9181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Azure PowerShell </a:t>
          </a:r>
          <a:r>
            <a:rPr lang="en-AU" sz="1800" kern="1200" dirty="0" err="1" smtClean="0"/>
            <a:t>cmdlets</a:t>
          </a:r>
          <a:endParaRPr lang="en-AU" sz="1800" kern="1200" dirty="0" smtClean="0"/>
        </a:p>
      </dsp:txBody>
      <dsp:txXfrm>
        <a:off x="2524780" y="1502976"/>
        <a:ext cx="1530170" cy="918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5875F-706E-40BB-864A-2D06F0E4670E}" type="datetimeFigureOut">
              <a:rPr lang="en-AU" smtClean="0"/>
              <a:pPr/>
              <a:t>4/05/2012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C706E-6FD6-4D71-9E13-AB34AFBF8A80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0321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F49B5-0C03-42A4-A086-8D97D52D2493}" type="datetimeFigureOut">
              <a:rPr lang="en-AU" smtClean="0"/>
              <a:pPr/>
              <a:t>4/05/2012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F02B4-1092-4461-B0F9-3B294B1D8DE8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386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1/server.js/debug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6429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9983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In node.js only</a:t>
            </a:r>
            <a:r>
              <a:rPr lang="en-AU" baseline="0" dirty="0" smtClean="0"/>
              <a:t> one piece of code is ever executing at any one time , everything is single threaded. Whenever you write code that will perform some I/O you wrap it in a function specifying a call back to execute when it completes.</a:t>
            </a:r>
          </a:p>
          <a:p>
            <a:endParaRPr lang="en-AU" baseline="0" dirty="0" smtClean="0"/>
          </a:p>
          <a:p>
            <a:r>
              <a:rPr lang="en-AU" baseline="0" dirty="0" smtClean="0"/>
              <a:t>Downside is if you write bad code you can block EVERYBODY.</a:t>
            </a:r>
          </a:p>
          <a:p>
            <a:endParaRPr lang="en-AU" baseline="0" dirty="0" smtClean="0"/>
          </a:p>
          <a:p>
            <a:r>
              <a:rPr lang="en-AU" baseline="0" dirty="0" smtClean="0"/>
              <a:t>The event loop co-ordinates what code executes next..</a:t>
            </a:r>
          </a:p>
          <a:p>
            <a:endParaRPr lang="en-AU" baseline="0" dirty="0" smtClean="0"/>
          </a:p>
          <a:p>
            <a:r>
              <a:rPr lang="en-AU" baseline="0" dirty="0" smtClean="0"/>
              <a:t>Under the covers a small number threads execute the I/O operations but you don’t have any control over this…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688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C:\SAUG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New-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AzureService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DebugDemo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Add-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AzureNodeWebRole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--</a:t>
            </a:r>
            <a:r>
              <a:rPr lang="en-AU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edit the file</a:t>
            </a:r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Start-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AzureEmulator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-launch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-- add breakpoint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http://127.0.0.1:81/server.js/debug/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r>
              <a:rPr lang="en-AU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http://127.0.0.1:81</a:t>
            </a:r>
          </a:p>
          <a:p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http://127.0.0.1:81/server.js/kill</a:t>
            </a:r>
          </a:p>
          <a:p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6150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00450"/>
            <a:ext cx="7772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chart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table - 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AB32"/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85800" y="3600450"/>
            <a:ext cx="7772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800">
                <a:solidFill>
                  <a:srgbClr val="4F51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Com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AB3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142976" y="1643050"/>
            <a:ext cx="6929486" cy="2816296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143108" y="1571612"/>
            <a:ext cx="5143536" cy="2714644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even an observation. THIS SLIDE SHOULD BE USED SPARINGLY</a:t>
            </a:r>
            <a:endParaRPr lang="en-US" dirty="0"/>
          </a:p>
        </p:txBody>
      </p:sp>
      <p:pic>
        <p:nvPicPr>
          <p:cNvPr id="6" name="Picture 5" descr="Quotes_dark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28596" y="357166"/>
            <a:ext cx="1357322" cy="1063671"/>
          </a:xfrm>
          <a:prstGeom prst="rect">
            <a:avLst/>
          </a:prstGeom>
        </p:spPr>
      </p:pic>
      <p:pic>
        <p:nvPicPr>
          <p:cNvPr id="7" name="Picture 6" descr="End_Quotes_darkgra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345811" y="4929198"/>
            <a:ext cx="1332906" cy="104453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Comm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9600" dirty="0">
              <a:solidFill>
                <a:srgbClr val="4D4D4D"/>
              </a:solidFill>
              <a:latin typeface="Arial Rounded MT Bold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5514" y="1612835"/>
            <a:ext cx="6502891" cy="2809039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an observation. THIS SLIDE SHOULD BE USED SPARINGLY</a:t>
            </a:r>
            <a:endParaRPr lang="en-US" dirty="0"/>
          </a:p>
        </p:txBody>
      </p:sp>
      <p:pic>
        <p:nvPicPr>
          <p:cNvPr id="5" name="Picture 4" descr="Brackets_dark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8289" y="690562"/>
            <a:ext cx="904875" cy="44481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Com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42976" y="1643050"/>
            <a:ext cx="6929486" cy="2816296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Quot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357422" y="1571612"/>
            <a:ext cx="5429288" cy="2571768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SPARINGLY.</a:t>
            </a:r>
            <a:endParaRPr lang="en-US" dirty="0"/>
          </a:p>
        </p:txBody>
      </p:sp>
      <p:pic>
        <p:nvPicPr>
          <p:cNvPr id="6" name="Picture 5" descr="Quotes_light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4350" y="404813"/>
            <a:ext cx="1414444" cy="1108434"/>
          </a:xfrm>
          <a:prstGeom prst="rect">
            <a:avLst/>
          </a:prstGeom>
        </p:spPr>
      </p:pic>
      <p:pic>
        <p:nvPicPr>
          <p:cNvPr id="7" name="Picture 6" descr="End_Quotes_lightgra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215206" y="4786322"/>
            <a:ext cx="1443789" cy="113143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Comm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9600" dirty="0">
              <a:solidFill>
                <a:srgbClr val="4D4D4D"/>
              </a:solidFill>
              <a:latin typeface="Arial Rounded MT Bold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5514" y="1612835"/>
            <a:ext cx="6502891" cy="2809039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an observation. THIS SLIDE SHOULD BE USED SPARINGLY.</a:t>
            </a:r>
            <a:endParaRPr lang="en-US" dirty="0"/>
          </a:p>
        </p:txBody>
      </p:sp>
      <p:pic>
        <p:nvPicPr>
          <p:cNvPr id="5" name="Picture 4" descr="Brackets_light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7" y="728662"/>
            <a:ext cx="904875" cy="44481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YOB Logo_Tagline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57356" y="2714620"/>
            <a:ext cx="5561663" cy="110292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 marL="266700" indent="-266700">
              <a:spcBef>
                <a:spcPts val="600"/>
              </a:spcBef>
              <a:spcAft>
                <a:spcPts val="600"/>
              </a:spcAft>
              <a:defRPr sz="2400">
                <a:solidFill>
                  <a:srgbClr val="4F5150"/>
                </a:solidFill>
              </a:defRPr>
            </a:lvl1pPr>
            <a:lvl2pPr marL="539750" indent="-274638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000">
                <a:solidFill>
                  <a:srgbClr val="4F5150"/>
                </a:solidFill>
              </a:defRPr>
            </a:lvl2pPr>
            <a:lvl3pPr marL="804863" indent="-265113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4F5150"/>
                </a:solidFill>
              </a:defRPr>
            </a:lvl3pPr>
            <a:lvl4pPr marL="1162050" indent="-357188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F5150"/>
                </a:solidFill>
              </a:defRPr>
            </a:lvl4pPr>
            <a:lvl5pPr marL="1435100" indent="-273050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F515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4/05/2012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4/05/2012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4/05/2012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4/05/2012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4/05/2012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4/05/2012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4/05/2012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4/05/2012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4/05/2012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4/05/2012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4/05/2012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4/05/2012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4/05/2012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4/05/2012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4/05/2012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4/05/2012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4/05/2012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4/05/2012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4/05/2012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4/05/2012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abl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6"/>
          <p:cNvSpPr>
            <a:spLocks noGrp="1"/>
          </p:cNvSpPr>
          <p:nvPr>
            <p:ph type="tbl" sz="quarter" idx="12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4/05/2012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4/05/2012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4/05/2012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 + Copy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457200" y="1419225"/>
            <a:ext cx="49149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5667375" y="1419225"/>
            <a:ext cx="3019425" cy="4762500"/>
          </a:xfrm>
          <a:prstGeom prst="rect">
            <a:avLst/>
          </a:prstGeom>
        </p:spPr>
        <p:txBody>
          <a:bodyPr/>
          <a:lstStyle>
            <a:lvl1pPr marL="265113" indent="-265113" algn="l" defTabSz="457200" rtl="0" eaLnBrk="1" latinLnBrk="0" hangingPunct="1">
              <a:spcBef>
                <a:spcPts val="600"/>
              </a:spcBef>
              <a:spcAft>
                <a:spcPts val="600"/>
              </a:spcAft>
              <a:defRPr lang="en-US" sz="18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1pPr>
            <a:lvl2pPr marL="539750" indent="-274638" algn="l" defTabSz="457200" rtl="0" eaLnBrk="1" latinLnBrk="0" hangingPunct="1">
              <a:spcBef>
                <a:spcPts val="600"/>
              </a:spcBef>
              <a:spcAft>
                <a:spcPts val="600"/>
              </a:spcAft>
              <a:defRPr lang="en-US" sz="18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2pPr>
            <a:lvl3pPr algn="l" defTabSz="457200" rtl="0" eaLnBrk="1" latinLnBrk="0" hangingPunct="1">
              <a:spcBef>
                <a:spcPct val="20000"/>
              </a:spcBef>
              <a:defRPr lang="en-US" sz="24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3pPr>
            <a:lvl4pPr algn="l" defTabSz="457200" rtl="0" eaLnBrk="1" latinLnBrk="0" hangingPunct="1">
              <a:spcBef>
                <a:spcPct val="20000"/>
              </a:spcBef>
              <a:defRPr lang="en-US" sz="24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4pPr>
            <a:lvl5pPr algn="l" defTabSz="457200" rtl="0" eaLnBrk="1" latinLnBrk="0" hangingPunct="1">
              <a:spcBef>
                <a:spcPct val="20000"/>
              </a:spcBef>
              <a:defRPr lang="en-AU" sz="2400" kern="1200" dirty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14301" y="133350"/>
            <a:ext cx="8905874" cy="590708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2"/>
          </p:nvPr>
        </p:nvSpPr>
        <p:spPr>
          <a:xfrm>
            <a:off x="114300" y="133350"/>
            <a:ext cx="8905875" cy="59070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Picture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3999" cy="6858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lang="en-AU" sz="2400" kern="120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YOB Image.gif"/>
          <p:cNvPicPr>
            <a:picLocks noChangeAspect="1"/>
          </p:cNvPicPr>
          <p:nvPr userDrawn="1"/>
        </p:nvPicPr>
        <p:blipFill>
          <a:blip r:embed="rId21" cstate="print"/>
          <a:stretch>
            <a:fillRect/>
          </a:stretch>
        </p:blipFill>
        <p:spPr>
          <a:xfrm>
            <a:off x="7236296" y="6309320"/>
            <a:ext cx="1838325" cy="523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7" r:id="rId13"/>
    <p:sldLayoutId id="2147483674" r:id="rId14"/>
    <p:sldLayoutId id="2147483675" r:id="rId15"/>
    <p:sldLayoutId id="2147483678" r:id="rId16"/>
    <p:sldLayoutId id="2147483679" r:id="rId17"/>
    <p:sldLayoutId id="2147483680" r:id="rId18"/>
    <p:sldLayoutId id="2147483676" r:id="rId19"/>
  </p:sldLayoutIdLst>
  <p:transition>
    <p:fade thruBlk="1"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0310C-7EC1-470A-8BF5-D51EF2D864BA}" type="datetimeFigureOut">
              <a:rPr lang="en-AU" smtClean="0"/>
              <a:pPr/>
              <a:t>4/05/2012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E8AA0-9735-4FA2-95DD-391EE93AFE89}" type="datetimeFigureOut">
              <a:rPr lang="en-AU" smtClean="0"/>
              <a:pPr/>
              <a:t>4/05/2012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c9.io/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search.npmjs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saugnodechatapp.cloudapp.net/" TargetMode="Externa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3.amazonaws.com/four.livejournal/20091117/jsconf.pdf" TargetMode="External"/><Relationship Id="rId2" Type="http://schemas.openxmlformats.org/officeDocument/2006/relationships/hyperlink" Target="http://berb.github.com/nodejs-talk-chaossemina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6815110" cy="3384376"/>
          </a:xfrm>
        </p:spPr>
        <p:txBody>
          <a:bodyPr/>
          <a:lstStyle/>
          <a:p>
            <a:pPr algn="ctr"/>
            <a:r>
              <a:rPr lang="en-AU" sz="6000" dirty="0"/>
              <a:t>Building Node.js </a:t>
            </a:r>
            <a:r>
              <a:rPr lang="en-AU" sz="6000" dirty="0" smtClean="0"/>
              <a:t>applications </a:t>
            </a:r>
            <a:r>
              <a:rPr lang="en-AU" sz="6000" dirty="0"/>
              <a:t>on </a:t>
            </a:r>
            <a:r>
              <a:rPr lang="en-AU" sz="6000"/>
              <a:t>Windows </a:t>
            </a:r>
            <a:r>
              <a:rPr lang="en-AU" sz="6000" smtClean="0"/>
              <a:t>Azure </a:t>
            </a:r>
            <a:endParaRPr lang="en-AU" sz="6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95536" y="5258314"/>
            <a:ext cx="7200800" cy="411882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 smtClean="0"/>
          </a:p>
          <a:p>
            <a:r>
              <a:rPr lang="en-AU" sz="2000" dirty="0" smtClean="0"/>
              <a:t>Aidan Casey 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Don’t Block!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473713" y="2175012"/>
            <a:ext cx="169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Blocking code….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463158" y="4211796"/>
            <a:ext cx="2111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Non-blocking code…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570845" y="1280220"/>
            <a:ext cx="8240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Since the event </a:t>
            </a:r>
            <a:r>
              <a:rPr lang="en-AU" dirty="0"/>
              <a:t>l</a:t>
            </a:r>
            <a:r>
              <a:rPr lang="en-AU" dirty="0" smtClean="0"/>
              <a:t>oop runs on a single thread you must avoid blocking calls at all times.</a:t>
            </a:r>
          </a:p>
          <a:p>
            <a:r>
              <a:rPr lang="en-AU" dirty="0" smtClean="0"/>
              <a:t>Blocking code blocks </a:t>
            </a:r>
            <a:r>
              <a:rPr lang="en-AU" u="sng" dirty="0" smtClean="0"/>
              <a:t>everything!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640171"/>
            <a:ext cx="3314700" cy="1571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278" y="4581128"/>
            <a:ext cx="31813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4932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Demo : build a http webserver in 6 lines of code!</a:t>
            </a:r>
            <a:endParaRPr lang="en-AU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0018177"/>
              </p:ext>
            </p:extLst>
          </p:nvPr>
        </p:nvGraphicFramePr>
        <p:xfrm>
          <a:off x="201216" y="544522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Packager Shell Object" showAsIcon="1" r:id="rId3" imgW="914400" imgH="771480" progId="Package">
                  <p:embed/>
                </p:oleObj>
              </mc:Choice>
              <mc:Fallback>
                <p:oleObj name="Packager Shell Object" showAsIcon="1" r:id="rId3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216" y="544522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53607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Debugging Node Apps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AU" dirty="0" smtClean="0"/>
              <a:t>console.log(“my debug message”)</a:t>
            </a:r>
          </a:p>
          <a:p>
            <a:pPr>
              <a:buFont typeface="Wingdings" pitchFamily="2" charset="2"/>
              <a:buChar char="Ø"/>
            </a:pPr>
            <a:r>
              <a:rPr lang="en-AU" dirty="0" smtClean="0"/>
              <a:t>Node Inspector (Chrome/Safari/</a:t>
            </a:r>
            <a:r>
              <a:rPr lang="en-AU" dirty="0" err="1" smtClean="0"/>
              <a:t>FireFox</a:t>
            </a:r>
            <a:r>
              <a:rPr lang="en-AU" dirty="0" smtClean="0"/>
              <a:t>)</a:t>
            </a:r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394609"/>
              </p:ext>
            </p:extLst>
          </p:nvPr>
        </p:nvGraphicFramePr>
        <p:xfrm>
          <a:off x="-36512" y="6172200"/>
          <a:ext cx="1663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Packager Shell Object" showAsIcon="1" r:id="rId4" imgW="1663920" imgH="685800" progId="Package">
                  <p:embed/>
                </p:oleObj>
              </mc:Choice>
              <mc:Fallback>
                <p:oleObj name="Packager Shell Object" showAsIcon="1" r:id="rId4" imgW="166392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36512" y="6172200"/>
                        <a:ext cx="16637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95" name="Picture 23" descr="[image%255B62%255D.png]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24944"/>
            <a:ext cx="6480720" cy="271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0771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Demo : Cloud9IDE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037822" y="5294692"/>
            <a:ext cx="148047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2"/>
                </a:solidFill>
                <a:hlinkClick r:id="rId2"/>
              </a:rPr>
              <a:t>http://c9.io/</a:t>
            </a:r>
            <a:endParaRPr lang="en-AU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1839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Node Package Manager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>
                <a:hlinkClick r:id="rId2"/>
              </a:rPr>
              <a:t>NPM registry </a:t>
            </a:r>
            <a:r>
              <a:rPr lang="en-AU" dirty="0" smtClean="0"/>
              <a:t>contains over 8000 open source packages</a:t>
            </a:r>
          </a:p>
          <a:p>
            <a:r>
              <a:rPr lang="en-AU" dirty="0" smtClean="0"/>
              <a:t>Packages are easily installed </a:t>
            </a:r>
            <a:r>
              <a:rPr lang="en-AU" dirty="0"/>
              <a:t>from </a:t>
            </a:r>
            <a:r>
              <a:rPr lang="en-AU" dirty="0" smtClean="0"/>
              <a:t>command line tool (node package manger)</a:t>
            </a:r>
          </a:p>
          <a:p>
            <a:r>
              <a:rPr lang="en-AU" dirty="0" smtClean="0"/>
              <a:t>Not all packages are cross platform (some target O/S specific features)</a:t>
            </a:r>
          </a:p>
          <a:p>
            <a:r>
              <a:rPr lang="en-AU" dirty="0" smtClean="0"/>
              <a:t>Beware of </a:t>
            </a:r>
            <a:r>
              <a:rPr lang="en-AU" b="1" dirty="0" smtClean="0"/>
              <a:t>dependency hell !</a:t>
            </a:r>
            <a:endParaRPr lang="en-AU" b="1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Popular packages include…</a:t>
            </a:r>
            <a:endParaRPr lang="en-AU" dirty="0"/>
          </a:p>
          <a:p>
            <a:pPr marL="0" indent="0">
              <a:buNone/>
            </a:pPr>
            <a:r>
              <a:rPr lang="en-AU" b="1" dirty="0" smtClean="0"/>
              <a:t>Express</a:t>
            </a:r>
            <a:r>
              <a:rPr lang="en-AU" dirty="0" smtClean="0"/>
              <a:t> (web </a:t>
            </a:r>
            <a:r>
              <a:rPr lang="en-AU" dirty="0" err="1" smtClean="0"/>
              <a:t>dev</a:t>
            </a:r>
            <a:r>
              <a:rPr lang="en-AU" dirty="0" smtClean="0"/>
              <a:t> framework), </a:t>
            </a:r>
            <a:r>
              <a:rPr lang="en-AU" b="1" dirty="0" smtClean="0"/>
              <a:t>Socket.IO</a:t>
            </a:r>
            <a:r>
              <a:rPr lang="en-AU" dirty="0" smtClean="0"/>
              <a:t> (real-time </a:t>
            </a:r>
            <a:r>
              <a:rPr lang="en-AU" dirty="0" err="1" smtClean="0"/>
              <a:t>comms</a:t>
            </a:r>
            <a:r>
              <a:rPr lang="en-AU" dirty="0" smtClean="0"/>
              <a:t>), </a:t>
            </a:r>
            <a:r>
              <a:rPr lang="en-AU" b="1" dirty="0" smtClean="0"/>
              <a:t>Jade</a:t>
            </a:r>
            <a:r>
              <a:rPr lang="en-AU" dirty="0" smtClean="0"/>
              <a:t> (</a:t>
            </a:r>
            <a:r>
              <a:rPr lang="en-AU" dirty="0" err="1" smtClean="0"/>
              <a:t>templating</a:t>
            </a:r>
            <a:r>
              <a:rPr lang="en-AU" dirty="0" smtClean="0"/>
              <a:t> engine), </a:t>
            </a:r>
            <a:r>
              <a:rPr lang="en-AU" b="1" dirty="0" err="1" smtClean="0"/>
              <a:t>OAuth</a:t>
            </a:r>
            <a:r>
              <a:rPr lang="en-AU" dirty="0" smtClean="0"/>
              <a:t>, </a:t>
            </a:r>
            <a:r>
              <a:rPr lang="en-AU" b="1" dirty="0" smtClean="0"/>
              <a:t>Node-Static</a:t>
            </a:r>
            <a:r>
              <a:rPr lang="en-AU" dirty="0" smtClean="0"/>
              <a:t> (serves static content)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747" y="3568984"/>
            <a:ext cx="576064" cy="52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20430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Windows Azure SDK for Node.js</a:t>
            </a:r>
          </a:p>
        </p:txBody>
      </p:sp>
      <p:pic>
        <p:nvPicPr>
          <p:cNvPr id="2050" name="Picture 2" descr="C:\Users\AIDAN\Desktop\azure SD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789040"/>
            <a:ext cx="4896544" cy="163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63542382"/>
              </p:ext>
            </p:extLst>
          </p:nvPr>
        </p:nvGraphicFramePr>
        <p:xfrm>
          <a:off x="1115616" y="980728"/>
          <a:ext cx="4896544" cy="2852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3024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Windows Azure SDK for Node.js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Really easy to deploy (locally / cloud) using PowerShell </a:t>
            </a:r>
            <a:r>
              <a:rPr lang="en-AU" dirty="0" err="1" smtClean="0"/>
              <a:t>cmdlets</a:t>
            </a:r>
            <a:endParaRPr lang="en-AU" dirty="0" smtClean="0">
              <a:sym typeface="Wingdings" pitchFamily="2" charset="2"/>
            </a:endParaRPr>
          </a:p>
          <a:p>
            <a:r>
              <a:rPr lang="en-AU" dirty="0" smtClean="0">
                <a:sym typeface="Wingdings" pitchFamily="2" charset="2"/>
              </a:rPr>
              <a:t>Azure package  gives access to</a:t>
            </a:r>
          </a:p>
          <a:p>
            <a:pPr lvl="1"/>
            <a:r>
              <a:rPr lang="en-AU" dirty="0" smtClean="0">
                <a:sym typeface="Wingdings" pitchFamily="2" charset="2"/>
              </a:rPr>
              <a:t>blob service, table service, queue service, service bus …</a:t>
            </a:r>
            <a:endParaRPr lang="en-AU" dirty="0" smtClean="0"/>
          </a:p>
          <a:p>
            <a:r>
              <a:rPr lang="en-AU" dirty="0" smtClean="0"/>
              <a:t>Currently you can’t deploy multiple node apps to the same instance </a:t>
            </a:r>
            <a:r>
              <a:rPr lang="en-AU" dirty="0" smtClean="0">
                <a:sym typeface="Wingdings" pitchFamily="2" charset="2"/>
              </a:rPr>
              <a:t></a:t>
            </a:r>
            <a:endParaRPr lang="en-AU" dirty="0" smtClean="0"/>
          </a:p>
          <a:p>
            <a:r>
              <a:rPr lang="en-AU" dirty="0" smtClean="0"/>
              <a:t>You need to push up the source code for all packages you use</a:t>
            </a:r>
          </a:p>
          <a:p>
            <a:r>
              <a:rPr lang="en-AU" dirty="0" smtClean="0"/>
              <a:t>Debugging supported via </a:t>
            </a:r>
            <a:r>
              <a:rPr lang="en-AU" dirty="0" err="1" smtClean="0"/>
              <a:t>IISNode</a:t>
            </a:r>
            <a:r>
              <a:rPr lang="en-AU" dirty="0" smtClean="0"/>
              <a:t> &amp; </a:t>
            </a:r>
            <a:r>
              <a:rPr lang="en-AU" dirty="0"/>
              <a:t>n</a:t>
            </a:r>
            <a:r>
              <a:rPr lang="en-AU" dirty="0" smtClean="0"/>
              <a:t>ode Inspector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1756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Deep dive: Building a real-time </a:t>
            </a:r>
            <a:r>
              <a:rPr lang="en-AU" dirty="0" err="1" smtClean="0"/>
              <a:t>ChatRoom</a:t>
            </a:r>
            <a:r>
              <a:rPr lang="en-AU" dirty="0" smtClean="0"/>
              <a:t> with Node.js , Sockets.io and Knockout.js</a:t>
            </a:r>
            <a:br>
              <a:rPr lang="en-AU" dirty="0" smtClean="0"/>
            </a:br>
            <a:r>
              <a:rPr lang="en-AU" dirty="0"/>
              <a:t/>
            </a:r>
            <a:br>
              <a:rPr lang="en-AU" dirty="0"/>
            </a:br>
            <a:endParaRPr lang="en-A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015075" y="5301208"/>
            <a:ext cx="427700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chemeClr val="bg2"/>
                </a:solidFill>
                <a:hlinkClick r:id="rId2"/>
              </a:rPr>
              <a:t>http://saugnodechatapp.cloudapp.net/</a:t>
            </a:r>
            <a:endParaRPr lang="en-AU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2356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When should I use it?	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AU" dirty="0"/>
              <a:t>c</a:t>
            </a:r>
            <a:r>
              <a:rPr lang="en-AU" dirty="0" smtClean="0"/>
              <a:t>hat / messaging type apps</a:t>
            </a:r>
          </a:p>
          <a:p>
            <a:pPr>
              <a:buFont typeface="Wingdings" pitchFamily="2" charset="2"/>
              <a:buChar char="Ø"/>
            </a:pPr>
            <a:r>
              <a:rPr lang="en-AU" dirty="0" smtClean="0"/>
              <a:t>real </a:t>
            </a:r>
            <a:r>
              <a:rPr lang="en-AU" dirty="0"/>
              <a:t>time </a:t>
            </a:r>
            <a:r>
              <a:rPr lang="en-AU" dirty="0" smtClean="0"/>
              <a:t>apps </a:t>
            </a:r>
            <a:r>
              <a:rPr lang="en-AU" dirty="0"/>
              <a:t>( stocks / ticker tape)</a:t>
            </a:r>
          </a:p>
          <a:p>
            <a:pPr>
              <a:buFont typeface="Wingdings" pitchFamily="2" charset="2"/>
              <a:buChar char="Ø"/>
            </a:pPr>
            <a:r>
              <a:rPr lang="en-AU" dirty="0" smtClean="0"/>
              <a:t>highly concurrent </a:t>
            </a:r>
            <a:endParaRPr lang="en-AU" dirty="0"/>
          </a:p>
          <a:p>
            <a:pPr>
              <a:buFont typeface="Wingdings" pitchFamily="2" charset="2"/>
              <a:buChar char="Ø"/>
            </a:pPr>
            <a:r>
              <a:rPr lang="en-AU" dirty="0"/>
              <a:t>s</a:t>
            </a:r>
            <a:r>
              <a:rPr lang="en-AU" dirty="0" smtClean="0"/>
              <a:t>ingle </a:t>
            </a:r>
            <a:r>
              <a:rPr lang="en-AU" dirty="0"/>
              <a:t>page apps with lots of asynchronous calls (Gmail etc.)</a:t>
            </a:r>
          </a:p>
          <a:p>
            <a:pPr>
              <a:buFont typeface="Wingdings" pitchFamily="2" charset="2"/>
              <a:buChar char="Ø"/>
            </a:pPr>
            <a:r>
              <a:rPr lang="en-AU" dirty="0"/>
              <a:t>g</a:t>
            </a:r>
            <a:r>
              <a:rPr lang="en-AU" dirty="0" smtClean="0"/>
              <a:t>ood for serving </a:t>
            </a:r>
            <a:r>
              <a:rPr lang="en-AU" dirty="0"/>
              <a:t>lots of dynamic content</a:t>
            </a:r>
          </a:p>
          <a:p>
            <a:pPr>
              <a:buFont typeface="Wingdings" pitchFamily="2" charset="2"/>
              <a:buChar char="Ø"/>
            </a:pPr>
            <a:r>
              <a:rPr lang="en-AU" dirty="0" smtClean="0"/>
              <a:t>Suits small </a:t>
            </a:r>
            <a:r>
              <a:rPr lang="en-AU" dirty="0"/>
              <a:t>development </a:t>
            </a:r>
            <a:r>
              <a:rPr lang="en-AU" dirty="0" smtClean="0"/>
              <a:t>teams</a:t>
            </a:r>
          </a:p>
          <a:p>
            <a:pPr>
              <a:buFont typeface="Wingdings" pitchFamily="2" charset="2"/>
              <a:buChar char="Ø"/>
            </a:pPr>
            <a:r>
              <a:rPr lang="en-AU" dirty="0" smtClean="0"/>
              <a:t>applications </a:t>
            </a:r>
            <a:r>
              <a:rPr lang="en-AU" dirty="0"/>
              <a:t>that have a lot of concurrent connections and each request only needs very few CPU cycles </a:t>
            </a:r>
          </a:p>
          <a:p>
            <a:pPr>
              <a:buFont typeface="Wingdings" pitchFamily="2" charset="2"/>
              <a:buChar char="Ø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300662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endParaRPr lang="en-AU" dirty="0" smtClean="0"/>
          </a:p>
          <a:p>
            <a:pPr marL="0" indent="0" algn="ctr">
              <a:buNone/>
            </a:pPr>
            <a:endParaRPr lang="en-AU" dirty="0"/>
          </a:p>
          <a:p>
            <a:pPr marL="0" indent="0" algn="ctr">
              <a:buNone/>
            </a:pPr>
            <a:endParaRPr lang="en-AU" dirty="0" smtClean="0"/>
          </a:p>
          <a:p>
            <a:pPr marL="0" indent="0" algn="ctr">
              <a:buNone/>
            </a:pPr>
            <a:r>
              <a:rPr lang="en-AU" dirty="0" smtClean="0"/>
              <a:t>Thanks for listening 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01786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39449"/>
            <a:ext cx="8229600" cy="885295"/>
          </a:xfrm>
        </p:spPr>
        <p:txBody>
          <a:bodyPr/>
          <a:lstStyle/>
          <a:p>
            <a:r>
              <a:rPr lang="en-AU" dirty="0" smtClean="0"/>
              <a:t>About me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7544" y="891302"/>
            <a:ext cx="8229600" cy="4762500"/>
          </a:xfrm>
        </p:spPr>
        <p:txBody>
          <a:bodyPr/>
          <a:lstStyle/>
          <a:p>
            <a:r>
              <a:rPr lang="en-AU" dirty="0"/>
              <a:t>S</a:t>
            </a:r>
            <a:r>
              <a:rPr lang="en-AU" dirty="0" smtClean="0"/>
              <a:t>olutions </a:t>
            </a:r>
            <a:r>
              <a:rPr lang="en-AU" dirty="0"/>
              <a:t>a</a:t>
            </a:r>
            <a:r>
              <a:rPr lang="en-AU" dirty="0" smtClean="0"/>
              <a:t>rchitect at MYOB</a:t>
            </a:r>
          </a:p>
          <a:p>
            <a:r>
              <a:rPr lang="en-AU" dirty="0"/>
              <a:t>B</a:t>
            </a:r>
            <a:r>
              <a:rPr lang="en-AU" dirty="0" smtClean="0"/>
              <a:t>orn in Dublin Ireland, living in Australia since 2006</a:t>
            </a:r>
          </a:p>
          <a:p>
            <a:r>
              <a:rPr lang="en-AU" dirty="0" smtClean="0"/>
              <a:t>16 years development experience working with Microsoft technologies</a:t>
            </a:r>
          </a:p>
          <a:p>
            <a:r>
              <a:rPr lang="en-AU" dirty="0"/>
              <a:t>C</a:t>
            </a:r>
            <a:r>
              <a:rPr lang="en-AU" dirty="0" smtClean="0"/>
              <a:t>urrently </a:t>
            </a:r>
            <a:r>
              <a:rPr lang="en-AU" dirty="0"/>
              <a:t>w</a:t>
            </a:r>
            <a:r>
              <a:rPr lang="en-AU" dirty="0" smtClean="0"/>
              <a:t>orking  on a cloud platform </a:t>
            </a:r>
            <a:r>
              <a:rPr lang="en-AU" dirty="0"/>
              <a:t>for the next generation of MYOB’s </a:t>
            </a:r>
            <a:r>
              <a:rPr lang="en-AU" dirty="0" smtClean="0"/>
              <a:t>accounting products – (C#.NET, REST, SQL Server, .NET 4.0)</a:t>
            </a:r>
          </a:p>
          <a:p>
            <a:pPr marL="0" indent="0">
              <a:buNone/>
            </a:pPr>
            <a:endParaRPr lang="en-AU" dirty="0" smtClean="0"/>
          </a:p>
          <a:p>
            <a:pPr marL="538163" lvl="2" indent="0">
              <a:buNone/>
            </a:pPr>
            <a:r>
              <a:rPr lang="en-AU" sz="1400" dirty="0" smtClean="0"/>
              <a:t> 		  		</a:t>
            </a:r>
          </a:p>
          <a:p>
            <a:pPr marL="538163" lvl="2" indent="0">
              <a:buNone/>
            </a:pPr>
            <a:r>
              <a:rPr lang="en-AU" sz="1400" dirty="0"/>
              <a:t>	</a:t>
            </a:r>
            <a:r>
              <a:rPr lang="en-AU" sz="1400" dirty="0" smtClean="0"/>
              <a:t>		</a:t>
            </a:r>
            <a:r>
              <a:rPr lang="en-AU" sz="1400" dirty="0"/>
              <a:t>@AIDANJCASEY</a:t>
            </a:r>
          </a:p>
          <a:p>
            <a:pPr marL="538163" lvl="2" indent="0">
              <a:buNone/>
            </a:pPr>
            <a:r>
              <a:rPr lang="en-AU" sz="1400" dirty="0" smtClean="0"/>
              <a:t>			</a:t>
            </a:r>
            <a:r>
              <a:rPr lang="en-AU" sz="1400" dirty="0" err="1" smtClean="0"/>
              <a:t>git@github.com:aidancasey</a:t>
            </a:r>
            <a:endParaRPr lang="en-AU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55" y="5285953"/>
            <a:ext cx="1127981" cy="447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648" y="4941168"/>
            <a:ext cx="375088" cy="36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16821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Agenda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Introduction to node.js</a:t>
            </a:r>
          </a:p>
          <a:p>
            <a:r>
              <a:rPr lang="en-AU" dirty="0" smtClean="0"/>
              <a:t>Review tooling, Azure SDK and development experience</a:t>
            </a:r>
          </a:p>
          <a:p>
            <a:r>
              <a:rPr lang="en-AU" dirty="0"/>
              <a:t>B</a:t>
            </a:r>
            <a:r>
              <a:rPr lang="en-AU" dirty="0" smtClean="0"/>
              <a:t>uild and deploy a chat room application using Windows Azure SDK for Node.js</a:t>
            </a:r>
          </a:p>
          <a:p>
            <a:r>
              <a:rPr lang="en-AU" dirty="0" smtClean="0"/>
              <a:t>When should I use it?</a:t>
            </a:r>
          </a:p>
        </p:txBody>
      </p:sp>
    </p:spTree>
    <p:extLst>
      <p:ext uri="{BB962C8B-B14F-4D97-AF65-F5344CB8AC3E}">
        <p14:creationId xmlns:p14="http://schemas.microsoft.com/office/powerpoint/2010/main" val="2702396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Extra points to include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Add a slide for V8 benchmarking stats ?</a:t>
            </a:r>
          </a:p>
          <a:p>
            <a:r>
              <a:rPr lang="en-AU" dirty="0" smtClean="0"/>
              <a:t>Very small install and the core is tiny…</a:t>
            </a:r>
          </a:p>
          <a:p>
            <a:r>
              <a:rPr lang="en-AU" dirty="0">
                <a:hlinkClick r:id="rId2"/>
              </a:rPr>
              <a:t>http://berb.github.com/nodejs-talk-chaosseminar/#</a:t>
            </a:r>
            <a:r>
              <a:rPr lang="en-AU" dirty="0" smtClean="0">
                <a:hlinkClick r:id="rId2"/>
              </a:rPr>
              <a:t>37</a:t>
            </a:r>
            <a:endParaRPr lang="en-AU" dirty="0" smtClean="0"/>
          </a:p>
          <a:p>
            <a:r>
              <a:rPr lang="en-AU" dirty="0">
                <a:hlinkClick r:id="rId3"/>
              </a:rPr>
              <a:t>http://</a:t>
            </a:r>
            <a:r>
              <a:rPr lang="en-AU" dirty="0" smtClean="0">
                <a:hlinkClick r:id="rId3"/>
              </a:rPr>
              <a:t>s3.amazonaws.com/four.livejournal/20091117/jsconf.pdf</a:t>
            </a:r>
            <a:endParaRPr lang="en-AU" dirty="0" smtClean="0"/>
          </a:p>
          <a:p>
            <a:endParaRPr lang="en-AU" dirty="0"/>
          </a:p>
          <a:p>
            <a:r>
              <a:rPr lang="en-AU" dirty="0" smtClean="0"/>
              <a:t>Good example non blocking operation</a:t>
            </a:r>
          </a:p>
          <a:p>
            <a:pPr marL="0" indent="0">
              <a:buNone/>
            </a:pPr>
            <a:r>
              <a:rPr lang="en-AU" dirty="0"/>
              <a:t>http://onteria.wordpress.com/2011/06/02/different-ways-to-read-in-files-using-node-js/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30106009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3106688" cy="885295"/>
          </a:xfrm>
        </p:spPr>
        <p:txBody>
          <a:bodyPr/>
          <a:lstStyle/>
          <a:p>
            <a:r>
              <a:rPr lang="en-AU" dirty="0" smtClean="0"/>
              <a:t>What is node.js?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Server side technology for building scalable network  programs.</a:t>
            </a:r>
          </a:p>
          <a:p>
            <a:r>
              <a:rPr lang="en-AU" dirty="0" smtClean="0"/>
              <a:t>Executes server side JavaScript code using Google's V8 JavaScript engine</a:t>
            </a:r>
          </a:p>
          <a:p>
            <a:r>
              <a:rPr lang="en-AU" dirty="0" smtClean="0"/>
              <a:t>Asynchronous non-blocking programming model.</a:t>
            </a:r>
          </a:p>
          <a:p>
            <a:r>
              <a:rPr lang="en-AU" dirty="0" smtClean="0"/>
              <a:t>Highly scalable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12698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Timeline</a:t>
            </a:r>
            <a:endParaRPr lang="en-AU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42790857"/>
              </p:ext>
            </p:extLst>
          </p:nvPr>
        </p:nvGraphicFramePr>
        <p:xfrm>
          <a:off x="179512" y="3284984"/>
          <a:ext cx="8712968" cy="360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8989" y="1930334"/>
            <a:ext cx="1284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Jan 2009</a:t>
            </a:r>
          </a:p>
          <a:p>
            <a:r>
              <a:rPr lang="en-AU" sz="1000" dirty="0" smtClean="0"/>
              <a:t>Created </a:t>
            </a:r>
            <a:r>
              <a:rPr lang="en-AU" sz="1000" b="1" dirty="0" smtClean="0"/>
              <a:t>Ryan Dahl</a:t>
            </a:r>
            <a:endParaRPr lang="en-AU" sz="1000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95536" y="2420888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99792" y="1971129"/>
            <a:ext cx="1140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/>
              <a:t>April 2010  </a:t>
            </a:r>
            <a:r>
              <a:rPr lang="en-AU" sz="1000" b="1" dirty="0" err="1"/>
              <a:t>Heroku</a:t>
            </a:r>
            <a:r>
              <a:rPr lang="en-AU" sz="1000" dirty="0"/>
              <a:t>  launches node support</a:t>
            </a:r>
            <a:endParaRPr lang="en-AU" sz="1000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976339" y="2461683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50159" y="984355"/>
            <a:ext cx="11406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/>
              <a:t>Nov 2011  Windows Azure </a:t>
            </a:r>
            <a:r>
              <a:rPr lang="en-AU" sz="1000" dirty="0" smtClean="0"/>
              <a:t>support</a:t>
            </a:r>
          </a:p>
          <a:p>
            <a:endParaRPr lang="en-AU" sz="1000" dirty="0"/>
          </a:p>
          <a:p>
            <a:r>
              <a:rPr lang="en-AU" sz="1000" b="1" dirty="0" smtClean="0"/>
              <a:t>EBay</a:t>
            </a:r>
            <a:r>
              <a:rPr lang="en-AU" sz="1000" dirty="0" smtClean="0"/>
              <a:t> releases API built on node</a:t>
            </a:r>
          </a:p>
          <a:p>
            <a:endParaRPr lang="en-AU" sz="1000" dirty="0"/>
          </a:p>
          <a:p>
            <a:r>
              <a:rPr lang="en-AU" sz="1000" b="1" dirty="0" smtClean="0"/>
              <a:t>Cloud9IDE</a:t>
            </a:r>
            <a:r>
              <a:rPr lang="en-AU" sz="1000" dirty="0" smtClean="0"/>
              <a:t> azure</a:t>
            </a:r>
          </a:p>
          <a:p>
            <a:r>
              <a:rPr lang="en-AU" sz="1000" dirty="0" smtClean="0"/>
              <a:t>support</a:t>
            </a:r>
          </a:p>
          <a:p>
            <a:endParaRPr lang="en-AU" sz="1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6144691" y="2489712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74369" y="4631011"/>
            <a:ext cx="11406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 Oct 2011  node.js overtakes </a:t>
            </a:r>
            <a:r>
              <a:rPr lang="en-AU" sz="1000" b="1" dirty="0"/>
              <a:t>Ruby </a:t>
            </a:r>
            <a:r>
              <a:rPr lang="en-AU" sz="1000" dirty="0"/>
              <a:t>as most popular repo on </a:t>
            </a:r>
            <a:r>
              <a:rPr lang="en-AU" sz="1000" dirty="0" err="1" smtClean="0"/>
              <a:t>gitHub</a:t>
            </a:r>
            <a:endParaRPr lang="en-AU" sz="1000" dirty="0" smtClean="0"/>
          </a:p>
          <a:p>
            <a:endParaRPr lang="en-AU" sz="1000" b="1" dirty="0"/>
          </a:p>
          <a:p>
            <a:r>
              <a:rPr lang="en-AU" sz="1000" b="1" dirty="0" err="1" smtClean="0"/>
              <a:t>Walmart</a:t>
            </a:r>
            <a:r>
              <a:rPr lang="en-AU" sz="1000" b="1" dirty="0" smtClean="0"/>
              <a:t> </a:t>
            </a:r>
          </a:p>
          <a:p>
            <a:r>
              <a:rPr lang="en-AU" sz="1000" dirty="0" smtClean="0"/>
              <a:t>Launch mobile site on node.js</a:t>
            </a:r>
            <a:endParaRPr lang="en-AU" sz="10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091026" y="3645024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80790" y="1971129"/>
            <a:ext cx="1140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Feb  2012 </a:t>
            </a:r>
          </a:p>
          <a:p>
            <a:r>
              <a:rPr lang="en-AU" sz="1000" b="1" dirty="0" smtClean="0"/>
              <a:t> App Harbour </a:t>
            </a:r>
          </a:p>
          <a:p>
            <a:r>
              <a:rPr lang="en-AU" sz="1000" dirty="0" smtClean="0"/>
              <a:t> support</a:t>
            </a:r>
            <a:endParaRPr lang="en-AU" sz="10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6885977" y="2461683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689697" y="939201"/>
            <a:ext cx="11406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July 2011  </a:t>
            </a:r>
          </a:p>
          <a:p>
            <a:endParaRPr lang="en-AU" sz="1000" b="1" dirty="0" smtClean="0"/>
          </a:p>
          <a:p>
            <a:r>
              <a:rPr lang="en-AU" sz="1000" b="1" dirty="0" smtClean="0"/>
              <a:t>LinkedIn </a:t>
            </a:r>
            <a:r>
              <a:rPr lang="en-AU" sz="1000" dirty="0" smtClean="0"/>
              <a:t>adopts node for mobile platform</a:t>
            </a:r>
          </a:p>
          <a:p>
            <a:endParaRPr lang="en-AU" sz="1000" dirty="0"/>
          </a:p>
          <a:p>
            <a:r>
              <a:rPr lang="en-AU" sz="1000" b="1" dirty="0"/>
              <a:t>p</a:t>
            </a:r>
            <a:r>
              <a:rPr lang="en-AU" sz="1000" b="1" dirty="0" smtClean="0"/>
              <a:t>ort to Windows</a:t>
            </a:r>
            <a:endParaRPr lang="en-AU" sz="1000" b="1" dirty="0"/>
          </a:p>
          <a:p>
            <a:endParaRPr lang="en-AU" sz="1000" b="1" dirty="0" smtClean="0"/>
          </a:p>
          <a:p>
            <a:r>
              <a:rPr lang="en-AU" sz="1000" b="1" dirty="0" err="1" smtClean="0"/>
              <a:t>IISNode</a:t>
            </a:r>
            <a:endParaRPr lang="en-AU" sz="1000" b="1" dirty="0" smtClean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394460" y="2492896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74974" y="4797474"/>
            <a:ext cx="1140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July 2010 </a:t>
            </a:r>
          </a:p>
          <a:p>
            <a:r>
              <a:rPr lang="en-AU" sz="1000" b="1" dirty="0" smtClean="0"/>
              <a:t>Yammer</a:t>
            </a:r>
            <a:r>
              <a:rPr lang="en-AU" sz="1000" dirty="0" smtClean="0"/>
              <a:t> adopts node.js</a:t>
            </a:r>
            <a:endParaRPr lang="en-AU" sz="10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19872" y="3645024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020" y="72936"/>
            <a:ext cx="3075460" cy="91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Straight Connector 23"/>
          <p:cNvCxnSpPr/>
          <p:nvPr/>
        </p:nvCxnSpPr>
        <p:spPr>
          <a:xfrm>
            <a:off x="4067944" y="1930334"/>
            <a:ext cx="0" cy="135465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28774" y="1292131"/>
            <a:ext cx="7868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Nov 2010  Cloud9IDE</a:t>
            </a:r>
          </a:p>
          <a:p>
            <a:r>
              <a:rPr lang="en-AU" sz="1000" b="1" dirty="0" smtClean="0"/>
              <a:t> </a:t>
            </a:r>
            <a:r>
              <a:rPr lang="en-AU" sz="1000" dirty="0" smtClean="0"/>
              <a:t>launches</a:t>
            </a:r>
            <a:endParaRPr lang="en-AU" sz="1000" b="1" dirty="0"/>
          </a:p>
        </p:txBody>
      </p:sp>
    </p:spTree>
    <p:extLst>
      <p:ext uri="{BB962C8B-B14F-4D97-AF65-F5344CB8AC3E}">
        <p14:creationId xmlns:p14="http://schemas.microsoft.com/office/powerpoint/2010/main" val="4344151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Event Loop Processing Explained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19368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178" y="188640"/>
            <a:ext cx="8229600" cy="885295"/>
          </a:xfrm>
        </p:spPr>
        <p:txBody>
          <a:bodyPr/>
          <a:lstStyle/>
          <a:p>
            <a:r>
              <a:rPr lang="en-AU" dirty="0"/>
              <a:t>T</a:t>
            </a:r>
            <a:r>
              <a:rPr lang="en-AU" dirty="0" smtClean="0"/>
              <a:t>raditional  </a:t>
            </a:r>
            <a:r>
              <a:rPr lang="en-AU" dirty="0"/>
              <a:t>W</a:t>
            </a:r>
            <a:r>
              <a:rPr lang="en-AU" dirty="0" smtClean="0"/>
              <a:t>eb server synchronous I/O model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427984" y="1286269"/>
            <a:ext cx="4104456" cy="471586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83768" y="1772816"/>
            <a:ext cx="19442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83768" y="1259468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01" y="1772816"/>
            <a:ext cx="3085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thread 1 processes the request</a:t>
            </a:r>
          </a:p>
          <a:p>
            <a:r>
              <a:rPr lang="en-AU" dirty="0"/>
              <a:t>a</a:t>
            </a:r>
            <a:r>
              <a:rPr lang="en-AU" dirty="0" smtClean="0"/>
              <a:t>nd blocks till completion</a:t>
            </a:r>
            <a:endParaRPr lang="en-AU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483768" y="2214156"/>
            <a:ext cx="2289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48671" y="2276872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</a:t>
            </a:r>
            <a:endParaRPr lang="en-AU" dirty="0"/>
          </a:p>
        </p:txBody>
      </p:sp>
      <p:sp>
        <p:nvSpPr>
          <p:cNvPr id="18" name="Curved Up Arrow 17"/>
          <p:cNvSpPr/>
          <p:nvPr/>
        </p:nvSpPr>
        <p:spPr>
          <a:xfrm flipV="1">
            <a:off x="4575978" y="1728797"/>
            <a:ext cx="473751" cy="324698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11701" y="3544455"/>
            <a:ext cx="3436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thread 1000 processes the request</a:t>
            </a:r>
          </a:p>
          <a:p>
            <a:r>
              <a:rPr lang="en-AU" dirty="0"/>
              <a:t>and blocks till completion</a:t>
            </a:r>
          </a:p>
        </p:txBody>
      </p:sp>
      <p:sp>
        <p:nvSpPr>
          <p:cNvPr id="25" name="Curved Up Arrow 24"/>
          <p:cNvSpPr/>
          <p:nvPr/>
        </p:nvSpPr>
        <p:spPr>
          <a:xfrm flipV="1">
            <a:off x="4560825" y="3544455"/>
            <a:ext cx="504056" cy="324698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60825" y="1286269"/>
            <a:ext cx="327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Web Server (with 1000 threads)</a:t>
            </a:r>
            <a:endParaRPr lang="en-AU" b="1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>
            <a:off x="2538728" y="3644200"/>
            <a:ext cx="188925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38728" y="3130852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1000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538728" y="4104781"/>
            <a:ext cx="20377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07274" y="4167497"/>
            <a:ext cx="1602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1000</a:t>
            </a:r>
            <a:endParaRPr lang="en-AU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79512" y="1728797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96213" y="2276872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7504" y="1320098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1001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7504" y="1835532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1002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79512" y="2780928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7504" y="2348880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1003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53" name="Folded Corner 52"/>
          <p:cNvSpPr/>
          <p:nvPr/>
        </p:nvSpPr>
        <p:spPr>
          <a:xfrm>
            <a:off x="179512" y="3891350"/>
            <a:ext cx="1728191" cy="104981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Requests queue up as blocked threads wait on server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8499700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 animBg="1"/>
      <p:bldP spid="43" grpId="0"/>
      <p:bldP spid="45" grpId="0"/>
      <p:bldP spid="49" grpId="0"/>
      <p:bldP spid="50" grpId="0"/>
      <p:bldP spid="52" grpId="0"/>
      <p:bldP spid="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Single threaded event loop model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427984" y="1286269"/>
            <a:ext cx="4104456" cy="471586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4560825" y="1286269"/>
            <a:ext cx="134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Web Server </a:t>
            </a:r>
            <a:endParaRPr lang="en-AU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59832" y="1844824"/>
            <a:ext cx="1368152" cy="71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93469" y="1482656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 1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482505" y="3942348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59832" y="2351008"/>
            <a:ext cx="1368152" cy="14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93469" y="1988840"/>
            <a:ext cx="163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 </a:t>
            </a:r>
            <a:r>
              <a:rPr lang="en-AU" dirty="0">
                <a:solidFill>
                  <a:srgbClr val="FF0000"/>
                </a:solidFill>
              </a:rPr>
              <a:t> </a:t>
            </a:r>
            <a:r>
              <a:rPr lang="en-AU" dirty="0" smtClean="0">
                <a:solidFill>
                  <a:srgbClr val="FF0000"/>
                </a:solidFill>
              </a:rPr>
              <a:t>99999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16" name="Curved Right Arrow 15"/>
          <p:cNvSpPr/>
          <p:nvPr/>
        </p:nvSpPr>
        <p:spPr>
          <a:xfrm>
            <a:off x="4560825" y="1851988"/>
            <a:ext cx="443223" cy="1000948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7" name="Curved Right Arrow 16"/>
          <p:cNvSpPr/>
          <p:nvPr/>
        </p:nvSpPr>
        <p:spPr>
          <a:xfrm flipH="1">
            <a:off x="5904206" y="1822976"/>
            <a:ext cx="532454" cy="102996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2436" y="2028083"/>
            <a:ext cx="165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Single threaded</a:t>
            </a:r>
          </a:p>
          <a:p>
            <a:r>
              <a:rPr lang="en-AU" dirty="0" smtClean="0"/>
              <a:t> event Loop</a:t>
            </a:r>
            <a:endParaRPr lang="en-AU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244025" y="3068960"/>
            <a:ext cx="13441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70766" y="3182535"/>
            <a:ext cx="34878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Listen for requests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starts any I/O operations by</a:t>
            </a:r>
          </a:p>
          <a:p>
            <a:r>
              <a:rPr lang="en-AU" dirty="0" smtClean="0"/>
              <a:t>     specifying a call back to execute </a:t>
            </a:r>
          </a:p>
          <a:p>
            <a:r>
              <a:rPr lang="en-AU" dirty="0" smtClean="0"/>
              <a:t>      on completion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Continue to listen for requests</a:t>
            </a:r>
          </a:p>
          <a:p>
            <a:r>
              <a:rPr lang="en-AU" dirty="0" smtClean="0"/>
              <a:t> </a:t>
            </a:r>
          </a:p>
          <a:p>
            <a:endParaRPr lang="en-AU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482505" y="3573016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05986" y="3182535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5</a:t>
            </a:r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>
            <a:off x="3305987" y="3568946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</a:t>
            </a:r>
            <a:endParaRPr lang="en-AU" dirty="0"/>
          </a:p>
        </p:txBody>
      </p:sp>
      <p:sp>
        <p:nvSpPr>
          <p:cNvPr id="26" name="TextBox 25"/>
          <p:cNvSpPr txBox="1"/>
          <p:nvPr/>
        </p:nvSpPr>
        <p:spPr>
          <a:xfrm>
            <a:off x="227757" y="4653136"/>
            <a:ext cx="4051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“With node.js everything runs in parallel</a:t>
            </a:r>
          </a:p>
          <a:p>
            <a:r>
              <a:rPr lang="en-AU" b="1" dirty="0" smtClean="0"/>
              <a:t>Except your code ! ”</a:t>
            </a:r>
            <a:endParaRPr lang="en-AU" b="1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402735" y="4364279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49489" y="4013531"/>
            <a:ext cx="171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99999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49052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  <p:bldP spid="26" grpId="0"/>
      <p:bldP spid="28" grpId="0"/>
    </p:bldLst>
  </p:timing>
</p:sld>
</file>

<file path=ppt/theme/theme1.xml><?xml version="1.0" encoding="utf-8"?>
<a:theme xmlns:a="http://schemas.openxmlformats.org/drawingml/2006/main" name="1_Office Theme">
  <a:themeElements>
    <a:clrScheme name="MYOB">
      <a:dk1>
        <a:srgbClr val="4F5150"/>
      </a:dk1>
      <a:lt1>
        <a:sysClr val="window" lastClr="FFFFFF"/>
      </a:lt1>
      <a:dk2>
        <a:srgbClr val="777777"/>
      </a:dk2>
      <a:lt2>
        <a:srgbClr val="FFFFFF"/>
      </a:lt2>
      <a:accent1>
        <a:srgbClr val="5C247B"/>
      </a:accent1>
      <a:accent2>
        <a:srgbClr val="A366D0"/>
      </a:accent2>
      <a:accent3>
        <a:srgbClr val="CFAFE7"/>
      </a:accent3>
      <a:accent4>
        <a:srgbClr val="C0C0C0"/>
      </a:accent4>
      <a:accent5>
        <a:srgbClr val="777777"/>
      </a:accent5>
      <a:accent6>
        <a:srgbClr val="4D4D4D"/>
      </a:accent6>
      <a:hlink>
        <a:srgbClr val="3F3F3F"/>
      </a:hlink>
      <a:folHlink>
        <a:srgbClr val="3F3F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rca:RCAuthoringProperties xmlns:rca="urn:sharePointPublishingRcaProperties">
  <rca:Converter rca:guid="6dfdc5b4-2a28-4a06-b0c6-ad3901e3a807">
    <rca:property rca:type="InheritParentSettings">False</rca:property>
    <rca:property rca:type="SelectedPageLayout">24</rca:property>
    <rca:property rca:type="SelectedPageField">f55c4d88-1f2e-4ad9-aaa8-819af4ee7ee8</rca:property>
    <rca:property rca:type="SelectedStylesField">a932ec3f-94c1-48b1-b6dc-41aaa6eb7e54</rca:property>
    <rca:property rca:type="CreatePageWithSourceDocument">True</rca:property>
    <rca:property rca:type="AllowChangeLocationConfig">True</rca:property>
    <rca:property rca:type="ConfiguredPageLocation">http://intranet.myob.com</rca:property>
    <rca:property rca:type="CreateSynchronously">True</rca:property>
    <rca:property rca:type="AllowChangeProcessingConfig">False</rca:property>
    <rca:property rca:type="ConverterSpecificSettings"/>
  </rca:Converter>
</rca:RCAuthoring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F338DB30D3EB4ABE65D2479CCF85A9" ma:contentTypeVersion="0" ma:contentTypeDescription="Create a new document." ma:contentTypeScope="" ma:versionID="e08cca4bbb452052ee8557012e0ce1d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7DE6E84-255A-45E8-8353-BCD6A4998E02}">
  <ds:schemaRefs>
    <ds:schemaRef ds:uri="urn:sharePointPublishingRcaProperties"/>
  </ds:schemaRefs>
</ds:datastoreItem>
</file>

<file path=customXml/itemProps2.xml><?xml version="1.0" encoding="utf-8"?>
<ds:datastoreItem xmlns:ds="http://schemas.openxmlformats.org/officeDocument/2006/customXml" ds:itemID="{71808454-9866-4B7E-A1D8-23F2207FA8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EC00FF-5F1B-415D-9C89-173832172D95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F96B973E-9A82-4B20-85B6-76BB7E7B85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28081</TotalTime>
  <Words>747</Words>
  <Application>Microsoft Office PowerPoint</Application>
  <PresentationFormat>On-screen Show (4:3)</PresentationFormat>
  <Paragraphs>170</Paragraphs>
  <Slides>19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1_Office Theme</vt:lpstr>
      <vt:lpstr>1_Custom Design</vt:lpstr>
      <vt:lpstr>Custom Design</vt:lpstr>
      <vt:lpstr>Packager Shell Object</vt:lpstr>
      <vt:lpstr>Building Node.js applications on Windows Azure </vt:lpstr>
      <vt:lpstr>About me</vt:lpstr>
      <vt:lpstr>Agenda</vt:lpstr>
      <vt:lpstr>Extra points to include</vt:lpstr>
      <vt:lpstr>What is node.js?</vt:lpstr>
      <vt:lpstr>Timeline</vt:lpstr>
      <vt:lpstr>Event Loop Processing Explained</vt:lpstr>
      <vt:lpstr>Traditional  Web server synchronous I/O model</vt:lpstr>
      <vt:lpstr>Single threaded event loop model</vt:lpstr>
      <vt:lpstr>Don’t Block!</vt:lpstr>
      <vt:lpstr>Demo : build a http webserver in 6 lines of code!</vt:lpstr>
      <vt:lpstr>Debugging Node Apps</vt:lpstr>
      <vt:lpstr>Demo : Cloud9IDE</vt:lpstr>
      <vt:lpstr>Node Package Manager</vt:lpstr>
      <vt:lpstr>Windows Azure SDK for Node.js</vt:lpstr>
      <vt:lpstr>Windows Azure SDK for Node.js</vt:lpstr>
      <vt:lpstr>Deep dive: Building a real-time ChatRoom with Node.js , Sockets.io and Knockout.js  </vt:lpstr>
      <vt:lpstr>When should I use it? </vt:lpstr>
      <vt:lpstr>PowerPoint Presentation</vt:lpstr>
    </vt:vector>
  </TitlesOfParts>
  <Company>MYOB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the AD products to the cloud</dc:title>
  <dc:creator>Natasha.Teelow</dc:creator>
  <cp:lastModifiedBy>aidan.casey</cp:lastModifiedBy>
  <cp:revision>1192</cp:revision>
  <dcterms:created xsi:type="dcterms:W3CDTF">2010-05-18T03:27:16Z</dcterms:created>
  <dcterms:modified xsi:type="dcterms:W3CDTF">2012-05-04T05:26:53Z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0x01010084F338DB30D3EB4ABE65D2479CCF85A9</vt:lpwstr>
  </property>
  <property fmtid="{D5CDD505-2E9C-101B-9397-08002B2CF9AE}" pid="3" name="SDLC Type">
    <vt:lpwstr>Detailed Requirements</vt:lpwstr>
  </property>
</Properties>
</file>