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Martel Sans Black"/>
      <p:bold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Anaheim"/>
      <p:regular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Proxima Nova Semibold"/>
      <p:regular r:id="rId40"/>
      <p:bold r:id="rId41"/>
      <p:boldItalic r:id="rId42"/>
    </p:embeddedFont>
    <p:embeddedFont>
      <p:font typeface="Marte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regular.fntdata"/><Relationship Id="rId20" Type="http://schemas.openxmlformats.org/officeDocument/2006/relationships/slide" Target="slides/slide15.xml"/><Relationship Id="rId42" Type="http://schemas.openxmlformats.org/officeDocument/2006/relationships/font" Target="fonts/ProximaNovaSemibold-boldItalic.fntdata"/><Relationship Id="rId41" Type="http://schemas.openxmlformats.org/officeDocument/2006/relationships/font" Target="fonts/ProximaNovaSemibold-bold.fntdata"/><Relationship Id="rId22" Type="http://schemas.openxmlformats.org/officeDocument/2006/relationships/font" Target="fonts/ProximaNova-regular.fntdata"/><Relationship Id="rId44" Type="http://schemas.openxmlformats.org/officeDocument/2006/relationships/font" Target="fonts/MartelSans-bold.fntdata"/><Relationship Id="rId21" Type="http://schemas.openxmlformats.org/officeDocument/2006/relationships/slide" Target="slides/slide16.xml"/><Relationship Id="rId43" Type="http://schemas.openxmlformats.org/officeDocument/2006/relationships/font" Target="fonts/MartelSans-regular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MartelSansBlack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Anahei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7e3f88f419_0_2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7e3f88f419_0_2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61cb086df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61cb086df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4ffa1b07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4ffa1b07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7e3f88f419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7e3f88f419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9180034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9180034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7e3f88f419_0_20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7e3f88f419_0_20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1d381e09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1d381e09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ff96cc4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ff96cc4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1cb086d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61cb086d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00108e0bd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00108e0bd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61cb086d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61cb086d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240475" y="-145250"/>
            <a:ext cx="6123975" cy="5694750"/>
            <a:chOff x="-240475" y="-145250"/>
            <a:chExt cx="6123975" cy="5694750"/>
          </a:xfrm>
        </p:grpSpPr>
        <p:sp>
          <p:nvSpPr>
            <p:cNvPr id="11" name="Google Shape;11;p2"/>
            <p:cNvSpPr/>
            <p:nvPr/>
          </p:nvSpPr>
          <p:spPr>
            <a:xfrm>
              <a:off x="4809500" y="44755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0475" y="-145250"/>
              <a:ext cx="1369500" cy="13695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5800" y="42745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13225" y="1084075"/>
            <a:ext cx="4009500" cy="21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>
            <a:off x="-418975" y="268300"/>
            <a:ext cx="10009800" cy="4654675"/>
            <a:chOff x="-418975" y="268300"/>
            <a:chExt cx="10009800" cy="4654675"/>
          </a:xfrm>
        </p:grpSpPr>
        <p:grpSp>
          <p:nvGrpSpPr>
            <p:cNvPr id="86" name="Google Shape;86;p11"/>
            <p:cNvGrpSpPr/>
            <p:nvPr/>
          </p:nvGrpSpPr>
          <p:grpSpPr>
            <a:xfrm>
              <a:off x="-418975" y="439000"/>
              <a:ext cx="10009800" cy="4483975"/>
              <a:chOff x="-418975" y="439000"/>
              <a:chExt cx="10009800" cy="4483975"/>
            </a:xfrm>
          </p:grpSpPr>
          <p:sp>
            <p:nvSpPr>
              <p:cNvPr id="87" name="Google Shape;87;p11"/>
              <p:cNvSpPr/>
              <p:nvPr/>
            </p:nvSpPr>
            <p:spPr>
              <a:xfrm>
                <a:off x="8516825" y="728100"/>
                <a:ext cx="1074000" cy="1074000"/>
              </a:xfrm>
              <a:prstGeom prst="ellipse">
                <a:avLst/>
              </a:prstGeom>
              <a:solidFill>
                <a:srgbClr val="FDF6EB">
                  <a:alpha val="6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-418975" y="3553475"/>
                <a:ext cx="1369500" cy="1369500"/>
              </a:xfrm>
              <a:prstGeom prst="star4">
                <a:avLst>
                  <a:gd fmla="val 20246" name="adj"/>
                </a:avLst>
              </a:prstGeom>
              <a:solidFill>
                <a:srgbClr val="FDF6EB">
                  <a:alpha val="6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1"/>
              <p:cNvSpPr/>
              <p:nvPr/>
            </p:nvSpPr>
            <p:spPr>
              <a:xfrm>
                <a:off x="165275" y="439000"/>
                <a:ext cx="201000" cy="201000"/>
              </a:xfrm>
              <a:prstGeom prst="star4">
                <a:avLst>
                  <a:gd fmla="val 2024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>
                <a:off x="442025" y="439000"/>
                <a:ext cx="271200" cy="2712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1"/>
            <p:cNvSpPr/>
            <p:nvPr/>
          </p:nvSpPr>
          <p:spPr>
            <a:xfrm>
              <a:off x="8657025" y="268300"/>
              <a:ext cx="271200" cy="271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8488800" y="4468400"/>
              <a:ext cx="168300" cy="1683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836000" y="2379678"/>
            <a:ext cx="5472000" cy="10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836000" y="3562552"/>
            <a:ext cx="54720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-288325" y="308975"/>
            <a:ext cx="9912550" cy="4939950"/>
            <a:chOff x="-288325" y="308975"/>
            <a:chExt cx="9912550" cy="4939950"/>
          </a:xfrm>
        </p:grpSpPr>
        <p:sp>
          <p:nvSpPr>
            <p:cNvPr id="99" name="Google Shape;99;p13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-288325" y="2032375"/>
              <a:ext cx="955200" cy="955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890113" y="1504575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3" type="title"/>
          </p:nvPr>
        </p:nvSpPr>
        <p:spPr>
          <a:xfrm>
            <a:off x="890113" y="3177450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4" type="title"/>
          </p:nvPr>
        </p:nvSpPr>
        <p:spPr>
          <a:xfrm>
            <a:off x="3589390" y="1504575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5" type="title"/>
          </p:nvPr>
        </p:nvSpPr>
        <p:spPr>
          <a:xfrm>
            <a:off x="3589390" y="3177449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6" type="title"/>
          </p:nvPr>
        </p:nvSpPr>
        <p:spPr>
          <a:xfrm>
            <a:off x="6288663" y="1504575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7" type="title"/>
          </p:nvPr>
        </p:nvSpPr>
        <p:spPr>
          <a:xfrm>
            <a:off x="6288663" y="3177449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890124" y="1973650"/>
            <a:ext cx="174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3589387" y="1973650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subTitle"/>
          </p:nvPr>
        </p:nvSpPr>
        <p:spPr>
          <a:xfrm>
            <a:off x="6288663" y="1973650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3" type="subTitle"/>
          </p:nvPr>
        </p:nvSpPr>
        <p:spPr>
          <a:xfrm>
            <a:off x="890124" y="3646599"/>
            <a:ext cx="174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3589387" y="3646597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subTitle"/>
          </p:nvPr>
        </p:nvSpPr>
        <p:spPr>
          <a:xfrm>
            <a:off x="6288663" y="3646599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3444025" y="3102347"/>
            <a:ext cx="4562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777225" y="1213325"/>
            <a:ext cx="7437600" cy="16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0" name="Google Shape;120;p14"/>
          <p:cNvGrpSpPr/>
          <p:nvPr/>
        </p:nvGrpSpPr>
        <p:grpSpPr>
          <a:xfrm>
            <a:off x="-106875" y="271400"/>
            <a:ext cx="9570775" cy="4737025"/>
            <a:chOff x="-106875" y="271400"/>
            <a:chExt cx="9570775" cy="4737025"/>
          </a:xfrm>
        </p:grpSpPr>
        <p:sp>
          <p:nvSpPr>
            <p:cNvPr id="121" name="Google Shape;121;p14"/>
            <p:cNvSpPr/>
            <p:nvPr/>
          </p:nvSpPr>
          <p:spPr>
            <a:xfrm>
              <a:off x="8389900" y="3934425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-106875" y="271400"/>
              <a:ext cx="1245000" cy="1245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430775" y="3054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683825" y="539500"/>
              <a:ext cx="231900" cy="2319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720000" y="1329625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720000" y="3047550"/>
            <a:ext cx="3519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420000" dist="114300">
              <a:schemeClr val="dk1"/>
            </a:outerShdw>
          </a:effectLst>
        </p:spPr>
      </p:sp>
      <p:grpSp>
        <p:nvGrpSpPr>
          <p:cNvPr id="130" name="Google Shape;130;p15"/>
          <p:cNvGrpSpPr/>
          <p:nvPr/>
        </p:nvGrpSpPr>
        <p:grpSpPr>
          <a:xfrm>
            <a:off x="-88225" y="115250"/>
            <a:ext cx="9625600" cy="5025750"/>
            <a:chOff x="-88225" y="115250"/>
            <a:chExt cx="9625600" cy="5025750"/>
          </a:xfrm>
        </p:grpSpPr>
        <p:grpSp>
          <p:nvGrpSpPr>
            <p:cNvPr id="131" name="Google Shape;131;p15"/>
            <p:cNvGrpSpPr/>
            <p:nvPr/>
          </p:nvGrpSpPr>
          <p:grpSpPr>
            <a:xfrm>
              <a:off x="-88225" y="115250"/>
              <a:ext cx="9625600" cy="5025750"/>
              <a:chOff x="-88225" y="115250"/>
              <a:chExt cx="9625600" cy="5025750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8463375" y="4067000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-88225" y="115250"/>
                <a:ext cx="955200" cy="9552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465875" y="4708675"/>
                <a:ext cx="201000" cy="201000"/>
              </a:xfrm>
              <a:prstGeom prst="star4">
                <a:avLst>
                  <a:gd fmla="val 202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7493325" y="308975"/>
                <a:ext cx="170700" cy="170700"/>
              </a:xfrm>
              <a:prstGeom prst="star4">
                <a:avLst>
                  <a:gd fmla="val 20246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15"/>
            <p:cNvSpPr/>
            <p:nvPr/>
          </p:nvSpPr>
          <p:spPr>
            <a:xfrm>
              <a:off x="8617800" y="3260225"/>
              <a:ext cx="633900" cy="6339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-454250" y="-142675"/>
            <a:ext cx="9991500" cy="5099225"/>
            <a:chOff x="-454250" y="-142675"/>
            <a:chExt cx="9991500" cy="5099225"/>
          </a:xfrm>
        </p:grpSpPr>
        <p:sp>
          <p:nvSpPr>
            <p:cNvPr id="140" name="Google Shape;140;p16"/>
            <p:cNvSpPr/>
            <p:nvPr/>
          </p:nvSpPr>
          <p:spPr>
            <a:xfrm>
              <a:off x="-454250" y="-1426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8349850" y="3769150"/>
              <a:ext cx="1187400" cy="11874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6"/>
          <p:cNvSpPr txBox="1"/>
          <p:nvPr>
            <p:ph type="title"/>
          </p:nvPr>
        </p:nvSpPr>
        <p:spPr>
          <a:xfrm>
            <a:off x="720000" y="1997275"/>
            <a:ext cx="40428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" type="subTitle"/>
          </p:nvPr>
        </p:nvSpPr>
        <p:spPr>
          <a:xfrm>
            <a:off x="720000" y="2700750"/>
            <a:ext cx="40428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-193700" y="80150"/>
            <a:ext cx="9878050" cy="4790525"/>
            <a:chOff x="-193700" y="80150"/>
            <a:chExt cx="9878050" cy="4790525"/>
          </a:xfrm>
        </p:grpSpPr>
        <p:grpSp>
          <p:nvGrpSpPr>
            <p:cNvPr id="149" name="Google Shape;149;p17"/>
            <p:cNvGrpSpPr/>
            <p:nvPr/>
          </p:nvGrpSpPr>
          <p:grpSpPr>
            <a:xfrm>
              <a:off x="-193700" y="80150"/>
              <a:ext cx="9878050" cy="4790525"/>
              <a:chOff x="-193700" y="80150"/>
              <a:chExt cx="9878050" cy="4790525"/>
            </a:xfrm>
          </p:grpSpPr>
          <p:sp>
            <p:nvSpPr>
              <p:cNvPr id="150" name="Google Shape;150;p17"/>
              <p:cNvSpPr/>
              <p:nvPr/>
            </p:nvSpPr>
            <p:spPr>
              <a:xfrm>
                <a:off x="8610350" y="3673925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-193700" y="80150"/>
                <a:ext cx="1187400" cy="11874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465875" y="4708675"/>
                <a:ext cx="162000" cy="162000"/>
              </a:xfrm>
              <a:prstGeom prst="star4">
                <a:avLst>
                  <a:gd fmla="val 20246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299500" y="4403000"/>
                <a:ext cx="201000" cy="2010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" name="Google Shape;154;p17"/>
            <p:cNvSpPr/>
            <p:nvPr/>
          </p:nvSpPr>
          <p:spPr>
            <a:xfrm>
              <a:off x="8620750" y="272025"/>
              <a:ext cx="162000" cy="1620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7"/>
          <p:cNvSpPr txBox="1"/>
          <p:nvPr>
            <p:ph type="title"/>
          </p:nvPr>
        </p:nvSpPr>
        <p:spPr>
          <a:xfrm>
            <a:off x="4496525" y="1796900"/>
            <a:ext cx="3593400" cy="6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subTitle"/>
          </p:nvPr>
        </p:nvSpPr>
        <p:spPr>
          <a:xfrm>
            <a:off x="4496696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1475662" y="2551825"/>
            <a:ext cx="25713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2" type="subTitle"/>
          </p:nvPr>
        </p:nvSpPr>
        <p:spPr>
          <a:xfrm>
            <a:off x="5097038" y="2551825"/>
            <a:ext cx="25713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3" type="subTitle"/>
          </p:nvPr>
        </p:nvSpPr>
        <p:spPr>
          <a:xfrm>
            <a:off x="1475662" y="2170950"/>
            <a:ext cx="2571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4" type="subTitle"/>
          </p:nvPr>
        </p:nvSpPr>
        <p:spPr>
          <a:xfrm>
            <a:off x="5097038" y="2170950"/>
            <a:ext cx="2571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grpSp>
        <p:nvGrpSpPr>
          <p:cNvPr id="164" name="Google Shape;164;p18"/>
          <p:cNvGrpSpPr/>
          <p:nvPr/>
        </p:nvGrpSpPr>
        <p:grpSpPr>
          <a:xfrm>
            <a:off x="-514350" y="240250"/>
            <a:ext cx="9739950" cy="4871575"/>
            <a:chOff x="-514350" y="240250"/>
            <a:chExt cx="9739950" cy="4871575"/>
          </a:xfrm>
        </p:grpSpPr>
        <p:sp>
          <p:nvSpPr>
            <p:cNvPr id="165" name="Google Shape;165;p18"/>
            <p:cNvSpPr/>
            <p:nvPr/>
          </p:nvSpPr>
          <p:spPr>
            <a:xfrm>
              <a:off x="-514350" y="6412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8424000" y="43102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8668750" y="240250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212250" y="4537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8"/>
          <p:cNvSpPr/>
          <p:nvPr/>
        </p:nvSpPr>
        <p:spPr>
          <a:xfrm>
            <a:off x="364650" y="4677475"/>
            <a:ext cx="257100" cy="257100"/>
          </a:xfrm>
          <a:prstGeom prst="star4">
            <a:avLst>
              <a:gd fmla="val 202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9"/>
          <p:cNvGrpSpPr/>
          <p:nvPr/>
        </p:nvGrpSpPr>
        <p:grpSpPr>
          <a:xfrm>
            <a:off x="-235200" y="235500"/>
            <a:ext cx="9859425" cy="4674175"/>
            <a:chOff x="-235200" y="235500"/>
            <a:chExt cx="9859425" cy="4674175"/>
          </a:xfrm>
        </p:grpSpPr>
        <p:sp>
          <p:nvSpPr>
            <p:cNvPr id="173" name="Google Shape;173;p19"/>
            <p:cNvSpPr/>
            <p:nvPr/>
          </p:nvSpPr>
          <p:spPr>
            <a:xfrm>
              <a:off x="8550225" y="1636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-235200" y="3468550"/>
              <a:ext cx="955200" cy="955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8582150" y="2355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4947750" y="1667625"/>
            <a:ext cx="32418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2" type="subTitle"/>
          </p:nvPr>
        </p:nvSpPr>
        <p:spPr>
          <a:xfrm>
            <a:off x="954451" y="1667625"/>
            <a:ext cx="32418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1" type="subTitle"/>
          </p:nvPr>
        </p:nvSpPr>
        <p:spPr>
          <a:xfrm>
            <a:off x="720125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2" type="subTitle"/>
          </p:nvPr>
        </p:nvSpPr>
        <p:spPr>
          <a:xfrm>
            <a:off x="3375600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3" type="subTitle"/>
          </p:nvPr>
        </p:nvSpPr>
        <p:spPr>
          <a:xfrm>
            <a:off x="6031075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4" type="subTitle"/>
          </p:nvPr>
        </p:nvSpPr>
        <p:spPr>
          <a:xfrm>
            <a:off x="720125" y="2391400"/>
            <a:ext cx="23928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5" type="subTitle"/>
          </p:nvPr>
        </p:nvSpPr>
        <p:spPr>
          <a:xfrm>
            <a:off x="3375604" y="2391400"/>
            <a:ext cx="23928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6" type="subTitle"/>
          </p:nvPr>
        </p:nvSpPr>
        <p:spPr>
          <a:xfrm>
            <a:off x="6031075" y="2391400"/>
            <a:ext cx="23928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grpSp>
        <p:nvGrpSpPr>
          <p:cNvPr id="189" name="Google Shape;189;p20"/>
          <p:cNvGrpSpPr/>
          <p:nvPr/>
        </p:nvGrpSpPr>
        <p:grpSpPr>
          <a:xfrm>
            <a:off x="-134675" y="308975"/>
            <a:ext cx="9758900" cy="4600850"/>
            <a:chOff x="-134675" y="308975"/>
            <a:chExt cx="9758900" cy="4600850"/>
          </a:xfrm>
        </p:grpSpPr>
        <p:sp>
          <p:nvSpPr>
            <p:cNvPr id="190" name="Google Shape;190;p20"/>
            <p:cNvSpPr/>
            <p:nvPr/>
          </p:nvSpPr>
          <p:spPr>
            <a:xfrm>
              <a:off x="8550225" y="948550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-134675" y="30897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465875" y="4662325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12250" y="4537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19" name="Google Shape;19;p3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851625" y="2191475"/>
            <a:ext cx="43719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1220125" y="985450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-434200" y="-51725"/>
            <a:ext cx="9786025" cy="4817875"/>
            <a:chOff x="-434200" y="-51725"/>
            <a:chExt cx="9786025" cy="4817875"/>
          </a:xfrm>
        </p:grpSpPr>
        <p:sp>
          <p:nvSpPr>
            <p:cNvPr id="197" name="Google Shape;197;p21"/>
            <p:cNvSpPr/>
            <p:nvPr/>
          </p:nvSpPr>
          <p:spPr>
            <a:xfrm>
              <a:off x="-434200" y="1943850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8550225" y="-517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73850" y="225325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8545400" y="4518650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1878888" y="1732478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2" type="subTitle"/>
          </p:nvPr>
        </p:nvSpPr>
        <p:spPr>
          <a:xfrm>
            <a:off x="5735111" y="1732478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3" type="subTitle"/>
          </p:nvPr>
        </p:nvSpPr>
        <p:spPr>
          <a:xfrm>
            <a:off x="1878888" y="3393053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4" type="subTitle"/>
          </p:nvPr>
        </p:nvSpPr>
        <p:spPr>
          <a:xfrm>
            <a:off x="5735111" y="3393053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5" type="subTitle"/>
          </p:nvPr>
        </p:nvSpPr>
        <p:spPr>
          <a:xfrm>
            <a:off x="1878888" y="145555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6" type="subTitle"/>
          </p:nvPr>
        </p:nvSpPr>
        <p:spPr>
          <a:xfrm>
            <a:off x="1878888" y="311620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7" type="subTitle"/>
          </p:nvPr>
        </p:nvSpPr>
        <p:spPr>
          <a:xfrm>
            <a:off x="5735087" y="145555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8" type="subTitle"/>
          </p:nvPr>
        </p:nvSpPr>
        <p:spPr>
          <a:xfrm>
            <a:off x="5735087" y="311620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10" name="Google Shape;210;p21"/>
          <p:cNvSpPr/>
          <p:nvPr/>
        </p:nvSpPr>
        <p:spPr>
          <a:xfrm>
            <a:off x="393550" y="445025"/>
            <a:ext cx="180300" cy="180300"/>
          </a:xfrm>
          <a:prstGeom prst="star4">
            <a:avLst>
              <a:gd fmla="val 2024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2"/>
          <p:cNvGrpSpPr/>
          <p:nvPr/>
        </p:nvGrpSpPr>
        <p:grpSpPr>
          <a:xfrm>
            <a:off x="-407475" y="445025"/>
            <a:ext cx="9723200" cy="4734375"/>
            <a:chOff x="-407475" y="445025"/>
            <a:chExt cx="9723200" cy="4734375"/>
          </a:xfrm>
        </p:grpSpPr>
        <p:grpSp>
          <p:nvGrpSpPr>
            <p:cNvPr id="214" name="Google Shape;214;p22"/>
            <p:cNvGrpSpPr/>
            <p:nvPr/>
          </p:nvGrpSpPr>
          <p:grpSpPr>
            <a:xfrm>
              <a:off x="-407475" y="445025"/>
              <a:ext cx="9320625" cy="4734375"/>
              <a:chOff x="-407475" y="445025"/>
              <a:chExt cx="9320625" cy="4734375"/>
            </a:xfrm>
          </p:grpSpPr>
          <p:sp>
            <p:nvSpPr>
              <p:cNvPr id="215" name="Google Shape;215;p22"/>
              <p:cNvSpPr/>
              <p:nvPr/>
            </p:nvSpPr>
            <p:spPr>
              <a:xfrm>
                <a:off x="-407475" y="4105400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-135075" y="629625"/>
                <a:ext cx="801600" cy="8016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340850" y="445025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8665650" y="4604000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" name="Google Shape;219;p22"/>
            <p:cNvSpPr/>
            <p:nvPr/>
          </p:nvSpPr>
          <p:spPr>
            <a:xfrm>
              <a:off x="8514125" y="15435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1" type="subTitle"/>
          </p:nvPr>
        </p:nvSpPr>
        <p:spPr>
          <a:xfrm>
            <a:off x="720000" y="1625750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2" type="subTitle"/>
          </p:nvPr>
        </p:nvSpPr>
        <p:spPr>
          <a:xfrm>
            <a:off x="3475801" y="1625750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3" type="subTitle"/>
          </p:nvPr>
        </p:nvSpPr>
        <p:spPr>
          <a:xfrm>
            <a:off x="720000" y="3356039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4" type="subTitle"/>
          </p:nvPr>
        </p:nvSpPr>
        <p:spPr>
          <a:xfrm>
            <a:off x="3475799" y="3356039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5" type="subTitle"/>
          </p:nvPr>
        </p:nvSpPr>
        <p:spPr>
          <a:xfrm>
            <a:off x="6231600" y="1625750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6" type="subTitle"/>
          </p:nvPr>
        </p:nvSpPr>
        <p:spPr>
          <a:xfrm>
            <a:off x="6231600" y="3356039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7" type="subTitle"/>
          </p:nvPr>
        </p:nvSpPr>
        <p:spPr>
          <a:xfrm>
            <a:off x="720000" y="1336275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8" type="subTitle"/>
          </p:nvPr>
        </p:nvSpPr>
        <p:spPr>
          <a:xfrm>
            <a:off x="3475801" y="1336275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9" type="subTitle"/>
          </p:nvPr>
        </p:nvSpPr>
        <p:spPr>
          <a:xfrm>
            <a:off x="6231600" y="1336275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13" type="subTitle"/>
          </p:nvPr>
        </p:nvSpPr>
        <p:spPr>
          <a:xfrm>
            <a:off x="720000" y="3063352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14" type="subTitle"/>
          </p:nvPr>
        </p:nvSpPr>
        <p:spPr>
          <a:xfrm>
            <a:off x="3475801" y="3063352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15" type="subTitle"/>
          </p:nvPr>
        </p:nvSpPr>
        <p:spPr>
          <a:xfrm>
            <a:off x="6231600" y="3063352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-407475" y="445025"/>
            <a:ext cx="9723200" cy="4734375"/>
            <a:chOff x="-407475" y="445025"/>
            <a:chExt cx="9723200" cy="4734375"/>
          </a:xfrm>
        </p:grpSpPr>
        <p:grpSp>
          <p:nvGrpSpPr>
            <p:cNvPr id="236" name="Google Shape;236;p23"/>
            <p:cNvGrpSpPr/>
            <p:nvPr/>
          </p:nvGrpSpPr>
          <p:grpSpPr>
            <a:xfrm>
              <a:off x="-407475" y="445025"/>
              <a:ext cx="9320625" cy="4734375"/>
              <a:chOff x="-407475" y="445025"/>
              <a:chExt cx="9320625" cy="4734375"/>
            </a:xfrm>
          </p:grpSpPr>
          <p:sp>
            <p:nvSpPr>
              <p:cNvPr id="237" name="Google Shape;237;p23"/>
              <p:cNvSpPr/>
              <p:nvPr/>
            </p:nvSpPr>
            <p:spPr>
              <a:xfrm>
                <a:off x="-407475" y="4105400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-135075" y="629625"/>
                <a:ext cx="801600" cy="8016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340850" y="445025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8665650" y="4604000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" name="Google Shape;241;p23"/>
            <p:cNvSpPr/>
            <p:nvPr/>
          </p:nvSpPr>
          <p:spPr>
            <a:xfrm>
              <a:off x="8514125" y="15435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3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23"/>
          <p:cNvSpPr txBox="1"/>
          <p:nvPr>
            <p:ph idx="1" type="subTitle"/>
          </p:nvPr>
        </p:nvSpPr>
        <p:spPr>
          <a:xfrm>
            <a:off x="2223600" y="1338809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/>
          <p:nvPr>
            <p:ph idx="3" type="subTitle"/>
          </p:nvPr>
        </p:nvSpPr>
        <p:spPr>
          <a:xfrm>
            <a:off x="2223600" y="2690996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/>
          <p:nvPr>
            <p:ph idx="5" type="subTitle"/>
          </p:nvPr>
        </p:nvSpPr>
        <p:spPr>
          <a:xfrm>
            <a:off x="2223600" y="4043183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-134675" y="308975"/>
            <a:ext cx="9758900" cy="4600850"/>
            <a:chOff x="-134675" y="308975"/>
            <a:chExt cx="9758900" cy="4600850"/>
          </a:xfrm>
        </p:grpSpPr>
        <p:sp>
          <p:nvSpPr>
            <p:cNvPr id="251" name="Google Shape;251;p24"/>
            <p:cNvSpPr/>
            <p:nvPr/>
          </p:nvSpPr>
          <p:spPr>
            <a:xfrm>
              <a:off x="8550225" y="948550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-134675" y="30897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465875" y="4662325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212250" y="4537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5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259" name="Google Shape;259;p25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5"/>
          <p:cNvSpPr txBox="1"/>
          <p:nvPr>
            <p:ph type="title"/>
          </p:nvPr>
        </p:nvSpPr>
        <p:spPr>
          <a:xfrm>
            <a:off x="71321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3" name="Google Shape;263;p25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25"/>
          <p:cNvSpPr txBox="1"/>
          <p:nvPr/>
        </p:nvSpPr>
        <p:spPr>
          <a:xfrm>
            <a:off x="713225" y="373887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6"/>
          <p:cNvGrpSpPr/>
          <p:nvPr/>
        </p:nvGrpSpPr>
        <p:grpSpPr>
          <a:xfrm>
            <a:off x="-235200" y="308975"/>
            <a:ext cx="9859425" cy="4939950"/>
            <a:chOff x="-235200" y="308975"/>
            <a:chExt cx="9859425" cy="4939950"/>
          </a:xfrm>
        </p:grpSpPr>
        <p:sp>
          <p:nvSpPr>
            <p:cNvPr id="268" name="Google Shape;268;p26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235200" y="2032375"/>
              <a:ext cx="955200" cy="955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275" name="Google Shape;275;p27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653400" y="308975"/>
            <a:ext cx="10239917" cy="4600700"/>
            <a:chOff x="-653400" y="308975"/>
            <a:chExt cx="10239917" cy="4600700"/>
          </a:xfrm>
        </p:grpSpPr>
        <p:sp>
          <p:nvSpPr>
            <p:cNvPr id="28" name="Google Shape;28;p4"/>
            <p:cNvSpPr/>
            <p:nvPr/>
          </p:nvSpPr>
          <p:spPr>
            <a:xfrm>
              <a:off x="-653400" y="1302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399117" y="308975"/>
              <a:ext cx="1187400" cy="11874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1"/>
            <a:ext cx="77040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37" name="Google Shape;37;p5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5055246" y="360851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1583154" y="360851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5055246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1583154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-501000" y="308975"/>
            <a:ext cx="10038250" cy="4600700"/>
            <a:chOff x="-501000" y="308975"/>
            <a:chExt cx="10038250" cy="4600700"/>
          </a:xfrm>
        </p:grpSpPr>
        <p:sp>
          <p:nvSpPr>
            <p:cNvPr id="50" name="Google Shape;50;p6"/>
            <p:cNvSpPr/>
            <p:nvPr/>
          </p:nvSpPr>
          <p:spPr>
            <a:xfrm>
              <a:off x="-501000" y="1302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8349850" y="308975"/>
              <a:ext cx="1187400" cy="11874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-353525" y="274325"/>
            <a:ext cx="9977750" cy="4635350"/>
            <a:chOff x="-353525" y="274325"/>
            <a:chExt cx="9977750" cy="4635350"/>
          </a:xfrm>
        </p:grpSpPr>
        <p:sp>
          <p:nvSpPr>
            <p:cNvPr id="57" name="Google Shape;57;p7"/>
            <p:cNvSpPr/>
            <p:nvPr/>
          </p:nvSpPr>
          <p:spPr>
            <a:xfrm>
              <a:off x="8550225" y="37140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-353525" y="3750700"/>
              <a:ext cx="1020300" cy="10203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8107875" y="27432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720000" y="1700300"/>
            <a:ext cx="4294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86400" y="868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-200350" y="125650"/>
            <a:ext cx="9604150" cy="5103200"/>
            <a:chOff x="-200350" y="125650"/>
            <a:chExt cx="9604150" cy="5103200"/>
          </a:xfrm>
        </p:grpSpPr>
        <p:sp>
          <p:nvSpPr>
            <p:cNvPr id="66" name="Google Shape;66;p8"/>
            <p:cNvSpPr/>
            <p:nvPr/>
          </p:nvSpPr>
          <p:spPr>
            <a:xfrm>
              <a:off x="8329800" y="415485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-200350" y="125650"/>
              <a:ext cx="1369500" cy="13695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8655375" y="3385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430775" y="573200"/>
              <a:ext cx="266400" cy="2664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713225" y="1601175"/>
            <a:ext cx="4642800" cy="19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-501000" y="-145250"/>
            <a:ext cx="10120150" cy="4766250"/>
            <a:chOff x="-501000" y="-145250"/>
            <a:chExt cx="10120150" cy="4766250"/>
          </a:xfrm>
        </p:grpSpPr>
        <p:sp>
          <p:nvSpPr>
            <p:cNvPr id="74" name="Google Shape;74;p9"/>
            <p:cNvSpPr/>
            <p:nvPr/>
          </p:nvSpPr>
          <p:spPr>
            <a:xfrm>
              <a:off x="-501000" y="35470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8249650" y="-145250"/>
              <a:ext cx="1369500" cy="13695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65275" y="4390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79650" y="6400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9"/>
          <p:cNvSpPr txBox="1"/>
          <p:nvPr>
            <p:ph type="title"/>
          </p:nvPr>
        </p:nvSpPr>
        <p:spPr>
          <a:xfrm>
            <a:off x="713225" y="1449950"/>
            <a:ext cx="5118000" cy="12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13225" y="3013925"/>
            <a:ext cx="51180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720000" y="4101850"/>
            <a:ext cx="7704000" cy="39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youtu.be/IRyt7JHjpg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629775" y="3353000"/>
            <a:ext cx="4098000" cy="566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type="ctrTitle"/>
          </p:nvPr>
        </p:nvSpPr>
        <p:spPr>
          <a:xfrm>
            <a:off x="713225" y="1084075"/>
            <a:ext cx="4270500" cy="21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Kodi: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Concrete Architecture</a:t>
            </a:r>
            <a:endParaRPr sz="4800"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91" name="Google Shape;291;p31"/>
          <p:cNvSpPr txBox="1"/>
          <p:nvPr>
            <p:ph idx="1" type="subTitle"/>
          </p:nvPr>
        </p:nvSpPr>
        <p:spPr>
          <a:xfrm>
            <a:off x="799475" y="3428875"/>
            <a:ext cx="40980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Mahir Khandokar</a:t>
            </a:r>
            <a:endParaRPr/>
          </a:p>
        </p:txBody>
      </p:sp>
      <p:grpSp>
        <p:nvGrpSpPr>
          <p:cNvPr id="292" name="Google Shape;292;p31"/>
          <p:cNvGrpSpPr/>
          <p:nvPr/>
        </p:nvGrpSpPr>
        <p:grpSpPr>
          <a:xfrm>
            <a:off x="7683750" y="353725"/>
            <a:ext cx="1233651" cy="1275976"/>
            <a:chOff x="7683750" y="353725"/>
            <a:chExt cx="1233651" cy="1275976"/>
          </a:xfrm>
        </p:grpSpPr>
        <p:sp>
          <p:nvSpPr>
            <p:cNvPr id="293" name="Google Shape;293;p31"/>
            <p:cNvSpPr/>
            <p:nvPr/>
          </p:nvSpPr>
          <p:spPr>
            <a:xfrm>
              <a:off x="8580994" y="580155"/>
              <a:ext cx="228069" cy="228190"/>
            </a:xfrm>
            <a:custGeom>
              <a:rect b="b" l="l" r="r" t="t"/>
              <a:pathLst>
                <a:path extrusionOk="0" h="3768" w="3766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7819039" y="849218"/>
              <a:ext cx="61" cy="72188"/>
            </a:xfrm>
            <a:custGeom>
              <a:rect b="b" l="l" r="r" t="t"/>
              <a:pathLst>
                <a:path extrusionOk="0" h="1192" w="1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7812499" y="842677"/>
              <a:ext cx="13202" cy="85390"/>
            </a:xfrm>
            <a:custGeom>
              <a:rect b="b" l="l" r="r" t="t"/>
              <a:pathLst>
                <a:path extrusionOk="0" h="1410" w="218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819039" y="1034588"/>
              <a:ext cx="61" cy="72248"/>
            </a:xfrm>
            <a:custGeom>
              <a:rect b="b" l="l" r="r" t="t"/>
              <a:pathLst>
                <a:path extrusionOk="0" h="1193" w="1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7812499" y="1028048"/>
              <a:ext cx="13202" cy="85268"/>
            </a:xfrm>
            <a:custGeom>
              <a:rect b="b" l="l" r="r" t="t"/>
              <a:pathLst>
                <a:path extrusionOk="0" h="1408" w="218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875662" y="978026"/>
              <a:ext cx="72309" cy="61"/>
            </a:xfrm>
            <a:custGeom>
              <a:rect b="b" l="l" r="r" t="t"/>
              <a:pathLst>
                <a:path extrusionOk="0" h="1" w="1194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869121" y="971486"/>
              <a:ext cx="85390" cy="13142"/>
            </a:xfrm>
            <a:custGeom>
              <a:rect b="b" l="l" r="r" t="t"/>
              <a:pathLst>
                <a:path extrusionOk="0" h="217" w="141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690290" y="978026"/>
              <a:ext cx="72248" cy="61"/>
            </a:xfrm>
            <a:custGeom>
              <a:rect b="b" l="l" r="r" t="t"/>
              <a:pathLst>
                <a:path extrusionOk="0" h="1" w="1193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83750" y="971486"/>
              <a:ext cx="85329" cy="13142"/>
            </a:xfrm>
            <a:custGeom>
              <a:rect b="b" l="l" r="r" t="t"/>
              <a:pathLst>
                <a:path extrusionOk="0" h="217" w="1409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727958" y="1017995"/>
              <a:ext cx="51113" cy="51113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720812" y="1011576"/>
              <a:ext cx="65344" cy="64012"/>
            </a:xfrm>
            <a:custGeom>
              <a:rect b="b" l="l" r="r" t="t"/>
              <a:pathLst>
                <a:path extrusionOk="0" h="1057" w="1079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859069" y="886946"/>
              <a:ext cx="51173" cy="50992"/>
            </a:xfrm>
            <a:custGeom>
              <a:rect b="b" l="l" r="r" t="t"/>
              <a:pathLst>
                <a:path extrusionOk="0" h="842" w="845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851983" y="880526"/>
              <a:ext cx="65284" cy="64012"/>
            </a:xfrm>
            <a:custGeom>
              <a:rect b="b" l="l" r="r" t="t"/>
              <a:pathLst>
                <a:path extrusionOk="0" h="1057" w="1078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727958" y="886946"/>
              <a:ext cx="51113" cy="50992"/>
            </a:xfrm>
            <a:custGeom>
              <a:rect b="b" l="l" r="r" t="t"/>
              <a:pathLst>
                <a:path extrusionOk="0" h="842" w="844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720812" y="880526"/>
              <a:ext cx="65344" cy="64012"/>
            </a:xfrm>
            <a:custGeom>
              <a:rect b="b" l="l" r="r" t="t"/>
              <a:pathLst>
                <a:path extrusionOk="0" h="1057" w="1079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859069" y="1017995"/>
              <a:ext cx="51173" cy="51113"/>
            </a:xfrm>
            <a:custGeom>
              <a:rect b="b" l="l" r="r" t="t"/>
              <a:pathLst>
                <a:path extrusionOk="0" h="844" w="845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851983" y="1011576"/>
              <a:ext cx="65284" cy="64012"/>
            </a:xfrm>
            <a:custGeom>
              <a:rect b="b" l="l" r="r" t="t"/>
              <a:pathLst>
                <a:path extrusionOk="0" h="1057" w="1078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863611" y="353725"/>
              <a:ext cx="101559" cy="101559"/>
            </a:xfrm>
            <a:custGeom>
              <a:rect b="b" l="l" r="r" t="t"/>
              <a:pathLst>
                <a:path extrusionOk="0" h="1677" w="1677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8140971" y="766555"/>
              <a:ext cx="64799" cy="64799"/>
            </a:xfrm>
            <a:custGeom>
              <a:rect b="b" l="l" r="r" t="t"/>
              <a:pathLst>
                <a:path extrusionOk="0" h="1070" w="107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8150600" y="1130453"/>
              <a:ext cx="187373" cy="187433"/>
            </a:xfrm>
            <a:custGeom>
              <a:rect b="b" l="l" r="r" t="t"/>
              <a:pathLst>
                <a:path extrusionOk="0" h="3095" w="3094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8806213" y="1412718"/>
              <a:ext cx="61" cy="59409"/>
            </a:xfrm>
            <a:custGeom>
              <a:rect b="b" l="l" r="r" t="t"/>
              <a:pathLst>
                <a:path extrusionOk="0" h="981" w="1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8800884" y="1407388"/>
              <a:ext cx="10719" cy="70068"/>
            </a:xfrm>
            <a:custGeom>
              <a:rect b="b" l="l" r="r" t="t"/>
              <a:pathLst>
                <a:path extrusionOk="0" h="1157" w="177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8806213" y="1565023"/>
              <a:ext cx="61" cy="59349"/>
            </a:xfrm>
            <a:custGeom>
              <a:rect b="b" l="l" r="r" t="t"/>
              <a:pathLst>
                <a:path extrusionOk="0" h="980" w="1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8800884" y="1559633"/>
              <a:ext cx="10719" cy="70068"/>
            </a:xfrm>
            <a:custGeom>
              <a:rect b="b" l="l" r="r" t="t"/>
              <a:pathLst>
                <a:path extrusionOk="0" h="1157" w="177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8852662" y="1518575"/>
              <a:ext cx="59349" cy="61"/>
            </a:xfrm>
            <a:custGeom>
              <a:rect b="b" l="l" r="r" t="t"/>
              <a:pathLst>
                <a:path extrusionOk="0" h="1" w="98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8847273" y="1513185"/>
              <a:ext cx="70128" cy="10780"/>
            </a:xfrm>
            <a:custGeom>
              <a:rect b="b" l="l" r="r" t="t"/>
              <a:pathLst>
                <a:path extrusionOk="0" h="178" w="1158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8700417" y="1518575"/>
              <a:ext cx="59349" cy="61"/>
            </a:xfrm>
            <a:custGeom>
              <a:rect b="b" l="l" r="r" t="t"/>
              <a:pathLst>
                <a:path extrusionOk="0" h="1" w="98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8695087" y="1513185"/>
              <a:ext cx="70007" cy="10780"/>
            </a:xfrm>
            <a:custGeom>
              <a:rect b="b" l="l" r="r" t="t"/>
              <a:pathLst>
                <a:path extrusionOk="0" h="178" w="1156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731423" y="1551397"/>
              <a:ext cx="41908" cy="42029"/>
            </a:xfrm>
            <a:custGeom>
              <a:rect b="b" l="l" r="r" t="t"/>
              <a:pathLst>
                <a:path extrusionOk="0" h="694" w="692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725549" y="1545947"/>
              <a:ext cx="53838" cy="52808"/>
            </a:xfrm>
            <a:custGeom>
              <a:rect b="b" l="l" r="r" t="t"/>
              <a:pathLst>
                <a:path extrusionOk="0" h="872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8839036" y="1443784"/>
              <a:ext cx="42029" cy="41908"/>
            </a:xfrm>
            <a:custGeom>
              <a:rect b="b" l="l" r="r" t="t"/>
              <a:pathLst>
                <a:path extrusionOk="0" h="692" w="694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8833162" y="1438273"/>
              <a:ext cx="53838" cy="52748"/>
            </a:xfrm>
            <a:custGeom>
              <a:rect b="b" l="l" r="r" t="t"/>
              <a:pathLst>
                <a:path extrusionOk="0" h="871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8731423" y="1443784"/>
              <a:ext cx="41908" cy="41908"/>
            </a:xfrm>
            <a:custGeom>
              <a:rect b="b" l="l" r="r" t="t"/>
              <a:pathLst>
                <a:path extrusionOk="0" h="692" w="692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8725428" y="1438334"/>
              <a:ext cx="53777" cy="52687"/>
            </a:xfrm>
            <a:custGeom>
              <a:rect b="b" l="l" r="r" t="t"/>
              <a:pathLst>
                <a:path extrusionOk="0" h="870" w="888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8839036" y="1551397"/>
              <a:ext cx="42029" cy="42029"/>
            </a:xfrm>
            <a:custGeom>
              <a:rect b="b" l="l" r="r" t="t"/>
              <a:pathLst>
                <a:path extrusionOk="0" h="694" w="694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8833162" y="1546068"/>
              <a:ext cx="53777" cy="52687"/>
            </a:xfrm>
            <a:custGeom>
              <a:rect b="b" l="l" r="r" t="t"/>
              <a:pathLst>
                <a:path extrusionOk="0" h="870" w="888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1"/>
          <p:cNvSpPr/>
          <p:nvPr/>
        </p:nvSpPr>
        <p:spPr>
          <a:xfrm>
            <a:off x="5602925" y="1053575"/>
            <a:ext cx="170700" cy="170700"/>
          </a:xfrm>
          <a:prstGeom prst="star4">
            <a:avLst>
              <a:gd fmla="val 2024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925" y="1444325"/>
            <a:ext cx="2332875" cy="2332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1" name="Google Shape;331;p31"/>
          <p:cNvSpPr txBox="1"/>
          <p:nvPr/>
        </p:nvSpPr>
        <p:spPr>
          <a:xfrm>
            <a:off x="713225" y="4034575"/>
            <a:ext cx="38844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Video: </a:t>
            </a:r>
            <a:r>
              <a:rPr lang="en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https://youtu.be/IRyt7JHjpgY</a:t>
            </a:r>
            <a:endParaRPr u="sng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/>
          <p:nvPr>
            <p:ph type="title"/>
          </p:nvPr>
        </p:nvSpPr>
        <p:spPr>
          <a:xfrm>
            <a:off x="720000" y="340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Level Subsystem: Player Core Module</a:t>
            </a:r>
            <a:endParaRPr/>
          </a:p>
        </p:txBody>
      </p:sp>
      <p:sp>
        <p:nvSpPr>
          <p:cNvPr id="418" name="Google Shape;418;p40"/>
          <p:cNvSpPr txBox="1"/>
          <p:nvPr/>
        </p:nvSpPr>
        <p:spPr>
          <a:xfrm>
            <a:off x="589500" y="1472525"/>
            <a:ext cx="57999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Concrete Architecture Overview:</a:t>
            </a:r>
            <a:endParaRPr b="1"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Player Core Module manages media playback.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Subsystems contribute to the playback pipeline.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Subsystems:</a:t>
            </a:r>
            <a:endParaRPr b="1"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External Player: Integrates with external players.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Audio Player: Manages audio playback, decoding, and synchronization.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Video Player: Handles video playback, decoding, and rendering.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Retro Player: Specialized for retro gaming.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Rendering: Manages audio, video, and graphics rendering.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Player Core General: Houses general functionalities.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 b="1778" l="54528" r="27574" t="66512"/>
          <a:stretch/>
        </p:blipFill>
        <p:spPr>
          <a:xfrm>
            <a:off x="6596250" y="1472525"/>
            <a:ext cx="1788524" cy="2198472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 txBox="1"/>
          <p:nvPr/>
        </p:nvSpPr>
        <p:spPr>
          <a:xfrm>
            <a:off x="6389388" y="3700100"/>
            <a:ext cx="260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Figure 3: Player Core Module Conceptual Architecture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>
            <p:ph type="title"/>
          </p:nvPr>
        </p:nvSpPr>
        <p:spPr>
          <a:xfrm>
            <a:off x="720000" y="340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Level Subsystem: Player Core Module (Continued)</a:t>
            </a:r>
            <a:endParaRPr/>
          </a:p>
        </p:txBody>
      </p:sp>
      <p:sp>
        <p:nvSpPr>
          <p:cNvPr id="426" name="Google Shape;426;p41"/>
          <p:cNvSpPr txBox="1"/>
          <p:nvPr/>
        </p:nvSpPr>
        <p:spPr>
          <a:xfrm>
            <a:off x="582725" y="1465750"/>
            <a:ext cx="43338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Unexpected </a:t>
            </a: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Dependencies:</a:t>
            </a:r>
            <a:endParaRPr b="1"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RetroPlayer (Player Core) -&gt; Views (Data Layer):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Fetches files from online game repositories.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Audio (Player Core) -&gt; utils (Common Libraries):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Heavy dependencies for logging and communication.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VideoPlayer (Player Core) -&gt; utils (Common Libraries):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Significant dependency for handling and extracting video stream details.</a:t>
            </a:r>
            <a:endParaRPr b="1"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427" name="Google Shape;427;p41"/>
          <p:cNvSpPr txBox="1"/>
          <p:nvPr/>
        </p:nvSpPr>
        <p:spPr>
          <a:xfrm>
            <a:off x="5024800" y="3703925"/>
            <a:ext cx="387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Figure 4: Dependency graph for Player Core Module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28" name="Google Shape;4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038" y="1325459"/>
            <a:ext cx="3242525" cy="23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434" name="Google Shape;434;p42"/>
          <p:cNvSpPr txBox="1"/>
          <p:nvPr/>
        </p:nvSpPr>
        <p:spPr>
          <a:xfrm>
            <a:off x="720000" y="1148850"/>
            <a:ext cx="74958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Concurrency in Kodi:</a:t>
            </a:r>
            <a:endParaRPr b="1"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Performs multiple tasks simultaneously for enhanced performance.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Player Core Module utilizes extensive multithreading for media playback.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Example:</a:t>
            </a:r>
            <a:endParaRPr b="1"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Audio and Video player subsystems operate concurrently for synchronized playback.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Background Tasks:</a:t>
            </a:r>
            <a:endParaRPr b="1"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Handles concurrent background tasks like media library updates.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Maintains user experience by running tasks seamlessly during interaction or playback.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How?</a:t>
            </a:r>
            <a:endParaRPr b="1"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Common Libraries promotes code reuse and efficient resource 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distribution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/>
          <p:nvPr>
            <p:ph type="title"/>
          </p:nvPr>
        </p:nvSpPr>
        <p:spPr>
          <a:xfrm>
            <a:off x="720000" y="363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Media Playback</a:t>
            </a:r>
            <a:endParaRPr/>
          </a:p>
        </p:txBody>
      </p:sp>
      <p:sp>
        <p:nvSpPr>
          <p:cNvPr id="440" name="Google Shape;440;p43"/>
          <p:cNvSpPr txBox="1"/>
          <p:nvPr/>
        </p:nvSpPr>
        <p:spPr>
          <a:xfrm>
            <a:off x="720000" y="936650"/>
            <a:ext cx="5128500" cy="4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Sequence diagram adjusted based on concrete architecture insights.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Divergences identified in the User Input to Player Core Module flow.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Steps: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 input selects media.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Check in Client Layer's windowing directory identifies platform.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Client Layer updates GUI settings for Kodi visuals.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Request and return video settings for proper media display.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Retrieve media files from Data Layer's filesystem directory.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Codecs in VideoPlayer subsystem decode media.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Rendering occurs through two-way dependency with VideoPlayer.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Media is ready for display and user enjoyment.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41" name="Google Shape;441;p43"/>
          <p:cNvPicPr preferRelativeResize="0"/>
          <p:nvPr/>
        </p:nvPicPr>
        <p:blipFill rotWithShape="1">
          <a:blip r:embed="rId3">
            <a:alphaModFix/>
          </a:blip>
          <a:srcRect b="69" l="0" r="0" t="59"/>
          <a:stretch/>
        </p:blipFill>
        <p:spPr>
          <a:xfrm>
            <a:off x="5738450" y="2277925"/>
            <a:ext cx="3247625" cy="18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3"/>
          <p:cNvSpPr txBox="1"/>
          <p:nvPr/>
        </p:nvSpPr>
        <p:spPr>
          <a:xfrm>
            <a:off x="5777475" y="4234000"/>
            <a:ext cx="306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Figure 5: Sequence Diagram for Media Playback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43" name="Google Shape;4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012" y="1497100"/>
            <a:ext cx="3074713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3"/>
          <p:cNvSpPr txBox="1"/>
          <p:nvPr/>
        </p:nvSpPr>
        <p:spPr>
          <a:xfrm>
            <a:off x="5636425" y="1260000"/>
            <a:ext cx="77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Legend:</a:t>
            </a:r>
            <a:endParaRPr sz="1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and Limitations</a:t>
            </a:r>
            <a:endParaRPr/>
          </a:p>
        </p:txBody>
      </p:sp>
      <p:sp>
        <p:nvSpPr>
          <p:cNvPr id="450" name="Google Shape;450;p44"/>
          <p:cNvSpPr txBox="1"/>
          <p:nvPr>
            <p:ph idx="4294967295" type="subTitle"/>
          </p:nvPr>
        </p:nvSpPr>
        <p:spPr>
          <a:xfrm>
            <a:off x="964050" y="1102975"/>
            <a:ext cx="72888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Analysis Key Points:</a:t>
            </a:r>
            <a:endParaRPr b="1"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○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Reflection analysis crucial for aligning architectures in Kodi.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Flexibility in Derivation:</a:t>
            </a:r>
            <a:endParaRPr b="1"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○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Adjustments needed for proposed architecture and source code alignment.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Dependency Diagrams' Role:</a:t>
            </a:r>
            <a:endParaRPr b="1"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○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Visualized subsystem relationships and dependencies for concrete architecture.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Limitations:</a:t>
            </a:r>
            <a:endParaRPr b="1"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○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Possible inaccuracies due to incomplete or inaccurate conceptual understanding.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○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Challenge in grasping dynamic runtime behaviors through static analysis.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Valuable Insights:</a:t>
            </a:r>
            <a:endParaRPr b="1"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○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Despite limitations, gained valuable lessons for future software system analyses.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56" name="Google Shape;456;p45"/>
          <p:cNvSpPr txBox="1"/>
          <p:nvPr>
            <p:ph idx="2" type="subTitle"/>
          </p:nvPr>
        </p:nvSpPr>
        <p:spPr>
          <a:xfrm>
            <a:off x="964050" y="1026775"/>
            <a:ext cx="72888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Analysis Overview: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Examined Kodi’s concrete architecture for a thorough understanding.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Flexibility Lesson: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Identified unexpected dependencies, highlighting the need for adaptability.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Key Takeaways: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Stressed the importance of reflection analysis and flexible derivation.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Significance of dependency diagrams in analysis.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Acknowledged limitations: 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Incomplete conceptual understanding, reliance on static analysis.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Insights Gain: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Despite limits, gained valuable insights for a deeper understanding of Kodi’s architecture.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/>
        </p:nvSpPr>
        <p:spPr>
          <a:xfrm>
            <a:off x="1759650" y="1448700"/>
            <a:ext cx="56247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Thanks For Listening!</a:t>
            </a:r>
            <a:endParaRPr sz="6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720000" y="384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 Roles</a:t>
            </a:r>
            <a:endParaRPr/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720000" y="1056532"/>
            <a:ext cx="77040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Aidan Gardner (Team Leader)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Provided content within the report, outlining the architecture of Kodi and assisted with the report’s overall formatting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Mahir Khandokar (Presenter)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Created the presentation slides, script, video, and did the voiceover for the presentation 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Gavin Chin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?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Daniel Garami (Presenter)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Provided reviewal, diagrams and main additions to the report, as well as maintained consistent formatting across diagrams and text. 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Additionally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, helped review and modify the slides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Barkev Keyork Sarkis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?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Adrian Putz-Preyra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Nothing 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rtel Sans"/>
                <a:ea typeface="Martel Sans"/>
                <a:cs typeface="Martel Sans"/>
                <a:sym typeface="Martel Sans"/>
              </a:rPr>
              <a:t>  </a:t>
            </a:r>
            <a:endParaRPr sz="16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/>
          <p:nvPr/>
        </p:nvSpPr>
        <p:spPr>
          <a:xfrm>
            <a:off x="6917538" y="972963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744988" y="2497588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773263" y="972963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2686300" y="972963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4745100" y="972963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"/>
          <p:cNvSpPr txBox="1"/>
          <p:nvPr>
            <p:ph type="title"/>
          </p:nvPr>
        </p:nvSpPr>
        <p:spPr>
          <a:xfrm>
            <a:off x="720000" y="26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8" name="Google Shape;348;p33"/>
          <p:cNvSpPr txBox="1"/>
          <p:nvPr>
            <p:ph idx="2" type="title"/>
          </p:nvPr>
        </p:nvSpPr>
        <p:spPr>
          <a:xfrm>
            <a:off x="773225" y="1069563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9" name="Google Shape;349;p33"/>
          <p:cNvSpPr txBox="1"/>
          <p:nvPr>
            <p:ph idx="3" type="title"/>
          </p:nvPr>
        </p:nvSpPr>
        <p:spPr>
          <a:xfrm>
            <a:off x="6917500" y="1069563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" name="Google Shape;350;p33"/>
          <p:cNvSpPr txBox="1"/>
          <p:nvPr>
            <p:ph idx="4" type="title"/>
          </p:nvPr>
        </p:nvSpPr>
        <p:spPr>
          <a:xfrm>
            <a:off x="2686190" y="1069563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1" name="Google Shape;351;p33"/>
          <p:cNvSpPr txBox="1"/>
          <p:nvPr>
            <p:ph idx="5" type="title"/>
          </p:nvPr>
        </p:nvSpPr>
        <p:spPr>
          <a:xfrm>
            <a:off x="744877" y="2594187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2" name="Google Shape;352;p33"/>
          <p:cNvSpPr txBox="1"/>
          <p:nvPr>
            <p:ph idx="6" type="title"/>
          </p:nvPr>
        </p:nvSpPr>
        <p:spPr>
          <a:xfrm>
            <a:off x="4745138" y="1069563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2672300" y="2467163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 txBox="1"/>
          <p:nvPr>
            <p:ph idx="7" type="title"/>
          </p:nvPr>
        </p:nvSpPr>
        <p:spPr>
          <a:xfrm>
            <a:off x="2672338" y="2563762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5" name="Google Shape;355;p33"/>
          <p:cNvSpPr txBox="1"/>
          <p:nvPr>
            <p:ph idx="1" type="subTitle"/>
          </p:nvPr>
        </p:nvSpPr>
        <p:spPr>
          <a:xfrm>
            <a:off x="372425" y="1517175"/>
            <a:ext cx="1965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Derivation Process </a:t>
            </a:r>
            <a:endParaRPr sz="1600"/>
          </a:p>
        </p:txBody>
      </p:sp>
      <p:sp>
        <p:nvSpPr>
          <p:cNvPr id="356" name="Google Shape;356;p33"/>
          <p:cNvSpPr txBox="1"/>
          <p:nvPr>
            <p:ph idx="8" type="subTitle"/>
          </p:nvPr>
        </p:nvSpPr>
        <p:spPr>
          <a:xfrm>
            <a:off x="2299775" y="1538638"/>
            <a:ext cx="19653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Conceptual Architecture</a:t>
            </a:r>
            <a:endParaRPr sz="1600"/>
          </a:p>
        </p:txBody>
      </p:sp>
      <p:sp>
        <p:nvSpPr>
          <p:cNvPr id="357" name="Google Shape;357;p33"/>
          <p:cNvSpPr txBox="1"/>
          <p:nvPr>
            <p:ph idx="9" type="subTitle"/>
          </p:nvPr>
        </p:nvSpPr>
        <p:spPr>
          <a:xfrm>
            <a:off x="4138475" y="1517179"/>
            <a:ext cx="2376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High-Level Concrete Architecture</a:t>
            </a:r>
            <a:endParaRPr sz="1600"/>
          </a:p>
        </p:txBody>
      </p:sp>
      <p:sp>
        <p:nvSpPr>
          <p:cNvPr id="358" name="Google Shape;358;p33"/>
          <p:cNvSpPr txBox="1"/>
          <p:nvPr>
            <p:ph idx="13" type="subTitle"/>
          </p:nvPr>
        </p:nvSpPr>
        <p:spPr>
          <a:xfrm>
            <a:off x="6580650" y="1517175"/>
            <a:ext cx="18375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Reflexion Analysis</a:t>
            </a:r>
            <a:endParaRPr sz="1600"/>
          </a:p>
        </p:txBody>
      </p:sp>
      <p:sp>
        <p:nvSpPr>
          <p:cNvPr id="359" name="Google Shape;359;p33"/>
          <p:cNvSpPr txBox="1"/>
          <p:nvPr>
            <p:ph idx="14" type="subTitle"/>
          </p:nvPr>
        </p:nvSpPr>
        <p:spPr>
          <a:xfrm>
            <a:off x="584713" y="3063338"/>
            <a:ext cx="15129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2nd Level Subsystem</a:t>
            </a:r>
            <a:endParaRPr sz="1600"/>
          </a:p>
        </p:txBody>
      </p:sp>
      <p:sp>
        <p:nvSpPr>
          <p:cNvPr id="360" name="Google Shape;360;p33"/>
          <p:cNvSpPr txBox="1"/>
          <p:nvPr>
            <p:ph idx="15" type="subTitle"/>
          </p:nvPr>
        </p:nvSpPr>
        <p:spPr>
          <a:xfrm>
            <a:off x="2271563" y="3032913"/>
            <a:ext cx="1965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Concurrency</a:t>
            </a:r>
            <a:endParaRPr sz="1600"/>
          </a:p>
        </p:txBody>
      </p:sp>
      <p:sp>
        <p:nvSpPr>
          <p:cNvPr id="361" name="Google Shape;361;p33"/>
          <p:cNvSpPr/>
          <p:nvPr/>
        </p:nvSpPr>
        <p:spPr>
          <a:xfrm>
            <a:off x="4731113" y="2472738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 txBox="1"/>
          <p:nvPr>
            <p:ph idx="3" type="title"/>
          </p:nvPr>
        </p:nvSpPr>
        <p:spPr>
          <a:xfrm>
            <a:off x="4731075" y="2569338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63" name="Google Shape;363;p33"/>
          <p:cNvSpPr txBox="1"/>
          <p:nvPr>
            <p:ph idx="13" type="subTitle"/>
          </p:nvPr>
        </p:nvSpPr>
        <p:spPr>
          <a:xfrm>
            <a:off x="4637000" y="3032925"/>
            <a:ext cx="1380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Case</a:t>
            </a:r>
            <a:endParaRPr sz="1600"/>
          </a:p>
        </p:txBody>
      </p:sp>
      <p:sp>
        <p:nvSpPr>
          <p:cNvPr id="364" name="Google Shape;364;p33"/>
          <p:cNvSpPr/>
          <p:nvPr/>
        </p:nvSpPr>
        <p:spPr>
          <a:xfrm>
            <a:off x="6903588" y="2472738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 txBox="1"/>
          <p:nvPr>
            <p:ph idx="3" type="title"/>
          </p:nvPr>
        </p:nvSpPr>
        <p:spPr>
          <a:xfrm>
            <a:off x="6903550" y="2569338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66" name="Google Shape;366;p33"/>
          <p:cNvSpPr txBox="1"/>
          <p:nvPr>
            <p:ph idx="13" type="subTitle"/>
          </p:nvPr>
        </p:nvSpPr>
        <p:spPr>
          <a:xfrm>
            <a:off x="6553638" y="3032913"/>
            <a:ext cx="1863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Lessons Learned and Limitations</a:t>
            </a:r>
            <a:endParaRPr sz="1600"/>
          </a:p>
        </p:txBody>
      </p:sp>
      <p:sp>
        <p:nvSpPr>
          <p:cNvPr id="367" name="Google Shape;367;p33"/>
          <p:cNvSpPr/>
          <p:nvPr/>
        </p:nvSpPr>
        <p:spPr>
          <a:xfrm>
            <a:off x="3975825" y="3916725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 txBox="1"/>
          <p:nvPr>
            <p:ph idx="5" type="title"/>
          </p:nvPr>
        </p:nvSpPr>
        <p:spPr>
          <a:xfrm>
            <a:off x="3975715" y="4013324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369" name="Google Shape;369;p33"/>
          <p:cNvSpPr txBox="1"/>
          <p:nvPr>
            <p:ph idx="14" type="subTitle"/>
          </p:nvPr>
        </p:nvSpPr>
        <p:spPr>
          <a:xfrm>
            <a:off x="3815550" y="4482475"/>
            <a:ext cx="15129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Summary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716550" y="2277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Process</a:t>
            </a:r>
            <a:endParaRPr/>
          </a:p>
        </p:txBody>
      </p:sp>
      <p:sp>
        <p:nvSpPr>
          <p:cNvPr id="375" name="Google Shape;375;p34"/>
          <p:cNvSpPr txBox="1"/>
          <p:nvPr>
            <p:ph idx="1" type="subTitle"/>
          </p:nvPr>
        </p:nvSpPr>
        <p:spPr>
          <a:xfrm>
            <a:off x="716550" y="766625"/>
            <a:ext cx="7047300" cy="4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"/>
              <a:buChar char="●"/>
            </a:pPr>
            <a:r>
              <a:rPr b="1" lang="en" sz="1100">
                <a:latin typeface="Martel Sans"/>
                <a:ea typeface="Martel Sans"/>
                <a:cs typeface="Martel Sans"/>
                <a:sym typeface="Martel Sans"/>
              </a:rPr>
              <a:t>Kodi Architecture Process:</a:t>
            </a:r>
            <a:endParaRPr b="1"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 Light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Used SciTools Understand to develop concrete architecture.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 Light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Imported code, and inspected dependencies, names, and comments.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"/>
              <a:buChar char="●"/>
            </a:pPr>
            <a:r>
              <a:rPr b="1" lang="en" sz="1100">
                <a:latin typeface="Martel Sans"/>
                <a:ea typeface="Martel Sans"/>
                <a:cs typeface="Martel Sans"/>
                <a:sym typeface="Martel Sans"/>
              </a:rPr>
              <a:t>Conceptual Model Alignment:</a:t>
            </a:r>
            <a:endParaRPr b="1"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 Light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Modular, layered structure based on previous analysis.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 Light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Four main layers: Client, Presentation, Business, Data.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"/>
              <a:buChar char="●"/>
            </a:pPr>
            <a:r>
              <a:rPr b="1" lang="en" sz="1100">
                <a:latin typeface="Martel Sans"/>
                <a:ea typeface="Martel Sans"/>
                <a:cs typeface="Martel Sans"/>
                <a:sym typeface="Martel Sans"/>
              </a:rPr>
              <a:t>Code Alignment and Adjustment:</a:t>
            </a:r>
            <a:endParaRPr b="1"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 Light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Mapped files to created conceptual architecture in Understand.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 Light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Created new subsystems for code alignment.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"/>
              <a:buChar char="●"/>
            </a:pPr>
            <a:r>
              <a:rPr b="1" lang="en" sz="1100">
                <a:latin typeface="Martel Sans"/>
                <a:ea typeface="Martel Sans"/>
                <a:cs typeface="Martel Sans"/>
                <a:sym typeface="Martel Sans"/>
              </a:rPr>
              <a:t>Dependency Analysis:</a:t>
            </a:r>
            <a:endParaRPr b="1"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 Light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Generated dependency diagram for concrete architecture.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 Light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Examined unexpected dependencies, adjusted </a:t>
            </a: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architecture</a:t>
            </a: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 accordingly.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"/>
              <a:buChar char="●"/>
            </a:pPr>
            <a:r>
              <a:rPr b="1" lang="en" sz="1100">
                <a:latin typeface="Martel Sans"/>
                <a:ea typeface="Martel Sans"/>
                <a:cs typeface="Martel Sans"/>
                <a:sym typeface="Martel Sans"/>
              </a:rPr>
              <a:t>Optimization Reflection:</a:t>
            </a:r>
            <a:endParaRPr b="1"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 Light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Assessed unexpected dependencies.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 Light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Moved files for the most appropriate subsystem alignment.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"/>
              <a:buChar char="●"/>
            </a:pPr>
            <a:r>
              <a:rPr b="1" lang="en" sz="1100">
                <a:latin typeface="Martel Sans"/>
                <a:ea typeface="Martel Sans"/>
                <a:cs typeface="Martel Sans"/>
                <a:sym typeface="Martel Sans"/>
              </a:rPr>
              <a:t>Alternative Architectures Considered:</a:t>
            </a:r>
            <a:endParaRPr b="1"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Emphasis on modular design, with many two-way dependencies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OOP and Pipe-and-Filter do not follow code </a:t>
            </a: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layout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Repository style may be too expensive for open-source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rtel Sans"/>
              <a:buChar char="○"/>
            </a:pPr>
            <a:r>
              <a:rPr lang="en" sz="1100">
                <a:latin typeface="Martel Sans"/>
                <a:ea typeface="Martel Sans"/>
                <a:cs typeface="Martel Sans"/>
                <a:sym typeface="Martel Sans"/>
              </a:rPr>
              <a:t>Implicit Invocation for add-on and presentation use</a:t>
            </a:r>
            <a:endParaRPr sz="1100"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376" name="Google Shape;3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575" y="1463215"/>
            <a:ext cx="2359649" cy="49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4"/>
          <p:cNvPicPr preferRelativeResize="0"/>
          <p:nvPr/>
        </p:nvPicPr>
        <p:blipFill rotWithShape="1">
          <a:blip r:embed="rId4">
            <a:alphaModFix/>
          </a:blip>
          <a:srcRect b="0" l="0" r="0" t="16742"/>
          <a:stretch/>
        </p:blipFill>
        <p:spPr>
          <a:xfrm>
            <a:off x="6747300" y="2127350"/>
            <a:ext cx="1680150" cy="170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8" name="Google Shape;378;p34"/>
          <p:cNvSpPr txBox="1"/>
          <p:nvPr/>
        </p:nvSpPr>
        <p:spPr>
          <a:xfrm>
            <a:off x="6705825" y="3829950"/>
            <a:ext cx="176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xbmc directory structure</a:t>
            </a:r>
            <a:endParaRPr sz="1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720000" y="296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Architecture</a:t>
            </a:r>
            <a:endParaRPr/>
          </a:p>
        </p:txBody>
      </p:sp>
      <p:sp>
        <p:nvSpPr>
          <p:cNvPr id="384" name="Google Shape;384;p35"/>
          <p:cNvSpPr txBox="1"/>
          <p:nvPr>
            <p:ph idx="2" type="subTitle"/>
          </p:nvPr>
        </p:nvSpPr>
        <p:spPr>
          <a:xfrm>
            <a:off x="509975" y="963700"/>
            <a:ext cx="4894800" cy="3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Layered Architecture: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Original Kodi design: layered approach.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Independent layers allow versatile interactions.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Modularity and Independence: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Influenced by Kodi Wiki and development.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Layers designed independently for flexibility.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Four Main Layers: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Client Layer: Platform-specific execution.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Presentation Layer: Manages UI and display.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Business Layer: Core functionality, event handling.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Data Layer: Deals with files: save, store, stream, transform.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High Modularity:  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Kodi's focus on modularity.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Conceptual architecture stays functional without non-essential modules.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385" name="Google Shape;3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800" y="1362650"/>
            <a:ext cx="3485199" cy="241820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5"/>
          <p:cNvSpPr txBox="1"/>
          <p:nvPr/>
        </p:nvSpPr>
        <p:spPr>
          <a:xfrm>
            <a:off x="5404800" y="3821650"/>
            <a:ext cx="374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Figure 1: Conceptual Architecture Overview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720000" y="323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Concrete Architecture</a:t>
            </a:r>
            <a:endParaRPr/>
          </a:p>
        </p:txBody>
      </p:sp>
      <p:sp>
        <p:nvSpPr>
          <p:cNvPr id="392" name="Google Shape;392;p36"/>
          <p:cNvSpPr txBox="1"/>
          <p:nvPr>
            <p:ph idx="1" type="subTitle"/>
          </p:nvPr>
        </p:nvSpPr>
        <p:spPr>
          <a:xfrm>
            <a:off x="720000" y="865875"/>
            <a:ext cx="78378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Concrete Architecture Overview: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Layered structure, mirroring proposed design.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Interactions across subsystems.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Client Layer: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Consistent with design.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Manages platform and OS.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Addition of power management subsystem.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Interacts with utilities, mutual relations with Presentation and Business Layers.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Presentation Layer: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Overall matches the layer from the conceptual architecture.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More generalized organization of files.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Distribution of interactions, significant Business Layer dependency.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Business Layer: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Player Core, add-ons, PVR Clients, interfaces.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Heavy interaction with utility and logging, features mostly outgoing dependencies.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Data Layer: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Views (filesystem, storage), Sources (cdrip, network).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Interacts with all layers, focuses on storage and formats.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720000" y="330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Concrete Architecture (Continued)</a:t>
            </a:r>
            <a:endParaRPr/>
          </a:p>
        </p:txBody>
      </p:sp>
      <p:sp>
        <p:nvSpPr>
          <p:cNvPr id="398" name="Google Shape;398;p37"/>
          <p:cNvSpPr txBox="1"/>
          <p:nvPr>
            <p:ph idx="1" type="subTitle"/>
          </p:nvPr>
        </p:nvSpPr>
        <p:spPr>
          <a:xfrm>
            <a:off x="720000" y="1450550"/>
            <a:ext cx="78378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Common Libraries: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Added to architecture.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Houses components for common tasks.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Enhances modularity and maintainability.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399" name="Google Shape;3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100" y="2631625"/>
            <a:ext cx="5943600" cy="1714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0" name="Google Shape;400;p37"/>
          <p:cNvSpPr txBox="1"/>
          <p:nvPr/>
        </p:nvSpPr>
        <p:spPr>
          <a:xfrm>
            <a:off x="2289300" y="4429650"/>
            <a:ext cx="46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Figure 2: Dependency graph of Kodi concrete architecture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Reflexion Analysis</a:t>
            </a:r>
            <a:endParaRPr/>
          </a:p>
        </p:txBody>
      </p:sp>
      <p:sp>
        <p:nvSpPr>
          <p:cNvPr id="406" name="Google Shape;406;p38"/>
          <p:cNvSpPr txBox="1"/>
          <p:nvPr>
            <p:ph idx="1" type="subTitle"/>
          </p:nvPr>
        </p:nvSpPr>
        <p:spPr>
          <a:xfrm>
            <a:off x="720000" y="1139450"/>
            <a:ext cx="7946100" cy="3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Player Core (Business) &lt;-&gt; windowing (Client):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Graphic and resolution configuration for seamless display.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Demonstrates Kodi’s versatility across platforms.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platform (Client) -&gt; dbwrappers (Commons):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Ensures proper user platform information storage and retrieval.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Essential for efficient database interaction.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powermanagement (Client) &lt;-&gt; utils (Commons):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Close association for power management and utilities.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Leverages utility functions for efficiency and standardized operations.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Tracks events based on different PowerState types.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threads (Client) -&gt; commons (Commons):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Relies on files like Buffer.h, Exception.h, ilog.h for correct OS processes 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management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.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Reflexion Analysis (Continued)</a:t>
            </a:r>
            <a:endParaRPr/>
          </a:p>
        </p:txBody>
      </p:sp>
      <p:sp>
        <p:nvSpPr>
          <p:cNvPr id="412" name="Google Shape;412;p39"/>
          <p:cNvSpPr txBox="1"/>
          <p:nvPr>
            <p:ph idx="1" type="subTitle"/>
          </p:nvPr>
        </p:nvSpPr>
        <p:spPr>
          <a:xfrm>
            <a:off x="720000" y="1139450"/>
            <a:ext cx="7946100" cy="3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events (Commons) &lt;-&gt; Playback Settings (Business):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Balanced two-way dependency, mutual influence on functionalities.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Addons (Business) -&gt; dbwrappers (Commons):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Ensures efficient database interactions for seamless add-on integration.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PVR Clients (Business)  -&gt; dbwrappers (Commons):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Significant dependency for storing recorded videos effectively.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Player Core Module (Business) &lt;-&gt; utils (Commons):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Substantial two-way dependency for robust Kodi operations.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Sources (Data Layer) -&gt; commons (Commons):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Relies on commons for logging, crucial for network connection.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Views (Data Layer) -&gt; commons (Commons):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Significant dependency for logging and catching unchecked exceptions.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2B SEO Strategy by Slidesgo">
  <a:themeElements>
    <a:clrScheme name="Simple Light">
      <a:dk1>
        <a:srgbClr val="121B46"/>
      </a:dk1>
      <a:lt1>
        <a:srgbClr val="FDF6EB"/>
      </a:lt1>
      <a:dk2>
        <a:srgbClr val="ED7550"/>
      </a:dk2>
      <a:lt2>
        <a:srgbClr val="00D7CB"/>
      </a:lt2>
      <a:accent1>
        <a:srgbClr val="F8CA88"/>
      </a:accent1>
      <a:accent2>
        <a:srgbClr val="5777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