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A376C49-8D07-4A14-AAA2-AD3D113C5D7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EB40372-4CFA-4E48-8EDB-6DE211D027B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426EF52-1460-45E5-B0EC-A38FA0953C7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549B14-88E9-4FEB-A9C4-FE91584DD1D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05CF3BA-AB6D-494B-A054-0D9D16F10F7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83A389-5569-4384-942F-1DF21700F46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33AC259-2A61-4D8D-B4F7-B969E721155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3DF399F-3847-4806-91B7-CD0F97AC014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27F953E-D9C6-41F1-AA6D-85A6284BBB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44C2B42-8BB9-4ACA-99B4-DDE90FDEBC4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5BFC945-CB3B-4E0B-9F26-DC4B9803F4F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D64F175-02C7-438D-86AF-2DE0BAA1101A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E8D6148-F9A5-4D34-9EA1-09B94AAE8A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0AC0B8C-675F-46C4-9FD4-2B64013AB37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471481-9DFB-4FE1-BA6A-CA862DDA4E9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24D577D-F125-409A-9FA6-F05B1A0DBE3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E93E3E-A417-4A7C-AF6B-DABF82D4D39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BFE1A06-EA19-479C-88D3-258A9146819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A4B827D-5A1A-44C7-A23C-5230E8B7089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FE76799-2F1C-49C4-8B8E-47ADD8531C4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6C72C83-038D-43D9-A6DC-2CCA76C681B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F755DD7-46D6-4293-BB81-43EEDEE354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F8363F2-9D32-4B21-B890-0A639D7A4A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57BD893-751E-4109-B6E7-235F4F645E6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GB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FF2A49-E98C-4800-9A99-D12BB61FEE7C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GB" sz="1200" b="0" strike="noStrike" spc="-1">
                <a:solidFill>
                  <a:srgbClr val="8B8B8B"/>
                </a:solidFill>
                <a:latin typeface="Calibri"/>
              </a:rPr>
              <a:t>&lt;date/time&gt;</a:t>
            </a:r>
            <a:endParaRPr lang="en-GB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5F799D-EF43-4315-91D4-2723B42DCA5C}" type="slidenum">
              <a:rPr lang="en-GB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5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394640" y="784440"/>
            <a:ext cx="9272880" cy="5741280"/>
          </a:xfrm>
          <a:prstGeom prst="rect">
            <a:avLst/>
          </a:prstGeom>
          <a:ln w="0">
            <a:noFill/>
          </a:ln>
        </p:spPr>
      </p:pic>
      <p:sp>
        <p:nvSpPr>
          <p:cNvPr id="83" name="Rectangle 6"/>
          <p:cNvSpPr/>
          <p:nvPr/>
        </p:nvSpPr>
        <p:spPr>
          <a:xfrm>
            <a:off x="0" y="1708560"/>
            <a:ext cx="12191760" cy="198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804680"/>
            <a:ext cx="9143640" cy="1757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GB" sz="6000" b="0" strike="noStrike" spc="-1">
                <a:solidFill>
                  <a:srgbClr val="FFFFFF"/>
                </a:solidFill>
                <a:latin typeface="Calibri Light"/>
              </a:rPr>
              <a:t>Data Visualisation using </a:t>
            </a:r>
            <a:r>
              <a:rPr lang="en-GB" sz="6000" b="0" strike="noStrike" spc="-1">
                <a:solidFill>
                  <a:srgbClr val="FFFFFF"/>
                </a:solidFill>
                <a:latin typeface="Cascadia Mono"/>
                <a:ea typeface="Cascadia Mono"/>
              </a:rPr>
              <a:t>{ggplot2}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523880" y="390024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2800" b="1" strike="noStrike" spc="-1">
                <a:solidFill>
                  <a:srgbClr val="404040"/>
                </a:solidFill>
                <a:latin typeface="Calibri"/>
              </a:rPr>
              <a:t>Will Drysdale &amp; Stuart Lacy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/>
          <p:nvPr/>
        </p:nvSpPr>
        <p:spPr>
          <a:xfrm>
            <a:off x="990720" y="51768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404040"/>
                </a:solidFill>
                <a:latin typeface="Calibri Light"/>
              </a:rPr>
              <a:t>Introducing </a:t>
            </a:r>
            <a:r>
              <a:rPr lang="en-GB" sz="4400" b="0" strike="noStrike" spc="-1">
                <a:solidFill>
                  <a:srgbClr val="404040"/>
                </a:solidFill>
                <a:latin typeface="Cascadia Mono"/>
                <a:ea typeface="Cascadia Mono"/>
              </a:rPr>
              <a:t>facet()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23" name="TextBox 10"/>
          <p:cNvSpPr/>
          <p:nvPr/>
        </p:nvSpPr>
        <p:spPr>
          <a:xfrm>
            <a:off x="8300520" y="2135520"/>
            <a:ext cx="3997440" cy="1629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bar_data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ggplot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(y = country,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x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country_avg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,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fill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theYear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geom_col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(position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position_dodge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scale_fill_brewer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(palette = "Set1") +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theme(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strip.placement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= "outside")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facet_wrap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(~name,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scales = 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free_x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",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strip.position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= "bottom")</a:t>
            </a:r>
            <a:endParaRPr lang="en-GB" sz="1000" b="0" strike="noStrike" spc="-1" dirty="0">
              <a:latin typeface="Arial"/>
            </a:endParaRPr>
          </a:p>
        </p:txBody>
      </p:sp>
      <p:pic>
        <p:nvPicPr>
          <p:cNvPr id="124" name="Picture 16"/>
          <p:cNvPicPr/>
          <p:nvPr/>
        </p:nvPicPr>
        <p:blipFill>
          <a:blip r:embed="rId2"/>
          <a:stretch/>
        </p:blipFill>
        <p:spPr>
          <a:xfrm>
            <a:off x="8699040" y="447624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25" name="TextBox 7"/>
          <p:cNvSpPr/>
          <p:nvPr/>
        </p:nvSpPr>
        <p:spPr>
          <a:xfrm>
            <a:off x="4230360" y="2135520"/>
            <a:ext cx="427788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density_data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ggplot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(x = mean,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color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theYear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, fill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theYear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geom_density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(alpha = .3, size = 1)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scale_color_manual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(values = c("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darkgreen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",    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                  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darkblue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scale_fill_manual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(values = c("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darkgreen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", 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                 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darkblue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facet_grid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country~name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, scales = "free")</a:t>
            </a:r>
            <a:endParaRPr lang="en-GB" sz="1000" b="0" strike="noStrike" spc="-1" dirty="0">
              <a:latin typeface="Arial"/>
            </a:endParaRPr>
          </a:p>
        </p:txBody>
      </p:sp>
      <p:pic>
        <p:nvPicPr>
          <p:cNvPr id="126" name="Picture 18"/>
          <p:cNvPicPr/>
          <p:nvPr/>
        </p:nvPicPr>
        <p:blipFill>
          <a:blip r:embed="rId3"/>
          <a:stretch/>
        </p:blipFill>
        <p:spPr>
          <a:xfrm>
            <a:off x="4769280" y="4476240"/>
            <a:ext cx="3200040" cy="2133360"/>
          </a:xfrm>
          <a:prstGeom prst="rect">
            <a:avLst/>
          </a:prstGeom>
          <a:ln w="0">
            <a:noFill/>
          </a:ln>
        </p:spPr>
      </p:pic>
      <p:pic>
        <p:nvPicPr>
          <p:cNvPr id="127" name="Picture 14"/>
          <p:cNvPicPr/>
          <p:nvPr/>
        </p:nvPicPr>
        <p:blipFill>
          <a:blip r:embed="rId4"/>
          <a:stretch/>
        </p:blipFill>
        <p:spPr>
          <a:xfrm>
            <a:off x="699120" y="456696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28" name="TextBox 4"/>
          <p:cNvSpPr/>
          <p:nvPr/>
        </p:nvSpPr>
        <p:spPr>
          <a:xfrm>
            <a:off x="160200" y="2166840"/>
            <a:ext cx="4277880" cy="1629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scatter_data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ggplot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(x = o3, y = no2))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geom_point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color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= code))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geom_smooth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(method = 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lm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",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(group = code))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scale_x_continuous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(name = "Ozone",         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       limits = c(0, NA)) +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scale_y_continuous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(name = "Nitrogen Dioxide",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       limits = c(0, NA))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facet_wrap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(~country)</a:t>
            </a:r>
            <a:endParaRPr lang="en-GB" sz="1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/>
          <p:nvPr/>
        </p:nvSpPr>
        <p:spPr>
          <a:xfrm>
            <a:off x="990720" y="51768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404040"/>
                </a:solidFill>
                <a:latin typeface="Calibri Light"/>
              </a:rPr>
              <a:t>Refining with </a:t>
            </a:r>
            <a:r>
              <a:rPr lang="en-GB" sz="4400" b="0" strike="noStrike" spc="-1">
                <a:solidFill>
                  <a:srgbClr val="404040"/>
                </a:solidFill>
                <a:latin typeface="Cascadia Mono"/>
                <a:ea typeface="Cascadia Mono"/>
              </a:rPr>
              <a:t>theme()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30" name="TextBox 10"/>
          <p:cNvSpPr/>
          <p:nvPr/>
        </p:nvSpPr>
        <p:spPr>
          <a:xfrm>
            <a:off x="7991640" y="1491120"/>
            <a:ext cx="4200120" cy="25530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bar_data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ggplot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(y = country,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x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country_avg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,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fill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theYear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geom_col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(position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position_dodge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scale_fill_brewer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(palette = "Set1") +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theme(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strip.placement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= "outside")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facet_wrap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(~name,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scales = 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free_x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",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strip.position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= "bottom")+</a:t>
            </a:r>
            <a:br>
              <a:rPr sz="1000" dirty="0"/>
            </a:b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theme_light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theme(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legend.position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= "top",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strip.placement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= "outside",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strip.text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element_text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color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=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                        "black"),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strip.background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element_blank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())</a:t>
            </a:r>
            <a:endParaRPr lang="en-GB" sz="1000" b="0" strike="noStrike" spc="-1" dirty="0">
              <a:latin typeface="Arial"/>
            </a:endParaRPr>
          </a:p>
        </p:txBody>
      </p:sp>
      <p:pic>
        <p:nvPicPr>
          <p:cNvPr id="131" name="Picture 16"/>
          <p:cNvPicPr/>
          <p:nvPr/>
        </p:nvPicPr>
        <p:blipFill>
          <a:blip r:embed="rId2"/>
          <a:stretch/>
        </p:blipFill>
        <p:spPr>
          <a:xfrm>
            <a:off x="8491680" y="447624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32" name="TextBox 7"/>
          <p:cNvSpPr/>
          <p:nvPr/>
        </p:nvSpPr>
        <p:spPr>
          <a:xfrm>
            <a:off x="4062960" y="2260440"/>
            <a:ext cx="4277880" cy="17836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density_data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ggplot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(x = mean,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color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theYear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, fill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theYear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geom_density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(alpha = .3, size = 1)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scale_color_manual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(values = c("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darkgreen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",    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                  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darkblue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scale_fill_manual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(values = c("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darkgreen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", 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                 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darkblue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facet_grid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country~name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, scales = "free") +</a:t>
            </a:r>
            <a:br>
              <a:rPr sz="1000" dirty="0"/>
            </a:b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theme_light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theme(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legend.position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= "top")</a:t>
            </a:r>
            <a:endParaRPr lang="en-GB" sz="1000" b="0" strike="noStrike" spc="-1" dirty="0">
              <a:latin typeface="Arial"/>
            </a:endParaRPr>
          </a:p>
        </p:txBody>
      </p:sp>
      <p:pic>
        <p:nvPicPr>
          <p:cNvPr id="133" name="Picture 18"/>
          <p:cNvPicPr/>
          <p:nvPr/>
        </p:nvPicPr>
        <p:blipFill>
          <a:blip r:embed="rId3"/>
          <a:stretch/>
        </p:blipFill>
        <p:spPr>
          <a:xfrm>
            <a:off x="4601880" y="4476240"/>
            <a:ext cx="3200040" cy="213336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14"/>
          <p:cNvPicPr/>
          <p:nvPr/>
        </p:nvPicPr>
        <p:blipFill>
          <a:blip r:embed="rId4"/>
          <a:stretch/>
        </p:blipFill>
        <p:spPr>
          <a:xfrm>
            <a:off x="673200" y="456696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35" name="TextBox 4"/>
          <p:cNvSpPr/>
          <p:nvPr/>
        </p:nvSpPr>
        <p:spPr>
          <a:xfrm>
            <a:off x="134280" y="2106720"/>
            <a:ext cx="4277880" cy="19375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scatter_data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ggplot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(x = o3, y = no2))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geom_point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color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= code))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geom_smooth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(method = 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lm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",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(group = code))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scale_x_continuous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(name = "Ozone",         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       limits = c(0, NA)) +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scale_y_continuous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(name = "Nitrogen Dioxide",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       limits = c(0, NA))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facet_wrap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(~country)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theme_light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theme(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legend.position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= "none")</a:t>
            </a:r>
            <a:endParaRPr lang="en-GB" sz="1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404040"/>
                </a:solidFill>
                <a:latin typeface="Calibri Light"/>
              </a:rPr>
              <a:t>Why use </a:t>
            </a:r>
            <a:r>
              <a:rPr lang="en-GB" sz="4400" b="0" strike="noStrike" spc="-1">
                <a:solidFill>
                  <a:srgbClr val="404040"/>
                </a:solidFill>
                <a:latin typeface="Cascadia Mono"/>
                <a:ea typeface="Cascadia Mono"/>
              </a:rPr>
              <a:t>{ggplot2}</a:t>
            </a:r>
            <a:r>
              <a:rPr lang="en-GB" sz="4400" b="0" strike="noStrike" spc="-1">
                <a:solidFill>
                  <a:srgbClr val="404040"/>
                </a:solidFill>
                <a:latin typeface="Calibri Light"/>
                <a:ea typeface="Cascadia Mono"/>
              </a:rPr>
              <a:t>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404040"/>
                </a:solidFill>
                <a:latin typeface="Calibri"/>
              </a:rPr>
              <a:t>The package allows you to quicky, easily</a:t>
            </a:r>
            <a:r>
              <a:rPr lang="en-GB" sz="2800" b="1" strike="noStrike" spc="-1">
                <a:solidFill>
                  <a:srgbClr val="404040"/>
                </a:solidFill>
                <a:latin typeface="Calibri"/>
              </a:rPr>
              <a:t> </a:t>
            </a:r>
            <a:r>
              <a:rPr lang="en-GB" sz="2800" b="0" strike="noStrike" spc="-1">
                <a:solidFill>
                  <a:srgbClr val="404040"/>
                </a:solidFill>
                <a:latin typeface="Calibri"/>
              </a:rPr>
              <a:t>and flexibly create graphs.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404040"/>
                </a:solidFill>
                <a:latin typeface="Calibri"/>
              </a:rPr>
              <a:t>Legends, axis labels, colour scales, etc., are all dealt with automatically</a:t>
            </a: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…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404040"/>
                </a:solidFill>
                <a:latin typeface="Calibri"/>
              </a:rPr>
              <a:t>…but you still have a great deal of control!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404040"/>
                </a:solidFill>
                <a:latin typeface="Calibri"/>
              </a:rPr>
              <a:t>It is </a:t>
            </a:r>
            <a:r>
              <a:rPr lang="en-GB" sz="2800" b="1" strike="noStrike" spc="-1">
                <a:solidFill>
                  <a:srgbClr val="404040"/>
                </a:solidFill>
                <a:latin typeface="Calibri"/>
              </a:rPr>
              <a:t>not prescriptive </a:t>
            </a:r>
            <a:r>
              <a:rPr lang="en-GB" sz="2800" b="0" strike="noStrike" spc="-1">
                <a:solidFill>
                  <a:srgbClr val="404040"/>
                </a:solidFill>
                <a:latin typeface="Calibri"/>
              </a:rPr>
              <a:t>– you build your graph from the ground up.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404040"/>
                </a:solidFill>
                <a:latin typeface="Calibri"/>
              </a:rPr>
              <a:t>{ggplot2} uses a “paint on canvas” approach that lets you build almost any visualisation you want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2800" b="0" strike="noStrike" spc="-1">
                <a:solidFill>
                  <a:srgbClr val="404040"/>
                </a:solidFill>
                <a:latin typeface="Calibri"/>
              </a:rPr>
              <a:t>There are many, many</a:t>
            </a:r>
            <a:r>
              <a:rPr lang="en-GB" sz="2800" b="1" strike="noStrike" spc="-1">
                <a:solidFill>
                  <a:srgbClr val="404040"/>
                </a:solidFill>
                <a:latin typeface="Calibri"/>
              </a:rPr>
              <a:t> extension packages</a:t>
            </a:r>
            <a:r>
              <a:rPr lang="en-GB" sz="2800" b="0" strike="noStrike" spc="-1">
                <a:solidFill>
                  <a:srgbClr val="404040"/>
                </a:solidFill>
                <a:latin typeface="Calibri"/>
              </a:rPr>
              <a:t> that extend its functionality.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404040"/>
                </a:solidFill>
                <a:latin typeface="Calibri"/>
              </a:rPr>
              <a:t>Correlation matrices, maps, distributions…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404040"/>
                </a:solidFill>
                <a:latin typeface="Calibri Light"/>
              </a:rPr>
              <a:t>What does a </a:t>
            </a:r>
            <a:r>
              <a:rPr lang="en-GB" sz="4400" b="0" strike="noStrike" spc="-1">
                <a:solidFill>
                  <a:srgbClr val="404040"/>
                </a:solidFill>
                <a:latin typeface="Cascadia Mono"/>
                <a:ea typeface="Cascadia Mono"/>
              </a:rPr>
              <a:t>{ggplot2}</a:t>
            </a:r>
            <a:r>
              <a:rPr lang="en-GB" sz="4400" b="0" strike="noStrike" spc="-1">
                <a:solidFill>
                  <a:srgbClr val="404040"/>
                </a:solidFill>
                <a:latin typeface="Calibri Light"/>
                <a:ea typeface="Cascadia Mono"/>
              </a:rPr>
              <a:t> look like?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40654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2800" b="0" i="1" strike="noStrike" spc="-1">
                <a:solidFill>
                  <a:srgbClr val="404040"/>
                </a:solidFill>
                <a:latin typeface="Calibri"/>
              </a:rPr>
              <a:t>Like this…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Content Placeholder 2"/>
          <p:cNvSpPr/>
          <p:nvPr/>
        </p:nvSpPr>
        <p:spPr>
          <a:xfrm>
            <a:off x="7287840" y="1825560"/>
            <a:ext cx="4065480" cy="4350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2800" b="0" i="1" strike="noStrike" spc="-1">
                <a:solidFill>
                  <a:srgbClr val="404040"/>
                </a:solidFill>
                <a:latin typeface="Calibri"/>
              </a:rPr>
              <a:t>…or like this!</a:t>
            </a:r>
            <a:endParaRPr lang="en-GB" sz="2800" b="0" strike="noStrike" spc="-1">
              <a:latin typeface="Arial"/>
            </a:endParaRPr>
          </a:p>
        </p:txBody>
      </p:sp>
      <p:pic>
        <p:nvPicPr>
          <p:cNvPr id="91" name="Picture 5"/>
          <p:cNvPicPr/>
          <p:nvPr/>
        </p:nvPicPr>
        <p:blipFill>
          <a:blip r:embed="rId2"/>
          <a:stretch/>
        </p:blipFill>
        <p:spPr>
          <a:xfrm>
            <a:off x="838080" y="2454480"/>
            <a:ext cx="4872600" cy="3897720"/>
          </a:xfrm>
          <a:prstGeom prst="rect">
            <a:avLst/>
          </a:prstGeom>
          <a:ln w="0">
            <a:noFill/>
          </a:ln>
        </p:spPr>
      </p:pic>
      <p:pic>
        <p:nvPicPr>
          <p:cNvPr id="92" name="Picture 2" descr="Image"/>
          <p:cNvPicPr/>
          <p:nvPr/>
        </p:nvPicPr>
        <p:blipFill>
          <a:blip r:embed="rId3"/>
          <a:stretch/>
        </p:blipFill>
        <p:spPr>
          <a:xfrm>
            <a:off x="6139080" y="2425680"/>
            <a:ext cx="5493960" cy="3955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404040"/>
                </a:solidFill>
                <a:latin typeface="Calibri Light"/>
              </a:rPr>
              <a:t>What does a </a:t>
            </a:r>
            <a:r>
              <a:rPr lang="en-GB" sz="4400" b="0" strike="noStrike" spc="-1">
                <a:solidFill>
                  <a:srgbClr val="404040"/>
                </a:solidFill>
                <a:latin typeface="Cascadia Mono"/>
                <a:ea typeface="Cascadia Mono"/>
              </a:rPr>
              <a:t>{ggplot2}</a:t>
            </a:r>
            <a:r>
              <a:rPr lang="en-GB" sz="4400" b="0" strike="noStrike" spc="-1">
                <a:solidFill>
                  <a:srgbClr val="404040"/>
                </a:solidFill>
                <a:latin typeface="Calibri Light"/>
                <a:ea typeface="Cascadia Mono"/>
              </a:rPr>
              <a:t> look like?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502640" y="1825560"/>
            <a:ext cx="9186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2800" b="0" i="1" strike="noStrike" spc="-1">
                <a:solidFill>
                  <a:srgbClr val="404040"/>
                </a:solidFill>
                <a:latin typeface="Calibri"/>
              </a:rPr>
              <a:t>But we’re aiming for something like this!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Picture 8"/>
          <p:cNvPicPr/>
          <p:nvPr/>
        </p:nvPicPr>
        <p:blipFill>
          <a:blip r:embed="rId2"/>
          <a:stretch/>
        </p:blipFill>
        <p:spPr>
          <a:xfrm>
            <a:off x="583200" y="2410560"/>
            <a:ext cx="11025360" cy="4296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5"/>
          <p:cNvPicPr/>
          <p:nvPr/>
        </p:nvPicPr>
        <p:blipFill>
          <a:blip r:embed="rId2"/>
          <a:stretch/>
        </p:blipFill>
        <p:spPr>
          <a:xfrm>
            <a:off x="1394640" y="784440"/>
            <a:ext cx="9272880" cy="5741280"/>
          </a:xfrm>
          <a:prstGeom prst="rect">
            <a:avLst/>
          </a:prstGeom>
          <a:ln w="0">
            <a:noFill/>
          </a:ln>
        </p:spPr>
      </p:pic>
      <p:sp>
        <p:nvSpPr>
          <p:cNvPr id="97" name="Rectangle 6"/>
          <p:cNvSpPr/>
          <p:nvPr/>
        </p:nvSpPr>
        <p:spPr>
          <a:xfrm>
            <a:off x="0" y="2493720"/>
            <a:ext cx="12191760" cy="198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23880" y="2608560"/>
            <a:ext cx="9143640" cy="17578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GB" sz="6000" b="0" strike="noStrike" spc="-1">
                <a:solidFill>
                  <a:srgbClr val="FFFFFF"/>
                </a:solidFill>
                <a:latin typeface="Calibri Light"/>
              </a:rPr>
              <a:t>Activities: Building a </a:t>
            </a:r>
            <a:r>
              <a:rPr lang="en-GB" sz="6000" b="0" strike="noStrike" spc="-1">
                <a:solidFill>
                  <a:srgbClr val="FFFFFF"/>
                </a:solidFill>
                <a:latin typeface="Cascadia Mono"/>
                <a:ea typeface="Cascadia Mono"/>
              </a:rPr>
              <a:t>{ggplot2}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404040"/>
                </a:solidFill>
                <a:latin typeface="Calibri Light"/>
              </a:rPr>
              <a:t>What are we doing?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4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404040"/>
                </a:solidFill>
                <a:latin typeface="Calibri"/>
              </a:rPr>
              <a:t>We are going to take you through {ggplot2} syntax step by step.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404040"/>
                </a:solidFill>
                <a:latin typeface="Calibri"/>
              </a:rPr>
              <a:t>Data, Aesthetics, Scales, Facets, Themes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404040"/>
                </a:solidFill>
                <a:latin typeface="Calibri"/>
              </a:rPr>
              <a:t>We</a:t>
            </a:r>
            <a:r>
              <a:rPr lang="en-GB" spc="-1" dirty="0">
                <a:solidFill>
                  <a:srgbClr val="404040"/>
                </a:solidFill>
                <a:latin typeface="Calibri"/>
              </a:rPr>
              <a:t> </a:t>
            </a:r>
            <a:r>
              <a:rPr lang="en-GB" sz="2800" b="0" strike="noStrike" spc="-1" dirty="0">
                <a:solidFill>
                  <a:srgbClr val="404040"/>
                </a:solidFill>
                <a:latin typeface="Calibri"/>
              </a:rPr>
              <a:t>will be constructing a timeseries to demonstrate.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rgbClr val="404040"/>
                </a:solidFill>
                <a:latin typeface="Calibri"/>
              </a:rPr>
              <a:t>You’ll be building three plots as we go – by the end you’ll have made a scatter plot, a bar chart, and a density function.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40404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404040"/>
                </a:solidFill>
                <a:latin typeface="Calibri"/>
              </a:rPr>
              <a:t>Please find the three .R files and the data in the “activity” folder.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/>
          <p:nvPr/>
        </p:nvSpPr>
        <p:spPr>
          <a:xfrm>
            <a:off x="990720" y="51768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404040"/>
                </a:solidFill>
                <a:latin typeface="Calibri Light"/>
              </a:rPr>
              <a:t>Some simple plots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02" name="TextBox 4"/>
          <p:cNvSpPr/>
          <p:nvPr/>
        </p:nvSpPr>
        <p:spPr>
          <a:xfrm>
            <a:off x="554760" y="2051280"/>
            <a:ext cx="3551760" cy="8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scatter_data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filter(code == "MY1")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ggplot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(x = o3, y = no2))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geom_point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geom_smooth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(method = 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lm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")</a:t>
            </a:r>
            <a:endParaRPr lang="en-GB" sz="1000" b="0" strike="noStrike" spc="-1" dirty="0">
              <a:latin typeface="Arial"/>
            </a:endParaRPr>
          </a:p>
        </p:txBody>
      </p:sp>
      <p:pic>
        <p:nvPicPr>
          <p:cNvPr id="103" name="Picture 14"/>
          <p:cNvPicPr/>
          <p:nvPr/>
        </p:nvPicPr>
        <p:blipFill>
          <a:blip r:embed="rId2"/>
          <a:stretch/>
        </p:blipFill>
        <p:spPr>
          <a:xfrm>
            <a:off x="730800" y="404892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0"/>
          <p:cNvSpPr/>
          <p:nvPr/>
        </p:nvSpPr>
        <p:spPr>
          <a:xfrm>
            <a:off x="7864200" y="2073240"/>
            <a:ext cx="3997440" cy="8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bar_data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%&gt;%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filter(name == "no2“,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country == 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united_kingdom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")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ggplot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(y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theYear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, x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country_avg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geom_col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()</a:t>
            </a:r>
            <a:endParaRPr lang="en-GB" sz="1000" b="0" strike="noStrike" spc="-1" dirty="0">
              <a:latin typeface="Arial"/>
            </a:endParaRPr>
          </a:p>
        </p:txBody>
      </p:sp>
      <p:pic>
        <p:nvPicPr>
          <p:cNvPr id="105" name="Picture 16"/>
          <p:cNvPicPr/>
          <p:nvPr/>
        </p:nvPicPr>
        <p:blipFill>
          <a:blip r:embed="rId3"/>
          <a:stretch/>
        </p:blipFill>
        <p:spPr>
          <a:xfrm>
            <a:off x="8262720" y="404892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06" name="TextBox 7"/>
          <p:cNvSpPr/>
          <p:nvPr/>
        </p:nvSpPr>
        <p:spPr>
          <a:xfrm>
            <a:off x="4324680" y="2073240"/>
            <a:ext cx="3321000" cy="8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density_data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filter(country == 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united_kingdom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",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name == "no2")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ggplot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(x = mean))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geom_density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()</a:t>
            </a:r>
            <a:endParaRPr lang="en-GB" sz="1000" b="0" strike="noStrike" spc="-1" dirty="0">
              <a:latin typeface="Arial"/>
            </a:endParaRPr>
          </a:p>
        </p:txBody>
      </p:sp>
      <p:pic>
        <p:nvPicPr>
          <p:cNvPr id="107" name="Picture 18"/>
          <p:cNvPicPr/>
          <p:nvPr/>
        </p:nvPicPr>
        <p:blipFill>
          <a:blip r:embed="rId4"/>
          <a:stretch/>
        </p:blipFill>
        <p:spPr>
          <a:xfrm>
            <a:off x="4385520" y="4048920"/>
            <a:ext cx="3200040" cy="213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/>
          <p:nvPr/>
        </p:nvSpPr>
        <p:spPr>
          <a:xfrm>
            <a:off x="990720" y="51768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404040"/>
                </a:solidFill>
                <a:latin typeface="Calibri Light"/>
              </a:rPr>
              <a:t>Further use of </a:t>
            </a:r>
            <a:r>
              <a:rPr lang="en-GB" sz="4400" b="0" strike="noStrike" spc="-1">
                <a:solidFill>
                  <a:srgbClr val="404040"/>
                </a:solidFill>
                <a:latin typeface="Cascadia Mono"/>
                <a:ea typeface="Cascadia Mono"/>
              </a:rPr>
              <a:t>aes()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09" name="TextBox 4"/>
          <p:cNvSpPr/>
          <p:nvPr/>
        </p:nvSpPr>
        <p:spPr>
          <a:xfrm>
            <a:off x="578520" y="1974960"/>
            <a:ext cx="355176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scatter_data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filter(code %in% c("MY1", "KC1"))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ggplot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(x = o3, y = no2))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geom_point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color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= code))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geom_smooth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(method = 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lm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",</a:t>
            </a:r>
            <a:br>
              <a:rPr sz="1000" dirty="0"/>
            </a:b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(group = code))</a:t>
            </a:r>
            <a:endParaRPr lang="en-GB" sz="1000" b="0" strike="noStrike" spc="-1" dirty="0">
              <a:latin typeface="Arial"/>
            </a:endParaRPr>
          </a:p>
        </p:txBody>
      </p:sp>
      <p:pic>
        <p:nvPicPr>
          <p:cNvPr id="110" name="Picture 14"/>
          <p:cNvPicPr/>
          <p:nvPr/>
        </p:nvPicPr>
        <p:blipFill>
          <a:blip r:embed="rId2"/>
          <a:stretch/>
        </p:blipFill>
        <p:spPr>
          <a:xfrm>
            <a:off x="754200" y="402336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11" name="TextBox 10"/>
          <p:cNvSpPr/>
          <p:nvPr/>
        </p:nvSpPr>
        <p:spPr>
          <a:xfrm>
            <a:off x="7864200" y="1974960"/>
            <a:ext cx="399744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bar_data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filter(name == "no2")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ggplot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(y = country,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x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country_avg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,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fill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theYear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geom_col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(position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position_dodge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())</a:t>
            </a:r>
            <a:endParaRPr lang="en-GB" sz="1000" b="0" strike="noStrike" spc="-1" dirty="0">
              <a:latin typeface="Arial"/>
            </a:endParaRPr>
          </a:p>
        </p:txBody>
      </p:sp>
      <p:pic>
        <p:nvPicPr>
          <p:cNvPr id="112" name="Picture 16"/>
          <p:cNvPicPr/>
          <p:nvPr/>
        </p:nvPicPr>
        <p:blipFill>
          <a:blip r:embed="rId3"/>
          <a:stretch/>
        </p:blipFill>
        <p:spPr>
          <a:xfrm>
            <a:off x="8262720" y="402336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13" name="TextBox 7"/>
          <p:cNvSpPr/>
          <p:nvPr/>
        </p:nvSpPr>
        <p:spPr>
          <a:xfrm>
            <a:off x="4336560" y="1974960"/>
            <a:ext cx="3321000" cy="1168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density_data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filter(country == 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united_kingdom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",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name == "no2")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ggplot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(x = mean,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color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theYear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,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fill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theYear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geom_density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(alpha = .3)</a:t>
            </a:r>
            <a:endParaRPr lang="en-GB" sz="1000" b="0" strike="noStrike" spc="-1" dirty="0">
              <a:latin typeface="Arial"/>
            </a:endParaRPr>
          </a:p>
        </p:txBody>
      </p:sp>
      <p:pic>
        <p:nvPicPr>
          <p:cNvPr id="114" name="Picture 18"/>
          <p:cNvPicPr/>
          <p:nvPr/>
        </p:nvPicPr>
        <p:blipFill>
          <a:blip r:embed="rId4"/>
          <a:stretch/>
        </p:blipFill>
        <p:spPr>
          <a:xfrm>
            <a:off x="4397040" y="4023360"/>
            <a:ext cx="3200040" cy="213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/>
          <p:nvPr/>
        </p:nvSpPr>
        <p:spPr>
          <a:xfrm>
            <a:off x="990720" y="517680"/>
            <a:ext cx="10515240" cy="132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rgbClr val="404040"/>
                </a:solidFill>
                <a:latin typeface="Calibri Light"/>
              </a:rPr>
              <a:t>Applications of </a:t>
            </a:r>
            <a:r>
              <a:rPr lang="en-GB" sz="4400" b="0" strike="noStrike" spc="-1">
                <a:solidFill>
                  <a:srgbClr val="404040"/>
                </a:solidFill>
                <a:latin typeface="Cascadia Mono"/>
                <a:ea typeface="Cascadia Mono"/>
              </a:rPr>
              <a:t>scale_*_*()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16" name="TextBox 4"/>
          <p:cNvSpPr/>
          <p:nvPr/>
        </p:nvSpPr>
        <p:spPr>
          <a:xfrm>
            <a:off x="134280" y="1874520"/>
            <a:ext cx="4277880" cy="1629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scatter_data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filter(code %in% c("MY1", "KC1"))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ggplot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(x = o3, y = no2))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geom_point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color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= code))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geom_smooth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(method = 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lm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",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(group = code))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scale_x_continuous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(name = "Ozone",         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       limits = c(0, NA))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scale_y_continuous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(name = "Nitrogen Dioxide",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       limits = c(0, NA))</a:t>
            </a:r>
            <a:endParaRPr lang="en-GB" sz="1000" b="0" strike="noStrike" spc="-1" dirty="0">
              <a:latin typeface="Arial"/>
            </a:endParaRPr>
          </a:p>
        </p:txBody>
      </p:sp>
      <p:pic>
        <p:nvPicPr>
          <p:cNvPr id="117" name="Picture 14"/>
          <p:cNvPicPr/>
          <p:nvPr/>
        </p:nvPicPr>
        <p:blipFill>
          <a:blip r:embed="rId2"/>
          <a:stretch/>
        </p:blipFill>
        <p:spPr>
          <a:xfrm>
            <a:off x="673200" y="402336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18" name="TextBox 10"/>
          <p:cNvSpPr/>
          <p:nvPr/>
        </p:nvSpPr>
        <p:spPr>
          <a:xfrm>
            <a:off x="8274600" y="1843200"/>
            <a:ext cx="3997440" cy="1168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bar_data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filter(name == "no2")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ggplot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(y = country,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x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country_avg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,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fill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theYear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geom_col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(position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position_dodge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scale_fill_brewer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(palette = "Set1")</a:t>
            </a:r>
            <a:endParaRPr lang="en-GB" sz="1000" b="0" strike="noStrike" spc="-1" dirty="0">
              <a:latin typeface="Arial"/>
            </a:endParaRPr>
          </a:p>
        </p:txBody>
      </p:sp>
      <p:pic>
        <p:nvPicPr>
          <p:cNvPr id="119" name="Picture 16"/>
          <p:cNvPicPr/>
          <p:nvPr/>
        </p:nvPicPr>
        <p:blipFill>
          <a:blip r:embed="rId3"/>
          <a:stretch/>
        </p:blipFill>
        <p:spPr>
          <a:xfrm>
            <a:off x="8673120" y="4023360"/>
            <a:ext cx="3200040" cy="2133360"/>
          </a:xfrm>
          <a:prstGeom prst="rect">
            <a:avLst/>
          </a:prstGeom>
          <a:ln w="0">
            <a:noFill/>
          </a:ln>
        </p:spPr>
      </p:pic>
      <p:sp>
        <p:nvSpPr>
          <p:cNvPr id="120" name="TextBox 7"/>
          <p:cNvSpPr/>
          <p:nvPr/>
        </p:nvSpPr>
        <p:spPr>
          <a:xfrm>
            <a:off x="4204440" y="1843200"/>
            <a:ext cx="4277880" cy="16297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density_data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filter(country == 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united_kingdom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",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name == "no2") %&gt;%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ggplot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aes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(x = mean,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color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theYear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, fill =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theYear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geom_density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(alpha = .3, size = 1)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scale_color_manual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(values = c("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darkgreen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",    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                  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darkblue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")) +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scale_fill_manual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(values = c("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darkgreen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",  </a:t>
            </a:r>
            <a:endParaRPr lang="en-GB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                               "</a:t>
            </a:r>
            <a:r>
              <a:rPr lang="en-GB" sz="1000" b="0" strike="noStrike" spc="-1" dirty="0" err="1">
                <a:solidFill>
                  <a:srgbClr val="000000"/>
                </a:solidFill>
                <a:latin typeface="Lucida Sans Typewriter"/>
              </a:rPr>
              <a:t>darkblue</a:t>
            </a:r>
            <a:r>
              <a:rPr lang="en-GB" sz="1000" b="0" strike="noStrike" spc="-1" dirty="0">
                <a:solidFill>
                  <a:srgbClr val="000000"/>
                </a:solidFill>
                <a:latin typeface="Lucida Sans Typewriter"/>
              </a:rPr>
              <a:t>"))</a:t>
            </a:r>
            <a:endParaRPr lang="en-GB" sz="1000" b="0" strike="noStrike" spc="-1" dirty="0">
              <a:latin typeface="Arial"/>
            </a:endParaRPr>
          </a:p>
        </p:txBody>
      </p:sp>
      <p:pic>
        <p:nvPicPr>
          <p:cNvPr id="121" name="Picture 18"/>
          <p:cNvPicPr/>
          <p:nvPr/>
        </p:nvPicPr>
        <p:blipFill>
          <a:blip r:embed="rId4"/>
          <a:stretch/>
        </p:blipFill>
        <p:spPr>
          <a:xfrm>
            <a:off x="4743360" y="4023360"/>
            <a:ext cx="3200040" cy="213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1419</Words>
  <Application>Microsoft Office PowerPoint</Application>
  <PresentationFormat>Widescreen</PresentationFormat>
  <Paragraphs>157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Calibri</vt:lpstr>
      <vt:lpstr>Calibri Light</vt:lpstr>
      <vt:lpstr>Cascadia Mono</vt:lpstr>
      <vt:lpstr>Lucida Sans Typewriter</vt:lpstr>
      <vt:lpstr>Symbol</vt:lpstr>
      <vt:lpstr>Times New Roman</vt:lpstr>
      <vt:lpstr>Wingdings</vt:lpstr>
      <vt:lpstr>Office Theme</vt:lpstr>
      <vt:lpstr>Office Theme</vt:lpstr>
      <vt:lpstr>Data Visualisation using {ggplot2}</vt:lpstr>
      <vt:lpstr>Why use {ggplot2}?</vt:lpstr>
      <vt:lpstr>What does a {ggplot2} look like?</vt:lpstr>
      <vt:lpstr>What does a {ggplot2} look like?</vt:lpstr>
      <vt:lpstr>Activities: Building a {ggplot2}</vt:lpstr>
      <vt:lpstr>What are we doing?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Visualisation using {ggplot2}</dc:title>
  <dc:subject/>
  <dc:creator>Jack Davison</dc:creator>
  <dc:description/>
  <cp:lastModifiedBy>Will Drysdale</cp:lastModifiedBy>
  <cp:revision>13</cp:revision>
  <dcterms:created xsi:type="dcterms:W3CDTF">2022-03-05T14:35:03Z</dcterms:created>
  <dcterms:modified xsi:type="dcterms:W3CDTF">2022-12-13T11:25:41Z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12</vt:i4>
  </property>
</Properties>
</file>