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40" d="100"/>
          <a:sy n="40" d="100"/>
        </p:scale>
        <p:origin x="38" y="7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8D0CD-D3A7-4505-90DA-77FEBAE1A9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F9EC4E-9279-42EB-8DD1-EB94E049A7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18FBE-688A-4BE0-B461-4D78E6D70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23784-055B-47C7-8EE2-A5A574FEE4E7}" type="datetimeFigureOut">
              <a:rPr lang="en-GB" smtClean="0"/>
              <a:t>05/03/2022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BCC89-2CA0-41EA-83CD-91CF56EEC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D3F6DA-0F0A-4351-AA84-4F363366B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EC32B-EE69-4724-90BF-26C583D0E7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5761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1CEB6-D0A9-403C-A19E-A14C90E65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7F0679-612F-4ED6-92BA-114677FF93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65AAF-357E-4DAC-AF91-FCAD368C9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23784-055B-47C7-8EE2-A5A574FEE4E7}" type="datetimeFigureOut">
              <a:rPr lang="en-GB" smtClean="0"/>
              <a:t>05/03/2022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FE0CA-BA04-4486-891F-2FC4A5099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A6C5D-BEEF-41ED-9EB3-4ED0DE85C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EC32B-EE69-4724-90BF-26C583D0E7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8606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6A0728-CBF4-48A3-A8D4-749D7EC5F7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800AC0-880F-4F31-AB07-EB1897A500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7323B3-ADE5-4706-A94F-E9540AB9D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23784-055B-47C7-8EE2-A5A574FEE4E7}" type="datetimeFigureOut">
              <a:rPr lang="en-GB" smtClean="0"/>
              <a:t>05/03/2022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F4B90-4E26-4E3E-95AF-90695EAFF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060A45-EEEA-4E5A-8B88-4C61660CE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EC32B-EE69-4724-90BF-26C583D0E7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6765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A4799-5605-406C-8E31-135BCDE24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091B7-D743-4B27-ACB2-7D642D7B7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8628C1-AE66-4A0C-A95D-F90BE7E85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23784-055B-47C7-8EE2-A5A574FEE4E7}" type="datetimeFigureOut">
              <a:rPr lang="en-GB" smtClean="0"/>
              <a:t>05/03/2022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5A38C-B29E-434C-B980-6C010A89F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72ED1-F63B-442D-9F7E-DD4EBFBD3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EC32B-EE69-4724-90BF-26C583D0E7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5175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C27CF-F10F-4E4F-BAD7-A084D00AF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4391C1-EFDC-4A2D-BF53-961180969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8C12D-0B9B-4A63-B80E-C1974B626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23784-055B-47C7-8EE2-A5A574FEE4E7}" type="datetimeFigureOut">
              <a:rPr lang="en-GB" smtClean="0"/>
              <a:t>05/03/2022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CCC70-BDE4-4EAF-9E63-70F27FE88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34EBF-E87C-468C-80CC-0ED01172C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EC32B-EE69-4724-90BF-26C583D0E7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342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90965-5F4F-46BC-BFB3-33495446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1CBBE-7A4F-4986-912D-ADAF6301B9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CF5D5F-21E4-40D5-9A45-A34D66F5BB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F1C18F-0278-47C3-907E-4D0C7C14E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23784-055B-47C7-8EE2-A5A574FEE4E7}" type="datetimeFigureOut">
              <a:rPr lang="en-GB" smtClean="0"/>
              <a:t>05/03/2022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895C6C-9454-4A53-8337-F6C8FC476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028517-A00A-452A-A696-BF5DF067A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EC32B-EE69-4724-90BF-26C583D0E7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6628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42903-2FB0-43D0-9A39-416CF4337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7A2186-C0BE-4679-A98B-7437DA747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1C564-B0B9-4146-8821-003183ED51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A774B-4D82-4678-A1BD-546F8760F7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0A1252-C3EF-4770-A36A-3C82CB26B7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36F147-AECE-4D2C-8367-344974A37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23784-055B-47C7-8EE2-A5A574FEE4E7}" type="datetimeFigureOut">
              <a:rPr lang="en-GB" smtClean="0"/>
              <a:t>05/03/2022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572243-D9BC-42EC-A897-7C9E300B2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F91EAE-BD61-456A-897B-92C337056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EC32B-EE69-4724-90BF-26C583D0E7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5114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4A456-987F-4518-B24D-1B56F2B86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D66E2-C322-455B-8552-E87115B75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23784-055B-47C7-8EE2-A5A574FEE4E7}" type="datetimeFigureOut">
              <a:rPr lang="en-GB" smtClean="0"/>
              <a:t>05/03/2022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4F5948-87EF-4EC9-B4D2-EC99F6665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1159F-1F3A-40E9-A145-E5531B4DC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EC32B-EE69-4724-90BF-26C583D0E7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0889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4939A4-BCDD-4919-9A38-82B572060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23784-055B-47C7-8EE2-A5A574FEE4E7}" type="datetimeFigureOut">
              <a:rPr lang="en-GB" smtClean="0"/>
              <a:t>05/03/2022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0CB4AE-CAB3-460F-961A-7D9F65758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BC20A2-4708-426D-A742-6A73E7266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EC32B-EE69-4724-90BF-26C583D0E7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5513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21A96-11B9-436D-8D3D-2E03BFE12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5DEDC-A72E-44BE-9BB3-A64634239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DAA353-E91B-4FF5-8B50-77D3B1AB05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A8551F-ADF6-4ACA-B9E2-4F130CECD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23784-055B-47C7-8EE2-A5A574FEE4E7}" type="datetimeFigureOut">
              <a:rPr lang="en-GB" smtClean="0"/>
              <a:t>05/03/2022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997C9A-3E52-4364-88C4-5246CEF07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300157-E920-4850-A487-F8C105DD7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EC32B-EE69-4724-90BF-26C583D0E7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6637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D67D1-0A4B-4B1E-AAA8-43103965F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3CA5E8-2F2A-4064-9ED1-8A808717B3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AD4BBF-502B-4D55-9572-639A72B158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0E8855-0DBE-4D86-BD50-2BB12B240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23784-055B-47C7-8EE2-A5A574FEE4E7}" type="datetimeFigureOut">
              <a:rPr lang="en-GB" smtClean="0"/>
              <a:t>05/03/2022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C8983A-D780-4779-953B-2B6191C26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9BC84B-C3FD-4FE0-9898-31160915B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EC32B-EE69-4724-90BF-26C583D0E7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7270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B81381-BE25-41DC-B629-E30D71BFF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654024-1F66-46A7-B965-3F6DDB9206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F5789B-8886-4177-A913-CEB2B82364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23784-055B-47C7-8EE2-A5A574FEE4E7}" type="datetimeFigureOut">
              <a:rPr lang="en-GB" smtClean="0"/>
              <a:t>05/03/2022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192F1-0B20-40F3-81D7-1368740011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85AA9-9CC4-4C1A-89BC-19A5CB6F00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EC32B-EE69-4724-90BF-26C583D0E7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0109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0FEEBAF-2FF7-468D-96A5-68F8CD41EC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saturation sat="66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94792" y="784293"/>
            <a:ext cx="9273208" cy="574180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929E5B1-D3B9-4052-ADB3-A4B6B285F466}"/>
              </a:ext>
            </a:extLst>
          </p:cNvPr>
          <p:cNvSpPr/>
          <p:nvPr/>
        </p:nvSpPr>
        <p:spPr>
          <a:xfrm>
            <a:off x="0" y="1708485"/>
            <a:ext cx="12192000" cy="19876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E844CB-E93A-44E4-BEA0-007348961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04740"/>
            <a:ext cx="9144000" cy="1758165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Data Visualisation using </a:t>
            </a:r>
            <a:r>
              <a:rPr lang="en-GB" dirty="0">
                <a:solidFill>
                  <a:schemeClr val="bg1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{ggplot2}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28F928-76AA-4D68-9C3F-4FCDA14154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00212"/>
            <a:ext cx="9144000" cy="1655762"/>
          </a:xfrm>
        </p:spPr>
        <p:txBody>
          <a:bodyPr>
            <a:normAutofit/>
          </a:bodyPr>
          <a:lstStyle/>
          <a:p>
            <a:r>
              <a:rPr lang="en-GB" sz="2800" b="1" dirty="0">
                <a:solidFill>
                  <a:srgbClr val="404040"/>
                </a:solidFill>
              </a:rPr>
              <a:t>Jack Davison </a:t>
            </a:r>
            <a:r>
              <a:rPr lang="en-GB" sz="2800" dirty="0">
                <a:solidFill>
                  <a:srgbClr val="404040"/>
                </a:solidFill>
              </a:rPr>
              <a:t>&amp;</a:t>
            </a:r>
            <a:r>
              <a:rPr lang="en-GB" sz="2800" b="1" dirty="0">
                <a:solidFill>
                  <a:srgbClr val="404040"/>
                </a:solidFill>
              </a:rPr>
              <a:t> Will Drysdale</a:t>
            </a:r>
          </a:p>
        </p:txBody>
      </p:sp>
    </p:spTree>
    <p:extLst>
      <p:ext uri="{BB962C8B-B14F-4D97-AF65-F5344CB8AC3E}">
        <p14:creationId xmlns:p14="http://schemas.microsoft.com/office/powerpoint/2010/main" val="28921209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60571-A91B-48AB-A5FD-14C4A69BB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404040"/>
                </a:solidFill>
              </a:rPr>
              <a:t>Why use </a:t>
            </a:r>
            <a:r>
              <a:rPr lang="en-GB" dirty="0">
                <a:solidFill>
                  <a:srgbClr val="404040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{ggplot2}</a:t>
            </a:r>
            <a:r>
              <a:rPr lang="en-GB" dirty="0">
                <a:solidFill>
                  <a:srgbClr val="404040"/>
                </a:solidFill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5CE86-BB6C-4114-BAA7-2C3F4996B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>
                <a:solidFill>
                  <a:srgbClr val="404040"/>
                </a:solidFill>
              </a:rPr>
              <a:t>The package allows you to quicky, easily</a:t>
            </a:r>
            <a:r>
              <a:rPr lang="en-GB" b="1" dirty="0">
                <a:solidFill>
                  <a:srgbClr val="404040"/>
                </a:solidFill>
              </a:rPr>
              <a:t> </a:t>
            </a:r>
            <a:r>
              <a:rPr lang="en-GB" dirty="0">
                <a:solidFill>
                  <a:srgbClr val="404040"/>
                </a:solidFill>
              </a:rPr>
              <a:t>and flexibly create graphs.</a:t>
            </a:r>
          </a:p>
          <a:p>
            <a:pPr lvl="1"/>
            <a:r>
              <a:rPr lang="en-GB" dirty="0">
                <a:solidFill>
                  <a:srgbClr val="404040"/>
                </a:solidFill>
              </a:rPr>
              <a:t>Legends, axis labels, colour scales, etc., are all dealt with automatically</a:t>
            </a:r>
            <a:r>
              <a:rPr lang="en-GB" dirty="0"/>
              <a:t>…</a:t>
            </a:r>
          </a:p>
          <a:p>
            <a:pPr lvl="1"/>
            <a:r>
              <a:rPr lang="en-GB" dirty="0">
                <a:solidFill>
                  <a:srgbClr val="404040"/>
                </a:solidFill>
              </a:rPr>
              <a:t>…but you still have a great deal of control!</a:t>
            </a:r>
          </a:p>
          <a:p>
            <a:endParaRPr lang="en-GB" dirty="0">
              <a:solidFill>
                <a:srgbClr val="404040"/>
              </a:solidFill>
            </a:endParaRPr>
          </a:p>
          <a:p>
            <a:r>
              <a:rPr lang="en-GB" dirty="0">
                <a:solidFill>
                  <a:srgbClr val="404040"/>
                </a:solidFill>
              </a:rPr>
              <a:t>It is </a:t>
            </a:r>
            <a:r>
              <a:rPr lang="en-GB" b="1" dirty="0">
                <a:solidFill>
                  <a:srgbClr val="404040"/>
                </a:solidFill>
              </a:rPr>
              <a:t>not prescriptive </a:t>
            </a:r>
            <a:r>
              <a:rPr lang="en-GB" dirty="0">
                <a:solidFill>
                  <a:srgbClr val="404040"/>
                </a:solidFill>
              </a:rPr>
              <a:t>– you build your graph from the ground up.</a:t>
            </a:r>
          </a:p>
          <a:p>
            <a:pPr lvl="1"/>
            <a:r>
              <a:rPr lang="en-GB" dirty="0">
                <a:solidFill>
                  <a:srgbClr val="404040"/>
                </a:solidFill>
              </a:rPr>
              <a:t>{ggplot2} uses a “paint on canvas” approach that lets you build almost any visualisation you want</a:t>
            </a:r>
          </a:p>
          <a:p>
            <a:endParaRPr lang="en-GB" dirty="0">
              <a:solidFill>
                <a:srgbClr val="404040"/>
              </a:solidFill>
            </a:endParaRPr>
          </a:p>
          <a:p>
            <a:r>
              <a:rPr lang="en-GB" dirty="0">
                <a:solidFill>
                  <a:srgbClr val="404040"/>
                </a:solidFill>
              </a:rPr>
              <a:t>There are many, many</a:t>
            </a:r>
            <a:r>
              <a:rPr lang="en-GB" b="1" dirty="0">
                <a:solidFill>
                  <a:srgbClr val="404040"/>
                </a:solidFill>
              </a:rPr>
              <a:t> extension packages</a:t>
            </a:r>
            <a:r>
              <a:rPr lang="en-GB" dirty="0">
                <a:solidFill>
                  <a:srgbClr val="404040"/>
                </a:solidFill>
              </a:rPr>
              <a:t> that extend its functionality.</a:t>
            </a:r>
          </a:p>
          <a:p>
            <a:pPr lvl="1"/>
            <a:r>
              <a:rPr lang="en-GB" dirty="0">
                <a:solidFill>
                  <a:srgbClr val="404040"/>
                </a:solidFill>
              </a:rPr>
              <a:t>Correlation matrices, maps, distributions…</a:t>
            </a:r>
          </a:p>
          <a:p>
            <a:pPr lvl="1"/>
            <a:endParaRPr lang="en-GB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94773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60571-A91B-48AB-A5FD-14C4A69BB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404040"/>
                </a:solidFill>
              </a:rPr>
              <a:t>What does a </a:t>
            </a:r>
            <a:r>
              <a:rPr lang="en-GB" dirty="0">
                <a:solidFill>
                  <a:srgbClr val="404040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{ggplot2}</a:t>
            </a:r>
            <a:r>
              <a:rPr lang="en-GB" dirty="0">
                <a:solidFill>
                  <a:srgbClr val="404040"/>
                </a:solidFill>
              </a:rPr>
              <a:t> look like?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5CE86-BB6C-4114-BAA7-2C3F4996B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6587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i="1" dirty="0">
                <a:solidFill>
                  <a:srgbClr val="404040"/>
                </a:solidFill>
              </a:rPr>
              <a:t>Like this…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6763B40-0F02-4982-B99E-6C6F4E663A7C}"/>
              </a:ext>
            </a:extLst>
          </p:cNvPr>
          <p:cNvSpPr txBox="1">
            <a:spLocks/>
          </p:cNvSpPr>
          <p:nvPr/>
        </p:nvSpPr>
        <p:spPr>
          <a:xfrm>
            <a:off x="7287928" y="1825625"/>
            <a:ext cx="406587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GB" i="1" dirty="0">
                <a:solidFill>
                  <a:srgbClr val="404040"/>
                </a:solidFill>
              </a:rPr>
              <a:t>…or like this!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97B3B5-1512-4FC8-AC33-FCBB8417D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54441"/>
            <a:ext cx="4872790" cy="3898232"/>
          </a:xfrm>
          <a:prstGeom prst="rect">
            <a:avLst/>
          </a:prstGeom>
        </p:spPr>
      </p:pic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2C425AF1-B8D2-4F88-A86B-D02F79ED21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8912" y="2425566"/>
            <a:ext cx="5494421" cy="3955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41849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60571-A91B-48AB-A5FD-14C4A69BB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404040"/>
                </a:solidFill>
              </a:rPr>
              <a:t>What does a </a:t>
            </a:r>
            <a:r>
              <a:rPr lang="en-GB" dirty="0">
                <a:solidFill>
                  <a:srgbClr val="404040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{ggplot2}</a:t>
            </a:r>
            <a:r>
              <a:rPr lang="en-GB" dirty="0">
                <a:solidFill>
                  <a:srgbClr val="404040"/>
                </a:solidFill>
              </a:rPr>
              <a:t> look like?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5CE86-BB6C-4114-BAA7-2C3F4996B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2745" y="1825625"/>
            <a:ext cx="918651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i="1" dirty="0">
                <a:solidFill>
                  <a:srgbClr val="404040"/>
                </a:solidFill>
              </a:rPr>
              <a:t>But we’re aiming for something like this!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F5728F3-A3C8-4F26-A900-EDEF7E54A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096" y="2410485"/>
            <a:ext cx="11025808" cy="429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7331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0FEEBAF-2FF7-468D-96A5-68F8CD41EC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saturation sat="66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94792" y="784293"/>
            <a:ext cx="9273208" cy="574180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929E5B1-D3B9-4052-ADB3-A4B6B285F466}"/>
              </a:ext>
            </a:extLst>
          </p:cNvPr>
          <p:cNvSpPr/>
          <p:nvPr/>
        </p:nvSpPr>
        <p:spPr>
          <a:xfrm>
            <a:off x="0" y="2493677"/>
            <a:ext cx="12192000" cy="19876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E844CB-E93A-44E4-BEA0-007348961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08403"/>
            <a:ext cx="9144000" cy="1758165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Activities: Building a </a:t>
            </a:r>
            <a:r>
              <a:rPr lang="en-GB" dirty="0">
                <a:solidFill>
                  <a:schemeClr val="bg1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{ggplot2}</a:t>
            </a:r>
          </a:p>
        </p:txBody>
      </p:sp>
    </p:spTree>
    <p:extLst>
      <p:ext uri="{BB962C8B-B14F-4D97-AF65-F5344CB8AC3E}">
        <p14:creationId xmlns:p14="http://schemas.microsoft.com/office/powerpoint/2010/main" val="20557971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60571-A91B-48AB-A5FD-14C4A69BB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404040"/>
                </a:solidFill>
              </a:rPr>
              <a:t>Some simple plots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5AF86B1-6330-40C4-9F51-C4083ACEA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117574" cy="4351338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Scatter Plot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dirty="0"/>
              <a:t>Plot a scatter of O</a:t>
            </a:r>
            <a:r>
              <a:rPr lang="en-GB" baseline="-25000" dirty="0"/>
              <a:t>3</a:t>
            </a:r>
            <a:r>
              <a:rPr lang="en-GB" dirty="0"/>
              <a:t> to NO</a:t>
            </a:r>
            <a:r>
              <a:rPr lang="en-GB" baseline="-25000" dirty="0"/>
              <a:t>2</a:t>
            </a:r>
            <a:r>
              <a:rPr lang="en-GB" dirty="0"/>
              <a:t> just for Marylebone Road (code == “MY1”) and fit a smooth through it.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771148EC-1896-4790-88A1-FE4C4FAEF766}"/>
              </a:ext>
            </a:extLst>
          </p:cNvPr>
          <p:cNvSpPr txBox="1">
            <a:spLocks/>
          </p:cNvSpPr>
          <p:nvPr/>
        </p:nvSpPr>
        <p:spPr>
          <a:xfrm>
            <a:off x="4580283" y="1825625"/>
            <a:ext cx="311757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dirty="0"/>
              <a:t>Density Plot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dirty="0"/>
              <a:t>Plot a density function of NO2, just for the UK.</a:t>
            </a:r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74BF79EB-C474-471C-8FBA-7D8F2FAF9382}"/>
              </a:ext>
            </a:extLst>
          </p:cNvPr>
          <p:cNvSpPr txBox="1">
            <a:spLocks/>
          </p:cNvSpPr>
          <p:nvPr/>
        </p:nvSpPr>
        <p:spPr>
          <a:xfrm>
            <a:off x="8322366" y="1825625"/>
            <a:ext cx="311757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dirty="0"/>
              <a:t>Bar Chart</a:t>
            </a:r>
            <a:endParaRPr lang="en-GB" dirty="0"/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dirty="0"/>
              <a:t>Plot a bar chart showing the average NO</a:t>
            </a:r>
            <a:r>
              <a:rPr lang="en-GB" baseline="-25000" dirty="0"/>
              <a:t>2 </a:t>
            </a:r>
            <a:r>
              <a:rPr lang="en-GB" dirty="0"/>
              <a:t>in the UK before and after 2020.</a:t>
            </a:r>
          </a:p>
        </p:txBody>
      </p:sp>
    </p:spTree>
    <p:extLst>
      <p:ext uri="{BB962C8B-B14F-4D97-AF65-F5344CB8AC3E}">
        <p14:creationId xmlns:p14="http://schemas.microsoft.com/office/powerpoint/2010/main" val="42832740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211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Cascadia Mono</vt:lpstr>
      <vt:lpstr>Office Theme</vt:lpstr>
      <vt:lpstr>Data Visualisation using {ggplot2}</vt:lpstr>
      <vt:lpstr>Why use {ggplot2}?</vt:lpstr>
      <vt:lpstr>What does a {ggplot2} look like?</vt:lpstr>
      <vt:lpstr>What does a {ggplot2} look like?</vt:lpstr>
      <vt:lpstr>Activities: Building a {ggplot2}</vt:lpstr>
      <vt:lpstr>Some simple plots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Visualisation using {ggplot2}</dc:title>
  <dc:creator>Jack Davison</dc:creator>
  <cp:lastModifiedBy>Jack Davison</cp:lastModifiedBy>
  <cp:revision>4</cp:revision>
  <dcterms:created xsi:type="dcterms:W3CDTF">2022-03-05T14:35:03Z</dcterms:created>
  <dcterms:modified xsi:type="dcterms:W3CDTF">2022-03-05T16:28:07Z</dcterms:modified>
</cp:coreProperties>
</file>