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>
        <p:scale>
          <a:sx n="100" d="100"/>
          <a:sy n="100" d="100"/>
        </p:scale>
        <p:origin x="7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1095-F35C-424E-AFB6-5EBA0B82A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9EA32-2C46-4B87-8751-646DAA20F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DB07-2D54-4D0D-9B6B-02218B43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914C-DC6C-45CA-A361-BFEA7343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78C2-C5CD-400F-A193-9CE72A5C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D1C5-0F2B-4C2D-84FD-3DCF0798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91C60-AC1C-4679-8E83-E6FEBCEE5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D6FB-AFFA-4149-B0F8-6F08E7E9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B2A4-DB55-4C8E-BC2E-55F221AF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96AA-729C-4957-A667-E38037AE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00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BBC76-B70A-4D46-87E6-23DCFD30A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E82A7-F794-4C7D-8E19-9A34E68D1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9D8E6-F1C6-42DB-AB08-D68A06CA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EE6C-A25F-4750-A7B9-E1F5BF19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D43D-532B-4C61-B987-4AB565FE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1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59C6-15E8-4EBD-B182-21F74E25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4E78-6563-43A1-9859-9F7441DC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83CF-E6B1-4FB7-BE77-D1CB669F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BE77-9ADC-4F25-8198-75D991E0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7964-EED7-4692-B46C-ABBC20DB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60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0EED-ACCC-42A6-A2CF-4687D1EA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F234B-7437-44CD-9EFA-5ADC20A3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0067-4C0C-4A11-B813-2C7EA966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8599-02E7-4CA2-BC2D-4A508160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AA66-AF7C-47ED-B6CA-51D33C5F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1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23F6-EB04-4FBE-B485-8CE9D1B7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F79D-BF59-4349-91C1-A9EA47187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AEF43-AAB7-4CC7-A225-93A79C857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B0A8-20AC-4831-AC9F-2EB893AF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084E-B709-4D9B-A593-73560BD0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2C424-9F8F-4A78-BABE-A4DF5146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9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54BE-205B-40F2-BDBE-528B923F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8BDE7-9D4A-4986-9894-69DBF6C3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A4846-A46B-49E2-9191-003B2A28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E7A79-2981-48C6-A141-CFD70579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7F06C-6E05-4241-AD3D-F3CDE35E0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1BBA7-66C5-4957-952E-5895E4D8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9BCBF-9649-4228-91E8-0F98771C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F2C37-058D-42BE-B0A9-748D5BE2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3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07A-9CF1-4F96-AEDE-4A916278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21B8-295E-482F-B970-273238F2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4AA7D-791F-457B-8197-14BC226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C14D1-CE8B-4506-A81C-54E9F699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7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3CAE7-6013-493F-B447-3D8D3DFC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E4D0F-67DC-489E-8048-CF8216B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DC6D-BD18-4CE6-985C-8DADD467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48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EE85-3B1A-4CBC-A350-CFF544E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8697-C6AF-44BD-AF59-FF723CF7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FEEA-BF54-498C-BDC6-1015704E8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E137-8C6D-4476-80D3-759C7AC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25D26-5721-4BB8-9A73-13BD920C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5069-F213-4D92-AD2A-0CF4A285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9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DE1F-1DA7-49A1-A0A3-8E4EE83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B2EB1-8638-4579-BB3F-9F146EE32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B365-9E29-409A-BD17-E863E1B2A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6C62-7AF6-440A-92AF-CB420E8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3141B-265B-4633-BBF6-F509ADA9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86C53-4751-4220-A735-75E1D9B5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2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AB778-BF31-4DCE-A65C-897D057E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22DA-8833-43BD-A2B7-147276EB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0F03-9080-466F-9A74-A7D44F0B0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B381-5972-4A83-A0C5-54D32E42C0BD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62B5-65D9-4474-9A12-C4AD207B7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0474-F4CF-4326-A607-44287F5B7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5A61-4932-4901-8D53-6D37A3657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7D28-481E-4A69-A682-302F6C64A8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rgbClr val="404040"/>
                </a:solidFill>
              </a:rPr>
              <a:t>Some simple plots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28F68-1744-4113-A1D5-8AC0B8037378}"/>
              </a:ext>
            </a:extLst>
          </p:cNvPr>
          <p:cNvSpPr txBox="1"/>
          <p:nvPr/>
        </p:nvSpPr>
        <p:spPr>
          <a:xfrm>
            <a:off x="707657" y="1675308"/>
            <a:ext cx="35521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tsdata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filter(code == "MY1")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select(-median)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pivot_wider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names_from</a:t>
            </a:r>
            <a:r>
              <a:rPr lang="en-GB" sz="1100" dirty="0">
                <a:latin typeface="Lucida Sans Typewriter" panose="020B0509030504030204" pitchFamily="49" charset="0"/>
              </a:rPr>
              <a:t> = name,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 err="1">
                <a:latin typeface="Lucida Sans Typewriter" panose="020B0509030504030204" pitchFamily="49" charset="0"/>
              </a:rPr>
              <a:t>values_from</a:t>
            </a:r>
            <a:r>
              <a:rPr lang="en-GB" sz="1100" dirty="0">
                <a:latin typeface="Lucida Sans Typewriter" panose="020B0509030504030204" pitchFamily="49" charset="0"/>
              </a:rPr>
              <a:t> = mean)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(x = o3, y = no2)</a:t>
            </a:r>
            <a:r>
              <a:rPr lang="en-GB" sz="1100" dirty="0">
                <a:latin typeface="Lucida Sans Typewriter" panose="020B0509030504030204" pitchFamily="49" charset="0"/>
              </a:rPr>
              <a:t>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point</a:t>
            </a:r>
            <a:r>
              <a:rPr lang="en-GB" sz="11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smooth</a:t>
            </a:r>
            <a:r>
              <a:rPr lang="en-GB" sz="1100" dirty="0">
                <a:latin typeface="Lucida Sans Typewriter" panose="020B0509030504030204" pitchFamily="49" charset="0"/>
              </a:rPr>
              <a:t>(method = "</a:t>
            </a:r>
            <a:r>
              <a:rPr lang="en-GB" sz="1100" dirty="0" err="1">
                <a:latin typeface="Lucida Sans Typewriter" panose="020B0509030504030204" pitchFamily="49" charset="0"/>
              </a:rPr>
              <a:t>lm</a:t>
            </a:r>
            <a:r>
              <a:rPr lang="en-GB" sz="1100" dirty="0">
                <a:latin typeface="Lucida Sans Typewriter" panose="020B0509030504030204" pitchFamily="49" charset="0"/>
              </a:rPr>
              <a:t>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97F7B-6CEF-4A6A-8AD1-F166A139FC40}"/>
              </a:ext>
            </a:extLst>
          </p:cNvPr>
          <p:cNvSpPr txBox="1"/>
          <p:nvPr/>
        </p:nvSpPr>
        <p:spPr>
          <a:xfrm>
            <a:off x="4542748" y="1697324"/>
            <a:ext cx="33213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avgdata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filter(country == "</a:t>
            </a:r>
            <a:r>
              <a:rPr lang="en-GB" sz="1100" dirty="0" err="1">
                <a:latin typeface="Lucida Sans Typewriter" panose="020B0509030504030204" pitchFamily="49" charset="0"/>
              </a:rPr>
              <a:t>united_kingdom</a:t>
            </a:r>
            <a:r>
              <a:rPr lang="en-GB" sz="11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name == "no2")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(x = mean)</a:t>
            </a:r>
            <a:r>
              <a:rPr lang="en-GB" sz="1100" dirty="0">
                <a:latin typeface="Lucida Sans Typewriter" panose="020B0509030504030204" pitchFamily="49" charset="0"/>
              </a:rPr>
              <a:t>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density</a:t>
            </a:r>
            <a:r>
              <a:rPr lang="en-GB" sz="1100" dirty="0">
                <a:latin typeface="Lucida Sans Typewriter" panose="020B050903050403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EB515-03CE-44A7-85A7-16009FB0F227}"/>
              </a:ext>
            </a:extLst>
          </p:cNvPr>
          <p:cNvSpPr txBox="1"/>
          <p:nvPr/>
        </p:nvSpPr>
        <p:spPr>
          <a:xfrm>
            <a:off x="7864144" y="1543753"/>
            <a:ext cx="399788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avgdata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group_by</a:t>
            </a:r>
            <a:r>
              <a:rPr lang="en-GB" sz="1100" dirty="0">
                <a:latin typeface="Lucida Sans Typewriter" panose="020B0509030504030204" pitchFamily="49" charset="0"/>
              </a:rPr>
              <a:t>(country,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, name)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summarise(</a:t>
            </a:r>
            <a:r>
              <a:rPr lang="en-GB" sz="1100" dirty="0" err="1">
                <a:latin typeface="Lucida Sans Typewriter" panose="020B0509030504030204" pitchFamily="49" charset="0"/>
              </a:rPr>
              <a:t>country_avg</a:t>
            </a:r>
            <a:r>
              <a:rPr lang="en-GB" sz="1100" dirty="0">
                <a:latin typeface="Lucida Sans Typewriter" panose="020B0509030504030204" pitchFamily="49" charset="0"/>
              </a:rPr>
              <a:t> = mean(mean))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filter(name == "no2“,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country == "</a:t>
            </a:r>
            <a:r>
              <a:rPr lang="en-GB" sz="1100" dirty="0" err="1">
                <a:latin typeface="Lucida Sans Typewriter" panose="020B0509030504030204" pitchFamily="49" charset="0"/>
              </a:rPr>
              <a:t>united_kingdom</a:t>
            </a:r>
            <a:r>
              <a:rPr lang="en-GB" sz="1100" dirty="0">
                <a:latin typeface="Lucida Sans Typewriter" panose="020B0509030504030204" pitchFamily="49" charset="0"/>
              </a:rPr>
              <a:t>")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(y = 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, x = 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country_avg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)</a:t>
            </a:r>
            <a:r>
              <a:rPr lang="en-GB" sz="1100" dirty="0">
                <a:latin typeface="Lucida Sans Typewriter" panose="020B0509030504030204" pitchFamily="49" charset="0"/>
              </a:rPr>
              <a:t>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col</a:t>
            </a:r>
            <a:r>
              <a:rPr lang="en-GB" sz="1100" dirty="0">
                <a:latin typeface="Lucida Sans Typewriter" panose="020B0509030504030204" pitchFamily="49" charset="0"/>
              </a:rPr>
              <a:t>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B5DD2-E80E-4C6B-875C-AF00BD58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8" y="4023218"/>
            <a:ext cx="3200407" cy="2133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F19953-D9F4-42F5-92B7-62815E43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35" y="4023218"/>
            <a:ext cx="3200407" cy="21336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ECDC3B-A443-488A-8AF2-BD72DF23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99" y="4023218"/>
            <a:ext cx="3200407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7D28-481E-4A69-A682-302F6C64A8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404040"/>
                </a:solidFill>
              </a:rPr>
              <a:t>Further use of </a:t>
            </a:r>
            <a:r>
              <a:rPr lang="en-GB" dirty="0" err="1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aes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28F68-1744-4113-A1D5-8AC0B8037378}"/>
              </a:ext>
            </a:extLst>
          </p:cNvPr>
          <p:cNvSpPr txBox="1"/>
          <p:nvPr/>
        </p:nvSpPr>
        <p:spPr>
          <a:xfrm>
            <a:off x="707657" y="1675308"/>
            <a:ext cx="35521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tsdata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filter(code %in% c("MY1", "KC1"))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select(-median)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pivot_wider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names_from</a:t>
            </a:r>
            <a:r>
              <a:rPr lang="en-GB" sz="1100" dirty="0">
                <a:latin typeface="Lucida Sans Typewriter" panose="020B0509030504030204" pitchFamily="49" charset="0"/>
              </a:rPr>
              <a:t> = name,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 err="1">
                <a:latin typeface="Lucida Sans Typewriter" panose="020B0509030504030204" pitchFamily="49" charset="0"/>
              </a:rPr>
              <a:t>values_from</a:t>
            </a:r>
            <a:r>
              <a:rPr lang="en-GB" sz="1100" dirty="0">
                <a:latin typeface="Lucida Sans Typewriter" panose="020B0509030504030204" pitchFamily="49" charset="0"/>
              </a:rPr>
              <a:t> = mean)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(x = o3, y = no2))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geom_point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color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code</a:t>
            </a:r>
            <a:r>
              <a:rPr lang="en-GB" sz="11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geom_smooth</a:t>
            </a:r>
            <a:r>
              <a:rPr lang="en-GB" sz="1100" dirty="0">
                <a:latin typeface="Lucida Sans Typewriter" panose="020B0509030504030204" pitchFamily="49" charset="0"/>
              </a:rPr>
              <a:t>(method = "</a:t>
            </a:r>
            <a:r>
              <a:rPr lang="en-GB" sz="1100" dirty="0" err="1">
                <a:latin typeface="Lucida Sans Typewriter" panose="020B0509030504030204" pitchFamily="49" charset="0"/>
              </a:rPr>
              <a:t>lm</a:t>
            </a:r>
            <a:r>
              <a:rPr lang="en-GB" sz="1100" dirty="0">
                <a:latin typeface="Lucida Sans Typewriter" panose="020B0509030504030204" pitchFamily="49" charset="0"/>
              </a:rPr>
              <a:t>",</a:t>
            </a:r>
            <a:br>
              <a:rPr lang="en-GB" sz="1100" dirty="0">
                <a:latin typeface="Lucida Sans Typewriter" panose="020B0509030504030204" pitchFamily="49" charset="0"/>
              </a:rPr>
            </a:br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group = code</a:t>
            </a:r>
            <a:r>
              <a:rPr lang="en-GB" sz="1100" dirty="0">
                <a:latin typeface="Lucida Sans Typewriter" panose="020B05090305040302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97F7B-6CEF-4A6A-8AD1-F166A139FC40}"/>
              </a:ext>
            </a:extLst>
          </p:cNvPr>
          <p:cNvSpPr txBox="1"/>
          <p:nvPr/>
        </p:nvSpPr>
        <p:spPr>
          <a:xfrm>
            <a:off x="4542748" y="1697324"/>
            <a:ext cx="332139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avgdata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filter(country == "</a:t>
            </a:r>
            <a:r>
              <a:rPr lang="en-GB" sz="1100" dirty="0" err="1">
                <a:latin typeface="Lucida Sans Typewriter" panose="020B0509030504030204" pitchFamily="49" charset="0"/>
              </a:rPr>
              <a:t>united_kingdom</a:t>
            </a:r>
            <a:r>
              <a:rPr lang="en-GB" sz="11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name == "no2")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(x = mean,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color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fill = 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geom_density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alpha = .3</a:t>
            </a:r>
            <a:r>
              <a:rPr lang="en-GB" sz="1100" dirty="0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EB515-03CE-44A7-85A7-16009FB0F227}"/>
              </a:ext>
            </a:extLst>
          </p:cNvPr>
          <p:cNvSpPr txBox="1"/>
          <p:nvPr/>
        </p:nvSpPr>
        <p:spPr>
          <a:xfrm>
            <a:off x="7864144" y="1543753"/>
            <a:ext cx="39978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avgdata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group_by</a:t>
            </a:r>
            <a:r>
              <a:rPr lang="en-GB" sz="1100" dirty="0">
                <a:latin typeface="Lucida Sans Typewriter" panose="020B0509030504030204" pitchFamily="49" charset="0"/>
              </a:rPr>
              <a:t>(country,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, name)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summarise(</a:t>
            </a:r>
            <a:r>
              <a:rPr lang="en-GB" sz="1100" dirty="0" err="1">
                <a:latin typeface="Lucida Sans Typewriter" panose="020B0509030504030204" pitchFamily="49" charset="0"/>
              </a:rPr>
              <a:t>country_avg</a:t>
            </a:r>
            <a:r>
              <a:rPr lang="en-GB" sz="1100" dirty="0">
                <a:latin typeface="Lucida Sans Typewriter" panose="020B0509030504030204" pitchFamily="49" charset="0"/>
              </a:rPr>
              <a:t> = mean(mean))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filter(name == "no2")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(y = country,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x = </a:t>
            </a:r>
            <a:r>
              <a:rPr lang="en-GB" sz="1100" dirty="0" err="1">
                <a:latin typeface="Lucida Sans Typewriter" panose="020B0509030504030204" pitchFamily="49" charset="0"/>
              </a:rPr>
              <a:t>country_avg</a:t>
            </a:r>
            <a:r>
              <a:rPr lang="en-GB" sz="11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fill = 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geom_col</a:t>
            </a:r>
            <a:r>
              <a:rPr lang="en-GB" sz="1100" dirty="0">
                <a:latin typeface="Lucida Sans Typewriter" panose="020B0509030504030204" pitchFamily="49" charset="0"/>
              </a:rPr>
              <a:t>(position = 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position_dodge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()</a:t>
            </a:r>
            <a:r>
              <a:rPr lang="en-GB" sz="1100" dirty="0"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B5DD2-E80E-4C6B-875C-AF00BD58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68" y="4023218"/>
            <a:ext cx="3200407" cy="2133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F19953-D9F4-42F5-92B7-62815E43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535" y="4023218"/>
            <a:ext cx="3200407" cy="21336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ECDC3B-A443-488A-8AF2-BD72DF23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999" y="4023218"/>
            <a:ext cx="3200407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7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7D28-481E-4A69-A682-302F6C64A8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404040"/>
                </a:solidFill>
              </a:rPr>
              <a:t>Applications of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scale_*_*()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28F68-1744-4113-A1D5-8AC0B8037378}"/>
              </a:ext>
            </a:extLst>
          </p:cNvPr>
          <p:cNvSpPr txBox="1"/>
          <p:nvPr/>
        </p:nvSpPr>
        <p:spPr>
          <a:xfrm>
            <a:off x="134224" y="1675308"/>
            <a:ext cx="427838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tsdata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filter(code %in% c("MY1", "KC1"))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select(-median)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pivot_wider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names_from</a:t>
            </a:r>
            <a:r>
              <a:rPr lang="en-GB" sz="1100" dirty="0">
                <a:latin typeface="Lucida Sans Typewriter" panose="020B0509030504030204" pitchFamily="49" charset="0"/>
              </a:rPr>
              <a:t> = name,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 err="1">
                <a:latin typeface="Lucida Sans Typewriter" panose="020B0509030504030204" pitchFamily="49" charset="0"/>
              </a:rPr>
              <a:t>values_from</a:t>
            </a:r>
            <a:r>
              <a:rPr lang="en-GB" sz="1100" dirty="0">
                <a:latin typeface="Lucida Sans Typewriter" panose="020B0509030504030204" pitchFamily="49" charset="0"/>
              </a:rPr>
              <a:t> = mean)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(x = o3, y = no2))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geom_point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color</a:t>
            </a:r>
            <a:r>
              <a:rPr lang="en-GB" sz="1100" dirty="0">
                <a:latin typeface="Lucida Sans Typewriter" panose="020B0509030504030204" pitchFamily="49" charset="0"/>
              </a:rPr>
              <a:t> = code))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geom_smooth</a:t>
            </a:r>
            <a:r>
              <a:rPr lang="en-GB" sz="1100" dirty="0">
                <a:latin typeface="Lucida Sans Typewriter" panose="020B0509030504030204" pitchFamily="49" charset="0"/>
              </a:rPr>
              <a:t>(method = "</a:t>
            </a:r>
            <a:r>
              <a:rPr lang="en-GB" sz="1100" dirty="0" err="1">
                <a:latin typeface="Lucida Sans Typewriter" panose="020B0509030504030204" pitchFamily="49" charset="0"/>
              </a:rPr>
              <a:t>lm</a:t>
            </a:r>
            <a:r>
              <a:rPr lang="en-GB" sz="11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(group = code))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x_continuous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name = "Ozone"</a:t>
            </a:r>
            <a:r>
              <a:rPr lang="en-GB" sz="1100" dirty="0">
                <a:latin typeface="Lucida Sans Typewriter" panose="020B0509030504030204" pitchFamily="49" charset="0"/>
              </a:rPr>
              <a:t>,         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limits</a:t>
            </a:r>
            <a:r>
              <a:rPr lang="en-GB" sz="1100" dirty="0">
                <a:latin typeface="Lucida Sans Typewriter" panose="020B0509030504030204" pitchFamily="49" charset="0"/>
              </a:rPr>
              <a:t> = c(0, NA))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y_continuous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name = "Nitrogen Dioxide"</a:t>
            </a:r>
            <a:r>
              <a:rPr lang="en-GB" sz="1100" dirty="0">
                <a:latin typeface="Lucida Sans Typewriter" panose="020B0509030504030204" pitchFamily="49" charset="0"/>
              </a:rPr>
              <a:t>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limits</a:t>
            </a:r>
            <a:r>
              <a:rPr lang="en-GB" sz="1100" dirty="0">
                <a:latin typeface="Lucida Sans Typewriter" panose="020B0509030504030204" pitchFamily="49" charset="0"/>
              </a:rPr>
              <a:t> = c(0, NA))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97F7B-6CEF-4A6A-8AD1-F166A139FC40}"/>
              </a:ext>
            </a:extLst>
          </p:cNvPr>
          <p:cNvSpPr txBox="1"/>
          <p:nvPr/>
        </p:nvSpPr>
        <p:spPr>
          <a:xfrm>
            <a:off x="4037009" y="1643896"/>
            <a:ext cx="42783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avgdata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filter(country == "</a:t>
            </a:r>
            <a:r>
              <a:rPr lang="en-GB" sz="1100" dirty="0" err="1">
                <a:latin typeface="Lucida Sans Typewriter" panose="020B0509030504030204" pitchFamily="49" charset="0"/>
              </a:rPr>
              <a:t>united_kingdom</a:t>
            </a:r>
            <a:r>
              <a:rPr lang="en-GB" sz="11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name == "no2")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(x = mean,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</a:t>
            </a:r>
            <a:r>
              <a:rPr lang="en-GB" sz="1100" dirty="0" err="1">
                <a:latin typeface="Lucida Sans Typewriter" panose="020B0509030504030204" pitchFamily="49" charset="0"/>
              </a:rPr>
              <a:t>color</a:t>
            </a:r>
            <a:r>
              <a:rPr lang="en-GB" sz="1100" dirty="0">
                <a:latin typeface="Lucida Sans Typewriter" panose="020B0509030504030204" pitchFamily="49" charset="0"/>
              </a:rPr>
              <a:t> =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, fill =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geom_density</a:t>
            </a:r>
            <a:r>
              <a:rPr lang="en-GB" sz="1100" dirty="0">
                <a:latin typeface="Lucida Sans Typewriter" panose="020B0509030504030204" pitchFamily="49" charset="0"/>
              </a:rPr>
              <a:t>(alpha = .3, size = 1)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color_manual</a:t>
            </a:r>
            <a:r>
              <a:rPr lang="en-GB" sz="1100" dirty="0">
                <a:latin typeface="Lucida Sans Typewriter" panose="020B0509030504030204" pitchFamily="49" charset="0"/>
              </a:rPr>
              <a:t>(values = c(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darkgreen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100" dirty="0">
                <a:latin typeface="Lucida Sans Typewriter" panose="020B0509030504030204" pitchFamily="49" charset="0"/>
              </a:rPr>
              <a:t>,    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           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darkblue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1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fill_manual</a:t>
            </a:r>
            <a:r>
              <a:rPr lang="en-GB" sz="1100" dirty="0">
                <a:latin typeface="Lucida Sans Typewriter" panose="020B0509030504030204" pitchFamily="49" charset="0"/>
              </a:rPr>
              <a:t>(values = c(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darkgreen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100" dirty="0">
                <a:latin typeface="Lucida Sans Typewriter" panose="020B0509030504030204" pitchFamily="49" charset="0"/>
              </a:rPr>
              <a:t>, 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          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darkblue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100" dirty="0">
                <a:latin typeface="Lucida Sans Typewriter" panose="020B0509030504030204" pitchFamily="49" charset="0"/>
              </a:rPr>
              <a:t>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EB515-03CE-44A7-85A7-16009FB0F227}"/>
              </a:ext>
            </a:extLst>
          </p:cNvPr>
          <p:cNvSpPr txBox="1"/>
          <p:nvPr/>
        </p:nvSpPr>
        <p:spPr>
          <a:xfrm>
            <a:off x="8274535" y="1643896"/>
            <a:ext cx="399788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avgdata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group_by</a:t>
            </a:r>
            <a:r>
              <a:rPr lang="en-GB" sz="1100" dirty="0">
                <a:latin typeface="Lucida Sans Typewriter" panose="020B0509030504030204" pitchFamily="49" charset="0"/>
              </a:rPr>
              <a:t>(country,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, name)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summarise(</a:t>
            </a:r>
            <a:r>
              <a:rPr lang="en-GB" sz="1100" dirty="0" err="1">
                <a:latin typeface="Lucida Sans Typewriter" panose="020B0509030504030204" pitchFamily="49" charset="0"/>
              </a:rPr>
              <a:t>country_avg</a:t>
            </a:r>
            <a:r>
              <a:rPr lang="en-GB" sz="1100" dirty="0">
                <a:latin typeface="Lucida Sans Typewriter" panose="020B0509030504030204" pitchFamily="49" charset="0"/>
              </a:rPr>
              <a:t> = mean(mean))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filter(name == "no2")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(y = country,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x = </a:t>
            </a:r>
            <a:r>
              <a:rPr lang="en-GB" sz="1100" dirty="0" err="1">
                <a:latin typeface="Lucida Sans Typewriter" panose="020B0509030504030204" pitchFamily="49" charset="0"/>
              </a:rPr>
              <a:t>country_avg</a:t>
            </a:r>
            <a:r>
              <a:rPr lang="en-GB" sz="11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fill =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geom_col</a:t>
            </a:r>
            <a:r>
              <a:rPr lang="en-GB" sz="1100" dirty="0">
                <a:latin typeface="Lucida Sans Typewriter" panose="020B0509030504030204" pitchFamily="49" charset="0"/>
              </a:rPr>
              <a:t>(position = </a:t>
            </a:r>
            <a:r>
              <a:rPr lang="en-GB" sz="1100" dirty="0" err="1">
                <a:latin typeface="Lucida Sans Typewriter" panose="020B0509030504030204" pitchFamily="49" charset="0"/>
              </a:rPr>
              <a:t>position_dodge</a:t>
            </a:r>
            <a:r>
              <a:rPr lang="en-GB" sz="1100" dirty="0">
                <a:latin typeface="Lucida Sans Typewriter" panose="020B0509030504030204" pitchFamily="49" charset="0"/>
              </a:rPr>
              <a:t>())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fill</a:t>
            </a:r>
            <a:r>
              <a:rPr lang="en-GB" sz="1100" dirty="0" err="1">
                <a:latin typeface="Lucida Sans Typewriter" panose="020B0509030504030204" pitchFamily="49" charset="0"/>
              </a:rPr>
              <a:t>_brewer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palette = "Set1"</a:t>
            </a:r>
            <a:r>
              <a:rPr lang="en-GB" sz="1100" dirty="0"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B5DD2-E80E-4C6B-875C-AF00BD58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68" y="4023218"/>
            <a:ext cx="3200407" cy="2133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F19953-D9F4-42F5-92B7-62815E43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535" y="4023218"/>
            <a:ext cx="3200407" cy="21336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ECDC3B-A443-488A-8AF2-BD72DF23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999" y="4023218"/>
            <a:ext cx="3200407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7D28-481E-4A69-A682-302F6C64A8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404040"/>
                </a:solidFill>
              </a:rPr>
              <a:t>Introducing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facet()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97F7B-6CEF-4A6A-8AD1-F166A139FC40}"/>
              </a:ext>
            </a:extLst>
          </p:cNvPr>
          <p:cNvSpPr txBox="1"/>
          <p:nvPr/>
        </p:nvSpPr>
        <p:spPr>
          <a:xfrm>
            <a:off x="4037009" y="1643896"/>
            <a:ext cx="427838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avgdata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filter(country == "</a:t>
            </a:r>
            <a:r>
              <a:rPr lang="en-GB" sz="1100" dirty="0" err="1">
                <a:latin typeface="Lucida Sans Typewriter" panose="020B0509030504030204" pitchFamily="49" charset="0"/>
              </a:rPr>
              <a:t>united_kingdom</a:t>
            </a:r>
            <a:r>
              <a:rPr lang="en-GB" sz="11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name == "no2")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(x = mean,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</a:t>
            </a:r>
            <a:r>
              <a:rPr lang="en-GB" sz="1100" dirty="0" err="1">
                <a:latin typeface="Lucida Sans Typewriter" panose="020B0509030504030204" pitchFamily="49" charset="0"/>
              </a:rPr>
              <a:t>color</a:t>
            </a:r>
            <a:r>
              <a:rPr lang="en-GB" sz="1100" dirty="0">
                <a:latin typeface="Lucida Sans Typewriter" panose="020B0509030504030204" pitchFamily="49" charset="0"/>
              </a:rPr>
              <a:t> =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, fill =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geom_density</a:t>
            </a:r>
            <a:r>
              <a:rPr lang="en-GB" sz="1100" dirty="0">
                <a:latin typeface="Lucida Sans Typewriter" panose="020B0509030504030204" pitchFamily="49" charset="0"/>
              </a:rPr>
              <a:t>(alpha = .3, size = 1)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scale_color_manual</a:t>
            </a:r>
            <a:r>
              <a:rPr lang="en-GB" sz="1100" dirty="0">
                <a:latin typeface="Lucida Sans Typewriter" panose="020B0509030504030204" pitchFamily="49" charset="0"/>
              </a:rPr>
              <a:t>(values = c("</a:t>
            </a:r>
            <a:r>
              <a:rPr lang="en-GB" sz="1100" dirty="0" err="1">
                <a:latin typeface="Lucida Sans Typewriter" panose="020B0509030504030204" pitchFamily="49" charset="0"/>
              </a:rPr>
              <a:t>darkgreen</a:t>
            </a:r>
            <a:r>
              <a:rPr lang="en-GB" sz="1100" dirty="0">
                <a:latin typeface="Lucida Sans Typewriter" panose="020B0509030504030204" pitchFamily="49" charset="0"/>
              </a:rPr>
              <a:t>",    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           "</a:t>
            </a:r>
            <a:r>
              <a:rPr lang="en-GB" sz="1100" dirty="0" err="1">
                <a:latin typeface="Lucida Sans Typewriter" panose="020B0509030504030204" pitchFamily="49" charset="0"/>
              </a:rPr>
              <a:t>darkblue</a:t>
            </a:r>
            <a:r>
              <a:rPr lang="en-GB" sz="1100" dirty="0">
                <a:latin typeface="Lucida Sans Typewriter" panose="020B0509030504030204" pitchFamily="49" charset="0"/>
              </a:rPr>
              <a:t>"))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scale_fill_manual</a:t>
            </a:r>
            <a:r>
              <a:rPr lang="en-GB" sz="1100" dirty="0">
                <a:latin typeface="Lucida Sans Typewriter" panose="020B0509030504030204" pitchFamily="49" charset="0"/>
              </a:rPr>
              <a:t>(values = c("</a:t>
            </a:r>
            <a:r>
              <a:rPr lang="en-GB" sz="1100" dirty="0" err="1">
                <a:latin typeface="Lucida Sans Typewriter" panose="020B0509030504030204" pitchFamily="49" charset="0"/>
              </a:rPr>
              <a:t>darkgreen</a:t>
            </a:r>
            <a:r>
              <a:rPr lang="en-GB" sz="1100" dirty="0">
                <a:latin typeface="Lucida Sans Typewriter" panose="020B0509030504030204" pitchFamily="49" charset="0"/>
              </a:rPr>
              <a:t>", 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          "</a:t>
            </a:r>
            <a:r>
              <a:rPr lang="en-GB" sz="1100" dirty="0" err="1">
                <a:latin typeface="Lucida Sans Typewriter" panose="020B0509030504030204" pitchFamily="49" charset="0"/>
              </a:rPr>
              <a:t>darkblue</a:t>
            </a:r>
            <a:r>
              <a:rPr lang="en-GB" sz="1100" dirty="0">
                <a:latin typeface="Lucida Sans Typewriter" panose="020B0509030504030204" pitchFamily="49" charset="0"/>
              </a:rPr>
              <a:t>"))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facet_grid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country</a:t>
            </a:r>
            <a:r>
              <a:rPr lang="en-GB" sz="1100" dirty="0" err="1">
                <a:latin typeface="Lucida Sans Typewriter" panose="020B0509030504030204" pitchFamily="49" charset="0"/>
              </a:rPr>
              <a:t>~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name</a:t>
            </a:r>
            <a:r>
              <a:rPr lang="en-GB" sz="1100" dirty="0">
                <a:latin typeface="Lucida Sans Typewriter" panose="020B0509030504030204" pitchFamily="49" charset="0"/>
              </a:rPr>
              <a:t>, 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scales = "free"</a:t>
            </a:r>
            <a:r>
              <a:rPr lang="en-GB" sz="1100" dirty="0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EB515-03CE-44A7-85A7-16009FB0F227}"/>
              </a:ext>
            </a:extLst>
          </p:cNvPr>
          <p:cNvSpPr txBox="1"/>
          <p:nvPr/>
        </p:nvSpPr>
        <p:spPr>
          <a:xfrm>
            <a:off x="8274535" y="1643896"/>
            <a:ext cx="399788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avgdata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group_by</a:t>
            </a:r>
            <a:r>
              <a:rPr lang="en-GB" sz="1100" dirty="0">
                <a:latin typeface="Lucida Sans Typewriter" panose="020B0509030504030204" pitchFamily="49" charset="0"/>
              </a:rPr>
              <a:t>(country,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, name)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summarise(</a:t>
            </a:r>
            <a:r>
              <a:rPr lang="en-GB" sz="1100" dirty="0" err="1">
                <a:latin typeface="Lucida Sans Typewriter" panose="020B0509030504030204" pitchFamily="49" charset="0"/>
              </a:rPr>
              <a:t>country_avg</a:t>
            </a:r>
            <a:r>
              <a:rPr lang="en-GB" sz="1100" dirty="0">
                <a:latin typeface="Lucida Sans Typewriter" panose="020B0509030504030204" pitchFamily="49" charset="0"/>
              </a:rPr>
              <a:t> = mean(mean))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filter(name == "no2")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(y = country,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x = </a:t>
            </a:r>
            <a:r>
              <a:rPr lang="en-GB" sz="1100" dirty="0" err="1">
                <a:latin typeface="Lucida Sans Typewriter" panose="020B0509030504030204" pitchFamily="49" charset="0"/>
              </a:rPr>
              <a:t>country_avg</a:t>
            </a:r>
            <a:r>
              <a:rPr lang="en-GB" sz="11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fill =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geom_col</a:t>
            </a:r>
            <a:r>
              <a:rPr lang="en-GB" sz="1100" dirty="0">
                <a:latin typeface="Lucida Sans Typewriter" panose="020B0509030504030204" pitchFamily="49" charset="0"/>
              </a:rPr>
              <a:t>(position = </a:t>
            </a:r>
            <a:r>
              <a:rPr lang="en-GB" sz="1100" dirty="0" err="1">
                <a:latin typeface="Lucida Sans Typewriter" panose="020B0509030504030204" pitchFamily="49" charset="0"/>
              </a:rPr>
              <a:t>position_dodge</a:t>
            </a:r>
            <a:r>
              <a:rPr lang="en-GB" sz="1100" dirty="0">
                <a:latin typeface="Lucida Sans Typewriter" panose="020B0509030504030204" pitchFamily="49" charset="0"/>
              </a:rPr>
              <a:t>())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scale_fill_brewer</a:t>
            </a:r>
            <a:r>
              <a:rPr lang="en-GB" sz="1100" dirty="0">
                <a:latin typeface="Lucida Sans Typewriter" panose="020B0509030504030204" pitchFamily="49" charset="0"/>
              </a:rPr>
              <a:t>(palette = "Set1") +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theme(</a:t>
            </a:r>
            <a:r>
              <a:rPr lang="en-GB" sz="1100" dirty="0" err="1">
                <a:latin typeface="Lucida Sans Typewriter" panose="020B0509030504030204" pitchFamily="49" charset="0"/>
              </a:rPr>
              <a:t>strip.placement</a:t>
            </a:r>
            <a:r>
              <a:rPr lang="en-GB" sz="1100" dirty="0">
                <a:latin typeface="Lucida Sans Typewriter" panose="020B0509030504030204" pitchFamily="49" charset="0"/>
              </a:rPr>
              <a:t> = 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"outside"</a:t>
            </a:r>
            <a:r>
              <a:rPr lang="en-GB" sz="1100" dirty="0">
                <a:latin typeface="Lucida Sans Typewriter" panose="020B0509030504030204" pitchFamily="49" charset="0"/>
              </a:rPr>
              <a:t>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facet_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wrap</a:t>
            </a:r>
            <a:r>
              <a:rPr lang="en-GB" sz="1100" dirty="0">
                <a:latin typeface="Lucida Sans Typewriter" panose="020B0509030504030204" pitchFamily="49" charset="0"/>
              </a:rPr>
              <a:t>(~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name</a:t>
            </a:r>
            <a:r>
              <a:rPr lang="en-GB" sz="1100" dirty="0">
                <a:latin typeface="Lucida Sans Typewriter" panose="020B0509030504030204" pitchFamily="49" charset="0"/>
              </a:rPr>
              <a:t>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scales = "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free_x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100" dirty="0">
                <a:latin typeface="Lucida Sans Typewriter" panose="020B0509030504030204" pitchFamily="49" charset="0"/>
              </a:rPr>
              <a:t>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strip.position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"bottom"</a:t>
            </a:r>
            <a:r>
              <a:rPr lang="en-GB" sz="1100" dirty="0"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B5DD2-E80E-4C6B-875C-AF00BD58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68" y="4567056"/>
            <a:ext cx="3200407" cy="2133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F19953-D9F4-42F5-92B7-62815E43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3135" y="4476075"/>
            <a:ext cx="3200407" cy="21336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ECDC3B-A443-488A-8AF2-BD72DF23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196" y="4476075"/>
            <a:ext cx="3200407" cy="2133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28F68-1744-4113-A1D5-8AC0B8037378}"/>
              </a:ext>
            </a:extLst>
          </p:cNvPr>
          <p:cNvSpPr txBox="1"/>
          <p:nvPr/>
        </p:nvSpPr>
        <p:spPr>
          <a:xfrm>
            <a:off x="134224" y="1675308"/>
            <a:ext cx="42783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tsdata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filter(code %in% c("MY1", "KC1"))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select(-median)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pivot_wider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names_from</a:t>
            </a:r>
            <a:r>
              <a:rPr lang="en-GB" sz="1100" dirty="0">
                <a:latin typeface="Lucida Sans Typewriter" panose="020B0509030504030204" pitchFamily="49" charset="0"/>
              </a:rPr>
              <a:t> = name,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 err="1">
                <a:latin typeface="Lucida Sans Typewriter" panose="020B0509030504030204" pitchFamily="49" charset="0"/>
              </a:rPr>
              <a:t>values_from</a:t>
            </a:r>
            <a:r>
              <a:rPr lang="en-GB" sz="1100" dirty="0">
                <a:latin typeface="Lucida Sans Typewriter" panose="020B0509030504030204" pitchFamily="49" charset="0"/>
              </a:rPr>
              <a:t> = mean)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(x = o3, y = no2))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geom_point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color</a:t>
            </a:r>
            <a:r>
              <a:rPr lang="en-GB" sz="1100" dirty="0">
                <a:latin typeface="Lucida Sans Typewriter" panose="020B0509030504030204" pitchFamily="49" charset="0"/>
              </a:rPr>
              <a:t> = code))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geom_smooth</a:t>
            </a:r>
            <a:r>
              <a:rPr lang="en-GB" sz="1100" dirty="0">
                <a:latin typeface="Lucida Sans Typewriter" panose="020B0509030504030204" pitchFamily="49" charset="0"/>
              </a:rPr>
              <a:t>(method = "</a:t>
            </a:r>
            <a:r>
              <a:rPr lang="en-GB" sz="1100" dirty="0" err="1">
                <a:latin typeface="Lucida Sans Typewriter" panose="020B0509030504030204" pitchFamily="49" charset="0"/>
              </a:rPr>
              <a:t>lm</a:t>
            </a:r>
            <a:r>
              <a:rPr lang="en-GB" sz="11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(group = code))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scale_x_continuous</a:t>
            </a:r>
            <a:r>
              <a:rPr lang="en-GB" sz="1100" dirty="0">
                <a:latin typeface="Lucida Sans Typewriter" panose="020B0509030504030204" pitchFamily="49" charset="0"/>
              </a:rPr>
              <a:t>(name = "Ozone",         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limits = c(0, NA)) +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scale_y_continuous</a:t>
            </a:r>
            <a:r>
              <a:rPr lang="en-GB" sz="1100" dirty="0">
                <a:latin typeface="Lucida Sans Typewriter" panose="020B0509030504030204" pitchFamily="49" charset="0"/>
              </a:rPr>
              <a:t>(name = "Nitrogen Dioxide",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limits = c(0, NA))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facet_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wrap</a:t>
            </a:r>
            <a:r>
              <a:rPr lang="en-GB" sz="1100" dirty="0">
                <a:latin typeface="Lucida Sans Typewriter" panose="020B0509030504030204" pitchFamily="49" charset="0"/>
              </a:rPr>
              <a:t>(~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country</a:t>
            </a:r>
            <a:r>
              <a:rPr lang="en-GB" sz="1100" dirty="0">
                <a:latin typeface="Lucida Sans Typewriter" panose="020B05090305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075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7D28-481E-4A69-A682-302F6C64A8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404040"/>
                </a:solidFill>
              </a:rPr>
              <a:t>Refining with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theme()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97F7B-6CEF-4A6A-8AD1-F166A139FC40}"/>
              </a:ext>
            </a:extLst>
          </p:cNvPr>
          <p:cNvSpPr txBox="1"/>
          <p:nvPr/>
        </p:nvSpPr>
        <p:spPr>
          <a:xfrm>
            <a:off x="4037009" y="1643896"/>
            <a:ext cx="427838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avgdata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filter(country == "</a:t>
            </a:r>
            <a:r>
              <a:rPr lang="en-GB" sz="1100" dirty="0" err="1">
                <a:latin typeface="Lucida Sans Typewriter" panose="020B0509030504030204" pitchFamily="49" charset="0"/>
              </a:rPr>
              <a:t>united_kingdom</a:t>
            </a:r>
            <a:r>
              <a:rPr lang="en-GB" sz="11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name == "no2")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(x = mean,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</a:t>
            </a:r>
            <a:r>
              <a:rPr lang="en-GB" sz="1100" dirty="0" err="1">
                <a:latin typeface="Lucida Sans Typewriter" panose="020B0509030504030204" pitchFamily="49" charset="0"/>
              </a:rPr>
              <a:t>color</a:t>
            </a:r>
            <a:r>
              <a:rPr lang="en-GB" sz="1100" dirty="0">
                <a:latin typeface="Lucida Sans Typewriter" panose="020B0509030504030204" pitchFamily="49" charset="0"/>
              </a:rPr>
              <a:t> =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, fill =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geom_density</a:t>
            </a:r>
            <a:r>
              <a:rPr lang="en-GB" sz="1100" dirty="0">
                <a:latin typeface="Lucida Sans Typewriter" panose="020B0509030504030204" pitchFamily="49" charset="0"/>
              </a:rPr>
              <a:t>(alpha = .3, size = 1)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scale_color_manual</a:t>
            </a:r>
            <a:r>
              <a:rPr lang="en-GB" sz="1100" dirty="0">
                <a:latin typeface="Lucida Sans Typewriter" panose="020B0509030504030204" pitchFamily="49" charset="0"/>
              </a:rPr>
              <a:t>(values = c("</a:t>
            </a:r>
            <a:r>
              <a:rPr lang="en-GB" sz="1100" dirty="0" err="1">
                <a:latin typeface="Lucida Sans Typewriter" panose="020B0509030504030204" pitchFamily="49" charset="0"/>
              </a:rPr>
              <a:t>darkgreen</a:t>
            </a:r>
            <a:r>
              <a:rPr lang="en-GB" sz="1100" dirty="0">
                <a:latin typeface="Lucida Sans Typewriter" panose="020B0509030504030204" pitchFamily="49" charset="0"/>
              </a:rPr>
              <a:t>",    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           "</a:t>
            </a:r>
            <a:r>
              <a:rPr lang="en-GB" sz="1100" dirty="0" err="1">
                <a:latin typeface="Lucida Sans Typewriter" panose="020B0509030504030204" pitchFamily="49" charset="0"/>
              </a:rPr>
              <a:t>darkblue</a:t>
            </a:r>
            <a:r>
              <a:rPr lang="en-GB" sz="1100" dirty="0">
                <a:latin typeface="Lucida Sans Typewriter" panose="020B0509030504030204" pitchFamily="49" charset="0"/>
              </a:rPr>
              <a:t>"))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scale_fill_manual</a:t>
            </a:r>
            <a:r>
              <a:rPr lang="en-GB" sz="1100" dirty="0">
                <a:latin typeface="Lucida Sans Typewriter" panose="020B0509030504030204" pitchFamily="49" charset="0"/>
              </a:rPr>
              <a:t>(values = c("</a:t>
            </a:r>
            <a:r>
              <a:rPr lang="en-GB" sz="1100" dirty="0" err="1">
                <a:latin typeface="Lucida Sans Typewriter" panose="020B0509030504030204" pitchFamily="49" charset="0"/>
              </a:rPr>
              <a:t>darkgreen</a:t>
            </a:r>
            <a:r>
              <a:rPr lang="en-GB" sz="1100" dirty="0">
                <a:latin typeface="Lucida Sans Typewriter" panose="020B0509030504030204" pitchFamily="49" charset="0"/>
              </a:rPr>
              <a:t>", 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          "</a:t>
            </a:r>
            <a:r>
              <a:rPr lang="en-GB" sz="1100" dirty="0" err="1">
                <a:latin typeface="Lucida Sans Typewriter" panose="020B0509030504030204" pitchFamily="49" charset="0"/>
              </a:rPr>
              <a:t>darkblue</a:t>
            </a:r>
            <a:r>
              <a:rPr lang="en-GB" sz="1100" dirty="0">
                <a:latin typeface="Lucida Sans Typewriter" panose="020B0509030504030204" pitchFamily="49" charset="0"/>
              </a:rPr>
              <a:t>"))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facet_grid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country~name</a:t>
            </a:r>
            <a:r>
              <a:rPr lang="en-GB" sz="1100" dirty="0">
                <a:latin typeface="Lucida Sans Typewriter" panose="020B0509030504030204" pitchFamily="49" charset="0"/>
              </a:rPr>
              <a:t>, scales = "free") +</a:t>
            </a:r>
            <a:br>
              <a:rPr lang="en-GB" sz="1100" dirty="0">
                <a:latin typeface="Lucida Sans Typewriter" panose="020B0509030504030204" pitchFamily="49" charset="0"/>
              </a:rPr>
            </a:br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theme_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light</a:t>
            </a:r>
            <a:r>
              <a:rPr lang="en-GB" sz="11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theme(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legend.position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"top"</a:t>
            </a:r>
            <a:r>
              <a:rPr lang="en-GB" sz="1100" dirty="0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EB515-03CE-44A7-85A7-16009FB0F227}"/>
              </a:ext>
            </a:extLst>
          </p:cNvPr>
          <p:cNvSpPr txBox="1"/>
          <p:nvPr/>
        </p:nvSpPr>
        <p:spPr>
          <a:xfrm>
            <a:off x="7991475" y="628233"/>
            <a:ext cx="420052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avgdata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group_by</a:t>
            </a:r>
            <a:r>
              <a:rPr lang="en-GB" sz="1100" dirty="0">
                <a:latin typeface="Lucida Sans Typewriter" panose="020B0509030504030204" pitchFamily="49" charset="0"/>
              </a:rPr>
              <a:t>(country,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, name)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summarise(</a:t>
            </a:r>
            <a:r>
              <a:rPr lang="en-GB" sz="1100" dirty="0" err="1">
                <a:latin typeface="Lucida Sans Typewriter" panose="020B0509030504030204" pitchFamily="49" charset="0"/>
              </a:rPr>
              <a:t>country_avg</a:t>
            </a:r>
            <a:r>
              <a:rPr lang="en-GB" sz="1100" dirty="0">
                <a:latin typeface="Lucida Sans Typewriter" panose="020B0509030504030204" pitchFamily="49" charset="0"/>
              </a:rPr>
              <a:t> = mean(mean))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filter(name == "no2")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(y = country,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x = </a:t>
            </a:r>
            <a:r>
              <a:rPr lang="en-GB" sz="1100" dirty="0" err="1">
                <a:latin typeface="Lucida Sans Typewriter" panose="020B0509030504030204" pitchFamily="49" charset="0"/>
              </a:rPr>
              <a:t>country_avg</a:t>
            </a:r>
            <a:r>
              <a:rPr lang="en-GB" sz="11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fill = </a:t>
            </a:r>
            <a:r>
              <a:rPr lang="en-GB" sz="1100" dirty="0" err="1">
                <a:latin typeface="Lucida Sans Typewriter" panose="020B0509030504030204" pitchFamily="49" charset="0"/>
              </a:rPr>
              <a:t>theYear</a:t>
            </a:r>
            <a:r>
              <a:rPr lang="en-GB" sz="11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geom_col</a:t>
            </a:r>
            <a:r>
              <a:rPr lang="en-GB" sz="1100" dirty="0">
                <a:latin typeface="Lucida Sans Typewriter" panose="020B0509030504030204" pitchFamily="49" charset="0"/>
              </a:rPr>
              <a:t>(position = </a:t>
            </a:r>
            <a:r>
              <a:rPr lang="en-GB" sz="1100" dirty="0" err="1">
                <a:latin typeface="Lucida Sans Typewriter" panose="020B0509030504030204" pitchFamily="49" charset="0"/>
              </a:rPr>
              <a:t>position_dodge</a:t>
            </a:r>
            <a:r>
              <a:rPr lang="en-GB" sz="1100" dirty="0">
                <a:latin typeface="Lucida Sans Typewriter" panose="020B0509030504030204" pitchFamily="49" charset="0"/>
              </a:rPr>
              <a:t>())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scale_fill_brewer</a:t>
            </a:r>
            <a:r>
              <a:rPr lang="en-GB" sz="1100" dirty="0">
                <a:latin typeface="Lucida Sans Typewriter" panose="020B0509030504030204" pitchFamily="49" charset="0"/>
              </a:rPr>
              <a:t>(palette = "Set1") +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theme(</a:t>
            </a:r>
            <a:r>
              <a:rPr lang="en-GB" sz="1100" dirty="0" err="1">
                <a:latin typeface="Lucida Sans Typewriter" panose="020B0509030504030204" pitchFamily="49" charset="0"/>
              </a:rPr>
              <a:t>strip.placement</a:t>
            </a:r>
            <a:r>
              <a:rPr lang="en-GB" sz="1100" dirty="0">
                <a:latin typeface="Lucida Sans Typewriter" panose="020B0509030504030204" pitchFamily="49" charset="0"/>
              </a:rPr>
              <a:t> = "outside")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facet_wrap</a:t>
            </a:r>
            <a:r>
              <a:rPr lang="en-GB" sz="1100" dirty="0">
                <a:latin typeface="Lucida Sans Typewriter" panose="020B0509030504030204" pitchFamily="49" charset="0"/>
              </a:rPr>
              <a:t>(~name,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scales = "</a:t>
            </a:r>
            <a:r>
              <a:rPr lang="en-GB" sz="1100" dirty="0" err="1">
                <a:latin typeface="Lucida Sans Typewriter" panose="020B0509030504030204" pitchFamily="49" charset="0"/>
              </a:rPr>
              <a:t>free_x</a:t>
            </a:r>
            <a:r>
              <a:rPr lang="en-GB" sz="1100" dirty="0">
                <a:latin typeface="Lucida Sans Typewriter" panose="020B0509030504030204" pitchFamily="49" charset="0"/>
              </a:rPr>
              <a:t>",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 err="1">
                <a:latin typeface="Lucida Sans Typewriter" panose="020B0509030504030204" pitchFamily="49" charset="0"/>
              </a:rPr>
              <a:t>strip.position</a:t>
            </a:r>
            <a:r>
              <a:rPr lang="en-GB" sz="1100" dirty="0">
                <a:latin typeface="Lucida Sans Typewriter" panose="020B0509030504030204" pitchFamily="49" charset="0"/>
              </a:rPr>
              <a:t> = "bottom")+</a:t>
            </a:r>
            <a:br>
              <a:rPr lang="en-GB" sz="1100" dirty="0">
                <a:latin typeface="Lucida Sans Typewriter" panose="020B0509030504030204" pitchFamily="49" charset="0"/>
              </a:rPr>
            </a:br>
            <a:r>
              <a:rPr lang="en-GB" sz="1100" dirty="0">
                <a:latin typeface="Lucida Sans Typewriter" panose="020B0509030504030204" pitchFamily="49" charset="0"/>
              </a:rPr>
              <a:t>    </a:t>
            </a:r>
            <a:r>
              <a:rPr lang="en-GB" sz="1100" dirty="0" err="1">
                <a:latin typeface="Lucida Sans Typewriter" panose="020B0509030504030204" pitchFamily="49" charset="0"/>
              </a:rPr>
              <a:t>theme_light</a:t>
            </a:r>
            <a:r>
              <a:rPr lang="en-GB" sz="11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theme(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legend.position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"top"</a:t>
            </a:r>
            <a:r>
              <a:rPr lang="en-GB" sz="1100" dirty="0">
                <a:latin typeface="Lucida Sans Typewriter" panose="020B0509030504030204" pitchFamily="49" charset="0"/>
              </a:rPr>
              <a:t>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strip.placement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</a:t>
            </a:r>
            <a:r>
              <a:rPr lang="en-GB" sz="1100" dirty="0">
                <a:latin typeface="Lucida Sans Typewriter" panose="020B0509030504030204" pitchFamily="49" charset="0"/>
              </a:rPr>
              <a:t>= 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"outside"</a:t>
            </a:r>
            <a:r>
              <a:rPr lang="en-GB" sz="11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strip.text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</a:t>
            </a:r>
            <a:r>
              <a:rPr lang="en-GB" sz="1100" dirty="0">
                <a:latin typeface="Lucida Sans Typewriter" panose="020B0509030504030204" pitchFamily="49" charset="0"/>
              </a:rPr>
              <a:t>= </a:t>
            </a:r>
            <a:r>
              <a:rPr lang="en-GB" sz="1100" dirty="0" err="1">
                <a:latin typeface="Lucida Sans Typewriter" panose="020B0509030504030204" pitchFamily="49" charset="0"/>
              </a:rPr>
              <a:t>element_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text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color</a:t>
            </a:r>
            <a:r>
              <a:rPr lang="en-GB" sz="1100" dirty="0">
                <a:latin typeface="Lucida Sans Typewriter" panose="020B0509030504030204" pitchFamily="49" charset="0"/>
              </a:rPr>
              <a:t> =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                 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"black"</a:t>
            </a:r>
            <a:r>
              <a:rPr lang="en-GB" sz="1100" dirty="0">
                <a:latin typeface="Lucida Sans Typewriter" panose="020B0509030504030204" pitchFamily="49" charset="0"/>
              </a:rPr>
              <a:t>),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</a:t>
            </a:r>
            <a:r>
              <a:rPr lang="en-GB" sz="1100" dirty="0" err="1">
                <a:latin typeface="Lucida Sans Typewriter" panose="020B0509030504030204" pitchFamily="49" charset="0"/>
              </a:rPr>
              <a:t>strip.background</a:t>
            </a:r>
            <a:r>
              <a:rPr lang="en-GB" sz="1100" dirty="0">
                <a:latin typeface="Lucida Sans Typewriter" panose="020B0509030504030204" pitchFamily="49" charset="0"/>
              </a:rPr>
              <a:t> = </a:t>
            </a:r>
            <a:r>
              <a:rPr lang="en-GB" sz="1100" dirty="0" err="1">
                <a:latin typeface="Lucida Sans Typewriter" panose="020B0509030504030204" pitchFamily="49" charset="0"/>
              </a:rPr>
              <a:t>element_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blank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()</a:t>
            </a:r>
            <a:r>
              <a:rPr lang="en-GB" sz="1100" dirty="0"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B5DD2-E80E-4C6B-875C-AF00BD58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68" y="4567056"/>
            <a:ext cx="3200407" cy="2133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F19953-D9F4-42F5-92B7-62815E43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3135" y="4476075"/>
            <a:ext cx="3200407" cy="21336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ECDC3B-A443-488A-8AF2-BD72DF23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196" y="4476075"/>
            <a:ext cx="3200407" cy="2133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28F68-1744-4113-A1D5-8AC0B8037378}"/>
              </a:ext>
            </a:extLst>
          </p:cNvPr>
          <p:cNvSpPr txBox="1"/>
          <p:nvPr/>
        </p:nvSpPr>
        <p:spPr>
          <a:xfrm>
            <a:off x="134224" y="1675308"/>
            <a:ext cx="42783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Lucida Sans Typewriter" panose="020B0509030504030204" pitchFamily="49" charset="0"/>
              </a:rPr>
              <a:t>tsdata</a:t>
            </a:r>
            <a:r>
              <a:rPr lang="en-GB" sz="11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filter(code %in% c("MY1", "KC1"))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select(-median)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pivot_wider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names_from</a:t>
            </a:r>
            <a:r>
              <a:rPr lang="en-GB" sz="1100" dirty="0">
                <a:latin typeface="Lucida Sans Typewriter" panose="020B0509030504030204" pitchFamily="49" charset="0"/>
              </a:rPr>
              <a:t> = name,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 err="1">
                <a:latin typeface="Lucida Sans Typewriter" panose="020B0509030504030204" pitchFamily="49" charset="0"/>
              </a:rPr>
              <a:t>values_from</a:t>
            </a:r>
            <a:r>
              <a:rPr lang="en-GB" sz="1100" dirty="0">
                <a:latin typeface="Lucida Sans Typewriter" panose="020B0509030504030204" pitchFamily="49" charset="0"/>
              </a:rPr>
              <a:t> = mean) %&gt;%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ggplot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(x = o3, y = no2))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geom_point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</a:t>
            </a:r>
            <a:r>
              <a:rPr lang="en-GB" sz="1100" dirty="0" err="1">
                <a:latin typeface="Lucida Sans Typewriter" panose="020B0509030504030204" pitchFamily="49" charset="0"/>
              </a:rPr>
              <a:t>color</a:t>
            </a:r>
            <a:r>
              <a:rPr lang="en-GB" sz="1100" dirty="0">
                <a:latin typeface="Lucida Sans Typewriter" panose="020B0509030504030204" pitchFamily="49" charset="0"/>
              </a:rPr>
              <a:t> = code))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geom_smooth</a:t>
            </a:r>
            <a:r>
              <a:rPr lang="en-GB" sz="1100" dirty="0">
                <a:latin typeface="Lucida Sans Typewriter" panose="020B0509030504030204" pitchFamily="49" charset="0"/>
              </a:rPr>
              <a:t>(method = "</a:t>
            </a:r>
            <a:r>
              <a:rPr lang="en-GB" sz="1100" dirty="0" err="1">
                <a:latin typeface="Lucida Sans Typewriter" panose="020B0509030504030204" pitchFamily="49" charset="0"/>
              </a:rPr>
              <a:t>lm</a:t>
            </a:r>
            <a:r>
              <a:rPr lang="en-GB" sz="11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</a:t>
            </a:r>
            <a:r>
              <a:rPr lang="en-GB" sz="1100" dirty="0" err="1">
                <a:latin typeface="Lucida Sans Typewriter" panose="020B0509030504030204" pitchFamily="49" charset="0"/>
              </a:rPr>
              <a:t>aes</a:t>
            </a:r>
            <a:r>
              <a:rPr lang="en-GB" sz="1100" dirty="0">
                <a:latin typeface="Lucida Sans Typewriter" panose="020B0509030504030204" pitchFamily="49" charset="0"/>
              </a:rPr>
              <a:t>(group = code))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scale_x_continuous</a:t>
            </a:r>
            <a:r>
              <a:rPr lang="en-GB" sz="1100" dirty="0">
                <a:latin typeface="Lucida Sans Typewriter" panose="020B0509030504030204" pitchFamily="49" charset="0"/>
              </a:rPr>
              <a:t>(name = "Ozone",         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limits = c(0, NA)) +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scale_y_continuous</a:t>
            </a:r>
            <a:r>
              <a:rPr lang="en-GB" sz="1100" dirty="0">
                <a:latin typeface="Lucida Sans Typewriter" panose="020B0509030504030204" pitchFamily="49" charset="0"/>
              </a:rPr>
              <a:t>(name = "Nitrogen Dioxide", 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                   limits = c(0, NA))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facet_wrap</a:t>
            </a:r>
            <a:r>
              <a:rPr lang="en-GB" sz="1100" dirty="0">
                <a:latin typeface="Lucida Sans Typewriter" panose="020B0509030504030204" pitchFamily="49" charset="0"/>
              </a:rPr>
              <a:t>(~country)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</a:t>
            </a:r>
            <a:r>
              <a:rPr lang="en-GB" sz="1100" dirty="0" err="1">
                <a:latin typeface="Lucida Sans Typewriter" panose="020B0509030504030204" pitchFamily="49" charset="0"/>
              </a:rPr>
              <a:t>theme_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light</a:t>
            </a:r>
            <a:r>
              <a:rPr lang="en-GB" sz="11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GB" sz="1100" dirty="0">
                <a:latin typeface="Lucida Sans Typewriter" panose="020B0509030504030204" pitchFamily="49" charset="0"/>
              </a:rPr>
              <a:t>  theme(</a:t>
            </a:r>
            <a:r>
              <a:rPr lang="en-GB" sz="11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legend.position</a:t>
            </a:r>
            <a:r>
              <a:rPr lang="en-GB" sz="11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"none"</a:t>
            </a:r>
            <a:r>
              <a:rPr lang="en-GB" sz="1100" dirty="0">
                <a:latin typeface="Lucida Sans Typewriter" panose="020B05090305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380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1483</Words>
  <Application>Microsoft Office PowerPoint</Application>
  <PresentationFormat>Widescreen</PresentationFormat>
  <Paragraphs>164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Lucida Sans Typewriter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Drysdale</dc:creator>
  <cp:lastModifiedBy>Will Drysdale</cp:lastModifiedBy>
  <cp:revision>6</cp:revision>
  <dcterms:created xsi:type="dcterms:W3CDTF">2022-03-07T09:53:17Z</dcterms:created>
  <dcterms:modified xsi:type="dcterms:W3CDTF">2022-03-07T11:11:49Z</dcterms:modified>
</cp:coreProperties>
</file>